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94" r:id="rId5"/>
  </p:sldMasterIdLst>
  <p:notesMasterIdLst>
    <p:notesMasterId r:id="rId36"/>
  </p:notesMasterIdLst>
  <p:handoutMasterIdLst>
    <p:handoutMasterId r:id="rId37"/>
  </p:handoutMasterIdLst>
  <p:sldIdLst>
    <p:sldId id="260" r:id="rId6"/>
    <p:sldId id="263" r:id="rId7"/>
    <p:sldId id="264" r:id="rId8"/>
    <p:sldId id="265" r:id="rId9"/>
    <p:sldId id="282" r:id="rId10"/>
    <p:sldId id="338" r:id="rId11"/>
    <p:sldId id="358" r:id="rId12"/>
    <p:sldId id="286" r:id="rId13"/>
    <p:sldId id="359" r:id="rId14"/>
    <p:sldId id="320" r:id="rId15"/>
    <p:sldId id="322" r:id="rId16"/>
    <p:sldId id="317" r:id="rId17"/>
    <p:sldId id="298" r:id="rId18"/>
    <p:sldId id="347" r:id="rId19"/>
    <p:sldId id="354" r:id="rId20"/>
    <p:sldId id="314" r:id="rId21"/>
    <p:sldId id="312" r:id="rId22"/>
    <p:sldId id="357" r:id="rId23"/>
    <p:sldId id="316" r:id="rId24"/>
    <p:sldId id="345" r:id="rId25"/>
    <p:sldId id="356" r:id="rId26"/>
    <p:sldId id="355" r:id="rId27"/>
    <p:sldId id="349" r:id="rId28"/>
    <p:sldId id="350" r:id="rId29"/>
    <p:sldId id="352" r:id="rId30"/>
    <p:sldId id="315" r:id="rId31"/>
    <p:sldId id="351" r:id="rId32"/>
    <p:sldId id="331" r:id="rId33"/>
    <p:sldId id="334" r:id="rId34"/>
    <p:sldId id="26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600"/>
    <a:srgbClr val="F7F5EB"/>
    <a:srgbClr val="FFFFFF"/>
    <a:srgbClr val="FBC639"/>
    <a:srgbClr val="63B2ED"/>
    <a:srgbClr val="9EB7FC"/>
    <a:srgbClr val="40403D"/>
    <a:srgbClr val="424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9DD76-B388-4C8D-9D8F-381F125FA476}" v="60" dt="2024-08-07T16:12:59.71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5" autoAdjust="0"/>
  </p:normalViewPr>
  <p:slideViewPr>
    <p:cSldViewPr snapToGrid="0">
      <p:cViewPr varScale="1">
        <p:scale>
          <a:sx n="110" d="100"/>
          <a:sy n="110" d="100"/>
        </p:scale>
        <p:origin x="1152" y="168"/>
      </p:cViewPr>
      <p:guideLst/>
    </p:cSldViewPr>
  </p:slideViewPr>
  <p:outlineViewPr>
    <p:cViewPr>
      <p:scale>
        <a:sx n="33" d="100"/>
        <a:sy n="33" d="100"/>
      </p:scale>
      <p:origin x="0" y="-8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8/13/24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00.8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 1,'-82'0,"49"0,28 0,10 0,625 0,-605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38.675"/>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1 31,'15'0,"93"0,147-18,-200 12,57 0,-87 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43.032"/>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1 0,'743'0,"-719"0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51.152"/>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0 29,'430'0,"-408"-1,0-1,36-9,-34 6,-1 1,27-1,6 4,-31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54.228"/>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0 0,'458'0,"-433"0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6:01.092"/>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1 0,'828'0,"-803"0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6:24.713"/>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0 1,'68'0,"41"-1,160 19,-141-6,-103-12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07.5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3,'68'-1,"-4"0,1 2,111 17,-99-3,1-3,137 2,-191-14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09.4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0,'140'0,"381"4,-1 32,-266-17,-230-19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11.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59,'5'0,"11"0,8 0,10 0,3 0,1 0,4 0,-2 0,-6-5,-5-2,-2 1,-1 2,-5-5,-1 0,1 2,2 1,1 3,-2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13.2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0,'688'0,"-664"0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15.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0,'0'2,"1"-1,-1 0,1 0,-1 1,1-1,0 0,0 0,-1 0,1 0,0 0,0 0,0 0,0 0,0 0,0 0,0-1,1 1,-1 0,0-1,0 1,0-1,1 1,-1-1,0 1,1-1,-1 0,3 0,42 6,-40-6,132 14,43 1,-39-15,-118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22.4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0,'430'0,"-412"1,0 1,0 1,20 5,42 6,-52-11,1 2,54 16,-51-12,54 9,-64-16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25.2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1,'658'0,"-637"1,0 1,38 9,29 3,-63-13,-1 1,0 1,0 1,-1 1,1 1,32 13,-39-11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1T17:45:28.0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29,'658'0,"-639"-1,-1-1,1 0,19-7,39-4,-54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8/13/24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Segoe UI" panose="020B0502040204020203" pitchFamily="34" charset="0"/>
                <a:ea typeface="Calibri" panose="020F0502020204030204" pitchFamily="34" charset="0"/>
              </a:rPr>
              <a:t>OSPI Official Agency Tribal Land Acknowledgement</a:t>
            </a:r>
            <a:endParaRPr lang="en-US" dirty="0">
              <a:latin typeface="Calibri" panose="020F0502020204030204" pitchFamily="34" charset="0"/>
              <a:ea typeface="Calibri" panose="020F0502020204030204" pitchFamily="34" charset="0"/>
            </a:endParaRPr>
          </a:p>
          <a:p>
            <a:r>
              <a:rPr lang="en-US" b="1" dirty="0">
                <a:latin typeface="Segoe UI" panose="020B0502040204020203" pitchFamily="34" charset="0"/>
                <a:ea typeface="Calibri" panose="020F0502020204030204" pitchFamily="34" charset="0"/>
              </a:rPr>
              <a:t>(applies to those hosting, presenting or speaking from the Old Capitol Building or the ancestral lands of the Squaxin Island people)</a:t>
            </a:r>
            <a:endParaRPr lang="en-US" b="1" dirty="0">
              <a:latin typeface="Calibri" panose="020F0502020204030204" pitchFamily="34" charset="0"/>
              <a:ea typeface="Calibri" panose="020F0502020204030204" pitchFamily="34" charset="0"/>
            </a:endParaRPr>
          </a:p>
          <a:p>
            <a:pPr marL="232943"/>
            <a:r>
              <a:rPr lang="en-US" b="1" i="1" dirty="0">
                <a:latin typeface="Segoe UI" panose="020B0502040204020203" pitchFamily="34" charset="0"/>
                <a:ea typeface="Calibri" panose="020F0502020204030204" pitchFamily="34" charset="0"/>
              </a:rPr>
              <a:t>Squaxin Island Tribe - OSPI</a:t>
            </a:r>
            <a:r>
              <a:rPr lang="en-US" dirty="0">
                <a:latin typeface="Segoe UI" panose="020B0502040204020203"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tabLst>
                <a:tab pos="465887" algn="l"/>
              </a:tabLst>
            </a:pPr>
            <a:r>
              <a:rPr lang="en-US" b="1" i="1" dirty="0">
                <a:latin typeface="Segoe UI" panose="020B0502040204020203" pitchFamily="34" charset="0"/>
                <a:ea typeface="Calibri" panose="020F0502020204030204" pitchFamily="34" charset="0"/>
                <a:cs typeface="Times New Roman" panose="02020603050405020304" pitchFamily="18" charset="0"/>
              </a:rPr>
              <a:t>“I would like to acknowledge the indigenous people who have stewarded this land since time immemorial and who still inhabit the area today, the </a:t>
            </a:r>
            <a:r>
              <a:rPr lang="en-US" b="1" i="1" dirty="0" err="1">
                <a:latin typeface="Segoe UI" panose="020B0502040204020203" pitchFamily="34" charset="0"/>
                <a:ea typeface="Calibri" panose="020F0502020204030204" pitchFamily="34" charset="0"/>
                <a:cs typeface="Times New Roman" panose="02020603050405020304" pitchFamily="18" charset="0"/>
              </a:rPr>
              <a:t>Steh-Chass</a:t>
            </a:r>
            <a:r>
              <a:rPr lang="en-US" b="1" i="1" dirty="0">
                <a:latin typeface="Segoe UI" panose="020B0502040204020203" pitchFamily="34" charset="0"/>
                <a:ea typeface="Calibri" panose="020F0502020204030204" pitchFamily="34" charset="0"/>
                <a:cs typeface="Times New Roman" panose="02020603050405020304" pitchFamily="18" charset="0"/>
              </a:rPr>
              <a:t> Band of Indigenous people of the Squaxin Island Tribe.”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2943"/>
            <a:r>
              <a:rPr lang="en-US" i="1" dirty="0">
                <a:latin typeface="Segoe UI" panose="020B0502040204020203"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32943"/>
            <a:r>
              <a:rPr lang="en-US" i="1" dirty="0">
                <a:latin typeface="Segoe UI" panose="020B0502040204020203" pitchFamily="34" charset="0"/>
                <a:ea typeface="Calibri" panose="020F0502020204030204" pitchFamily="34" charset="0"/>
              </a:rPr>
              <a:t>Squaxin Island Tribal History – additional history you may wish to include in your acknowledgement and learn more about:</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The Squaxin Island Tribe was created by combining seven-bands of indigenous peoples from throughout South Puget Sound. Those seven-bands were originally placed on a reservation in 1854 called Squaxin Island near Thurston and Mason Counties.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Olympia sits on the shores of Budd Inlet. Budd Inlet was known as </a:t>
            </a:r>
            <a:r>
              <a:rPr lang="en-US" dirty="0" err="1">
                <a:latin typeface="Segoe UI" panose="020B0502040204020203" pitchFamily="34" charset="0"/>
                <a:ea typeface="Times New Roman" panose="02020603050405020304" pitchFamily="18" charset="0"/>
                <a:cs typeface="Times New Roman" panose="02020603050405020304" pitchFamily="18" charset="0"/>
              </a:rPr>
              <a:t>Steh-Chass</a:t>
            </a:r>
            <a:r>
              <a:rPr lang="en-US" dirty="0">
                <a:latin typeface="Segoe UI" panose="020B0502040204020203" pitchFamily="34" charset="0"/>
                <a:ea typeface="Times New Roman" panose="02020603050405020304" pitchFamily="18" charset="0"/>
                <a:cs typeface="Times New Roman" panose="02020603050405020304" pitchFamily="18" charset="0"/>
              </a:rPr>
              <a:t>, titled after the band of People who lived there since time immemorial.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The </a:t>
            </a:r>
            <a:r>
              <a:rPr lang="en-US" dirty="0" err="1">
                <a:latin typeface="Segoe UI" panose="020B0502040204020203" pitchFamily="34" charset="0"/>
                <a:ea typeface="Times New Roman" panose="02020603050405020304" pitchFamily="18" charset="0"/>
                <a:cs typeface="Times New Roman" panose="02020603050405020304" pitchFamily="18" charset="0"/>
              </a:rPr>
              <a:t>Steh-Chass</a:t>
            </a:r>
            <a:r>
              <a:rPr lang="en-US" dirty="0">
                <a:latin typeface="Segoe UI" panose="020B0502040204020203" pitchFamily="34" charset="0"/>
                <a:ea typeface="Times New Roman" panose="02020603050405020304" pitchFamily="18" charset="0"/>
                <a:cs typeface="Times New Roman" panose="02020603050405020304" pitchFamily="18" charset="0"/>
              </a:rPr>
              <a:t> People are one of the seven bands who make up the Squaxin Island Tribe.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88128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people maximum per training session</a:t>
            </a:r>
          </a:p>
          <a:p>
            <a:r>
              <a:rPr lang="en-US" dirty="0"/>
              <a:t>Registration link will be emailed as we get closer to the </a:t>
            </a:r>
            <a:r>
              <a:rPr lang="en-US"/>
              <a:t>release date. </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261316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Segoe UI" panose="020B0502040204020203" pitchFamily="34" charset="0"/>
                <a:ea typeface="Calibri" panose="020F0502020204030204" pitchFamily="34" charset="0"/>
              </a:rPr>
              <a:t>OSPI Official Agency Tribal Land Acknowledgement</a:t>
            </a:r>
            <a:endParaRPr lang="en-US" dirty="0">
              <a:latin typeface="Calibri" panose="020F0502020204030204" pitchFamily="34" charset="0"/>
              <a:ea typeface="Calibri" panose="020F0502020204030204" pitchFamily="34" charset="0"/>
            </a:endParaRPr>
          </a:p>
          <a:p>
            <a:r>
              <a:rPr lang="en-US" b="1" dirty="0">
                <a:latin typeface="Segoe UI" panose="020B0502040204020203" pitchFamily="34" charset="0"/>
                <a:ea typeface="Calibri" panose="020F0502020204030204" pitchFamily="34" charset="0"/>
              </a:rPr>
              <a:t>(applies to those hosting, presenting or speaking from the Old Capitol Building or the ancestral lands of the Squaxin Island people)</a:t>
            </a:r>
            <a:endParaRPr lang="en-US" b="1" dirty="0">
              <a:latin typeface="Calibri" panose="020F0502020204030204" pitchFamily="34" charset="0"/>
              <a:ea typeface="Calibri" panose="020F0502020204030204" pitchFamily="34" charset="0"/>
            </a:endParaRPr>
          </a:p>
          <a:p>
            <a:pPr marL="232943"/>
            <a:r>
              <a:rPr lang="en-US" b="1" i="1" dirty="0">
                <a:latin typeface="Segoe UI" panose="020B0502040204020203" pitchFamily="34" charset="0"/>
                <a:ea typeface="Calibri" panose="020F0502020204030204" pitchFamily="34" charset="0"/>
              </a:rPr>
              <a:t>Squaxin Island Tribe - OSPI</a:t>
            </a:r>
            <a:r>
              <a:rPr lang="en-US" dirty="0">
                <a:latin typeface="Segoe UI" panose="020B0502040204020203"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tabLst>
                <a:tab pos="465887" algn="l"/>
              </a:tabLst>
            </a:pPr>
            <a:r>
              <a:rPr lang="en-US" b="1" i="1" dirty="0">
                <a:latin typeface="Segoe UI" panose="020B0502040204020203" pitchFamily="34" charset="0"/>
                <a:ea typeface="Calibri" panose="020F0502020204030204" pitchFamily="34" charset="0"/>
                <a:cs typeface="Times New Roman" panose="02020603050405020304" pitchFamily="18" charset="0"/>
              </a:rPr>
              <a:t>“I would like to acknowledge the indigenous people who have stewarded this land since time immemorial and who still inhabit the area today, the </a:t>
            </a:r>
            <a:r>
              <a:rPr lang="en-US" b="1" i="1" dirty="0" err="1">
                <a:latin typeface="Segoe UI" panose="020B0502040204020203" pitchFamily="34" charset="0"/>
                <a:ea typeface="Calibri" panose="020F0502020204030204" pitchFamily="34" charset="0"/>
                <a:cs typeface="Times New Roman" panose="02020603050405020304" pitchFamily="18" charset="0"/>
              </a:rPr>
              <a:t>Steh-Chass</a:t>
            </a:r>
            <a:r>
              <a:rPr lang="en-US" b="1" i="1" dirty="0">
                <a:latin typeface="Segoe UI" panose="020B0502040204020203" pitchFamily="34" charset="0"/>
                <a:ea typeface="Calibri" panose="020F0502020204030204" pitchFamily="34" charset="0"/>
                <a:cs typeface="Times New Roman" panose="02020603050405020304" pitchFamily="18" charset="0"/>
              </a:rPr>
              <a:t> Band of Indigenous people of the Squaxin Island Tribe.”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32943"/>
            <a:r>
              <a:rPr lang="en-US" i="1" dirty="0">
                <a:latin typeface="Segoe UI" panose="020B0502040204020203"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32943"/>
            <a:r>
              <a:rPr lang="en-US" i="1" dirty="0">
                <a:latin typeface="Segoe UI" panose="020B0502040204020203" pitchFamily="34" charset="0"/>
                <a:ea typeface="Calibri" panose="020F0502020204030204" pitchFamily="34" charset="0"/>
              </a:rPr>
              <a:t>Squaxin Island Tribal History – additional history you may wish to include in your acknowledgement and learn more about:</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The Squaxin Island Tribe was created by combining seven-bands of indigenous peoples from throughout South Puget Sound. Those seven-bands were originally placed on a reservation in 1854 called Squaxin Island near Thurston and Mason Counties.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Olympia sits on the shores of Budd Inlet. Budd Inlet was known as </a:t>
            </a:r>
            <a:r>
              <a:rPr lang="en-US" dirty="0" err="1">
                <a:latin typeface="Segoe UI" panose="020B0502040204020203" pitchFamily="34" charset="0"/>
                <a:ea typeface="Times New Roman" panose="02020603050405020304" pitchFamily="18" charset="0"/>
                <a:cs typeface="Times New Roman" panose="02020603050405020304" pitchFamily="18" charset="0"/>
              </a:rPr>
              <a:t>Steh-Chass</a:t>
            </a:r>
            <a:r>
              <a:rPr lang="en-US" dirty="0">
                <a:latin typeface="Segoe UI" panose="020B0502040204020203" pitchFamily="34" charset="0"/>
                <a:ea typeface="Times New Roman" panose="02020603050405020304" pitchFamily="18" charset="0"/>
                <a:cs typeface="Times New Roman" panose="02020603050405020304" pitchFamily="18" charset="0"/>
              </a:rPr>
              <a:t>, titled after the band of People who lived there since time immemorial.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Arial" panose="020B0604020202020204" pitchFamily="34" charset="0"/>
              <a:buChar char="•"/>
              <a:tabLst>
                <a:tab pos="465887" algn="l"/>
              </a:tabLst>
            </a:pPr>
            <a:r>
              <a:rPr lang="en-US" dirty="0">
                <a:latin typeface="Segoe UI" panose="020B0502040204020203" pitchFamily="34" charset="0"/>
                <a:ea typeface="Times New Roman" panose="02020603050405020304" pitchFamily="18" charset="0"/>
                <a:cs typeface="Times New Roman" panose="02020603050405020304" pitchFamily="18" charset="0"/>
              </a:rPr>
              <a:t>The </a:t>
            </a:r>
            <a:r>
              <a:rPr lang="en-US" dirty="0" err="1">
                <a:latin typeface="Segoe UI" panose="020B0502040204020203" pitchFamily="34" charset="0"/>
                <a:ea typeface="Times New Roman" panose="02020603050405020304" pitchFamily="18" charset="0"/>
                <a:cs typeface="Times New Roman" panose="02020603050405020304" pitchFamily="18" charset="0"/>
              </a:rPr>
              <a:t>Steh-Chass</a:t>
            </a:r>
            <a:r>
              <a:rPr lang="en-US" dirty="0">
                <a:latin typeface="Segoe UI" panose="020B0502040204020203" pitchFamily="34" charset="0"/>
                <a:ea typeface="Times New Roman" panose="02020603050405020304" pitchFamily="18" charset="0"/>
                <a:cs typeface="Times New Roman" panose="02020603050405020304" pitchFamily="18" charset="0"/>
              </a:rPr>
              <a:t> People are one of the seven bands who make up the Squaxin Island Tribe.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9529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8/13/24</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92805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lumMod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135519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ssion Vision Values">
    <p:spTree>
      <p:nvGrpSpPr>
        <p:cNvPr id="1" name=""/>
        <p:cNvGrpSpPr/>
        <p:nvPr/>
      </p:nvGrpSpPr>
      <p:grpSpPr>
        <a:xfrm>
          <a:off x="0" y="0"/>
          <a:ext cx="0" cy="0"/>
          <a:chOff x="0" y="0"/>
          <a:chExt cx="0" cy="0"/>
        </a:xfrm>
      </p:grpSpPr>
      <p:pic>
        <p:nvPicPr>
          <p:cNvPr id="2" name="Picture 1" descr="A group of young children raising their hands&#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8/13/24</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Tree>
    <p:extLst>
      <p:ext uri="{BB962C8B-B14F-4D97-AF65-F5344CB8AC3E}">
        <p14:creationId xmlns:p14="http://schemas.microsoft.com/office/powerpoint/2010/main" val="3540056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11" name="Rectangle 10">
            <a:extLst>
              <a:ext uri="{FF2B5EF4-FFF2-40B4-BE49-F238E27FC236}">
                <a16:creationId xmlns:a16="http://schemas.microsoft.com/office/drawing/2014/main" id="{8BE95E35-3883-158B-7130-C82D8280C294}"/>
              </a:ext>
            </a:extLst>
          </p:cNvPr>
          <p:cNvSpPr/>
          <p:nvPr userDrawn="1"/>
        </p:nvSpPr>
        <p:spPr>
          <a:xfrm>
            <a:off x="0" y="3247402"/>
            <a:ext cx="12192000" cy="3610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78A2A71-B85D-1FF3-60FA-96E65D358721}"/>
              </a:ext>
            </a:extLst>
          </p:cNvPr>
          <p:cNvGrpSpPr/>
          <p:nvPr userDrawn="1"/>
        </p:nvGrpSpPr>
        <p:grpSpPr>
          <a:xfrm>
            <a:off x="6458805" y="3759013"/>
            <a:ext cx="3869118" cy="539496"/>
            <a:chOff x="6458805" y="3759013"/>
            <a:chExt cx="3869118" cy="539496"/>
          </a:xfrm>
        </p:grpSpPr>
        <p:sp>
          <p:nvSpPr>
            <p:cNvPr id="14" name="TextBox 13">
              <a:extLst>
                <a:ext uri="{FF2B5EF4-FFF2-40B4-BE49-F238E27FC236}">
                  <a16:creationId xmlns:a16="http://schemas.microsoft.com/office/drawing/2014/main" id="{F4746C03-C7B5-A546-4435-A533C5786426}"/>
                </a:ext>
              </a:extLst>
            </p:cNvPr>
            <p:cNvSpPr txBox="1"/>
            <p:nvPr userDrawn="1"/>
          </p:nvSpPr>
          <p:spPr>
            <a:xfrm>
              <a:off x="7148888" y="3881096"/>
              <a:ext cx="3179035" cy="400110"/>
            </a:xfrm>
            <a:prstGeom prst="rect">
              <a:avLst/>
            </a:prstGeom>
            <a:noFill/>
          </p:spPr>
          <p:txBody>
            <a:bodyPr wrap="square" rtlCol="0">
              <a:spAutoFit/>
            </a:bodyPr>
            <a:lstStyle/>
            <a:p>
              <a:r>
                <a:rPr lang="en-US" sz="2000" dirty="0">
                  <a:solidFill>
                    <a:srgbClr val="40403D"/>
                  </a:solidFill>
                </a:rPr>
                <a:t>youtube.com/</a:t>
              </a:r>
              <a:r>
                <a:rPr lang="en-US" sz="2000" dirty="0" err="1">
                  <a:solidFill>
                    <a:srgbClr val="40403D"/>
                  </a:solidFill>
                </a:rPr>
                <a:t>waospi</a:t>
              </a:r>
              <a:endParaRPr lang="en-US" sz="2000" dirty="0">
                <a:solidFill>
                  <a:srgbClr val="40403D"/>
                </a:solidFill>
              </a:endParaRPr>
            </a:p>
          </p:txBody>
        </p:sp>
        <p:pic>
          <p:nvPicPr>
            <p:cNvPr id="15" name="Picture 14" descr="A black circle with a play button&#10;&#10;Description automatically generated">
              <a:extLst>
                <a:ext uri="{FF2B5EF4-FFF2-40B4-BE49-F238E27FC236}">
                  <a16:creationId xmlns:a16="http://schemas.microsoft.com/office/drawing/2014/main" id="{E318448C-028A-6C18-1181-8B59B9AC1E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3176" t="33418" r="33020" b="33029"/>
            <a:stretch/>
          </p:blipFill>
          <p:spPr>
            <a:xfrm>
              <a:off x="6458805" y="3759013"/>
              <a:ext cx="543505" cy="539496"/>
            </a:xfrm>
            <a:prstGeom prst="rect">
              <a:avLst/>
            </a:prstGeom>
          </p:spPr>
        </p:pic>
      </p:grpSp>
      <p:grpSp>
        <p:nvGrpSpPr>
          <p:cNvPr id="16" name="Group 15">
            <a:extLst>
              <a:ext uri="{FF2B5EF4-FFF2-40B4-BE49-F238E27FC236}">
                <a16:creationId xmlns:a16="http://schemas.microsoft.com/office/drawing/2014/main" id="{C7DFE266-15B0-0205-56BA-3CEFDEA54341}"/>
              </a:ext>
            </a:extLst>
          </p:cNvPr>
          <p:cNvGrpSpPr/>
          <p:nvPr userDrawn="1"/>
        </p:nvGrpSpPr>
        <p:grpSpPr>
          <a:xfrm>
            <a:off x="1824951" y="3779653"/>
            <a:ext cx="3393607" cy="539496"/>
            <a:chOff x="1824951" y="3779653"/>
            <a:chExt cx="3393607" cy="539496"/>
          </a:xfrm>
        </p:grpSpPr>
        <p:sp>
          <p:nvSpPr>
            <p:cNvPr id="17" name="TextBox 16">
              <a:extLst>
                <a:ext uri="{FF2B5EF4-FFF2-40B4-BE49-F238E27FC236}">
                  <a16:creationId xmlns:a16="http://schemas.microsoft.com/office/drawing/2014/main" id="{6774BE28-908D-0B46-BDE4-C12BF7DCCDF8}"/>
                </a:ext>
              </a:extLst>
            </p:cNvPr>
            <p:cNvSpPr txBox="1"/>
            <p:nvPr userDrawn="1"/>
          </p:nvSpPr>
          <p:spPr>
            <a:xfrm>
              <a:off x="2513803" y="3881096"/>
              <a:ext cx="2704755" cy="400110"/>
            </a:xfrm>
            <a:prstGeom prst="rect">
              <a:avLst/>
            </a:prstGeom>
            <a:noFill/>
          </p:spPr>
          <p:txBody>
            <a:bodyPr wrap="square" rtlCol="0">
              <a:spAutoFit/>
            </a:bodyPr>
            <a:lstStyle/>
            <a:p>
              <a:r>
                <a:rPr lang="en-US" sz="2000" dirty="0">
                  <a:solidFill>
                    <a:srgbClr val="40403D"/>
                  </a:solidFill>
                </a:rPr>
                <a:t>ospi.k12.wa.us</a:t>
              </a:r>
            </a:p>
          </p:txBody>
        </p:sp>
        <p:pic>
          <p:nvPicPr>
            <p:cNvPr id="18" name="Picture 17" descr="A globe in a circle&#10;&#10;Description automatically generated">
              <a:extLst>
                <a:ext uri="{FF2B5EF4-FFF2-40B4-BE49-F238E27FC236}">
                  <a16:creationId xmlns:a16="http://schemas.microsoft.com/office/drawing/2014/main" id="{EBF2EB4A-E456-9FB9-C829-9F3FF9B8388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331" t="33264" r="33396" b="33071"/>
            <a:stretch/>
          </p:blipFill>
          <p:spPr>
            <a:xfrm>
              <a:off x="1824951" y="3779653"/>
              <a:ext cx="533235" cy="539496"/>
            </a:xfrm>
            <a:prstGeom prst="rect">
              <a:avLst/>
            </a:prstGeom>
          </p:spPr>
        </p:pic>
      </p:grpSp>
      <p:grpSp>
        <p:nvGrpSpPr>
          <p:cNvPr id="19" name="Group 18">
            <a:extLst>
              <a:ext uri="{FF2B5EF4-FFF2-40B4-BE49-F238E27FC236}">
                <a16:creationId xmlns:a16="http://schemas.microsoft.com/office/drawing/2014/main" id="{CFAD037F-A9A0-79AE-7AB1-8B9D13F1C770}"/>
              </a:ext>
            </a:extLst>
          </p:cNvPr>
          <p:cNvGrpSpPr/>
          <p:nvPr userDrawn="1"/>
        </p:nvGrpSpPr>
        <p:grpSpPr>
          <a:xfrm>
            <a:off x="6465155" y="4640007"/>
            <a:ext cx="3864252" cy="539496"/>
            <a:chOff x="6465155" y="4640007"/>
            <a:chExt cx="3864252" cy="539496"/>
          </a:xfrm>
        </p:grpSpPr>
        <p:sp>
          <p:nvSpPr>
            <p:cNvPr id="20" name="TextBox 19">
              <a:extLst>
                <a:ext uri="{FF2B5EF4-FFF2-40B4-BE49-F238E27FC236}">
                  <a16:creationId xmlns:a16="http://schemas.microsoft.com/office/drawing/2014/main" id="{307AD5DA-F0DD-622D-B7DD-C79E47587A51}"/>
                </a:ext>
              </a:extLst>
            </p:cNvPr>
            <p:cNvSpPr txBox="1"/>
            <p:nvPr userDrawn="1"/>
          </p:nvSpPr>
          <p:spPr>
            <a:xfrm>
              <a:off x="7150372" y="4747800"/>
              <a:ext cx="3179035" cy="400110"/>
            </a:xfrm>
            <a:prstGeom prst="rect">
              <a:avLst/>
            </a:prstGeom>
            <a:noFill/>
          </p:spPr>
          <p:txBody>
            <a:bodyPr wrap="square" rtlCol="0">
              <a:spAutoFit/>
            </a:bodyPr>
            <a:lstStyle/>
            <a:p>
              <a:r>
                <a:rPr lang="en-US" sz="2000" dirty="0">
                  <a:solidFill>
                    <a:srgbClr val="40403D"/>
                  </a:solidFill>
                </a:rPr>
                <a:t>twitter.com/</a:t>
              </a:r>
              <a:r>
                <a:rPr lang="en-US" sz="2000" dirty="0" err="1">
                  <a:solidFill>
                    <a:srgbClr val="40403D"/>
                  </a:solidFill>
                </a:rPr>
                <a:t>waospi</a:t>
              </a:r>
              <a:endParaRPr lang="en-US" sz="2000" dirty="0">
                <a:solidFill>
                  <a:srgbClr val="40403D"/>
                </a:solidFill>
              </a:endParaRPr>
            </a:p>
          </p:txBody>
        </p:sp>
        <p:pic>
          <p:nvPicPr>
            <p:cNvPr id="21" name="Picture 20" descr="A black background with a blue x in the middle&#10;&#10;Description automatically generated">
              <a:extLst>
                <a:ext uri="{FF2B5EF4-FFF2-40B4-BE49-F238E27FC236}">
                  <a16:creationId xmlns:a16="http://schemas.microsoft.com/office/drawing/2014/main" id="{B4338096-C6D4-A699-41A5-2F150AAEA83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073" t="33065" r="33123" b="33270"/>
            <a:stretch/>
          </p:blipFill>
          <p:spPr>
            <a:xfrm>
              <a:off x="6465155" y="4640007"/>
              <a:ext cx="541716" cy="539496"/>
            </a:xfrm>
            <a:prstGeom prst="rect">
              <a:avLst/>
            </a:prstGeom>
          </p:spPr>
        </p:pic>
      </p:grpSp>
      <p:grpSp>
        <p:nvGrpSpPr>
          <p:cNvPr id="22" name="Group 21">
            <a:extLst>
              <a:ext uri="{FF2B5EF4-FFF2-40B4-BE49-F238E27FC236}">
                <a16:creationId xmlns:a16="http://schemas.microsoft.com/office/drawing/2014/main" id="{5B348BCE-90C6-E3A0-06CD-B0A9B75FB54C}"/>
              </a:ext>
            </a:extLst>
          </p:cNvPr>
          <p:cNvGrpSpPr/>
          <p:nvPr userDrawn="1"/>
        </p:nvGrpSpPr>
        <p:grpSpPr>
          <a:xfrm>
            <a:off x="1824646" y="4646357"/>
            <a:ext cx="3392350" cy="539496"/>
            <a:chOff x="1824646" y="4646357"/>
            <a:chExt cx="3392350" cy="539496"/>
          </a:xfrm>
        </p:grpSpPr>
        <p:sp>
          <p:nvSpPr>
            <p:cNvPr id="23" name="TextBox 22">
              <a:extLst>
                <a:ext uri="{FF2B5EF4-FFF2-40B4-BE49-F238E27FC236}">
                  <a16:creationId xmlns:a16="http://schemas.microsoft.com/office/drawing/2014/main" id="{E17A907B-80EE-D7F3-704D-FEE2EA0C72E8}"/>
                </a:ext>
              </a:extLst>
            </p:cNvPr>
            <p:cNvSpPr txBox="1"/>
            <p:nvPr userDrawn="1"/>
          </p:nvSpPr>
          <p:spPr>
            <a:xfrm>
              <a:off x="2512241" y="4747800"/>
              <a:ext cx="2704755" cy="400110"/>
            </a:xfrm>
            <a:prstGeom prst="rect">
              <a:avLst/>
            </a:prstGeom>
            <a:noFill/>
          </p:spPr>
          <p:txBody>
            <a:bodyPr wrap="square" rtlCol="0">
              <a:spAutoFit/>
            </a:bodyPr>
            <a:lstStyle/>
            <a:p>
              <a:r>
                <a:rPr lang="en-US" sz="2000" dirty="0">
                  <a:solidFill>
                    <a:srgbClr val="40403D"/>
                  </a:solidFill>
                </a:rPr>
                <a:t>instagram.com/</a:t>
              </a:r>
              <a:r>
                <a:rPr lang="en-US" sz="2000" dirty="0" err="1">
                  <a:solidFill>
                    <a:srgbClr val="40403D"/>
                  </a:solidFill>
                </a:rPr>
                <a:t>waospi</a:t>
              </a:r>
              <a:endParaRPr lang="en-US" sz="2000" dirty="0">
                <a:solidFill>
                  <a:srgbClr val="40403D"/>
                </a:solidFill>
              </a:endParaRPr>
            </a:p>
          </p:txBody>
        </p:sp>
        <p:pic>
          <p:nvPicPr>
            <p:cNvPr id="41" name="Picture 40" descr="A black and white logo&#10;&#10;Description automatically generated">
              <a:extLst>
                <a:ext uri="{FF2B5EF4-FFF2-40B4-BE49-F238E27FC236}">
                  <a16:creationId xmlns:a16="http://schemas.microsoft.com/office/drawing/2014/main" id="{69AE100F-2CD9-28C6-FE26-2791260C000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13" t="32711" r="32712" b="32361"/>
            <a:stretch/>
          </p:blipFill>
          <p:spPr>
            <a:xfrm>
              <a:off x="1824646" y="4646357"/>
              <a:ext cx="534047" cy="539496"/>
            </a:xfrm>
            <a:prstGeom prst="rect">
              <a:avLst/>
            </a:prstGeom>
          </p:spPr>
        </p:pic>
      </p:grpSp>
      <p:grpSp>
        <p:nvGrpSpPr>
          <p:cNvPr id="42" name="Group 41">
            <a:extLst>
              <a:ext uri="{FF2B5EF4-FFF2-40B4-BE49-F238E27FC236}">
                <a16:creationId xmlns:a16="http://schemas.microsoft.com/office/drawing/2014/main" id="{9FC7BEFA-9B38-3C18-23A4-AE9A2B5FBFB0}"/>
              </a:ext>
            </a:extLst>
          </p:cNvPr>
          <p:cNvGrpSpPr/>
          <p:nvPr userDrawn="1"/>
        </p:nvGrpSpPr>
        <p:grpSpPr>
          <a:xfrm>
            <a:off x="1830996" y="5502749"/>
            <a:ext cx="3862393" cy="539496"/>
            <a:chOff x="1830996" y="5502749"/>
            <a:chExt cx="3862393" cy="539496"/>
          </a:xfrm>
        </p:grpSpPr>
        <p:sp>
          <p:nvSpPr>
            <p:cNvPr id="43" name="TextBox 42">
              <a:extLst>
                <a:ext uri="{FF2B5EF4-FFF2-40B4-BE49-F238E27FC236}">
                  <a16:creationId xmlns:a16="http://schemas.microsoft.com/office/drawing/2014/main" id="{5DC9DB80-F554-AA21-DC2C-14A9BCEF426D}"/>
                </a:ext>
              </a:extLst>
            </p:cNvPr>
            <p:cNvSpPr txBox="1"/>
            <p:nvPr userDrawn="1"/>
          </p:nvSpPr>
          <p:spPr>
            <a:xfrm>
              <a:off x="2514354" y="5614504"/>
              <a:ext cx="3179035" cy="400110"/>
            </a:xfrm>
            <a:prstGeom prst="rect">
              <a:avLst/>
            </a:prstGeom>
            <a:noFill/>
          </p:spPr>
          <p:txBody>
            <a:bodyPr wrap="square" rtlCol="0">
              <a:spAutoFit/>
            </a:bodyPr>
            <a:lstStyle/>
            <a:p>
              <a:r>
                <a:rPr lang="en-US" sz="2000" dirty="0">
                  <a:solidFill>
                    <a:srgbClr val="40403D"/>
                  </a:solidFill>
                </a:rPr>
                <a:t>facebook.com/</a:t>
              </a:r>
              <a:r>
                <a:rPr lang="en-US" sz="2000" dirty="0" err="1">
                  <a:solidFill>
                    <a:srgbClr val="40403D"/>
                  </a:solidFill>
                </a:rPr>
                <a:t>waospi</a:t>
              </a:r>
              <a:endParaRPr lang="en-US" sz="2000" dirty="0">
                <a:solidFill>
                  <a:srgbClr val="40403D"/>
                </a:solidFill>
              </a:endParaRPr>
            </a:p>
          </p:txBody>
        </p:sp>
        <p:pic>
          <p:nvPicPr>
            <p:cNvPr id="44" name="Picture 43" descr="A letter f in a circle&#10;&#10;Description automatically generated">
              <a:extLst>
                <a:ext uri="{FF2B5EF4-FFF2-40B4-BE49-F238E27FC236}">
                  <a16:creationId xmlns:a16="http://schemas.microsoft.com/office/drawing/2014/main" id="{BEF5A120-5331-9B19-8CE5-3AFB20B5A88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3160" t="33025" r="33567" b="33169"/>
            <a:stretch/>
          </p:blipFill>
          <p:spPr>
            <a:xfrm>
              <a:off x="1830996" y="5502749"/>
              <a:ext cx="531012" cy="539496"/>
            </a:xfrm>
            <a:prstGeom prst="rect">
              <a:avLst/>
            </a:prstGeom>
          </p:spPr>
        </p:pic>
      </p:grpSp>
      <p:grpSp>
        <p:nvGrpSpPr>
          <p:cNvPr id="45" name="Group 44">
            <a:extLst>
              <a:ext uri="{FF2B5EF4-FFF2-40B4-BE49-F238E27FC236}">
                <a16:creationId xmlns:a16="http://schemas.microsoft.com/office/drawing/2014/main" id="{BB79436B-0D2F-0824-2F96-683B65317BFD}"/>
              </a:ext>
            </a:extLst>
          </p:cNvPr>
          <p:cNvGrpSpPr/>
          <p:nvPr userDrawn="1"/>
        </p:nvGrpSpPr>
        <p:grpSpPr>
          <a:xfrm>
            <a:off x="6461758" y="5504655"/>
            <a:ext cx="4365290" cy="539496"/>
            <a:chOff x="6461758" y="5504655"/>
            <a:chExt cx="4365290" cy="539496"/>
          </a:xfrm>
        </p:grpSpPr>
        <p:sp>
          <p:nvSpPr>
            <p:cNvPr id="46" name="TextBox 45">
              <a:extLst>
                <a:ext uri="{FF2B5EF4-FFF2-40B4-BE49-F238E27FC236}">
                  <a16:creationId xmlns:a16="http://schemas.microsoft.com/office/drawing/2014/main" id="{4BF24949-C02E-B1FC-6A0B-0F6F6FE43152}"/>
                </a:ext>
              </a:extLst>
            </p:cNvPr>
            <p:cNvSpPr txBox="1"/>
            <p:nvPr userDrawn="1"/>
          </p:nvSpPr>
          <p:spPr>
            <a:xfrm>
              <a:off x="7149186" y="5614504"/>
              <a:ext cx="3677862" cy="400110"/>
            </a:xfrm>
            <a:prstGeom prst="rect">
              <a:avLst/>
            </a:prstGeom>
            <a:noFill/>
          </p:spPr>
          <p:txBody>
            <a:bodyPr wrap="square" rtlCol="0">
              <a:spAutoFit/>
            </a:bodyPr>
            <a:lstStyle/>
            <a:p>
              <a:r>
                <a:rPr lang="en-US" sz="2000" dirty="0">
                  <a:solidFill>
                    <a:srgbClr val="40403D"/>
                  </a:solidFill>
                </a:rPr>
                <a:t>linkedin.com/company/</a:t>
              </a:r>
              <a:r>
                <a:rPr lang="en-US" sz="2000" dirty="0" err="1">
                  <a:solidFill>
                    <a:srgbClr val="40403D"/>
                  </a:solidFill>
                </a:rPr>
                <a:t>waospi</a:t>
              </a:r>
              <a:endParaRPr lang="en-US" sz="2000" dirty="0">
                <a:solidFill>
                  <a:srgbClr val="40403D"/>
                </a:solidFill>
              </a:endParaRPr>
            </a:p>
          </p:txBody>
        </p:sp>
        <p:pic>
          <p:nvPicPr>
            <p:cNvPr id="47" name="Picture 46" descr="A black background with a black circle with a blue letter in it&#10;&#10;Description automatically generated">
              <a:extLst>
                <a:ext uri="{FF2B5EF4-FFF2-40B4-BE49-F238E27FC236}">
                  <a16:creationId xmlns:a16="http://schemas.microsoft.com/office/drawing/2014/main" id="{09669F6A-2701-50C9-13FE-2818536550A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3065" t="33065" r="33066" b="33131"/>
            <a:stretch/>
          </p:blipFill>
          <p:spPr>
            <a:xfrm>
              <a:off x="6461758" y="5504655"/>
              <a:ext cx="540552" cy="539496"/>
            </a:xfrm>
            <a:prstGeom prst="rect">
              <a:avLst/>
            </a:prstGeom>
          </p:spPr>
        </p:pic>
      </p:grpSp>
    </p:spTree>
    <p:extLst>
      <p:ext uri="{BB962C8B-B14F-4D97-AF65-F5344CB8AC3E}">
        <p14:creationId xmlns:p14="http://schemas.microsoft.com/office/powerpoint/2010/main" val="200647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Animated Digits">
    <p:spTree>
      <p:nvGrpSpPr>
        <p:cNvPr id="1" name=""/>
        <p:cNvGrpSpPr/>
        <p:nvPr/>
      </p:nvGrpSpPr>
      <p:grpSpPr>
        <a:xfrm>
          <a:off x="0" y="0"/>
          <a:ext cx="0" cy="0"/>
          <a:chOff x="0" y="0"/>
          <a:chExt cx="0" cy="0"/>
        </a:xfrm>
      </p:grpSpPr>
      <p:sp>
        <p:nvSpPr>
          <p:cNvPr id="3" name="Digit 4: 0"/>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0</a:t>
            </a:r>
          </a:p>
        </p:txBody>
      </p:sp>
      <p:sp>
        <p:nvSpPr>
          <p:cNvPr id="4" name="Digit 4: 1"/>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1</a:t>
            </a:r>
          </a:p>
        </p:txBody>
      </p:sp>
      <p:sp>
        <p:nvSpPr>
          <p:cNvPr id="5" name="Digit 4: 2"/>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2</a:t>
            </a:r>
          </a:p>
        </p:txBody>
      </p:sp>
      <p:sp>
        <p:nvSpPr>
          <p:cNvPr id="6" name="Digit 4: 3"/>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3</a:t>
            </a:r>
          </a:p>
        </p:txBody>
      </p:sp>
      <p:sp>
        <p:nvSpPr>
          <p:cNvPr id="7" name="Digit 4: 4"/>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4</a:t>
            </a:r>
          </a:p>
        </p:txBody>
      </p:sp>
      <p:sp>
        <p:nvSpPr>
          <p:cNvPr id="8" name="Digit 4: 5"/>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5</a:t>
            </a:r>
          </a:p>
        </p:txBody>
      </p:sp>
      <p:sp>
        <p:nvSpPr>
          <p:cNvPr id="9" name="Digit 4: 6"/>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0" name="Digit 4: 7"/>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7</a:t>
            </a:r>
          </a:p>
        </p:txBody>
      </p:sp>
      <p:sp>
        <p:nvSpPr>
          <p:cNvPr id="11" name="Digit 4: 8"/>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8</a:t>
            </a:r>
          </a:p>
        </p:txBody>
      </p:sp>
      <p:sp>
        <p:nvSpPr>
          <p:cNvPr id="12" name="Digit 4: 9"/>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9</a:t>
            </a:r>
          </a:p>
        </p:txBody>
      </p:sp>
      <p:sp>
        <p:nvSpPr>
          <p:cNvPr id="13" name="Digit 3: 0"/>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0</a:t>
            </a:r>
          </a:p>
        </p:txBody>
      </p:sp>
      <p:sp>
        <p:nvSpPr>
          <p:cNvPr id="14" name="Digit 3: 1"/>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5" name="Digit 3: 2"/>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2</a:t>
            </a:r>
          </a:p>
        </p:txBody>
      </p:sp>
      <p:sp>
        <p:nvSpPr>
          <p:cNvPr id="16" name="Digit 3: 3"/>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3</a:t>
            </a:r>
          </a:p>
        </p:txBody>
      </p:sp>
      <p:sp>
        <p:nvSpPr>
          <p:cNvPr id="17" name="Digit 3: 4"/>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4</a:t>
            </a:r>
          </a:p>
        </p:txBody>
      </p:sp>
      <p:sp>
        <p:nvSpPr>
          <p:cNvPr id="18" name="Digit 3: 5"/>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5</a:t>
            </a:r>
          </a:p>
        </p:txBody>
      </p:sp>
      <p:sp>
        <p:nvSpPr>
          <p:cNvPr id="19" name="Digit 2: Before Animation"/>
          <p:cNvSpPr>
            <a:spLocks noGrp="1"/>
          </p:cNvSpPr>
          <p:nvPr>
            <p:ph type="body" sz="quarter" idx="11" hasCustomPrompt="1"/>
          </p:nvPr>
        </p:nvSpPr>
        <p:spPr>
          <a:xfrm>
            <a:off x="3941811" y="2674056"/>
            <a:ext cx="1276311" cy="2003625"/>
          </a:xfrm>
          <a:prstGeom prst="rect">
            <a:avLst/>
          </a:prstGeom>
        </p:spPr>
        <p:txBody>
          <a:bodyPr wrap="none" anchor="ctr" anchorCtr="0">
            <a:spAutoFit/>
          </a:bodyPr>
          <a:lstStyle>
            <a:lvl1pPr marL="0" indent="0" algn="ctr">
              <a:buFontTx/>
              <a:buNone/>
              <a:defRPr sz="1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p>
        </p:txBody>
      </p:sp>
      <p:sp>
        <p:nvSpPr>
          <p:cNvPr id="20" name="Digit 2: After Animation"/>
          <p:cNvSpPr>
            <a:spLocks noGrp="1"/>
          </p:cNvSpPr>
          <p:nvPr>
            <p:ph type="body" sz="quarter" idx="13" hasCustomPrompt="1"/>
          </p:nvPr>
        </p:nvSpPr>
        <p:spPr>
          <a:xfrm>
            <a:off x="3941811" y="2674056"/>
            <a:ext cx="1276311" cy="2003625"/>
          </a:xfrm>
          <a:prstGeom prst="rect">
            <a:avLst/>
          </a:prstGeom>
        </p:spPr>
        <p:txBody>
          <a:bodyPr wrap="none" anchor="ctr" anchorCtr="0">
            <a:spAutoFit/>
          </a:bodyPr>
          <a:lstStyle>
            <a:lvl1pPr marL="0" indent="0" algn="ctr">
              <a:buFontTx/>
              <a:buNone/>
              <a:defRPr sz="1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p>
        </p:txBody>
      </p:sp>
      <p:sp>
        <p:nvSpPr>
          <p:cNvPr id="23" name="Digit 1"/>
          <p:cNvSpPr txBox="1">
            <a:spLocks/>
          </p:cNvSpPr>
          <p:nvPr userDrawn="1"/>
        </p:nvSpPr>
        <p:spPr>
          <a:xfrm>
            <a:off x="1800906" y="2674056"/>
            <a:ext cx="1443024" cy="2003625"/>
          </a:xfrm>
          <a:prstGeom prst="rect">
            <a:avLst/>
          </a:prstGeom>
        </p:spPr>
        <p:txBody>
          <a:bodyPr wrap="non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3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a:t>
            </a:r>
          </a:p>
        </p:txBody>
      </p:sp>
      <p:grpSp>
        <p:nvGrpSpPr>
          <p:cNvPr id="27" name="Group 26"/>
          <p:cNvGrpSpPr/>
          <p:nvPr userDrawn="1"/>
        </p:nvGrpSpPr>
        <p:grpSpPr>
          <a:xfrm>
            <a:off x="821094" y="130629"/>
            <a:ext cx="10972800" cy="6400800"/>
            <a:chOff x="821094" y="130629"/>
            <a:chExt cx="10972800" cy="6400800"/>
          </a:xfrm>
        </p:grpSpPr>
        <p:sp>
          <p:nvSpPr>
            <p:cNvPr id="21" name="Rectangle 20"/>
            <p:cNvSpPr/>
            <p:nvPr userDrawn="1"/>
          </p:nvSpPr>
          <p:spPr>
            <a:xfrm>
              <a:off x="821094" y="4704602"/>
              <a:ext cx="10972800" cy="182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userDrawn="1"/>
          </p:nvSpPr>
          <p:spPr>
            <a:xfrm>
              <a:off x="821094" y="130629"/>
              <a:ext cx="10972800" cy="2299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Minutes Label"/>
            <p:cNvSpPr txBox="1"/>
            <p:nvPr userDrawn="1"/>
          </p:nvSpPr>
          <p:spPr>
            <a:xfrm>
              <a:off x="2576406" y="4941995"/>
              <a:ext cx="1949573" cy="584775"/>
            </a:xfrm>
            <a:prstGeom prst="rect">
              <a:avLst/>
            </a:prstGeom>
            <a:noFill/>
          </p:spPr>
          <p:txBody>
            <a:bodyPr wrap="none" rtlCol="0">
              <a:spAutoFit/>
            </a:bodyPr>
            <a:lstStyle/>
            <a:p>
              <a:pPr algn="ctr"/>
              <a:r>
                <a:rPr lang="en-US" sz="3200" cap="all" dirty="0">
                  <a:solidFill>
                    <a:sysClr val="windowText" lastClr="000000">
                      <a:alpha val="30000"/>
                    </a:sysClr>
                  </a:solidFill>
                  <a:latin typeface="Segoe UI Semibold" panose="020B0702040204020203" pitchFamily="34" charset="0"/>
                  <a:cs typeface="Segoe UI Semibold" panose="020B0702040204020203" pitchFamily="34" charset="0"/>
                </a:rPr>
                <a:t>Minutes</a:t>
              </a:r>
            </a:p>
          </p:txBody>
        </p:sp>
        <p:sp>
          <p:nvSpPr>
            <p:cNvPr id="26" name="Seconds Label"/>
            <p:cNvSpPr txBox="1"/>
            <p:nvPr userDrawn="1"/>
          </p:nvSpPr>
          <p:spPr>
            <a:xfrm>
              <a:off x="7634155" y="4941995"/>
              <a:ext cx="2013308" cy="584775"/>
            </a:xfrm>
            <a:prstGeom prst="rect">
              <a:avLst/>
            </a:prstGeom>
            <a:noFill/>
          </p:spPr>
          <p:txBody>
            <a:bodyPr wrap="none" rtlCol="0">
              <a:spAutoFit/>
            </a:bodyPr>
            <a:lstStyle/>
            <a:p>
              <a:pPr algn="ctr"/>
              <a:r>
                <a:rPr lang="en-US" sz="3200" cap="all" dirty="0">
                  <a:solidFill>
                    <a:sysClr val="windowText" lastClr="000000">
                      <a:alpha val="30000"/>
                    </a:sysClr>
                  </a:solidFill>
                  <a:latin typeface="Segoe UI Semibold" panose="020B0702040204020203" pitchFamily="34" charset="0"/>
                  <a:cs typeface="Segoe UI Semibold" panose="020B0702040204020203" pitchFamily="34" charset="0"/>
                </a:rPr>
                <a:t>Seconds</a:t>
              </a:r>
            </a:p>
          </p:txBody>
        </p:sp>
      </p:grpSp>
    </p:spTree>
    <p:extLst>
      <p:ext uri="{BB962C8B-B14F-4D97-AF65-F5344CB8AC3E}">
        <p14:creationId xmlns:p14="http://schemas.microsoft.com/office/powerpoint/2010/main" val="41763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grpId="0" nodeType="withEffect">
                                  <p:stCondLst>
                                    <p:cond delay="500"/>
                                  </p:stCondLst>
                                  <p:childTnLst>
                                    <p:anim calcmode="lin" valueType="num">
                                      <p:cBhvr additive="base">
                                        <p:cTn id="6" dur="500"/>
                                        <p:tgtEl>
                                          <p:spTgt spid="19">
                                            <p:txEl>
                                              <p:pRg st="0" end="0"/>
                                            </p:txEl>
                                          </p:spTgt>
                                        </p:tgtEl>
                                        <p:attrNameLst>
                                          <p:attrName>ppt_y</p:attrName>
                                        </p:attrNameLst>
                                      </p:cBhvr>
                                      <p:tavLst>
                                        <p:tav tm="0">
                                          <p:val>
                                            <p:strVal val="#ppt_y"/>
                                          </p:val>
                                        </p:tav>
                                        <p:tav tm="100000">
                                          <p:val>
                                            <p:strVal val="#ppt_y+#ppt_h*1.125000"/>
                                          </p:val>
                                        </p:tav>
                                      </p:tavLst>
                                    </p:anim>
                                    <p:animEffect transition="out" filter="wipe(down)">
                                      <p:cBhvr>
                                        <p:cTn id="7" dur="500"/>
                                        <p:tgtEl>
                                          <p:spTgt spid="19">
                                            <p:txEl>
                                              <p:pRg st="0" end="0"/>
                                            </p:txEl>
                                          </p:spTgt>
                                        </p:tgtEl>
                                      </p:cBhvr>
                                    </p:animEffect>
                                    <p:set>
                                      <p:cBhvr>
                                        <p:cTn id="8" dur="1" fill="hold">
                                          <p:stCondLst>
                                            <p:cond delay="499"/>
                                          </p:stCondLst>
                                        </p:cTn>
                                        <p:tgtEl>
                                          <p:spTgt spid="19">
                                            <p:txEl>
                                              <p:pRg st="0" end="0"/>
                                            </p:txEl>
                                          </p:spTgt>
                                        </p:tgtEl>
                                        <p:attrNameLst>
                                          <p:attrName>style.visibility</p:attrName>
                                        </p:attrNameLst>
                                      </p:cBhvr>
                                      <p:to>
                                        <p:strVal val="hidden"/>
                                      </p:to>
                                    </p:set>
                                  </p:childTnLst>
                                </p:cTn>
                              </p:par>
                              <p:par>
                                <p:cTn id="9" presetID="12" presetClass="entr" presetSubtype="1" fill="hold" grpId="0" nodeType="withEffect">
                                  <p:stCondLst>
                                    <p:cond delay="50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20">
                                            <p:txEl>
                                              <p:pRg st="0" end="0"/>
                                            </p:txEl>
                                          </p:spTgt>
                                        </p:tgtEl>
                                      </p:cBhvr>
                                    </p:animEffect>
                                  </p:childTnLst>
                                </p:cTn>
                              </p:par>
                              <p:par>
                                <p:cTn id="13" presetID="12" presetClass="exit" presetSubtype="4" fill="hold" grpId="0" nodeType="withEffect">
                                  <p:stCondLst>
                                    <p:cond delay="500"/>
                                  </p:stCondLst>
                                  <p:childTnLst>
                                    <p:anim calcmode="lin" valueType="num">
                                      <p:cBhvr additive="base">
                                        <p:cTn id="14" dur="500"/>
                                        <p:tgtEl>
                                          <p:spTgt spid="13"/>
                                        </p:tgtEl>
                                        <p:attrNameLst>
                                          <p:attrName>ppt_y</p:attrName>
                                        </p:attrNameLst>
                                      </p:cBhvr>
                                      <p:tavLst>
                                        <p:tav tm="0">
                                          <p:val>
                                            <p:strVal val="#ppt_y"/>
                                          </p:val>
                                        </p:tav>
                                        <p:tav tm="100000">
                                          <p:val>
                                            <p:strVal val="#ppt_y+#ppt_h*1.125000"/>
                                          </p:val>
                                        </p:tav>
                                      </p:tavLst>
                                    </p:anim>
                                    <p:animEffect transition="out" filter="wipe(down)">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2" presetClass="entr" presetSubtype="1"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par>
                                <p:cTn id="21" presetID="12" presetClass="exit" presetSubtype="4" fill="hold" grpId="0" nodeType="withEffect">
                                  <p:stCondLst>
                                    <p:cond delay="500"/>
                                  </p:stCondLst>
                                  <p:childTnLst>
                                    <p:anim calcmode="lin" valueType="num">
                                      <p:cBhvr additive="base">
                                        <p:cTn id="22" dur="500"/>
                                        <p:tgtEl>
                                          <p:spTgt spid="3"/>
                                        </p:tgtEl>
                                        <p:attrNameLst>
                                          <p:attrName>ppt_y</p:attrName>
                                        </p:attrNameLst>
                                      </p:cBhvr>
                                      <p:tavLst>
                                        <p:tav tm="0">
                                          <p:val>
                                            <p:strVal val="#ppt_y"/>
                                          </p:val>
                                        </p:tav>
                                        <p:tav tm="100000">
                                          <p:val>
                                            <p:strVal val="#ppt_y+#ppt_h*1.125000"/>
                                          </p:val>
                                        </p:tav>
                                      </p:tavLst>
                                    </p:anim>
                                    <p:animEffect transition="out" filter="wipe(dow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2" presetClass="entr" presetSubtype="1"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childTnLst>
                          </p:cTn>
                        </p:par>
                        <p:par>
                          <p:cTn id="29" fill="hold">
                            <p:stCondLst>
                              <p:cond delay="1000"/>
                            </p:stCondLst>
                            <p:childTnLst>
                              <p:par>
                                <p:cTn id="30" presetID="12" presetClass="exit" presetSubtype="4" fill="hold" grpId="1" nodeType="afterEffect">
                                  <p:stCondLst>
                                    <p:cond delay="500"/>
                                  </p:stCondLst>
                                  <p:childTnLst>
                                    <p:anim calcmode="lin" valueType="num">
                                      <p:cBhvr additive="base">
                                        <p:cTn id="31" dur="500"/>
                                        <p:tgtEl>
                                          <p:spTgt spid="12"/>
                                        </p:tgtEl>
                                        <p:attrNameLst>
                                          <p:attrName>ppt_y</p:attrName>
                                        </p:attrNameLst>
                                      </p:cBhvr>
                                      <p:tavLst>
                                        <p:tav tm="0">
                                          <p:val>
                                            <p:strVal val="#ppt_y"/>
                                          </p:val>
                                        </p:tav>
                                        <p:tav tm="100000">
                                          <p:val>
                                            <p:strVal val="#ppt_y+#ppt_h*1.125000"/>
                                          </p:val>
                                        </p:tav>
                                      </p:tavLst>
                                    </p:anim>
                                    <p:animEffect transition="out" filter="wipe(down)">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2" presetClass="entr" presetSubtype="1"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down)">
                                      <p:cBhvr>
                                        <p:cTn id="37" dur="500"/>
                                        <p:tgtEl>
                                          <p:spTgt spid="11"/>
                                        </p:tgtEl>
                                      </p:cBhvr>
                                    </p:animEffect>
                                  </p:childTnLst>
                                </p:cTn>
                              </p:par>
                            </p:childTnLst>
                          </p:cTn>
                        </p:par>
                        <p:par>
                          <p:cTn id="38" fill="hold">
                            <p:stCondLst>
                              <p:cond delay="2000"/>
                            </p:stCondLst>
                            <p:childTnLst>
                              <p:par>
                                <p:cTn id="39" presetID="12" presetClass="exit" presetSubtype="4" fill="hold" grpId="1" nodeType="afterEffect">
                                  <p:stCondLst>
                                    <p:cond delay="500"/>
                                  </p:stCondLst>
                                  <p:childTnLst>
                                    <p:anim calcmode="lin" valueType="num">
                                      <p:cBhvr additive="base">
                                        <p:cTn id="40" dur="500"/>
                                        <p:tgtEl>
                                          <p:spTgt spid="11"/>
                                        </p:tgtEl>
                                        <p:attrNameLst>
                                          <p:attrName>ppt_y</p:attrName>
                                        </p:attrNameLst>
                                      </p:cBhvr>
                                      <p:tavLst>
                                        <p:tav tm="0">
                                          <p:val>
                                            <p:strVal val="#ppt_y"/>
                                          </p:val>
                                        </p:tav>
                                        <p:tav tm="100000">
                                          <p:val>
                                            <p:strVal val="#ppt_y+#ppt_h*1.125000"/>
                                          </p:val>
                                        </p:tav>
                                      </p:tavLst>
                                    </p:anim>
                                    <p:animEffect transition="out" filter="wipe(down)">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2" presetClass="entr" presetSubtype="1" fill="hold" grpId="0" nodeType="withEffect">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down)">
                                      <p:cBhvr>
                                        <p:cTn id="46" dur="500"/>
                                        <p:tgtEl>
                                          <p:spTgt spid="10"/>
                                        </p:tgtEl>
                                      </p:cBhvr>
                                    </p:animEffect>
                                  </p:childTnLst>
                                </p:cTn>
                              </p:par>
                            </p:childTnLst>
                          </p:cTn>
                        </p:par>
                        <p:par>
                          <p:cTn id="47" fill="hold">
                            <p:stCondLst>
                              <p:cond delay="3000"/>
                            </p:stCondLst>
                            <p:childTnLst>
                              <p:par>
                                <p:cTn id="48" presetID="12" presetClass="exit" presetSubtype="4" fill="hold" grpId="1" nodeType="afterEffect">
                                  <p:stCondLst>
                                    <p:cond delay="500"/>
                                  </p:stCondLst>
                                  <p:childTnLst>
                                    <p:anim calcmode="lin" valueType="num">
                                      <p:cBhvr additive="base">
                                        <p:cTn id="49" dur="500"/>
                                        <p:tgtEl>
                                          <p:spTgt spid="10"/>
                                        </p:tgtEl>
                                        <p:attrNameLst>
                                          <p:attrName>ppt_y</p:attrName>
                                        </p:attrNameLst>
                                      </p:cBhvr>
                                      <p:tavLst>
                                        <p:tav tm="0">
                                          <p:val>
                                            <p:strVal val="#ppt_y"/>
                                          </p:val>
                                        </p:tav>
                                        <p:tav tm="100000">
                                          <p:val>
                                            <p:strVal val="#ppt_y+#ppt_h*1.125000"/>
                                          </p:val>
                                        </p:tav>
                                      </p:tavLst>
                                    </p:anim>
                                    <p:animEffect transition="out" filter="wipe(down)">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2" presetClass="entr" presetSubtype="1"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ppt_y</p:attrName>
                                        </p:attrNameLst>
                                      </p:cBhvr>
                                      <p:tavLst>
                                        <p:tav tm="0">
                                          <p:val>
                                            <p:strVal val="#ppt_y-#ppt_h*1.125000"/>
                                          </p:val>
                                        </p:tav>
                                        <p:tav tm="100000">
                                          <p:val>
                                            <p:strVal val="#ppt_y"/>
                                          </p:val>
                                        </p:tav>
                                      </p:tavLst>
                                    </p:anim>
                                    <p:animEffect transition="in" filter="wipe(down)">
                                      <p:cBhvr>
                                        <p:cTn id="55" dur="500"/>
                                        <p:tgtEl>
                                          <p:spTgt spid="9"/>
                                        </p:tgtEl>
                                      </p:cBhvr>
                                    </p:animEffect>
                                  </p:childTnLst>
                                </p:cTn>
                              </p:par>
                            </p:childTnLst>
                          </p:cTn>
                        </p:par>
                        <p:par>
                          <p:cTn id="56" fill="hold">
                            <p:stCondLst>
                              <p:cond delay="4000"/>
                            </p:stCondLst>
                            <p:childTnLst>
                              <p:par>
                                <p:cTn id="57" presetID="12" presetClass="exit" presetSubtype="4" fill="hold" grpId="1" nodeType="afterEffect">
                                  <p:stCondLst>
                                    <p:cond delay="500"/>
                                  </p:stCondLst>
                                  <p:childTnLst>
                                    <p:anim calcmode="lin" valueType="num">
                                      <p:cBhvr additive="base">
                                        <p:cTn id="58" dur="500"/>
                                        <p:tgtEl>
                                          <p:spTgt spid="9"/>
                                        </p:tgtEl>
                                        <p:attrNameLst>
                                          <p:attrName>ppt_y</p:attrName>
                                        </p:attrNameLst>
                                      </p:cBhvr>
                                      <p:tavLst>
                                        <p:tav tm="0">
                                          <p:val>
                                            <p:strVal val="#ppt_y"/>
                                          </p:val>
                                        </p:tav>
                                        <p:tav tm="100000">
                                          <p:val>
                                            <p:strVal val="#ppt_y+#ppt_h*1.125000"/>
                                          </p:val>
                                        </p:tav>
                                      </p:tavLst>
                                    </p:anim>
                                    <p:animEffect transition="out" filter="wipe(down)">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2" presetClass="entr" presetSubtype="1" fill="hold" grpId="0" nodeType="withEffect">
                                  <p:stCondLst>
                                    <p:cond delay="50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p:tgtEl>
                                          <p:spTgt spid="8"/>
                                        </p:tgtEl>
                                        <p:attrNameLst>
                                          <p:attrName>ppt_y</p:attrName>
                                        </p:attrNameLst>
                                      </p:cBhvr>
                                      <p:tavLst>
                                        <p:tav tm="0">
                                          <p:val>
                                            <p:strVal val="#ppt_y-#ppt_h*1.125000"/>
                                          </p:val>
                                        </p:tav>
                                        <p:tav tm="100000">
                                          <p:val>
                                            <p:strVal val="#ppt_y"/>
                                          </p:val>
                                        </p:tav>
                                      </p:tavLst>
                                    </p:anim>
                                    <p:animEffect transition="in" filter="wipe(down)">
                                      <p:cBhvr>
                                        <p:cTn id="64" dur="500"/>
                                        <p:tgtEl>
                                          <p:spTgt spid="8"/>
                                        </p:tgtEl>
                                      </p:cBhvr>
                                    </p:animEffect>
                                  </p:childTnLst>
                                </p:cTn>
                              </p:par>
                            </p:childTnLst>
                          </p:cTn>
                        </p:par>
                        <p:par>
                          <p:cTn id="65" fill="hold">
                            <p:stCondLst>
                              <p:cond delay="5000"/>
                            </p:stCondLst>
                            <p:childTnLst>
                              <p:par>
                                <p:cTn id="66" presetID="12" presetClass="exit" presetSubtype="4" fill="hold" grpId="1" nodeType="afterEffect">
                                  <p:stCondLst>
                                    <p:cond delay="500"/>
                                  </p:stCondLst>
                                  <p:childTnLst>
                                    <p:anim calcmode="lin" valueType="num">
                                      <p:cBhvr additive="base">
                                        <p:cTn id="67" dur="500"/>
                                        <p:tgtEl>
                                          <p:spTgt spid="8"/>
                                        </p:tgtEl>
                                        <p:attrNameLst>
                                          <p:attrName>ppt_y</p:attrName>
                                        </p:attrNameLst>
                                      </p:cBhvr>
                                      <p:tavLst>
                                        <p:tav tm="0">
                                          <p:val>
                                            <p:strVal val="#ppt_y"/>
                                          </p:val>
                                        </p:tav>
                                        <p:tav tm="100000">
                                          <p:val>
                                            <p:strVal val="#ppt_y+#ppt_h*1.125000"/>
                                          </p:val>
                                        </p:tav>
                                      </p:tavLst>
                                    </p:anim>
                                    <p:animEffect transition="out" filter="wipe(down)">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2" presetClass="entr" presetSubtype="1" fill="hold" grpId="0" nodeType="withEffect">
                                  <p:stCondLst>
                                    <p:cond delay="5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p:tgtEl>
                                          <p:spTgt spid="7"/>
                                        </p:tgtEl>
                                        <p:attrNameLst>
                                          <p:attrName>ppt_y</p:attrName>
                                        </p:attrNameLst>
                                      </p:cBhvr>
                                      <p:tavLst>
                                        <p:tav tm="0">
                                          <p:val>
                                            <p:strVal val="#ppt_y-#ppt_h*1.125000"/>
                                          </p:val>
                                        </p:tav>
                                        <p:tav tm="100000">
                                          <p:val>
                                            <p:strVal val="#ppt_y"/>
                                          </p:val>
                                        </p:tav>
                                      </p:tavLst>
                                    </p:anim>
                                    <p:animEffect transition="in" filter="wipe(down)">
                                      <p:cBhvr>
                                        <p:cTn id="73" dur="500"/>
                                        <p:tgtEl>
                                          <p:spTgt spid="7"/>
                                        </p:tgtEl>
                                      </p:cBhvr>
                                    </p:animEffect>
                                  </p:childTnLst>
                                </p:cTn>
                              </p:par>
                            </p:childTnLst>
                          </p:cTn>
                        </p:par>
                        <p:par>
                          <p:cTn id="74" fill="hold">
                            <p:stCondLst>
                              <p:cond delay="6000"/>
                            </p:stCondLst>
                            <p:childTnLst>
                              <p:par>
                                <p:cTn id="75" presetID="12" presetClass="exit" presetSubtype="4" fill="hold" grpId="1" nodeType="afterEffect">
                                  <p:stCondLst>
                                    <p:cond delay="500"/>
                                  </p:stCondLst>
                                  <p:childTnLst>
                                    <p:anim calcmode="lin" valueType="num">
                                      <p:cBhvr additive="base">
                                        <p:cTn id="76" dur="500"/>
                                        <p:tgtEl>
                                          <p:spTgt spid="7"/>
                                        </p:tgtEl>
                                        <p:attrNameLst>
                                          <p:attrName>ppt_y</p:attrName>
                                        </p:attrNameLst>
                                      </p:cBhvr>
                                      <p:tavLst>
                                        <p:tav tm="0">
                                          <p:val>
                                            <p:strVal val="#ppt_y"/>
                                          </p:val>
                                        </p:tav>
                                        <p:tav tm="100000">
                                          <p:val>
                                            <p:strVal val="#ppt_y+#ppt_h*1.125000"/>
                                          </p:val>
                                        </p:tav>
                                      </p:tavLst>
                                    </p:anim>
                                    <p:animEffect transition="out" filter="wipe(down)">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2" presetClass="entr" presetSubtype="1" fill="hold" grpId="0" nodeType="withEffect">
                                  <p:stCondLst>
                                    <p:cond delay="50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p:tgtEl>
                                          <p:spTgt spid="6"/>
                                        </p:tgtEl>
                                        <p:attrNameLst>
                                          <p:attrName>ppt_y</p:attrName>
                                        </p:attrNameLst>
                                      </p:cBhvr>
                                      <p:tavLst>
                                        <p:tav tm="0">
                                          <p:val>
                                            <p:strVal val="#ppt_y-#ppt_h*1.125000"/>
                                          </p:val>
                                        </p:tav>
                                        <p:tav tm="100000">
                                          <p:val>
                                            <p:strVal val="#ppt_y"/>
                                          </p:val>
                                        </p:tav>
                                      </p:tavLst>
                                    </p:anim>
                                    <p:animEffect transition="in" filter="wipe(down)">
                                      <p:cBhvr>
                                        <p:cTn id="82" dur="500"/>
                                        <p:tgtEl>
                                          <p:spTgt spid="6"/>
                                        </p:tgtEl>
                                      </p:cBhvr>
                                    </p:animEffect>
                                  </p:childTnLst>
                                </p:cTn>
                              </p:par>
                            </p:childTnLst>
                          </p:cTn>
                        </p:par>
                        <p:par>
                          <p:cTn id="83" fill="hold">
                            <p:stCondLst>
                              <p:cond delay="7000"/>
                            </p:stCondLst>
                            <p:childTnLst>
                              <p:par>
                                <p:cTn id="84" presetID="12" presetClass="exit" presetSubtype="4" fill="hold" grpId="1" nodeType="afterEffect">
                                  <p:stCondLst>
                                    <p:cond delay="500"/>
                                  </p:stCondLst>
                                  <p:childTnLst>
                                    <p:anim calcmode="lin" valueType="num">
                                      <p:cBhvr additive="base">
                                        <p:cTn id="85" dur="500"/>
                                        <p:tgtEl>
                                          <p:spTgt spid="6"/>
                                        </p:tgtEl>
                                        <p:attrNameLst>
                                          <p:attrName>ppt_y</p:attrName>
                                        </p:attrNameLst>
                                      </p:cBhvr>
                                      <p:tavLst>
                                        <p:tav tm="0">
                                          <p:val>
                                            <p:strVal val="#ppt_y"/>
                                          </p:val>
                                        </p:tav>
                                        <p:tav tm="100000">
                                          <p:val>
                                            <p:strVal val="#ppt_y+#ppt_h*1.125000"/>
                                          </p:val>
                                        </p:tav>
                                      </p:tavLst>
                                    </p:anim>
                                    <p:animEffect transition="out" filter="wipe(down)">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par>
                                <p:cTn id="88" presetID="12" presetClass="entr" presetSubtype="1" fill="hold" grpId="0" nodeType="withEffect">
                                  <p:stCondLst>
                                    <p:cond delay="500"/>
                                  </p:stCondLst>
                                  <p:childTnLst>
                                    <p:set>
                                      <p:cBhvr>
                                        <p:cTn id="89" dur="1" fill="hold">
                                          <p:stCondLst>
                                            <p:cond delay="0"/>
                                          </p:stCondLst>
                                        </p:cTn>
                                        <p:tgtEl>
                                          <p:spTgt spid="5"/>
                                        </p:tgtEl>
                                        <p:attrNameLst>
                                          <p:attrName>style.visibility</p:attrName>
                                        </p:attrNameLst>
                                      </p:cBhvr>
                                      <p:to>
                                        <p:strVal val="visible"/>
                                      </p:to>
                                    </p:set>
                                    <p:anim calcmode="lin" valueType="num">
                                      <p:cBhvr additive="base">
                                        <p:cTn id="90" dur="500"/>
                                        <p:tgtEl>
                                          <p:spTgt spid="5"/>
                                        </p:tgtEl>
                                        <p:attrNameLst>
                                          <p:attrName>ppt_y</p:attrName>
                                        </p:attrNameLst>
                                      </p:cBhvr>
                                      <p:tavLst>
                                        <p:tav tm="0">
                                          <p:val>
                                            <p:strVal val="#ppt_y-#ppt_h*1.125000"/>
                                          </p:val>
                                        </p:tav>
                                        <p:tav tm="100000">
                                          <p:val>
                                            <p:strVal val="#ppt_y"/>
                                          </p:val>
                                        </p:tav>
                                      </p:tavLst>
                                    </p:anim>
                                    <p:animEffect transition="in" filter="wipe(down)">
                                      <p:cBhvr>
                                        <p:cTn id="91" dur="500"/>
                                        <p:tgtEl>
                                          <p:spTgt spid="5"/>
                                        </p:tgtEl>
                                      </p:cBhvr>
                                    </p:animEffect>
                                  </p:childTnLst>
                                </p:cTn>
                              </p:par>
                            </p:childTnLst>
                          </p:cTn>
                        </p:par>
                        <p:par>
                          <p:cTn id="92" fill="hold">
                            <p:stCondLst>
                              <p:cond delay="8000"/>
                            </p:stCondLst>
                            <p:childTnLst>
                              <p:par>
                                <p:cTn id="93" presetID="12" presetClass="exit" presetSubtype="4" fill="hold" grpId="1" nodeType="afterEffect">
                                  <p:stCondLst>
                                    <p:cond delay="500"/>
                                  </p:stCondLst>
                                  <p:childTnLst>
                                    <p:anim calcmode="lin" valueType="num">
                                      <p:cBhvr additive="base">
                                        <p:cTn id="94" dur="500"/>
                                        <p:tgtEl>
                                          <p:spTgt spid="5"/>
                                        </p:tgtEl>
                                        <p:attrNameLst>
                                          <p:attrName>ppt_y</p:attrName>
                                        </p:attrNameLst>
                                      </p:cBhvr>
                                      <p:tavLst>
                                        <p:tav tm="0">
                                          <p:val>
                                            <p:strVal val="#ppt_y"/>
                                          </p:val>
                                        </p:tav>
                                        <p:tav tm="100000">
                                          <p:val>
                                            <p:strVal val="#ppt_y+#ppt_h*1.125000"/>
                                          </p:val>
                                        </p:tav>
                                      </p:tavLst>
                                    </p:anim>
                                    <p:animEffect transition="out" filter="wipe(down)">
                                      <p:cBhvr>
                                        <p:cTn id="95" dur="500"/>
                                        <p:tgtEl>
                                          <p:spTgt spid="5"/>
                                        </p:tgtEl>
                                      </p:cBhvr>
                                    </p:animEffect>
                                    <p:set>
                                      <p:cBhvr>
                                        <p:cTn id="96" dur="1" fill="hold">
                                          <p:stCondLst>
                                            <p:cond delay="499"/>
                                          </p:stCondLst>
                                        </p:cTn>
                                        <p:tgtEl>
                                          <p:spTgt spid="5"/>
                                        </p:tgtEl>
                                        <p:attrNameLst>
                                          <p:attrName>style.visibility</p:attrName>
                                        </p:attrNameLst>
                                      </p:cBhvr>
                                      <p:to>
                                        <p:strVal val="hidden"/>
                                      </p:to>
                                    </p:set>
                                  </p:childTnLst>
                                </p:cTn>
                              </p:par>
                              <p:par>
                                <p:cTn id="97" presetID="12" presetClass="entr" presetSubtype="1" fill="hold" grpId="0" nodeType="withEffect">
                                  <p:stCondLst>
                                    <p:cond delay="50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p:tgtEl>
                                          <p:spTgt spid="4"/>
                                        </p:tgtEl>
                                        <p:attrNameLst>
                                          <p:attrName>ppt_y</p:attrName>
                                        </p:attrNameLst>
                                      </p:cBhvr>
                                      <p:tavLst>
                                        <p:tav tm="0">
                                          <p:val>
                                            <p:strVal val="#ppt_y-#ppt_h*1.125000"/>
                                          </p:val>
                                        </p:tav>
                                        <p:tav tm="100000">
                                          <p:val>
                                            <p:strVal val="#ppt_y"/>
                                          </p:val>
                                        </p:tav>
                                      </p:tavLst>
                                    </p:anim>
                                    <p:animEffect transition="in" filter="wipe(down)">
                                      <p:cBhvr>
                                        <p:cTn id="100" dur="500"/>
                                        <p:tgtEl>
                                          <p:spTgt spid="4"/>
                                        </p:tgtEl>
                                      </p:cBhvr>
                                    </p:animEffect>
                                  </p:childTnLst>
                                </p:cTn>
                              </p:par>
                            </p:childTnLst>
                          </p:cTn>
                        </p:par>
                        <p:par>
                          <p:cTn id="101" fill="hold">
                            <p:stCondLst>
                              <p:cond delay="9000"/>
                            </p:stCondLst>
                            <p:childTnLst>
                              <p:par>
                                <p:cTn id="102" presetID="12" presetClass="exit" presetSubtype="4" fill="hold" grpId="1" nodeType="afterEffect">
                                  <p:stCondLst>
                                    <p:cond delay="500"/>
                                  </p:stCondLst>
                                  <p:childTnLst>
                                    <p:anim calcmode="lin" valueType="num">
                                      <p:cBhvr additive="base">
                                        <p:cTn id="103" dur="500"/>
                                        <p:tgtEl>
                                          <p:spTgt spid="4"/>
                                        </p:tgtEl>
                                        <p:attrNameLst>
                                          <p:attrName>ppt_y</p:attrName>
                                        </p:attrNameLst>
                                      </p:cBhvr>
                                      <p:tavLst>
                                        <p:tav tm="0">
                                          <p:val>
                                            <p:strVal val="#ppt_y"/>
                                          </p:val>
                                        </p:tav>
                                        <p:tav tm="100000">
                                          <p:val>
                                            <p:strVal val="#ppt_y+#ppt_h*1.125000"/>
                                          </p:val>
                                        </p:tav>
                                      </p:tavLst>
                                    </p:anim>
                                    <p:animEffect transition="out" filter="wipe(down)">
                                      <p:cBhvr>
                                        <p:cTn id="104" dur="500"/>
                                        <p:tgtEl>
                                          <p:spTgt spid="4"/>
                                        </p:tgtEl>
                                      </p:cBhvr>
                                    </p:animEffect>
                                    <p:set>
                                      <p:cBhvr>
                                        <p:cTn id="105" dur="1" fill="hold">
                                          <p:stCondLst>
                                            <p:cond delay="499"/>
                                          </p:stCondLst>
                                        </p:cTn>
                                        <p:tgtEl>
                                          <p:spTgt spid="4"/>
                                        </p:tgtEl>
                                        <p:attrNameLst>
                                          <p:attrName>style.visibility</p:attrName>
                                        </p:attrNameLst>
                                      </p:cBhvr>
                                      <p:to>
                                        <p:strVal val="hidden"/>
                                      </p:to>
                                    </p:set>
                                  </p:childTnLst>
                                </p:cTn>
                              </p:par>
                              <p:par>
                                <p:cTn id="106" presetID="12" presetClass="entr" presetSubtype="1" fill="hold" grpId="1" nodeType="withEffect">
                                  <p:stCondLst>
                                    <p:cond delay="500"/>
                                  </p:stCondLst>
                                  <p:childTnLst>
                                    <p:set>
                                      <p:cBhvr>
                                        <p:cTn id="107" dur="1" fill="hold">
                                          <p:stCondLst>
                                            <p:cond delay="0"/>
                                          </p:stCondLst>
                                        </p:cTn>
                                        <p:tgtEl>
                                          <p:spTgt spid="3"/>
                                        </p:tgtEl>
                                        <p:attrNameLst>
                                          <p:attrName>style.visibility</p:attrName>
                                        </p:attrNameLst>
                                      </p:cBhvr>
                                      <p:to>
                                        <p:strVal val="visible"/>
                                      </p:to>
                                    </p:set>
                                    <p:anim calcmode="lin" valueType="num">
                                      <p:cBhvr additive="base">
                                        <p:cTn id="108" dur="500"/>
                                        <p:tgtEl>
                                          <p:spTgt spid="3"/>
                                        </p:tgtEl>
                                        <p:attrNameLst>
                                          <p:attrName>ppt_y</p:attrName>
                                        </p:attrNameLst>
                                      </p:cBhvr>
                                      <p:tavLst>
                                        <p:tav tm="0">
                                          <p:val>
                                            <p:strVal val="#ppt_y-#ppt_h*1.125000"/>
                                          </p:val>
                                        </p:tav>
                                        <p:tav tm="100000">
                                          <p:val>
                                            <p:strVal val="#ppt_y"/>
                                          </p:val>
                                        </p:tav>
                                      </p:tavLst>
                                    </p:anim>
                                    <p:animEffect transition="in" filter="wipe(down)">
                                      <p:cBhvr>
                                        <p:cTn id="109" dur="500"/>
                                        <p:tgtEl>
                                          <p:spTgt spid="3"/>
                                        </p:tgtEl>
                                      </p:cBhvr>
                                    </p:animEffect>
                                  </p:childTnLst>
                                </p:cTn>
                              </p:par>
                            </p:childTnLst>
                          </p:cTn>
                        </p:par>
                        <p:par>
                          <p:cTn id="110" fill="hold">
                            <p:stCondLst>
                              <p:cond delay="10000"/>
                            </p:stCondLst>
                            <p:childTnLst>
                              <p:par>
                                <p:cTn id="111" presetID="12" presetClass="exit" presetSubtype="4" fill="hold" grpId="1" nodeType="afterEffect">
                                  <p:stCondLst>
                                    <p:cond delay="500"/>
                                  </p:stCondLst>
                                  <p:childTnLst>
                                    <p:anim calcmode="lin" valueType="num">
                                      <p:cBhvr additive="base">
                                        <p:cTn id="112" dur="500"/>
                                        <p:tgtEl>
                                          <p:spTgt spid="18"/>
                                        </p:tgtEl>
                                        <p:attrNameLst>
                                          <p:attrName>ppt_y</p:attrName>
                                        </p:attrNameLst>
                                      </p:cBhvr>
                                      <p:tavLst>
                                        <p:tav tm="0">
                                          <p:val>
                                            <p:strVal val="#ppt_y"/>
                                          </p:val>
                                        </p:tav>
                                        <p:tav tm="100000">
                                          <p:val>
                                            <p:strVal val="#ppt_y+#ppt_h*1.125000"/>
                                          </p:val>
                                        </p:tav>
                                      </p:tavLst>
                                    </p:anim>
                                    <p:animEffect transition="out" filter="wipe(down)">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par>
                                <p:cTn id="115" presetID="12" presetClass="entr" presetSubtype="1" fill="hold" grpId="0" nodeType="withEffect">
                                  <p:stCondLst>
                                    <p:cond delay="50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p:tgtEl>
                                          <p:spTgt spid="17"/>
                                        </p:tgtEl>
                                        <p:attrNameLst>
                                          <p:attrName>ppt_y</p:attrName>
                                        </p:attrNameLst>
                                      </p:cBhvr>
                                      <p:tavLst>
                                        <p:tav tm="0">
                                          <p:val>
                                            <p:strVal val="#ppt_y-#ppt_h*1.125000"/>
                                          </p:val>
                                        </p:tav>
                                        <p:tav tm="100000">
                                          <p:val>
                                            <p:strVal val="#ppt_y"/>
                                          </p:val>
                                        </p:tav>
                                      </p:tavLst>
                                    </p:anim>
                                    <p:animEffect transition="in" filter="wipe(down)">
                                      <p:cBhvr>
                                        <p:cTn id="118" dur="500"/>
                                        <p:tgtEl>
                                          <p:spTgt spid="17"/>
                                        </p:tgtEl>
                                      </p:cBhvr>
                                    </p:animEffect>
                                  </p:childTnLst>
                                </p:cTn>
                              </p:par>
                              <p:par>
                                <p:cTn id="119" presetID="12" presetClass="exit" presetSubtype="4" fill="hold" grpId="2" nodeType="withEffect">
                                  <p:stCondLst>
                                    <p:cond delay="500"/>
                                  </p:stCondLst>
                                  <p:childTnLst>
                                    <p:anim calcmode="lin" valueType="num">
                                      <p:cBhvr additive="base">
                                        <p:cTn id="120" dur="500"/>
                                        <p:tgtEl>
                                          <p:spTgt spid="3"/>
                                        </p:tgtEl>
                                        <p:attrNameLst>
                                          <p:attrName>ppt_y</p:attrName>
                                        </p:attrNameLst>
                                      </p:cBhvr>
                                      <p:tavLst>
                                        <p:tav tm="0">
                                          <p:val>
                                            <p:strVal val="#ppt_y"/>
                                          </p:val>
                                        </p:tav>
                                        <p:tav tm="100000">
                                          <p:val>
                                            <p:strVal val="#ppt_y+#ppt_h*1.125000"/>
                                          </p:val>
                                        </p:tav>
                                      </p:tavLst>
                                    </p:anim>
                                    <p:animEffect transition="out" filter="wipe(down)">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par>
                                <p:cTn id="123" presetID="12" presetClass="entr" presetSubtype="1" fill="hold" grpId="2" nodeType="withEffect">
                                  <p:stCondLst>
                                    <p:cond delay="500"/>
                                  </p:stCondLst>
                                  <p:childTnLst>
                                    <p:set>
                                      <p:cBhvr>
                                        <p:cTn id="124" dur="1" fill="hold">
                                          <p:stCondLst>
                                            <p:cond delay="0"/>
                                          </p:stCondLst>
                                        </p:cTn>
                                        <p:tgtEl>
                                          <p:spTgt spid="12"/>
                                        </p:tgtEl>
                                        <p:attrNameLst>
                                          <p:attrName>style.visibility</p:attrName>
                                        </p:attrNameLst>
                                      </p:cBhvr>
                                      <p:to>
                                        <p:strVal val="visible"/>
                                      </p:to>
                                    </p:set>
                                    <p:anim calcmode="lin" valueType="num">
                                      <p:cBhvr additive="base">
                                        <p:cTn id="125" dur="500"/>
                                        <p:tgtEl>
                                          <p:spTgt spid="12"/>
                                        </p:tgtEl>
                                        <p:attrNameLst>
                                          <p:attrName>ppt_y</p:attrName>
                                        </p:attrNameLst>
                                      </p:cBhvr>
                                      <p:tavLst>
                                        <p:tav tm="0">
                                          <p:val>
                                            <p:strVal val="#ppt_y-#ppt_h*1.125000"/>
                                          </p:val>
                                        </p:tav>
                                        <p:tav tm="100000">
                                          <p:val>
                                            <p:strVal val="#ppt_y"/>
                                          </p:val>
                                        </p:tav>
                                      </p:tavLst>
                                    </p:anim>
                                    <p:animEffect transition="in" filter="wipe(down)">
                                      <p:cBhvr>
                                        <p:cTn id="126" dur="500"/>
                                        <p:tgtEl>
                                          <p:spTgt spid="12"/>
                                        </p:tgtEl>
                                      </p:cBhvr>
                                    </p:animEffect>
                                  </p:childTnLst>
                                </p:cTn>
                              </p:par>
                            </p:childTnLst>
                          </p:cTn>
                        </p:par>
                        <p:par>
                          <p:cTn id="127" fill="hold">
                            <p:stCondLst>
                              <p:cond delay="11000"/>
                            </p:stCondLst>
                            <p:childTnLst>
                              <p:par>
                                <p:cTn id="128" presetID="12" presetClass="exit" presetSubtype="4" fill="hold" grpId="3" nodeType="afterEffect">
                                  <p:stCondLst>
                                    <p:cond delay="500"/>
                                  </p:stCondLst>
                                  <p:childTnLst>
                                    <p:anim calcmode="lin" valueType="num">
                                      <p:cBhvr additive="base">
                                        <p:cTn id="129" dur="500"/>
                                        <p:tgtEl>
                                          <p:spTgt spid="12"/>
                                        </p:tgtEl>
                                        <p:attrNameLst>
                                          <p:attrName>ppt_y</p:attrName>
                                        </p:attrNameLst>
                                      </p:cBhvr>
                                      <p:tavLst>
                                        <p:tav tm="0">
                                          <p:val>
                                            <p:strVal val="#ppt_y"/>
                                          </p:val>
                                        </p:tav>
                                        <p:tav tm="100000">
                                          <p:val>
                                            <p:strVal val="#ppt_y+#ppt_h*1.125000"/>
                                          </p:val>
                                        </p:tav>
                                      </p:tavLst>
                                    </p:anim>
                                    <p:animEffect transition="out" filter="wipe(down)">
                                      <p:cBhvr>
                                        <p:cTn id="130" dur="500"/>
                                        <p:tgtEl>
                                          <p:spTgt spid="12"/>
                                        </p:tgtEl>
                                      </p:cBhvr>
                                    </p:animEffect>
                                    <p:set>
                                      <p:cBhvr>
                                        <p:cTn id="131" dur="1" fill="hold">
                                          <p:stCondLst>
                                            <p:cond delay="499"/>
                                          </p:stCondLst>
                                        </p:cTn>
                                        <p:tgtEl>
                                          <p:spTgt spid="12"/>
                                        </p:tgtEl>
                                        <p:attrNameLst>
                                          <p:attrName>style.visibility</p:attrName>
                                        </p:attrNameLst>
                                      </p:cBhvr>
                                      <p:to>
                                        <p:strVal val="hidden"/>
                                      </p:to>
                                    </p:set>
                                  </p:childTnLst>
                                </p:cTn>
                              </p:par>
                              <p:par>
                                <p:cTn id="132" presetID="12" presetClass="entr" presetSubtype="1" fill="hold" grpId="2" nodeType="withEffect">
                                  <p:stCondLst>
                                    <p:cond delay="500"/>
                                  </p:stCondLst>
                                  <p:childTnLst>
                                    <p:set>
                                      <p:cBhvr>
                                        <p:cTn id="133" dur="1" fill="hold">
                                          <p:stCondLst>
                                            <p:cond delay="0"/>
                                          </p:stCondLst>
                                        </p:cTn>
                                        <p:tgtEl>
                                          <p:spTgt spid="11"/>
                                        </p:tgtEl>
                                        <p:attrNameLst>
                                          <p:attrName>style.visibility</p:attrName>
                                        </p:attrNameLst>
                                      </p:cBhvr>
                                      <p:to>
                                        <p:strVal val="visible"/>
                                      </p:to>
                                    </p:set>
                                    <p:anim calcmode="lin" valueType="num">
                                      <p:cBhvr additive="base">
                                        <p:cTn id="134" dur="500"/>
                                        <p:tgtEl>
                                          <p:spTgt spid="11"/>
                                        </p:tgtEl>
                                        <p:attrNameLst>
                                          <p:attrName>ppt_y</p:attrName>
                                        </p:attrNameLst>
                                      </p:cBhvr>
                                      <p:tavLst>
                                        <p:tav tm="0">
                                          <p:val>
                                            <p:strVal val="#ppt_y-#ppt_h*1.125000"/>
                                          </p:val>
                                        </p:tav>
                                        <p:tav tm="100000">
                                          <p:val>
                                            <p:strVal val="#ppt_y"/>
                                          </p:val>
                                        </p:tav>
                                      </p:tavLst>
                                    </p:anim>
                                    <p:animEffect transition="in" filter="wipe(down)">
                                      <p:cBhvr>
                                        <p:cTn id="135" dur="500"/>
                                        <p:tgtEl>
                                          <p:spTgt spid="11"/>
                                        </p:tgtEl>
                                      </p:cBhvr>
                                    </p:animEffect>
                                  </p:childTnLst>
                                </p:cTn>
                              </p:par>
                            </p:childTnLst>
                          </p:cTn>
                        </p:par>
                        <p:par>
                          <p:cTn id="136" fill="hold">
                            <p:stCondLst>
                              <p:cond delay="12000"/>
                            </p:stCondLst>
                            <p:childTnLst>
                              <p:par>
                                <p:cTn id="137" presetID="12" presetClass="exit" presetSubtype="4" fill="hold" grpId="3" nodeType="afterEffect">
                                  <p:stCondLst>
                                    <p:cond delay="500"/>
                                  </p:stCondLst>
                                  <p:childTnLst>
                                    <p:anim calcmode="lin" valueType="num">
                                      <p:cBhvr additive="base">
                                        <p:cTn id="138" dur="500"/>
                                        <p:tgtEl>
                                          <p:spTgt spid="11"/>
                                        </p:tgtEl>
                                        <p:attrNameLst>
                                          <p:attrName>ppt_y</p:attrName>
                                        </p:attrNameLst>
                                      </p:cBhvr>
                                      <p:tavLst>
                                        <p:tav tm="0">
                                          <p:val>
                                            <p:strVal val="#ppt_y"/>
                                          </p:val>
                                        </p:tav>
                                        <p:tav tm="100000">
                                          <p:val>
                                            <p:strVal val="#ppt_y+#ppt_h*1.125000"/>
                                          </p:val>
                                        </p:tav>
                                      </p:tavLst>
                                    </p:anim>
                                    <p:animEffect transition="out" filter="wipe(down)">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par>
                                <p:cTn id="141" presetID="12" presetClass="entr" presetSubtype="1" fill="hold" grpId="2" nodeType="withEffect">
                                  <p:stCondLst>
                                    <p:cond delay="500"/>
                                  </p:stCondLst>
                                  <p:childTnLst>
                                    <p:set>
                                      <p:cBhvr>
                                        <p:cTn id="142" dur="1" fill="hold">
                                          <p:stCondLst>
                                            <p:cond delay="0"/>
                                          </p:stCondLst>
                                        </p:cTn>
                                        <p:tgtEl>
                                          <p:spTgt spid="10"/>
                                        </p:tgtEl>
                                        <p:attrNameLst>
                                          <p:attrName>style.visibility</p:attrName>
                                        </p:attrNameLst>
                                      </p:cBhvr>
                                      <p:to>
                                        <p:strVal val="visible"/>
                                      </p:to>
                                    </p:set>
                                    <p:anim calcmode="lin" valueType="num">
                                      <p:cBhvr additive="base">
                                        <p:cTn id="143" dur="500"/>
                                        <p:tgtEl>
                                          <p:spTgt spid="10"/>
                                        </p:tgtEl>
                                        <p:attrNameLst>
                                          <p:attrName>ppt_y</p:attrName>
                                        </p:attrNameLst>
                                      </p:cBhvr>
                                      <p:tavLst>
                                        <p:tav tm="0">
                                          <p:val>
                                            <p:strVal val="#ppt_y-#ppt_h*1.125000"/>
                                          </p:val>
                                        </p:tav>
                                        <p:tav tm="100000">
                                          <p:val>
                                            <p:strVal val="#ppt_y"/>
                                          </p:val>
                                        </p:tav>
                                      </p:tavLst>
                                    </p:anim>
                                    <p:animEffect transition="in" filter="wipe(down)">
                                      <p:cBhvr>
                                        <p:cTn id="144" dur="500"/>
                                        <p:tgtEl>
                                          <p:spTgt spid="10"/>
                                        </p:tgtEl>
                                      </p:cBhvr>
                                    </p:animEffect>
                                  </p:childTnLst>
                                </p:cTn>
                              </p:par>
                            </p:childTnLst>
                          </p:cTn>
                        </p:par>
                        <p:par>
                          <p:cTn id="145" fill="hold">
                            <p:stCondLst>
                              <p:cond delay="13000"/>
                            </p:stCondLst>
                            <p:childTnLst>
                              <p:par>
                                <p:cTn id="146" presetID="12" presetClass="exit" presetSubtype="4" fill="hold" grpId="3" nodeType="afterEffect">
                                  <p:stCondLst>
                                    <p:cond delay="500"/>
                                  </p:stCondLst>
                                  <p:childTnLst>
                                    <p:anim calcmode="lin" valueType="num">
                                      <p:cBhvr additive="base">
                                        <p:cTn id="147" dur="500"/>
                                        <p:tgtEl>
                                          <p:spTgt spid="10"/>
                                        </p:tgtEl>
                                        <p:attrNameLst>
                                          <p:attrName>ppt_y</p:attrName>
                                        </p:attrNameLst>
                                      </p:cBhvr>
                                      <p:tavLst>
                                        <p:tav tm="0">
                                          <p:val>
                                            <p:strVal val="#ppt_y"/>
                                          </p:val>
                                        </p:tav>
                                        <p:tav tm="100000">
                                          <p:val>
                                            <p:strVal val="#ppt_y+#ppt_h*1.125000"/>
                                          </p:val>
                                        </p:tav>
                                      </p:tavLst>
                                    </p:anim>
                                    <p:animEffect transition="out" filter="wipe(down)">
                                      <p:cBhvr>
                                        <p:cTn id="148" dur="500"/>
                                        <p:tgtEl>
                                          <p:spTgt spid="10"/>
                                        </p:tgtEl>
                                      </p:cBhvr>
                                    </p:animEffect>
                                    <p:set>
                                      <p:cBhvr>
                                        <p:cTn id="149" dur="1" fill="hold">
                                          <p:stCondLst>
                                            <p:cond delay="499"/>
                                          </p:stCondLst>
                                        </p:cTn>
                                        <p:tgtEl>
                                          <p:spTgt spid="10"/>
                                        </p:tgtEl>
                                        <p:attrNameLst>
                                          <p:attrName>style.visibility</p:attrName>
                                        </p:attrNameLst>
                                      </p:cBhvr>
                                      <p:to>
                                        <p:strVal val="hidden"/>
                                      </p:to>
                                    </p:set>
                                  </p:childTnLst>
                                </p:cTn>
                              </p:par>
                              <p:par>
                                <p:cTn id="150" presetID="12" presetClass="entr" presetSubtype="1" fill="hold" grpId="2" nodeType="withEffect">
                                  <p:stCondLst>
                                    <p:cond delay="500"/>
                                  </p:stCondLst>
                                  <p:childTnLst>
                                    <p:set>
                                      <p:cBhvr>
                                        <p:cTn id="151" dur="1" fill="hold">
                                          <p:stCondLst>
                                            <p:cond delay="0"/>
                                          </p:stCondLst>
                                        </p:cTn>
                                        <p:tgtEl>
                                          <p:spTgt spid="9"/>
                                        </p:tgtEl>
                                        <p:attrNameLst>
                                          <p:attrName>style.visibility</p:attrName>
                                        </p:attrNameLst>
                                      </p:cBhvr>
                                      <p:to>
                                        <p:strVal val="visible"/>
                                      </p:to>
                                    </p:set>
                                    <p:anim calcmode="lin" valueType="num">
                                      <p:cBhvr additive="base">
                                        <p:cTn id="152" dur="500"/>
                                        <p:tgtEl>
                                          <p:spTgt spid="9"/>
                                        </p:tgtEl>
                                        <p:attrNameLst>
                                          <p:attrName>ppt_y</p:attrName>
                                        </p:attrNameLst>
                                      </p:cBhvr>
                                      <p:tavLst>
                                        <p:tav tm="0">
                                          <p:val>
                                            <p:strVal val="#ppt_y-#ppt_h*1.125000"/>
                                          </p:val>
                                        </p:tav>
                                        <p:tav tm="100000">
                                          <p:val>
                                            <p:strVal val="#ppt_y"/>
                                          </p:val>
                                        </p:tav>
                                      </p:tavLst>
                                    </p:anim>
                                    <p:animEffect transition="in" filter="wipe(down)">
                                      <p:cBhvr>
                                        <p:cTn id="153" dur="500"/>
                                        <p:tgtEl>
                                          <p:spTgt spid="9"/>
                                        </p:tgtEl>
                                      </p:cBhvr>
                                    </p:animEffect>
                                  </p:childTnLst>
                                </p:cTn>
                              </p:par>
                            </p:childTnLst>
                          </p:cTn>
                        </p:par>
                        <p:par>
                          <p:cTn id="154" fill="hold">
                            <p:stCondLst>
                              <p:cond delay="14000"/>
                            </p:stCondLst>
                            <p:childTnLst>
                              <p:par>
                                <p:cTn id="155" presetID="12" presetClass="exit" presetSubtype="4" fill="hold" grpId="3" nodeType="afterEffect">
                                  <p:stCondLst>
                                    <p:cond delay="500"/>
                                  </p:stCondLst>
                                  <p:childTnLst>
                                    <p:anim calcmode="lin" valueType="num">
                                      <p:cBhvr additive="base">
                                        <p:cTn id="156" dur="500"/>
                                        <p:tgtEl>
                                          <p:spTgt spid="9"/>
                                        </p:tgtEl>
                                        <p:attrNameLst>
                                          <p:attrName>ppt_y</p:attrName>
                                        </p:attrNameLst>
                                      </p:cBhvr>
                                      <p:tavLst>
                                        <p:tav tm="0">
                                          <p:val>
                                            <p:strVal val="#ppt_y"/>
                                          </p:val>
                                        </p:tav>
                                        <p:tav tm="100000">
                                          <p:val>
                                            <p:strVal val="#ppt_y+#ppt_h*1.125000"/>
                                          </p:val>
                                        </p:tav>
                                      </p:tavLst>
                                    </p:anim>
                                    <p:animEffect transition="out" filter="wipe(down)">
                                      <p:cBhvr>
                                        <p:cTn id="157" dur="500"/>
                                        <p:tgtEl>
                                          <p:spTgt spid="9"/>
                                        </p:tgtEl>
                                      </p:cBhvr>
                                    </p:animEffect>
                                    <p:set>
                                      <p:cBhvr>
                                        <p:cTn id="158" dur="1" fill="hold">
                                          <p:stCondLst>
                                            <p:cond delay="499"/>
                                          </p:stCondLst>
                                        </p:cTn>
                                        <p:tgtEl>
                                          <p:spTgt spid="9"/>
                                        </p:tgtEl>
                                        <p:attrNameLst>
                                          <p:attrName>style.visibility</p:attrName>
                                        </p:attrNameLst>
                                      </p:cBhvr>
                                      <p:to>
                                        <p:strVal val="hidden"/>
                                      </p:to>
                                    </p:set>
                                  </p:childTnLst>
                                </p:cTn>
                              </p:par>
                              <p:par>
                                <p:cTn id="159" presetID="12" presetClass="entr" presetSubtype="1" fill="hold" grpId="2" nodeType="withEffect">
                                  <p:stCondLst>
                                    <p:cond delay="500"/>
                                  </p:stCondLst>
                                  <p:childTnLst>
                                    <p:set>
                                      <p:cBhvr>
                                        <p:cTn id="160" dur="1" fill="hold">
                                          <p:stCondLst>
                                            <p:cond delay="0"/>
                                          </p:stCondLst>
                                        </p:cTn>
                                        <p:tgtEl>
                                          <p:spTgt spid="8"/>
                                        </p:tgtEl>
                                        <p:attrNameLst>
                                          <p:attrName>style.visibility</p:attrName>
                                        </p:attrNameLst>
                                      </p:cBhvr>
                                      <p:to>
                                        <p:strVal val="visible"/>
                                      </p:to>
                                    </p:set>
                                    <p:anim calcmode="lin" valueType="num">
                                      <p:cBhvr additive="base">
                                        <p:cTn id="161" dur="500"/>
                                        <p:tgtEl>
                                          <p:spTgt spid="8"/>
                                        </p:tgtEl>
                                        <p:attrNameLst>
                                          <p:attrName>ppt_y</p:attrName>
                                        </p:attrNameLst>
                                      </p:cBhvr>
                                      <p:tavLst>
                                        <p:tav tm="0">
                                          <p:val>
                                            <p:strVal val="#ppt_y-#ppt_h*1.125000"/>
                                          </p:val>
                                        </p:tav>
                                        <p:tav tm="100000">
                                          <p:val>
                                            <p:strVal val="#ppt_y"/>
                                          </p:val>
                                        </p:tav>
                                      </p:tavLst>
                                    </p:anim>
                                    <p:animEffect transition="in" filter="wipe(down)">
                                      <p:cBhvr>
                                        <p:cTn id="162" dur="500"/>
                                        <p:tgtEl>
                                          <p:spTgt spid="8"/>
                                        </p:tgtEl>
                                      </p:cBhvr>
                                    </p:animEffect>
                                  </p:childTnLst>
                                </p:cTn>
                              </p:par>
                            </p:childTnLst>
                          </p:cTn>
                        </p:par>
                        <p:par>
                          <p:cTn id="163" fill="hold">
                            <p:stCondLst>
                              <p:cond delay="15000"/>
                            </p:stCondLst>
                            <p:childTnLst>
                              <p:par>
                                <p:cTn id="164" presetID="12" presetClass="exit" presetSubtype="4" fill="hold" grpId="3" nodeType="afterEffect">
                                  <p:stCondLst>
                                    <p:cond delay="500"/>
                                  </p:stCondLst>
                                  <p:childTnLst>
                                    <p:anim calcmode="lin" valueType="num">
                                      <p:cBhvr additive="base">
                                        <p:cTn id="165" dur="500"/>
                                        <p:tgtEl>
                                          <p:spTgt spid="8"/>
                                        </p:tgtEl>
                                        <p:attrNameLst>
                                          <p:attrName>ppt_y</p:attrName>
                                        </p:attrNameLst>
                                      </p:cBhvr>
                                      <p:tavLst>
                                        <p:tav tm="0">
                                          <p:val>
                                            <p:strVal val="#ppt_y"/>
                                          </p:val>
                                        </p:tav>
                                        <p:tav tm="100000">
                                          <p:val>
                                            <p:strVal val="#ppt_y+#ppt_h*1.125000"/>
                                          </p:val>
                                        </p:tav>
                                      </p:tavLst>
                                    </p:anim>
                                    <p:animEffect transition="out" filter="wipe(down)">
                                      <p:cBhvr>
                                        <p:cTn id="166" dur="500"/>
                                        <p:tgtEl>
                                          <p:spTgt spid="8"/>
                                        </p:tgtEl>
                                      </p:cBhvr>
                                    </p:animEffect>
                                    <p:set>
                                      <p:cBhvr>
                                        <p:cTn id="167" dur="1" fill="hold">
                                          <p:stCondLst>
                                            <p:cond delay="499"/>
                                          </p:stCondLst>
                                        </p:cTn>
                                        <p:tgtEl>
                                          <p:spTgt spid="8"/>
                                        </p:tgtEl>
                                        <p:attrNameLst>
                                          <p:attrName>style.visibility</p:attrName>
                                        </p:attrNameLst>
                                      </p:cBhvr>
                                      <p:to>
                                        <p:strVal val="hidden"/>
                                      </p:to>
                                    </p:set>
                                  </p:childTnLst>
                                </p:cTn>
                              </p:par>
                              <p:par>
                                <p:cTn id="168" presetID="12" presetClass="entr" presetSubtype="1" fill="hold" grpId="2" nodeType="withEffect">
                                  <p:stCondLst>
                                    <p:cond delay="500"/>
                                  </p:stCondLst>
                                  <p:childTnLst>
                                    <p:set>
                                      <p:cBhvr>
                                        <p:cTn id="169" dur="1" fill="hold">
                                          <p:stCondLst>
                                            <p:cond delay="0"/>
                                          </p:stCondLst>
                                        </p:cTn>
                                        <p:tgtEl>
                                          <p:spTgt spid="7"/>
                                        </p:tgtEl>
                                        <p:attrNameLst>
                                          <p:attrName>style.visibility</p:attrName>
                                        </p:attrNameLst>
                                      </p:cBhvr>
                                      <p:to>
                                        <p:strVal val="visible"/>
                                      </p:to>
                                    </p:set>
                                    <p:anim calcmode="lin" valueType="num">
                                      <p:cBhvr additive="base">
                                        <p:cTn id="170" dur="500"/>
                                        <p:tgtEl>
                                          <p:spTgt spid="7"/>
                                        </p:tgtEl>
                                        <p:attrNameLst>
                                          <p:attrName>ppt_y</p:attrName>
                                        </p:attrNameLst>
                                      </p:cBhvr>
                                      <p:tavLst>
                                        <p:tav tm="0">
                                          <p:val>
                                            <p:strVal val="#ppt_y-#ppt_h*1.125000"/>
                                          </p:val>
                                        </p:tav>
                                        <p:tav tm="100000">
                                          <p:val>
                                            <p:strVal val="#ppt_y"/>
                                          </p:val>
                                        </p:tav>
                                      </p:tavLst>
                                    </p:anim>
                                    <p:animEffect transition="in" filter="wipe(down)">
                                      <p:cBhvr>
                                        <p:cTn id="171" dur="500"/>
                                        <p:tgtEl>
                                          <p:spTgt spid="7"/>
                                        </p:tgtEl>
                                      </p:cBhvr>
                                    </p:animEffect>
                                  </p:childTnLst>
                                </p:cTn>
                              </p:par>
                            </p:childTnLst>
                          </p:cTn>
                        </p:par>
                        <p:par>
                          <p:cTn id="172" fill="hold">
                            <p:stCondLst>
                              <p:cond delay="16000"/>
                            </p:stCondLst>
                            <p:childTnLst>
                              <p:par>
                                <p:cTn id="173" presetID="12" presetClass="exit" presetSubtype="4" fill="hold" grpId="3" nodeType="afterEffect">
                                  <p:stCondLst>
                                    <p:cond delay="500"/>
                                  </p:stCondLst>
                                  <p:childTnLst>
                                    <p:anim calcmode="lin" valueType="num">
                                      <p:cBhvr additive="base">
                                        <p:cTn id="174" dur="500"/>
                                        <p:tgtEl>
                                          <p:spTgt spid="7"/>
                                        </p:tgtEl>
                                        <p:attrNameLst>
                                          <p:attrName>ppt_y</p:attrName>
                                        </p:attrNameLst>
                                      </p:cBhvr>
                                      <p:tavLst>
                                        <p:tav tm="0">
                                          <p:val>
                                            <p:strVal val="#ppt_y"/>
                                          </p:val>
                                        </p:tav>
                                        <p:tav tm="100000">
                                          <p:val>
                                            <p:strVal val="#ppt_y+#ppt_h*1.125000"/>
                                          </p:val>
                                        </p:tav>
                                      </p:tavLst>
                                    </p:anim>
                                    <p:animEffect transition="out" filter="wipe(down)">
                                      <p:cBhvr>
                                        <p:cTn id="175" dur="500"/>
                                        <p:tgtEl>
                                          <p:spTgt spid="7"/>
                                        </p:tgtEl>
                                      </p:cBhvr>
                                    </p:animEffect>
                                    <p:set>
                                      <p:cBhvr>
                                        <p:cTn id="176" dur="1" fill="hold">
                                          <p:stCondLst>
                                            <p:cond delay="499"/>
                                          </p:stCondLst>
                                        </p:cTn>
                                        <p:tgtEl>
                                          <p:spTgt spid="7"/>
                                        </p:tgtEl>
                                        <p:attrNameLst>
                                          <p:attrName>style.visibility</p:attrName>
                                        </p:attrNameLst>
                                      </p:cBhvr>
                                      <p:to>
                                        <p:strVal val="hidden"/>
                                      </p:to>
                                    </p:set>
                                  </p:childTnLst>
                                </p:cTn>
                              </p:par>
                              <p:par>
                                <p:cTn id="177" presetID="12" presetClass="entr" presetSubtype="1" fill="hold" grpId="2" nodeType="withEffect">
                                  <p:stCondLst>
                                    <p:cond delay="500"/>
                                  </p:stCondLst>
                                  <p:childTnLst>
                                    <p:set>
                                      <p:cBhvr>
                                        <p:cTn id="178" dur="1" fill="hold">
                                          <p:stCondLst>
                                            <p:cond delay="0"/>
                                          </p:stCondLst>
                                        </p:cTn>
                                        <p:tgtEl>
                                          <p:spTgt spid="6"/>
                                        </p:tgtEl>
                                        <p:attrNameLst>
                                          <p:attrName>style.visibility</p:attrName>
                                        </p:attrNameLst>
                                      </p:cBhvr>
                                      <p:to>
                                        <p:strVal val="visible"/>
                                      </p:to>
                                    </p:set>
                                    <p:anim calcmode="lin" valueType="num">
                                      <p:cBhvr additive="base">
                                        <p:cTn id="179" dur="500"/>
                                        <p:tgtEl>
                                          <p:spTgt spid="6"/>
                                        </p:tgtEl>
                                        <p:attrNameLst>
                                          <p:attrName>ppt_y</p:attrName>
                                        </p:attrNameLst>
                                      </p:cBhvr>
                                      <p:tavLst>
                                        <p:tav tm="0">
                                          <p:val>
                                            <p:strVal val="#ppt_y-#ppt_h*1.125000"/>
                                          </p:val>
                                        </p:tav>
                                        <p:tav tm="100000">
                                          <p:val>
                                            <p:strVal val="#ppt_y"/>
                                          </p:val>
                                        </p:tav>
                                      </p:tavLst>
                                    </p:anim>
                                    <p:animEffect transition="in" filter="wipe(down)">
                                      <p:cBhvr>
                                        <p:cTn id="180" dur="500"/>
                                        <p:tgtEl>
                                          <p:spTgt spid="6"/>
                                        </p:tgtEl>
                                      </p:cBhvr>
                                    </p:animEffect>
                                  </p:childTnLst>
                                </p:cTn>
                              </p:par>
                            </p:childTnLst>
                          </p:cTn>
                        </p:par>
                        <p:par>
                          <p:cTn id="181" fill="hold">
                            <p:stCondLst>
                              <p:cond delay="17000"/>
                            </p:stCondLst>
                            <p:childTnLst>
                              <p:par>
                                <p:cTn id="182" presetID="12" presetClass="exit" presetSubtype="4" fill="hold" grpId="3" nodeType="afterEffect">
                                  <p:stCondLst>
                                    <p:cond delay="500"/>
                                  </p:stCondLst>
                                  <p:childTnLst>
                                    <p:anim calcmode="lin" valueType="num">
                                      <p:cBhvr additive="base">
                                        <p:cTn id="183" dur="500"/>
                                        <p:tgtEl>
                                          <p:spTgt spid="6"/>
                                        </p:tgtEl>
                                        <p:attrNameLst>
                                          <p:attrName>ppt_y</p:attrName>
                                        </p:attrNameLst>
                                      </p:cBhvr>
                                      <p:tavLst>
                                        <p:tav tm="0">
                                          <p:val>
                                            <p:strVal val="#ppt_y"/>
                                          </p:val>
                                        </p:tav>
                                        <p:tav tm="100000">
                                          <p:val>
                                            <p:strVal val="#ppt_y+#ppt_h*1.125000"/>
                                          </p:val>
                                        </p:tav>
                                      </p:tavLst>
                                    </p:anim>
                                    <p:animEffect transition="out" filter="wipe(down)">
                                      <p:cBhvr>
                                        <p:cTn id="184" dur="500"/>
                                        <p:tgtEl>
                                          <p:spTgt spid="6"/>
                                        </p:tgtEl>
                                      </p:cBhvr>
                                    </p:animEffect>
                                    <p:set>
                                      <p:cBhvr>
                                        <p:cTn id="185" dur="1" fill="hold">
                                          <p:stCondLst>
                                            <p:cond delay="499"/>
                                          </p:stCondLst>
                                        </p:cTn>
                                        <p:tgtEl>
                                          <p:spTgt spid="6"/>
                                        </p:tgtEl>
                                        <p:attrNameLst>
                                          <p:attrName>style.visibility</p:attrName>
                                        </p:attrNameLst>
                                      </p:cBhvr>
                                      <p:to>
                                        <p:strVal val="hidden"/>
                                      </p:to>
                                    </p:set>
                                  </p:childTnLst>
                                </p:cTn>
                              </p:par>
                              <p:par>
                                <p:cTn id="186" presetID="12" presetClass="entr" presetSubtype="1" fill="hold" grpId="2" nodeType="withEffect">
                                  <p:stCondLst>
                                    <p:cond delay="500"/>
                                  </p:stCondLst>
                                  <p:childTnLst>
                                    <p:set>
                                      <p:cBhvr>
                                        <p:cTn id="187" dur="1" fill="hold">
                                          <p:stCondLst>
                                            <p:cond delay="0"/>
                                          </p:stCondLst>
                                        </p:cTn>
                                        <p:tgtEl>
                                          <p:spTgt spid="5"/>
                                        </p:tgtEl>
                                        <p:attrNameLst>
                                          <p:attrName>style.visibility</p:attrName>
                                        </p:attrNameLst>
                                      </p:cBhvr>
                                      <p:to>
                                        <p:strVal val="visible"/>
                                      </p:to>
                                    </p:set>
                                    <p:anim calcmode="lin" valueType="num">
                                      <p:cBhvr additive="base">
                                        <p:cTn id="188" dur="500"/>
                                        <p:tgtEl>
                                          <p:spTgt spid="5"/>
                                        </p:tgtEl>
                                        <p:attrNameLst>
                                          <p:attrName>ppt_y</p:attrName>
                                        </p:attrNameLst>
                                      </p:cBhvr>
                                      <p:tavLst>
                                        <p:tav tm="0">
                                          <p:val>
                                            <p:strVal val="#ppt_y-#ppt_h*1.125000"/>
                                          </p:val>
                                        </p:tav>
                                        <p:tav tm="100000">
                                          <p:val>
                                            <p:strVal val="#ppt_y"/>
                                          </p:val>
                                        </p:tav>
                                      </p:tavLst>
                                    </p:anim>
                                    <p:animEffect transition="in" filter="wipe(down)">
                                      <p:cBhvr>
                                        <p:cTn id="189" dur="500"/>
                                        <p:tgtEl>
                                          <p:spTgt spid="5"/>
                                        </p:tgtEl>
                                      </p:cBhvr>
                                    </p:animEffect>
                                  </p:childTnLst>
                                </p:cTn>
                              </p:par>
                            </p:childTnLst>
                          </p:cTn>
                        </p:par>
                        <p:par>
                          <p:cTn id="190" fill="hold">
                            <p:stCondLst>
                              <p:cond delay="18000"/>
                            </p:stCondLst>
                            <p:childTnLst>
                              <p:par>
                                <p:cTn id="191" presetID="12" presetClass="exit" presetSubtype="4" fill="hold" grpId="3" nodeType="afterEffect">
                                  <p:stCondLst>
                                    <p:cond delay="500"/>
                                  </p:stCondLst>
                                  <p:childTnLst>
                                    <p:anim calcmode="lin" valueType="num">
                                      <p:cBhvr additive="base">
                                        <p:cTn id="192" dur="500"/>
                                        <p:tgtEl>
                                          <p:spTgt spid="5"/>
                                        </p:tgtEl>
                                        <p:attrNameLst>
                                          <p:attrName>ppt_y</p:attrName>
                                        </p:attrNameLst>
                                      </p:cBhvr>
                                      <p:tavLst>
                                        <p:tav tm="0">
                                          <p:val>
                                            <p:strVal val="#ppt_y"/>
                                          </p:val>
                                        </p:tav>
                                        <p:tav tm="100000">
                                          <p:val>
                                            <p:strVal val="#ppt_y+#ppt_h*1.125000"/>
                                          </p:val>
                                        </p:tav>
                                      </p:tavLst>
                                    </p:anim>
                                    <p:animEffect transition="out" filter="wipe(down)">
                                      <p:cBhvr>
                                        <p:cTn id="193" dur="500"/>
                                        <p:tgtEl>
                                          <p:spTgt spid="5"/>
                                        </p:tgtEl>
                                      </p:cBhvr>
                                    </p:animEffect>
                                    <p:set>
                                      <p:cBhvr>
                                        <p:cTn id="194" dur="1" fill="hold">
                                          <p:stCondLst>
                                            <p:cond delay="499"/>
                                          </p:stCondLst>
                                        </p:cTn>
                                        <p:tgtEl>
                                          <p:spTgt spid="5"/>
                                        </p:tgtEl>
                                        <p:attrNameLst>
                                          <p:attrName>style.visibility</p:attrName>
                                        </p:attrNameLst>
                                      </p:cBhvr>
                                      <p:to>
                                        <p:strVal val="hidden"/>
                                      </p:to>
                                    </p:set>
                                  </p:childTnLst>
                                </p:cTn>
                              </p:par>
                              <p:par>
                                <p:cTn id="195" presetID="12" presetClass="entr" presetSubtype="1" fill="hold" grpId="2" nodeType="withEffect">
                                  <p:stCondLst>
                                    <p:cond delay="500"/>
                                  </p:stCondLst>
                                  <p:childTnLst>
                                    <p:set>
                                      <p:cBhvr>
                                        <p:cTn id="196" dur="1" fill="hold">
                                          <p:stCondLst>
                                            <p:cond delay="0"/>
                                          </p:stCondLst>
                                        </p:cTn>
                                        <p:tgtEl>
                                          <p:spTgt spid="4"/>
                                        </p:tgtEl>
                                        <p:attrNameLst>
                                          <p:attrName>style.visibility</p:attrName>
                                        </p:attrNameLst>
                                      </p:cBhvr>
                                      <p:to>
                                        <p:strVal val="visible"/>
                                      </p:to>
                                    </p:set>
                                    <p:anim calcmode="lin" valueType="num">
                                      <p:cBhvr additive="base">
                                        <p:cTn id="197" dur="500"/>
                                        <p:tgtEl>
                                          <p:spTgt spid="4"/>
                                        </p:tgtEl>
                                        <p:attrNameLst>
                                          <p:attrName>ppt_y</p:attrName>
                                        </p:attrNameLst>
                                      </p:cBhvr>
                                      <p:tavLst>
                                        <p:tav tm="0">
                                          <p:val>
                                            <p:strVal val="#ppt_y-#ppt_h*1.125000"/>
                                          </p:val>
                                        </p:tav>
                                        <p:tav tm="100000">
                                          <p:val>
                                            <p:strVal val="#ppt_y"/>
                                          </p:val>
                                        </p:tav>
                                      </p:tavLst>
                                    </p:anim>
                                    <p:animEffect transition="in" filter="wipe(down)">
                                      <p:cBhvr>
                                        <p:cTn id="198" dur="500"/>
                                        <p:tgtEl>
                                          <p:spTgt spid="4"/>
                                        </p:tgtEl>
                                      </p:cBhvr>
                                    </p:animEffect>
                                  </p:childTnLst>
                                </p:cTn>
                              </p:par>
                            </p:childTnLst>
                          </p:cTn>
                        </p:par>
                        <p:par>
                          <p:cTn id="199" fill="hold">
                            <p:stCondLst>
                              <p:cond delay="19000"/>
                            </p:stCondLst>
                            <p:childTnLst>
                              <p:par>
                                <p:cTn id="200" presetID="12" presetClass="exit" presetSubtype="4" fill="hold" grpId="3" nodeType="afterEffect">
                                  <p:stCondLst>
                                    <p:cond delay="500"/>
                                  </p:stCondLst>
                                  <p:childTnLst>
                                    <p:anim calcmode="lin" valueType="num">
                                      <p:cBhvr additive="base">
                                        <p:cTn id="201" dur="500"/>
                                        <p:tgtEl>
                                          <p:spTgt spid="4"/>
                                        </p:tgtEl>
                                        <p:attrNameLst>
                                          <p:attrName>ppt_y</p:attrName>
                                        </p:attrNameLst>
                                      </p:cBhvr>
                                      <p:tavLst>
                                        <p:tav tm="0">
                                          <p:val>
                                            <p:strVal val="#ppt_y"/>
                                          </p:val>
                                        </p:tav>
                                        <p:tav tm="100000">
                                          <p:val>
                                            <p:strVal val="#ppt_y+#ppt_h*1.125000"/>
                                          </p:val>
                                        </p:tav>
                                      </p:tavLst>
                                    </p:anim>
                                    <p:animEffect transition="out" filter="wipe(down)">
                                      <p:cBhvr>
                                        <p:cTn id="202" dur="500"/>
                                        <p:tgtEl>
                                          <p:spTgt spid="4"/>
                                        </p:tgtEl>
                                      </p:cBhvr>
                                    </p:animEffect>
                                    <p:set>
                                      <p:cBhvr>
                                        <p:cTn id="203" dur="1" fill="hold">
                                          <p:stCondLst>
                                            <p:cond delay="499"/>
                                          </p:stCondLst>
                                        </p:cTn>
                                        <p:tgtEl>
                                          <p:spTgt spid="4"/>
                                        </p:tgtEl>
                                        <p:attrNameLst>
                                          <p:attrName>style.visibility</p:attrName>
                                        </p:attrNameLst>
                                      </p:cBhvr>
                                      <p:to>
                                        <p:strVal val="hidden"/>
                                      </p:to>
                                    </p:set>
                                  </p:childTnLst>
                                </p:cTn>
                              </p:par>
                              <p:par>
                                <p:cTn id="204" presetID="12" presetClass="entr" presetSubtype="1" fill="hold" grpId="3" nodeType="withEffect">
                                  <p:stCondLst>
                                    <p:cond delay="500"/>
                                  </p:stCondLst>
                                  <p:childTnLst>
                                    <p:set>
                                      <p:cBhvr>
                                        <p:cTn id="205" dur="1" fill="hold">
                                          <p:stCondLst>
                                            <p:cond delay="0"/>
                                          </p:stCondLst>
                                        </p:cTn>
                                        <p:tgtEl>
                                          <p:spTgt spid="3"/>
                                        </p:tgtEl>
                                        <p:attrNameLst>
                                          <p:attrName>style.visibility</p:attrName>
                                        </p:attrNameLst>
                                      </p:cBhvr>
                                      <p:to>
                                        <p:strVal val="visible"/>
                                      </p:to>
                                    </p:set>
                                    <p:anim calcmode="lin" valueType="num">
                                      <p:cBhvr additive="base">
                                        <p:cTn id="206" dur="500"/>
                                        <p:tgtEl>
                                          <p:spTgt spid="3"/>
                                        </p:tgtEl>
                                        <p:attrNameLst>
                                          <p:attrName>ppt_y</p:attrName>
                                        </p:attrNameLst>
                                      </p:cBhvr>
                                      <p:tavLst>
                                        <p:tav tm="0">
                                          <p:val>
                                            <p:strVal val="#ppt_y-#ppt_h*1.125000"/>
                                          </p:val>
                                        </p:tav>
                                        <p:tav tm="100000">
                                          <p:val>
                                            <p:strVal val="#ppt_y"/>
                                          </p:val>
                                        </p:tav>
                                      </p:tavLst>
                                    </p:anim>
                                    <p:animEffect transition="in" filter="wipe(down)">
                                      <p:cBhvr>
                                        <p:cTn id="207" dur="500"/>
                                        <p:tgtEl>
                                          <p:spTgt spid="3"/>
                                        </p:tgtEl>
                                      </p:cBhvr>
                                    </p:animEffect>
                                  </p:childTnLst>
                                </p:cTn>
                              </p:par>
                            </p:childTnLst>
                          </p:cTn>
                        </p:par>
                        <p:par>
                          <p:cTn id="208" fill="hold">
                            <p:stCondLst>
                              <p:cond delay="20000"/>
                            </p:stCondLst>
                            <p:childTnLst>
                              <p:par>
                                <p:cTn id="209" presetID="12" presetClass="exit" presetSubtype="4" fill="hold" grpId="1" nodeType="afterEffect">
                                  <p:stCondLst>
                                    <p:cond delay="500"/>
                                  </p:stCondLst>
                                  <p:childTnLst>
                                    <p:anim calcmode="lin" valueType="num">
                                      <p:cBhvr additive="base">
                                        <p:cTn id="210" dur="500"/>
                                        <p:tgtEl>
                                          <p:spTgt spid="17"/>
                                        </p:tgtEl>
                                        <p:attrNameLst>
                                          <p:attrName>ppt_y</p:attrName>
                                        </p:attrNameLst>
                                      </p:cBhvr>
                                      <p:tavLst>
                                        <p:tav tm="0">
                                          <p:val>
                                            <p:strVal val="#ppt_y"/>
                                          </p:val>
                                        </p:tav>
                                        <p:tav tm="100000">
                                          <p:val>
                                            <p:strVal val="#ppt_y+#ppt_h*1.125000"/>
                                          </p:val>
                                        </p:tav>
                                      </p:tavLst>
                                    </p:anim>
                                    <p:animEffect transition="out" filter="wipe(down)">
                                      <p:cBhvr>
                                        <p:cTn id="211" dur="500"/>
                                        <p:tgtEl>
                                          <p:spTgt spid="17"/>
                                        </p:tgtEl>
                                      </p:cBhvr>
                                    </p:animEffect>
                                    <p:set>
                                      <p:cBhvr>
                                        <p:cTn id="212" dur="1" fill="hold">
                                          <p:stCondLst>
                                            <p:cond delay="499"/>
                                          </p:stCondLst>
                                        </p:cTn>
                                        <p:tgtEl>
                                          <p:spTgt spid="17"/>
                                        </p:tgtEl>
                                        <p:attrNameLst>
                                          <p:attrName>style.visibility</p:attrName>
                                        </p:attrNameLst>
                                      </p:cBhvr>
                                      <p:to>
                                        <p:strVal val="hidden"/>
                                      </p:to>
                                    </p:set>
                                  </p:childTnLst>
                                </p:cTn>
                              </p:par>
                              <p:par>
                                <p:cTn id="213" presetID="12" presetClass="entr" presetSubtype="1" fill="hold" grpId="0" nodeType="withEffect">
                                  <p:stCondLst>
                                    <p:cond delay="500"/>
                                  </p:stCondLst>
                                  <p:childTnLst>
                                    <p:set>
                                      <p:cBhvr>
                                        <p:cTn id="214" dur="1" fill="hold">
                                          <p:stCondLst>
                                            <p:cond delay="0"/>
                                          </p:stCondLst>
                                        </p:cTn>
                                        <p:tgtEl>
                                          <p:spTgt spid="16"/>
                                        </p:tgtEl>
                                        <p:attrNameLst>
                                          <p:attrName>style.visibility</p:attrName>
                                        </p:attrNameLst>
                                      </p:cBhvr>
                                      <p:to>
                                        <p:strVal val="visible"/>
                                      </p:to>
                                    </p:set>
                                    <p:anim calcmode="lin" valueType="num">
                                      <p:cBhvr additive="base">
                                        <p:cTn id="215" dur="500"/>
                                        <p:tgtEl>
                                          <p:spTgt spid="16"/>
                                        </p:tgtEl>
                                        <p:attrNameLst>
                                          <p:attrName>ppt_y</p:attrName>
                                        </p:attrNameLst>
                                      </p:cBhvr>
                                      <p:tavLst>
                                        <p:tav tm="0">
                                          <p:val>
                                            <p:strVal val="#ppt_y-#ppt_h*1.125000"/>
                                          </p:val>
                                        </p:tav>
                                        <p:tav tm="100000">
                                          <p:val>
                                            <p:strVal val="#ppt_y"/>
                                          </p:val>
                                        </p:tav>
                                      </p:tavLst>
                                    </p:anim>
                                    <p:animEffect transition="in" filter="wipe(down)">
                                      <p:cBhvr>
                                        <p:cTn id="216" dur="500"/>
                                        <p:tgtEl>
                                          <p:spTgt spid="16"/>
                                        </p:tgtEl>
                                      </p:cBhvr>
                                    </p:animEffect>
                                  </p:childTnLst>
                                </p:cTn>
                              </p:par>
                              <p:par>
                                <p:cTn id="217" presetID="12" presetClass="exit" presetSubtype="4" fill="hold" grpId="4" nodeType="withEffect">
                                  <p:stCondLst>
                                    <p:cond delay="500"/>
                                  </p:stCondLst>
                                  <p:childTnLst>
                                    <p:anim calcmode="lin" valueType="num">
                                      <p:cBhvr additive="base">
                                        <p:cTn id="218" dur="500"/>
                                        <p:tgtEl>
                                          <p:spTgt spid="3"/>
                                        </p:tgtEl>
                                        <p:attrNameLst>
                                          <p:attrName>ppt_y</p:attrName>
                                        </p:attrNameLst>
                                      </p:cBhvr>
                                      <p:tavLst>
                                        <p:tav tm="0">
                                          <p:val>
                                            <p:strVal val="#ppt_y"/>
                                          </p:val>
                                        </p:tav>
                                        <p:tav tm="100000">
                                          <p:val>
                                            <p:strVal val="#ppt_y+#ppt_h*1.125000"/>
                                          </p:val>
                                        </p:tav>
                                      </p:tavLst>
                                    </p:anim>
                                    <p:animEffect transition="out" filter="wipe(down)">
                                      <p:cBhvr>
                                        <p:cTn id="219" dur="500"/>
                                        <p:tgtEl>
                                          <p:spTgt spid="3"/>
                                        </p:tgtEl>
                                      </p:cBhvr>
                                    </p:animEffect>
                                    <p:set>
                                      <p:cBhvr>
                                        <p:cTn id="220" dur="1" fill="hold">
                                          <p:stCondLst>
                                            <p:cond delay="499"/>
                                          </p:stCondLst>
                                        </p:cTn>
                                        <p:tgtEl>
                                          <p:spTgt spid="3"/>
                                        </p:tgtEl>
                                        <p:attrNameLst>
                                          <p:attrName>style.visibility</p:attrName>
                                        </p:attrNameLst>
                                      </p:cBhvr>
                                      <p:to>
                                        <p:strVal val="hidden"/>
                                      </p:to>
                                    </p:set>
                                  </p:childTnLst>
                                </p:cTn>
                              </p:par>
                              <p:par>
                                <p:cTn id="221" presetID="12" presetClass="entr" presetSubtype="1" fill="hold" grpId="4" nodeType="withEffect">
                                  <p:stCondLst>
                                    <p:cond delay="500"/>
                                  </p:stCondLst>
                                  <p:childTnLst>
                                    <p:set>
                                      <p:cBhvr>
                                        <p:cTn id="222" dur="1" fill="hold">
                                          <p:stCondLst>
                                            <p:cond delay="0"/>
                                          </p:stCondLst>
                                        </p:cTn>
                                        <p:tgtEl>
                                          <p:spTgt spid="12"/>
                                        </p:tgtEl>
                                        <p:attrNameLst>
                                          <p:attrName>style.visibility</p:attrName>
                                        </p:attrNameLst>
                                      </p:cBhvr>
                                      <p:to>
                                        <p:strVal val="visible"/>
                                      </p:to>
                                    </p:set>
                                    <p:anim calcmode="lin" valueType="num">
                                      <p:cBhvr additive="base">
                                        <p:cTn id="223" dur="500"/>
                                        <p:tgtEl>
                                          <p:spTgt spid="12"/>
                                        </p:tgtEl>
                                        <p:attrNameLst>
                                          <p:attrName>ppt_y</p:attrName>
                                        </p:attrNameLst>
                                      </p:cBhvr>
                                      <p:tavLst>
                                        <p:tav tm="0">
                                          <p:val>
                                            <p:strVal val="#ppt_y-#ppt_h*1.125000"/>
                                          </p:val>
                                        </p:tav>
                                        <p:tav tm="100000">
                                          <p:val>
                                            <p:strVal val="#ppt_y"/>
                                          </p:val>
                                        </p:tav>
                                      </p:tavLst>
                                    </p:anim>
                                    <p:animEffect transition="in" filter="wipe(down)">
                                      <p:cBhvr>
                                        <p:cTn id="224" dur="500"/>
                                        <p:tgtEl>
                                          <p:spTgt spid="12"/>
                                        </p:tgtEl>
                                      </p:cBhvr>
                                    </p:animEffect>
                                  </p:childTnLst>
                                </p:cTn>
                              </p:par>
                            </p:childTnLst>
                          </p:cTn>
                        </p:par>
                        <p:par>
                          <p:cTn id="225" fill="hold">
                            <p:stCondLst>
                              <p:cond delay="21000"/>
                            </p:stCondLst>
                            <p:childTnLst>
                              <p:par>
                                <p:cTn id="226" presetID="12" presetClass="exit" presetSubtype="4" fill="hold" grpId="5" nodeType="afterEffect">
                                  <p:stCondLst>
                                    <p:cond delay="500"/>
                                  </p:stCondLst>
                                  <p:childTnLst>
                                    <p:anim calcmode="lin" valueType="num">
                                      <p:cBhvr additive="base">
                                        <p:cTn id="227" dur="500"/>
                                        <p:tgtEl>
                                          <p:spTgt spid="12"/>
                                        </p:tgtEl>
                                        <p:attrNameLst>
                                          <p:attrName>ppt_y</p:attrName>
                                        </p:attrNameLst>
                                      </p:cBhvr>
                                      <p:tavLst>
                                        <p:tav tm="0">
                                          <p:val>
                                            <p:strVal val="#ppt_y"/>
                                          </p:val>
                                        </p:tav>
                                        <p:tav tm="100000">
                                          <p:val>
                                            <p:strVal val="#ppt_y+#ppt_h*1.125000"/>
                                          </p:val>
                                        </p:tav>
                                      </p:tavLst>
                                    </p:anim>
                                    <p:animEffect transition="out" filter="wipe(down)">
                                      <p:cBhvr>
                                        <p:cTn id="228" dur="500"/>
                                        <p:tgtEl>
                                          <p:spTgt spid="12"/>
                                        </p:tgtEl>
                                      </p:cBhvr>
                                    </p:animEffect>
                                    <p:set>
                                      <p:cBhvr>
                                        <p:cTn id="229" dur="1" fill="hold">
                                          <p:stCondLst>
                                            <p:cond delay="499"/>
                                          </p:stCondLst>
                                        </p:cTn>
                                        <p:tgtEl>
                                          <p:spTgt spid="12"/>
                                        </p:tgtEl>
                                        <p:attrNameLst>
                                          <p:attrName>style.visibility</p:attrName>
                                        </p:attrNameLst>
                                      </p:cBhvr>
                                      <p:to>
                                        <p:strVal val="hidden"/>
                                      </p:to>
                                    </p:set>
                                  </p:childTnLst>
                                </p:cTn>
                              </p:par>
                              <p:par>
                                <p:cTn id="230" presetID="12" presetClass="entr" presetSubtype="1" fill="hold" grpId="4" nodeType="withEffect">
                                  <p:stCondLst>
                                    <p:cond delay="500"/>
                                  </p:stCondLst>
                                  <p:childTnLst>
                                    <p:set>
                                      <p:cBhvr>
                                        <p:cTn id="231" dur="1" fill="hold">
                                          <p:stCondLst>
                                            <p:cond delay="0"/>
                                          </p:stCondLst>
                                        </p:cTn>
                                        <p:tgtEl>
                                          <p:spTgt spid="11"/>
                                        </p:tgtEl>
                                        <p:attrNameLst>
                                          <p:attrName>style.visibility</p:attrName>
                                        </p:attrNameLst>
                                      </p:cBhvr>
                                      <p:to>
                                        <p:strVal val="visible"/>
                                      </p:to>
                                    </p:set>
                                    <p:anim calcmode="lin" valueType="num">
                                      <p:cBhvr additive="base">
                                        <p:cTn id="232" dur="500"/>
                                        <p:tgtEl>
                                          <p:spTgt spid="11"/>
                                        </p:tgtEl>
                                        <p:attrNameLst>
                                          <p:attrName>ppt_y</p:attrName>
                                        </p:attrNameLst>
                                      </p:cBhvr>
                                      <p:tavLst>
                                        <p:tav tm="0">
                                          <p:val>
                                            <p:strVal val="#ppt_y-#ppt_h*1.125000"/>
                                          </p:val>
                                        </p:tav>
                                        <p:tav tm="100000">
                                          <p:val>
                                            <p:strVal val="#ppt_y"/>
                                          </p:val>
                                        </p:tav>
                                      </p:tavLst>
                                    </p:anim>
                                    <p:animEffect transition="in" filter="wipe(down)">
                                      <p:cBhvr>
                                        <p:cTn id="233" dur="500"/>
                                        <p:tgtEl>
                                          <p:spTgt spid="11"/>
                                        </p:tgtEl>
                                      </p:cBhvr>
                                    </p:animEffect>
                                  </p:childTnLst>
                                </p:cTn>
                              </p:par>
                            </p:childTnLst>
                          </p:cTn>
                        </p:par>
                        <p:par>
                          <p:cTn id="234" fill="hold">
                            <p:stCondLst>
                              <p:cond delay="22000"/>
                            </p:stCondLst>
                            <p:childTnLst>
                              <p:par>
                                <p:cTn id="235" presetID="12" presetClass="exit" presetSubtype="4" fill="hold" grpId="5" nodeType="afterEffect">
                                  <p:stCondLst>
                                    <p:cond delay="500"/>
                                  </p:stCondLst>
                                  <p:childTnLst>
                                    <p:anim calcmode="lin" valueType="num">
                                      <p:cBhvr additive="base">
                                        <p:cTn id="236" dur="500"/>
                                        <p:tgtEl>
                                          <p:spTgt spid="11"/>
                                        </p:tgtEl>
                                        <p:attrNameLst>
                                          <p:attrName>ppt_y</p:attrName>
                                        </p:attrNameLst>
                                      </p:cBhvr>
                                      <p:tavLst>
                                        <p:tav tm="0">
                                          <p:val>
                                            <p:strVal val="#ppt_y"/>
                                          </p:val>
                                        </p:tav>
                                        <p:tav tm="100000">
                                          <p:val>
                                            <p:strVal val="#ppt_y+#ppt_h*1.125000"/>
                                          </p:val>
                                        </p:tav>
                                      </p:tavLst>
                                    </p:anim>
                                    <p:animEffect transition="out" filter="wipe(down)">
                                      <p:cBhvr>
                                        <p:cTn id="237" dur="500"/>
                                        <p:tgtEl>
                                          <p:spTgt spid="11"/>
                                        </p:tgtEl>
                                      </p:cBhvr>
                                    </p:animEffect>
                                    <p:set>
                                      <p:cBhvr>
                                        <p:cTn id="238" dur="1" fill="hold">
                                          <p:stCondLst>
                                            <p:cond delay="499"/>
                                          </p:stCondLst>
                                        </p:cTn>
                                        <p:tgtEl>
                                          <p:spTgt spid="11"/>
                                        </p:tgtEl>
                                        <p:attrNameLst>
                                          <p:attrName>style.visibility</p:attrName>
                                        </p:attrNameLst>
                                      </p:cBhvr>
                                      <p:to>
                                        <p:strVal val="hidden"/>
                                      </p:to>
                                    </p:set>
                                  </p:childTnLst>
                                </p:cTn>
                              </p:par>
                              <p:par>
                                <p:cTn id="239" presetID="12" presetClass="entr" presetSubtype="1" fill="hold" grpId="4" nodeType="withEffect">
                                  <p:stCondLst>
                                    <p:cond delay="500"/>
                                  </p:stCondLst>
                                  <p:childTnLst>
                                    <p:set>
                                      <p:cBhvr>
                                        <p:cTn id="240" dur="1" fill="hold">
                                          <p:stCondLst>
                                            <p:cond delay="0"/>
                                          </p:stCondLst>
                                        </p:cTn>
                                        <p:tgtEl>
                                          <p:spTgt spid="10"/>
                                        </p:tgtEl>
                                        <p:attrNameLst>
                                          <p:attrName>style.visibility</p:attrName>
                                        </p:attrNameLst>
                                      </p:cBhvr>
                                      <p:to>
                                        <p:strVal val="visible"/>
                                      </p:to>
                                    </p:set>
                                    <p:anim calcmode="lin" valueType="num">
                                      <p:cBhvr additive="base">
                                        <p:cTn id="241" dur="500"/>
                                        <p:tgtEl>
                                          <p:spTgt spid="10"/>
                                        </p:tgtEl>
                                        <p:attrNameLst>
                                          <p:attrName>ppt_y</p:attrName>
                                        </p:attrNameLst>
                                      </p:cBhvr>
                                      <p:tavLst>
                                        <p:tav tm="0">
                                          <p:val>
                                            <p:strVal val="#ppt_y-#ppt_h*1.125000"/>
                                          </p:val>
                                        </p:tav>
                                        <p:tav tm="100000">
                                          <p:val>
                                            <p:strVal val="#ppt_y"/>
                                          </p:val>
                                        </p:tav>
                                      </p:tavLst>
                                    </p:anim>
                                    <p:animEffect transition="in" filter="wipe(down)">
                                      <p:cBhvr>
                                        <p:cTn id="242" dur="500"/>
                                        <p:tgtEl>
                                          <p:spTgt spid="10"/>
                                        </p:tgtEl>
                                      </p:cBhvr>
                                    </p:animEffect>
                                  </p:childTnLst>
                                </p:cTn>
                              </p:par>
                            </p:childTnLst>
                          </p:cTn>
                        </p:par>
                        <p:par>
                          <p:cTn id="243" fill="hold">
                            <p:stCondLst>
                              <p:cond delay="23000"/>
                            </p:stCondLst>
                            <p:childTnLst>
                              <p:par>
                                <p:cTn id="244" presetID="12" presetClass="exit" presetSubtype="4" fill="hold" grpId="5" nodeType="afterEffect">
                                  <p:stCondLst>
                                    <p:cond delay="500"/>
                                  </p:stCondLst>
                                  <p:childTnLst>
                                    <p:anim calcmode="lin" valueType="num">
                                      <p:cBhvr additive="base">
                                        <p:cTn id="245" dur="500"/>
                                        <p:tgtEl>
                                          <p:spTgt spid="10"/>
                                        </p:tgtEl>
                                        <p:attrNameLst>
                                          <p:attrName>ppt_y</p:attrName>
                                        </p:attrNameLst>
                                      </p:cBhvr>
                                      <p:tavLst>
                                        <p:tav tm="0">
                                          <p:val>
                                            <p:strVal val="#ppt_y"/>
                                          </p:val>
                                        </p:tav>
                                        <p:tav tm="100000">
                                          <p:val>
                                            <p:strVal val="#ppt_y+#ppt_h*1.125000"/>
                                          </p:val>
                                        </p:tav>
                                      </p:tavLst>
                                    </p:anim>
                                    <p:animEffect transition="out" filter="wipe(down)">
                                      <p:cBhvr>
                                        <p:cTn id="246" dur="500"/>
                                        <p:tgtEl>
                                          <p:spTgt spid="10"/>
                                        </p:tgtEl>
                                      </p:cBhvr>
                                    </p:animEffect>
                                    <p:set>
                                      <p:cBhvr>
                                        <p:cTn id="247" dur="1" fill="hold">
                                          <p:stCondLst>
                                            <p:cond delay="499"/>
                                          </p:stCondLst>
                                        </p:cTn>
                                        <p:tgtEl>
                                          <p:spTgt spid="10"/>
                                        </p:tgtEl>
                                        <p:attrNameLst>
                                          <p:attrName>style.visibility</p:attrName>
                                        </p:attrNameLst>
                                      </p:cBhvr>
                                      <p:to>
                                        <p:strVal val="hidden"/>
                                      </p:to>
                                    </p:set>
                                  </p:childTnLst>
                                </p:cTn>
                              </p:par>
                              <p:par>
                                <p:cTn id="248" presetID="12" presetClass="entr" presetSubtype="1" fill="hold" grpId="4" nodeType="withEffect">
                                  <p:stCondLst>
                                    <p:cond delay="500"/>
                                  </p:stCondLst>
                                  <p:childTnLst>
                                    <p:set>
                                      <p:cBhvr>
                                        <p:cTn id="249" dur="1" fill="hold">
                                          <p:stCondLst>
                                            <p:cond delay="0"/>
                                          </p:stCondLst>
                                        </p:cTn>
                                        <p:tgtEl>
                                          <p:spTgt spid="9"/>
                                        </p:tgtEl>
                                        <p:attrNameLst>
                                          <p:attrName>style.visibility</p:attrName>
                                        </p:attrNameLst>
                                      </p:cBhvr>
                                      <p:to>
                                        <p:strVal val="visible"/>
                                      </p:to>
                                    </p:set>
                                    <p:anim calcmode="lin" valueType="num">
                                      <p:cBhvr additive="base">
                                        <p:cTn id="250" dur="500"/>
                                        <p:tgtEl>
                                          <p:spTgt spid="9"/>
                                        </p:tgtEl>
                                        <p:attrNameLst>
                                          <p:attrName>ppt_y</p:attrName>
                                        </p:attrNameLst>
                                      </p:cBhvr>
                                      <p:tavLst>
                                        <p:tav tm="0">
                                          <p:val>
                                            <p:strVal val="#ppt_y-#ppt_h*1.125000"/>
                                          </p:val>
                                        </p:tav>
                                        <p:tav tm="100000">
                                          <p:val>
                                            <p:strVal val="#ppt_y"/>
                                          </p:val>
                                        </p:tav>
                                      </p:tavLst>
                                    </p:anim>
                                    <p:animEffect transition="in" filter="wipe(down)">
                                      <p:cBhvr>
                                        <p:cTn id="251" dur="500"/>
                                        <p:tgtEl>
                                          <p:spTgt spid="9"/>
                                        </p:tgtEl>
                                      </p:cBhvr>
                                    </p:animEffect>
                                  </p:childTnLst>
                                </p:cTn>
                              </p:par>
                            </p:childTnLst>
                          </p:cTn>
                        </p:par>
                        <p:par>
                          <p:cTn id="252" fill="hold">
                            <p:stCondLst>
                              <p:cond delay="24000"/>
                            </p:stCondLst>
                            <p:childTnLst>
                              <p:par>
                                <p:cTn id="253" presetID="12" presetClass="exit" presetSubtype="4" fill="hold" grpId="5" nodeType="afterEffect">
                                  <p:stCondLst>
                                    <p:cond delay="500"/>
                                  </p:stCondLst>
                                  <p:childTnLst>
                                    <p:anim calcmode="lin" valueType="num">
                                      <p:cBhvr additive="base">
                                        <p:cTn id="254" dur="500"/>
                                        <p:tgtEl>
                                          <p:spTgt spid="9"/>
                                        </p:tgtEl>
                                        <p:attrNameLst>
                                          <p:attrName>ppt_y</p:attrName>
                                        </p:attrNameLst>
                                      </p:cBhvr>
                                      <p:tavLst>
                                        <p:tav tm="0">
                                          <p:val>
                                            <p:strVal val="#ppt_y"/>
                                          </p:val>
                                        </p:tav>
                                        <p:tav tm="100000">
                                          <p:val>
                                            <p:strVal val="#ppt_y+#ppt_h*1.125000"/>
                                          </p:val>
                                        </p:tav>
                                      </p:tavLst>
                                    </p:anim>
                                    <p:animEffect transition="out" filter="wipe(down)">
                                      <p:cBhvr>
                                        <p:cTn id="255" dur="500"/>
                                        <p:tgtEl>
                                          <p:spTgt spid="9"/>
                                        </p:tgtEl>
                                      </p:cBhvr>
                                    </p:animEffect>
                                    <p:set>
                                      <p:cBhvr>
                                        <p:cTn id="256" dur="1" fill="hold">
                                          <p:stCondLst>
                                            <p:cond delay="499"/>
                                          </p:stCondLst>
                                        </p:cTn>
                                        <p:tgtEl>
                                          <p:spTgt spid="9"/>
                                        </p:tgtEl>
                                        <p:attrNameLst>
                                          <p:attrName>style.visibility</p:attrName>
                                        </p:attrNameLst>
                                      </p:cBhvr>
                                      <p:to>
                                        <p:strVal val="hidden"/>
                                      </p:to>
                                    </p:set>
                                  </p:childTnLst>
                                </p:cTn>
                              </p:par>
                              <p:par>
                                <p:cTn id="257" presetID="12" presetClass="entr" presetSubtype="1" fill="hold" grpId="4" nodeType="withEffect">
                                  <p:stCondLst>
                                    <p:cond delay="500"/>
                                  </p:stCondLst>
                                  <p:childTnLst>
                                    <p:set>
                                      <p:cBhvr>
                                        <p:cTn id="258" dur="1" fill="hold">
                                          <p:stCondLst>
                                            <p:cond delay="0"/>
                                          </p:stCondLst>
                                        </p:cTn>
                                        <p:tgtEl>
                                          <p:spTgt spid="8"/>
                                        </p:tgtEl>
                                        <p:attrNameLst>
                                          <p:attrName>style.visibility</p:attrName>
                                        </p:attrNameLst>
                                      </p:cBhvr>
                                      <p:to>
                                        <p:strVal val="visible"/>
                                      </p:to>
                                    </p:set>
                                    <p:anim calcmode="lin" valueType="num">
                                      <p:cBhvr additive="base">
                                        <p:cTn id="259" dur="500"/>
                                        <p:tgtEl>
                                          <p:spTgt spid="8"/>
                                        </p:tgtEl>
                                        <p:attrNameLst>
                                          <p:attrName>ppt_y</p:attrName>
                                        </p:attrNameLst>
                                      </p:cBhvr>
                                      <p:tavLst>
                                        <p:tav tm="0">
                                          <p:val>
                                            <p:strVal val="#ppt_y-#ppt_h*1.125000"/>
                                          </p:val>
                                        </p:tav>
                                        <p:tav tm="100000">
                                          <p:val>
                                            <p:strVal val="#ppt_y"/>
                                          </p:val>
                                        </p:tav>
                                      </p:tavLst>
                                    </p:anim>
                                    <p:animEffect transition="in" filter="wipe(down)">
                                      <p:cBhvr>
                                        <p:cTn id="260" dur="500"/>
                                        <p:tgtEl>
                                          <p:spTgt spid="8"/>
                                        </p:tgtEl>
                                      </p:cBhvr>
                                    </p:animEffect>
                                  </p:childTnLst>
                                </p:cTn>
                              </p:par>
                            </p:childTnLst>
                          </p:cTn>
                        </p:par>
                        <p:par>
                          <p:cTn id="261" fill="hold">
                            <p:stCondLst>
                              <p:cond delay="25000"/>
                            </p:stCondLst>
                            <p:childTnLst>
                              <p:par>
                                <p:cTn id="262" presetID="12" presetClass="exit" presetSubtype="4" fill="hold" grpId="5" nodeType="afterEffect">
                                  <p:stCondLst>
                                    <p:cond delay="500"/>
                                  </p:stCondLst>
                                  <p:childTnLst>
                                    <p:anim calcmode="lin" valueType="num">
                                      <p:cBhvr additive="base">
                                        <p:cTn id="263" dur="500"/>
                                        <p:tgtEl>
                                          <p:spTgt spid="8"/>
                                        </p:tgtEl>
                                        <p:attrNameLst>
                                          <p:attrName>ppt_y</p:attrName>
                                        </p:attrNameLst>
                                      </p:cBhvr>
                                      <p:tavLst>
                                        <p:tav tm="0">
                                          <p:val>
                                            <p:strVal val="#ppt_y"/>
                                          </p:val>
                                        </p:tav>
                                        <p:tav tm="100000">
                                          <p:val>
                                            <p:strVal val="#ppt_y+#ppt_h*1.125000"/>
                                          </p:val>
                                        </p:tav>
                                      </p:tavLst>
                                    </p:anim>
                                    <p:animEffect transition="out" filter="wipe(down)">
                                      <p:cBhvr>
                                        <p:cTn id="264" dur="500"/>
                                        <p:tgtEl>
                                          <p:spTgt spid="8"/>
                                        </p:tgtEl>
                                      </p:cBhvr>
                                    </p:animEffect>
                                    <p:set>
                                      <p:cBhvr>
                                        <p:cTn id="265" dur="1" fill="hold">
                                          <p:stCondLst>
                                            <p:cond delay="499"/>
                                          </p:stCondLst>
                                        </p:cTn>
                                        <p:tgtEl>
                                          <p:spTgt spid="8"/>
                                        </p:tgtEl>
                                        <p:attrNameLst>
                                          <p:attrName>style.visibility</p:attrName>
                                        </p:attrNameLst>
                                      </p:cBhvr>
                                      <p:to>
                                        <p:strVal val="hidden"/>
                                      </p:to>
                                    </p:set>
                                  </p:childTnLst>
                                </p:cTn>
                              </p:par>
                              <p:par>
                                <p:cTn id="266" presetID="12" presetClass="entr" presetSubtype="1" fill="hold" grpId="4" nodeType="withEffect">
                                  <p:stCondLst>
                                    <p:cond delay="500"/>
                                  </p:stCondLst>
                                  <p:childTnLst>
                                    <p:set>
                                      <p:cBhvr>
                                        <p:cTn id="267" dur="1" fill="hold">
                                          <p:stCondLst>
                                            <p:cond delay="0"/>
                                          </p:stCondLst>
                                        </p:cTn>
                                        <p:tgtEl>
                                          <p:spTgt spid="7"/>
                                        </p:tgtEl>
                                        <p:attrNameLst>
                                          <p:attrName>style.visibility</p:attrName>
                                        </p:attrNameLst>
                                      </p:cBhvr>
                                      <p:to>
                                        <p:strVal val="visible"/>
                                      </p:to>
                                    </p:set>
                                    <p:anim calcmode="lin" valueType="num">
                                      <p:cBhvr additive="base">
                                        <p:cTn id="268" dur="500"/>
                                        <p:tgtEl>
                                          <p:spTgt spid="7"/>
                                        </p:tgtEl>
                                        <p:attrNameLst>
                                          <p:attrName>ppt_y</p:attrName>
                                        </p:attrNameLst>
                                      </p:cBhvr>
                                      <p:tavLst>
                                        <p:tav tm="0">
                                          <p:val>
                                            <p:strVal val="#ppt_y-#ppt_h*1.125000"/>
                                          </p:val>
                                        </p:tav>
                                        <p:tav tm="100000">
                                          <p:val>
                                            <p:strVal val="#ppt_y"/>
                                          </p:val>
                                        </p:tav>
                                      </p:tavLst>
                                    </p:anim>
                                    <p:animEffect transition="in" filter="wipe(down)">
                                      <p:cBhvr>
                                        <p:cTn id="269" dur="500"/>
                                        <p:tgtEl>
                                          <p:spTgt spid="7"/>
                                        </p:tgtEl>
                                      </p:cBhvr>
                                    </p:animEffect>
                                  </p:childTnLst>
                                </p:cTn>
                              </p:par>
                            </p:childTnLst>
                          </p:cTn>
                        </p:par>
                        <p:par>
                          <p:cTn id="270" fill="hold">
                            <p:stCondLst>
                              <p:cond delay="26000"/>
                            </p:stCondLst>
                            <p:childTnLst>
                              <p:par>
                                <p:cTn id="271" presetID="12" presetClass="exit" presetSubtype="4" fill="hold" grpId="5" nodeType="afterEffect">
                                  <p:stCondLst>
                                    <p:cond delay="500"/>
                                  </p:stCondLst>
                                  <p:childTnLst>
                                    <p:anim calcmode="lin" valueType="num">
                                      <p:cBhvr additive="base">
                                        <p:cTn id="272" dur="500"/>
                                        <p:tgtEl>
                                          <p:spTgt spid="7"/>
                                        </p:tgtEl>
                                        <p:attrNameLst>
                                          <p:attrName>ppt_y</p:attrName>
                                        </p:attrNameLst>
                                      </p:cBhvr>
                                      <p:tavLst>
                                        <p:tav tm="0">
                                          <p:val>
                                            <p:strVal val="#ppt_y"/>
                                          </p:val>
                                        </p:tav>
                                        <p:tav tm="100000">
                                          <p:val>
                                            <p:strVal val="#ppt_y+#ppt_h*1.125000"/>
                                          </p:val>
                                        </p:tav>
                                      </p:tavLst>
                                    </p:anim>
                                    <p:animEffect transition="out" filter="wipe(down)">
                                      <p:cBhvr>
                                        <p:cTn id="273" dur="500"/>
                                        <p:tgtEl>
                                          <p:spTgt spid="7"/>
                                        </p:tgtEl>
                                      </p:cBhvr>
                                    </p:animEffect>
                                    <p:set>
                                      <p:cBhvr>
                                        <p:cTn id="274" dur="1" fill="hold">
                                          <p:stCondLst>
                                            <p:cond delay="499"/>
                                          </p:stCondLst>
                                        </p:cTn>
                                        <p:tgtEl>
                                          <p:spTgt spid="7"/>
                                        </p:tgtEl>
                                        <p:attrNameLst>
                                          <p:attrName>style.visibility</p:attrName>
                                        </p:attrNameLst>
                                      </p:cBhvr>
                                      <p:to>
                                        <p:strVal val="hidden"/>
                                      </p:to>
                                    </p:set>
                                  </p:childTnLst>
                                </p:cTn>
                              </p:par>
                              <p:par>
                                <p:cTn id="275" presetID="12" presetClass="entr" presetSubtype="1" fill="hold" grpId="4" nodeType="withEffect">
                                  <p:stCondLst>
                                    <p:cond delay="500"/>
                                  </p:stCondLst>
                                  <p:childTnLst>
                                    <p:set>
                                      <p:cBhvr>
                                        <p:cTn id="276" dur="1" fill="hold">
                                          <p:stCondLst>
                                            <p:cond delay="0"/>
                                          </p:stCondLst>
                                        </p:cTn>
                                        <p:tgtEl>
                                          <p:spTgt spid="6"/>
                                        </p:tgtEl>
                                        <p:attrNameLst>
                                          <p:attrName>style.visibility</p:attrName>
                                        </p:attrNameLst>
                                      </p:cBhvr>
                                      <p:to>
                                        <p:strVal val="visible"/>
                                      </p:to>
                                    </p:set>
                                    <p:anim calcmode="lin" valueType="num">
                                      <p:cBhvr additive="base">
                                        <p:cTn id="277" dur="500"/>
                                        <p:tgtEl>
                                          <p:spTgt spid="6"/>
                                        </p:tgtEl>
                                        <p:attrNameLst>
                                          <p:attrName>ppt_y</p:attrName>
                                        </p:attrNameLst>
                                      </p:cBhvr>
                                      <p:tavLst>
                                        <p:tav tm="0">
                                          <p:val>
                                            <p:strVal val="#ppt_y-#ppt_h*1.125000"/>
                                          </p:val>
                                        </p:tav>
                                        <p:tav tm="100000">
                                          <p:val>
                                            <p:strVal val="#ppt_y"/>
                                          </p:val>
                                        </p:tav>
                                      </p:tavLst>
                                    </p:anim>
                                    <p:animEffect transition="in" filter="wipe(down)">
                                      <p:cBhvr>
                                        <p:cTn id="278" dur="500"/>
                                        <p:tgtEl>
                                          <p:spTgt spid="6"/>
                                        </p:tgtEl>
                                      </p:cBhvr>
                                    </p:animEffect>
                                  </p:childTnLst>
                                </p:cTn>
                              </p:par>
                            </p:childTnLst>
                          </p:cTn>
                        </p:par>
                        <p:par>
                          <p:cTn id="279" fill="hold">
                            <p:stCondLst>
                              <p:cond delay="27000"/>
                            </p:stCondLst>
                            <p:childTnLst>
                              <p:par>
                                <p:cTn id="280" presetID="12" presetClass="exit" presetSubtype="4" fill="hold" grpId="5" nodeType="afterEffect">
                                  <p:stCondLst>
                                    <p:cond delay="500"/>
                                  </p:stCondLst>
                                  <p:childTnLst>
                                    <p:anim calcmode="lin" valueType="num">
                                      <p:cBhvr additive="base">
                                        <p:cTn id="281" dur="500"/>
                                        <p:tgtEl>
                                          <p:spTgt spid="6"/>
                                        </p:tgtEl>
                                        <p:attrNameLst>
                                          <p:attrName>ppt_y</p:attrName>
                                        </p:attrNameLst>
                                      </p:cBhvr>
                                      <p:tavLst>
                                        <p:tav tm="0">
                                          <p:val>
                                            <p:strVal val="#ppt_y"/>
                                          </p:val>
                                        </p:tav>
                                        <p:tav tm="100000">
                                          <p:val>
                                            <p:strVal val="#ppt_y+#ppt_h*1.125000"/>
                                          </p:val>
                                        </p:tav>
                                      </p:tavLst>
                                    </p:anim>
                                    <p:animEffect transition="out" filter="wipe(down)">
                                      <p:cBhvr>
                                        <p:cTn id="282" dur="500"/>
                                        <p:tgtEl>
                                          <p:spTgt spid="6"/>
                                        </p:tgtEl>
                                      </p:cBhvr>
                                    </p:animEffect>
                                    <p:set>
                                      <p:cBhvr>
                                        <p:cTn id="283" dur="1" fill="hold">
                                          <p:stCondLst>
                                            <p:cond delay="499"/>
                                          </p:stCondLst>
                                        </p:cTn>
                                        <p:tgtEl>
                                          <p:spTgt spid="6"/>
                                        </p:tgtEl>
                                        <p:attrNameLst>
                                          <p:attrName>style.visibility</p:attrName>
                                        </p:attrNameLst>
                                      </p:cBhvr>
                                      <p:to>
                                        <p:strVal val="hidden"/>
                                      </p:to>
                                    </p:set>
                                  </p:childTnLst>
                                </p:cTn>
                              </p:par>
                              <p:par>
                                <p:cTn id="284" presetID="12" presetClass="entr" presetSubtype="1" fill="hold" grpId="4" nodeType="withEffect">
                                  <p:stCondLst>
                                    <p:cond delay="500"/>
                                  </p:stCondLst>
                                  <p:childTnLst>
                                    <p:set>
                                      <p:cBhvr>
                                        <p:cTn id="285" dur="1" fill="hold">
                                          <p:stCondLst>
                                            <p:cond delay="0"/>
                                          </p:stCondLst>
                                        </p:cTn>
                                        <p:tgtEl>
                                          <p:spTgt spid="5"/>
                                        </p:tgtEl>
                                        <p:attrNameLst>
                                          <p:attrName>style.visibility</p:attrName>
                                        </p:attrNameLst>
                                      </p:cBhvr>
                                      <p:to>
                                        <p:strVal val="visible"/>
                                      </p:to>
                                    </p:set>
                                    <p:anim calcmode="lin" valueType="num">
                                      <p:cBhvr additive="base">
                                        <p:cTn id="286" dur="500"/>
                                        <p:tgtEl>
                                          <p:spTgt spid="5"/>
                                        </p:tgtEl>
                                        <p:attrNameLst>
                                          <p:attrName>ppt_y</p:attrName>
                                        </p:attrNameLst>
                                      </p:cBhvr>
                                      <p:tavLst>
                                        <p:tav tm="0">
                                          <p:val>
                                            <p:strVal val="#ppt_y-#ppt_h*1.125000"/>
                                          </p:val>
                                        </p:tav>
                                        <p:tav tm="100000">
                                          <p:val>
                                            <p:strVal val="#ppt_y"/>
                                          </p:val>
                                        </p:tav>
                                      </p:tavLst>
                                    </p:anim>
                                    <p:animEffect transition="in" filter="wipe(down)">
                                      <p:cBhvr>
                                        <p:cTn id="287" dur="500"/>
                                        <p:tgtEl>
                                          <p:spTgt spid="5"/>
                                        </p:tgtEl>
                                      </p:cBhvr>
                                    </p:animEffect>
                                  </p:childTnLst>
                                </p:cTn>
                              </p:par>
                            </p:childTnLst>
                          </p:cTn>
                        </p:par>
                        <p:par>
                          <p:cTn id="288" fill="hold">
                            <p:stCondLst>
                              <p:cond delay="28000"/>
                            </p:stCondLst>
                            <p:childTnLst>
                              <p:par>
                                <p:cTn id="289" presetID="12" presetClass="exit" presetSubtype="4" fill="hold" grpId="5" nodeType="afterEffect">
                                  <p:stCondLst>
                                    <p:cond delay="500"/>
                                  </p:stCondLst>
                                  <p:childTnLst>
                                    <p:anim calcmode="lin" valueType="num">
                                      <p:cBhvr additive="base">
                                        <p:cTn id="290" dur="500"/>
                                        <p:tgtEl>
                                          <p:spTgt spid="5"/>
                                        </p:tgtEl>
                                        <p:attrNameLst>
                                          <p:attrName>ppt_y</p:attrName>
                                        </p:attrNameLst>
                                      </p:cBhvr>
                                      <p:tavLst>
                                        <p:tav tm="0">
                                          <p:val>
                                            <p:strVal val="#ppt_y"/>
                                          </p:val>
                                        </p:tav>
                                        <p:tav tm="100000">
                                          <p:val>
                                            <p:strVal val="#ppt_y+#ppt_h*1.125000"/>
                                          </p:val>
                                        </p:tav>
                                      </p:tavLst>
                                    </p:anim>
                                    <p:animEffect transition="out" filter="wipe(down)">
                                      <p:cBhvr>
                                        <p:cTn id="291" dur="500"/>
                                        <p:tgtEl>
                                          <p:spTgt spid="5"/>
                                        </p:tgtEl>
                                      </p:cBhvr>
                                    </p:animEffect>
                                    <p:set>
                                      <p:cBhvr>
                                        <p:cTn id="292" dur="1" fill="hold">
                                          <p:stCondLst>
                                            <p:cond delay="499"/>
                                          </p:stCondLst>
                                        </p:cTn>
                                        <p:tgtEl>
                                          <p:spTgt spid="5"/>
                                        </p:tgtEl>
                                        <p:attrNameLst>
                                          <p:attrName>style.visibility</p:attrName>
                                        </p:attrNameLst>
                                      </p:cBhvr>
                                      <p:to>
                                        <p:strVal val="hidden"/>
                                      </p:to>
                                    </p:set>
                                  </p:childTnLst>
                                </p:cTn>
                              </p:par>
                              <p:par>
                                <p:cTn id="293" presetID="12" presetClass="entr" presetSubtype="1" fill="hold" grpId="4" nodeType="withEffect">
                                  <p:stCondLst>
                                    <p:cond delay="500"/>
                                  </p:stCondLst>
                                  <p:childTnLst>
                                    <p:set>
                                      <p:cBhvr>
                                        <p:cTn id="294" dur="1" fill="hold">
                                          <p:stCondLst>
                                            <p:cond delay="0"/>
                                          </p:stCondLst>
                                        </p:cTn>
                                        <p:tgtEl>
                                          <p:spTgt spid="4"/>
                                        </p:tgtEl>
                                        <p:attrNameLst>
                                          <p:attrName>style.visibility</p:attrName>
                                        </p:attrNameLst>
                                      </p:cBhvr>
                                      <p:to>
                                        <p:strVal val="visible"/>
                                      </p:to>
                                    </p:set>
                                    <p:anim calcmode="lin" valueType="num">
                                      <p:cBhvr additive="base">
                                        <p:cTn id="295" dur="500"/>
                                        <p:tgtEl>
                                          <p:spTgt spid="4"/>
                                        </p:tgtEl>
                                        <p:attrNameLst>
                                          <p:attrName>ppt_y</p:attrName>
                                        </p:attrNameLst>
                                      </p:cBhvr>
                                      <p:tavLst>
                                        <p:tav tm="0">
                                          <p:val>
                                            <p:strVal val="#ppt_y-#ppt_h*1.125000"/>
                                          </p:val>
                                        </p:tav>
                                        <p:tav tm="100000">
                                          <p:val>
                                            <p:strVal val="#ppt_y"/>
                                          </p:val>
                                        </p:tav>
                                      </p:tavLst>
                                    </p:anim>
                                    <p:animEffect transition="in" filter="wipe(down)">
                                      <p:cBhvr>
                                        <p:cTn id="296" dur="500"/>
                                        <p:tgtEl>
                                          <p:spTgt spid="4"/>
                                        </p:tgtEl>
                                      </p:cBhvr>
                                    </p:animEffect>
                                  </p:childTnLst>
                                </p:cTn>
                              </p:par>
                            </p:childTnLst>
                          </p:cTn>
                        </p:par>
                        <p:par>
                          <p:cTn id="297" fill="hold">
                            <p:stCondLst>
                              <p:cond delay="29000"/>
                            </p:stCondLst>
                            <p:childTnLst>
                              <p:par>
                                <p:cTn id="298" presetID="12" presetClass="exit" presetSubtype="4" fill="hold" grpId="5" nodeType="afterEffect">
                                  <p:stCondLst>
                                    <p:cond delay="500"/>
                                  </p:stCondLst>
                                  <p:childTnLst>
                                    <p:anim calcmode="lin" valueType="num">
                                      <p:cBhvr additive="base">
                                        <p:cTn id="299" dur="500"/>
                                        <p:tgtEl>
                                          <p:spTgt spid="4"/>
                                        </p:tgtEl>
                                        <p:attrNameLst>
                                          <p:attrName>ppt_y</p:attrName>
                                        </p:attrNameLst>
                                      </p:cBhvr>
                                      <p:tavLst>
                                        <p:tav tm="0">
                                          <p:val>
                                            <p:strVal val="#ppt_y"/>
                                          </p:val>
                                        </p:tav>
                                        <p:tav tm="100000">
                                          <p:val>
                                            <p:strVal val="#ppt_y+#ppt_h*1.125000"/>
                                          </p:val>
                                        </p:tav>
                                      </p:tavLst>
                                    </p:anim>
                                    <p:animEffect transition="out" filter="wipe(down)">
                                      <p:cBhvr>
                                        <p:cTn id="300" dur="500"/>
                                        <p:tgtEl>
                                          <p:spTgt spid="4"/>
                                        </p:tgtEl>
                                      </p:cBhvr>
                                    </p:animEffect>
                                    <p:set>
                                      <p:cBhvr>
                                        <p:cTn id="301" dur="1" fill="hold">
                                          <p:stCondLst>
                                            <p:cond delay="499"/>
                                          </p:stCondLst>
                                        </p:cTn>
                                        <p:tgtEl>
                                          <p:spTgt spid="4"/>
                                        </p:tgtEl>
                                        <p:attrNameLst>
                                          <p:attrName>style.visibility</p:attrName>
                                        </p:attrNameLst>
                                      </p:cBhvr>
                                      <p:to>
                                        <p:strVal val="hidden"/>
                                      </p:to>
                                    </p:set>
                                  </p:childTnLst>
                                </p:cTn>
                              </p:par>
                              <p:par>
                                <p:cTn id="302" presetID="12" presetClass="entr" presetSubtype="1" fill="hold" grpId="5" nodeType="withEffect">
                                  <p:stCondLst>
                                    <p:cond delay="500"/>
                                  </p:stCondLst>
                                  <p:childTnLst>
                                    <p:set>
                                      <p:cBhvr>
                                        <p:cTn id="303" dur="1" fill="hold">
                                          <p:stCondLst>
                                            <p:cond delay="0"/>
                                          </p:stCondLst>
                                        </p:cTn>
                                        <p:tgtEl>
                                          <p:spTgt spid="3"/>
                                        </p:tgtEl>
                                        <p:attrNameLst>
                                          <p:attrName>style.visibility</p:attrName>
                                        </p:attrNameLst>
                                      </p:cBhvr>
                                      <p:to>
                                        <p:strVal val="visible"/>
                                      </p:to>
                                    </p:set>
                                    <p:anim calcmode="lin" valueType="num">
                                      <p:cBhvr additive="base">
                                        <p:cTn id="304" dur="500"/>
                                        <p:tgtEl>
                                          <p:spTgt spid="3"/>
                                        </p:tgtEl>
                                        <p:attrNameLst>
                                          <p:attrName>ppt_y</p:attrName>
                                        </p:attrNameLst>
                                      </p:cBhvr>
                                      <p:tavLst>
                                        <p:tav tm="0">
                                          <p:val>
                                            <p:strVal val="#ppt_y-#ppt_h*1.125000"/>
                                          </p:val>
                                        </p:tav>
                                        <p:tav tm="100000">
                                          <p:val>
                                            <p:strVal val="#ppt_y"/>
                                          </p:val>
                                        </p:tav>
                                      </p:tavLst>
                                    </p:anim>
                                    <p:animEffect transition="in" filter="wipe(down)">
                                      <p:cBhvr>
                                        <p:cTn id="305" dur="500"/>
                                        <p:tgtEl>
                                          <p:spTgt spid="3"/>
                                        </p:tgtEl>
                                      </p:cBhvr>
                                    </p:animEffect>
                                  </p:childTnLst>
                                </p:cTn>
                              </p:par>
                            </p:childTnLst>
                          </p:cTn>
                        </p:par>
                        <p:par>
                          <p:cTn id="306" fill="hold">
                            <p:stCondLst>
                              <p:cond delay="30000"/>
                            </p:stCondLst>
                            <p:childTnLst>
                              <p:par>
                                <p:cTn id="307" presetID="12" presetClass="exit" presetSubtype="4" fill="hold" grpId="1" nodeType="afterEffect">
                                  <p:stCondLst>
                                    <p:cond delay="500"/>
                                  </p:stCondLst>
                                  <p:childTnLst>
                                    <p:anim calcmode="lin" valueType="num">
                                      <p:cBhvr additive="base">
                                        <p:cTn id="308" dur="500"/>
                                        <p:tgtEl>
                                          <p:spTgt spid="16"/>
                                        </p:tgtEl>
                                        <p:attrNameLst>
                                          <p:attrName>ppt_y</p:attrName>
                                        </p:attrNameLst>
                                      </p:cBhvr>
                                      <p:tavLst>
                                        <p:tav tm="0">
                                          <p:val>
                                            <p:strVal val="#ppt_y"/>
                                          </p:val>
                                        </p:tav>
                                        <p:tav tm="100000">
                                          <p:val>
                                            <p:strVal val="#ppt_y+#ppt_h*1.125000"/>
                                          </p:val>
                                        </p:tav>
                                      </p:tavLst>
                                    </p:anim>
                                    <p:animEffect transition="out" filter="wipe(down)">
                                      <p:cBhvr>
                                        <p:cTn id="309" dur="500"/>
                                        <p:tgtEl>
                                          <p:spTgt spid="16"/>
                                        </p:tgtEl>
                                      </p:cBhvr>
                                    </p:animEffect>
                                    <p:set>
                                      <p:cBhvr>
                                        <p:cTn id="310" dur="1" fill="hold">
                                          <p:stCondLst>
                                            <p:cond delay="499"/>
                                          </p:stCondLst>
                                        </p:cTn>
                                        <p:tgtEl>
                                          <p:spTgt spid="16"/>
                                        </p:tgtEl>
                                        <p:attrNameLst>
                                          <p:attrName>style.visibility</p:attrName>
                                        </p:attrNameLst>
                                      </p:cBhvr>
                                      <p:to>
                                        <p:strVal val="hidden"/>
                                      </p:to>
                                    </p:set>
                                  </p:childTnLst>
                                </p:cTn>
                              </p:par>
                              <p:par>
                                <p:cTn id="311" presetID="12" presetClass="entr" presetSubtype="1" fill="hold" grpId="0" nodeType="withEffect">
                                  <p:stCondLst>
                                    <p:cond delay="50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500"/>
                                        <p:tgtEl>
                                          <p:spTgt spid="15"/>
                                        </p:tgtEl>
                                        <p:attrNameLst>
                                          <p:attrName>ppt_y</p:attrName>
                                        </p:attrNameLst>
                                      </p:cBhvr>
                                      <p:tavLst>
                                        <p:tav tm="0">
                                          <p:val>
                                            <p:strVal val="#ppt_y-#ppt_h*1.125000"/>
                                          </p:val>
                                        </p:tav>
                                        <p:tav tm="100000">
                                          <p:val>
                                            <p:strVal val="#ppt_y"/>
                                          </p:val>
                                        </p:tav>
                                      </p:tavLst>
                                    </p:anim>
                                    <p:animEffect transition="in" filter="wipe(down)">
                                      <p:cBhvr>
                                        <p:cTn id="314" dur="500"/>
                                        <p:tgtEl>
                                          <p:spTgt spid="15"/>
                                        </p:tgtEl>
                                      </p:cBhvr>
                                    </p:animEffect>
                                  </p:childTnLst>
                                </p:cTn>
                              </p:par>
                              <p:par>
                                <p:cTn id="315" presetID="12" presetClass="exit" presetSubtype="4" fill="hold" grpId="6" nodeType="withEffect">
                                  <p:stCondLst>
                                    <p:cond delay="500"/>
                                  </p:stCondLst>
                                  <p:childTnLst>
                                    <p:anim calcmode="lin" valueType="num">
                                      <p:cBhvr additive="base">
                                        <p:cTn id="316" dur="500"/>
                                        <p:tgtEl>
                                          <p:spTgt spid="3"/>
                                        </p:tgtEl>
                                        <p:attrNameLst>
                                          <p:attrName>ppt_y</p:attrName>
                                        </p:attrNameLst>
                                      </p:cBhvr>
                                      <p:tavLst>
                                        <p:tav tm="0">
                                          <p:val>
                                            <p:strVal val="#ppt_y"/>
                                          </p:val>
                                        </p:tav>
                                        <p:tav tm="100000">
                                          <p:val>
                                            <p:strVal val="#ppt_y+#ppt_h*1.125000"/>
                                          </p:val>
                                        </p:tav>
                                      </p:tavLst>
                                    </p:anim>
                                    <p:animEffect transition="out" filter="wipe(down)">
                                      <p:cBhvr>
                                        <p:cTn id="317" dur="500"/>
                                        <p:tgtEl>
                                          <p:spTgt spid="3"/>
                                        </p:tgtEl>
                                      </p:cBhvr>
                                    </p:animEffect>
                                    <p:set>
                                      <p:cBhvr>
                                        <p:cTn id="318" dur="1" fill="hold">
                                          <p:stCondLst>
                                            <p:cond delay="499"/>
                                          </p:stCondLst>
                                        </p:cTn>
                                        <p:tgtEl>
                                          <p:spTgt spid="3"/>
                                        </p:tgtEl>
                                        <p:attrNameLst>
                                          <p:attrName>style.visibility</p:attrName>
                                        </p:attrNameLst>
                                      </p:cBhvr>
                                      <p:to>
                                        <p:strVal val="hidden"/>
                                      </p:to>
                                    </p:set>
                                  </p:childTnLst>
                                </p:cTn>
                              </p:par>
                              <p:par>
                                <p:cTn id="319" presetID="12" presetClass="entr" presetSubtype="1" fill="hold" grpId="6" nodeType="withEffect">
                                  <p:stCondLst>
                                    <p:cond delay="500"/>
                                  </p:stCondLst>
                                  <p:childTnLst>
                                    <p:set>
                                      <p:cBhvr>
                                        <p:cTn id="320" dur="1" fill="hold">
                                          <p:stCondLst>
                                            <p:cond delay="0"/>
                                          </p:stCondLst>
                                        </p:cTn>
                                        <p:tgtEl>
                                          <p:spTgt spid="12"/>
                                        </p:tgtEl>
                                        <p:attrNameLst>
                                          <p:attrName>style.visibility</p:attrName>
                                        </p:attrNameLst>
                                      </p:cBhvr>
                                      <p:to>
                                        <p:strVal val="visible"/>
                                      </p:to>
                                    </p:set>
                                    <p:anim calcmode="lin" valueType="num">
                                      <p:cBhvr additive="base">
                                        <p:cTn id="321" dur="500"/>
                                        <p:tgtEl>
                                          <p:spTgt spid="12"/>
                                        </p:tgtEl>
                                        <p:attrNameLst>
                                          <p:attrName>ppt_y</p:attrName>
                                        </p:attrNameLst>
                                      </p:cBhvr>
                                      <p:tavLst>
                                        <p:tav tm="0">
                                          <p:val>
                                            <p:strVal val="#ppt_y-#ppt_h*1.125000"/>
                                          </p:val>
                                        </p:tav>
                                        <p:tav tm="100000">
                                          <p:val>
                                            <p:strVal val="#ppt_y"/>
                                          </p:val>
                                        </p:tav>
                                      </p:tavLst>
                                    </p:anim>
                                    <p:animEffect transition="in" filter="wipe(down)">
                                      <p:cBhvr>
                                        <p:cTn id="322" dur="500"/>
                                        <p:tgtEl>
                                          <p:spTgt spid="12"/>
                                        </p:tgtEl>
                                      </p:cBhvr>
                                    </p:animEffect>
                                  </p:childTnLst>
                                </p:cTn>
                              </p:par>
                            </p:childTnLst>
                          </p:cTn>
                        </p:par>
                        <p:par>
                          <p:cTn id="323" fill="hold">
                            <p:stCondLst>
                              <p:cond delay="31000"/>
                            </p:stCondLst>
                            <p:childTnLst>
                              <p:par>
                                <p:cTn id="324" presetID="12" presetClass="exit" presetSubtype="4" fill="hold" grpId="7" nodeType="afterEffect">
                                  <p:stCondLst>
                                    <p:cond delay="500"/>
                                  </p:stCondLst>
                                  <p:childTnLst>
                                    <p:anim calcmode="lin" valueType="num">
                                      <p:cBhvr additive="base">
                                        <p:cTn id="325" dur="500"/>
                                        <p:tgtEl>
                                          <p:spTgt spid="12"/>
                                        </p:tgtEl>
                                        <p:attrNameLst>
                                          <p:attrName>ppt_y</p:attrName>
                                        </p:attrNameLst>
                                      </p:cBhvr>
                                      <p:tavLst>
                                        <p:tav tm="0">
                                          <p:val>
                                            <p:strVal val="#ppt_y"/>
                                          </p:val>
                                        </p:tav>
                                        <p:tav tm="100000">
                                          <p:val>
                                            <p:strVal val="#ppt_y+#ppt_h*1.125000"/>
                                          </p:val>
                                        </p:tav>
                                      </p:tavLst>
                                    </p:anim>
                                    <p:animEffect transition="out" filter="wipe(down)">
                                      <p:cBhvr>
                                        <p:cTn id="326" dur="500"/>
                                        <p:tgtEl>
                                          <p:spTgt spid="12"/>
                                        </p:tgtEl>
                                      </p:cBhvr>
                                    </p:animEffect>
                                    <p:set>
                                      <p:cBhvr>
                                        <p:cTn id="327" dur="1" fill="hold">
                                          <p:stCondLst>
                                            <p:cond delay="499"/>
                                          </p:stCondLst>
                                        </p:cTn>
                                        <p:tgtEl>
                                          <p:spTgt spid="12"/>
                                        </p:tgtEl>
                                        <p:attrNameLst>
                                          <p:attrName>style.visibility</p:attrName>
                                        </p:attrNameLst>
                                      </p:cBhvr>
                                      <p:to>
                                        <p:strVal val="hidden"/>
                                      </p:to>
                                    </p:set>
                                  </p:childTnLst>
                                </p:cTn>
                              </p:par>
                              <p:par>
                                <p:cTn id="328" presetID="12" presetClass="entr" presetSubtype="1" fill="hold" grpId="6" nodeType="withEffect">
                                  <p:stCondLst>
                                    <p:cond delay="500"/>
                                  </p:stCondLst>
                                  <p:childTnLst>
                                    <p:set>
                                      <p:cBhvr>
                                        <p:cTn id="329" dur="1" fill="hold">
                                          <p:stCondLst>
                                            <p:cond delay="0"/>
                                          </p:stCondLst>
                                        </p:cTn>
                                        <p:tgtEl>
                                          <p:spTgt spid="11"/>
                                        </p:tgtEl>
                                        <p:attrNameLst>
                                          <p:attrName>style.visibility</p:attrName>
                                        </p:attrNameLst>
                                      </p:cBhvr>
                                      <p:to>
                                        <p:strVal val="visible"/>
                                      </p:to>
                                    </p:set>
                                    <p:anim calcmode="lin" valueType="num">
                                      <p:cBhvr additive="base">
                                        <p:cTn id="330" dur="500"/>
                                        <p:tgtEl>
                                          <p:spTgt spid="11"/>
                                        </p:tgtEl>
                                        <p:attrNameLst>
                                          <p:attrName>ppt_y</p:attrName>
                                        </p:attrNameLst>
                                      </p:cBhvr>
                                      <p:tavLst>
                                        <p:tav tm="0">
                                          <p:val>
                                            <p:strVal val="#ppt_y-#ppt_h*1.125000"/>
                                          </p:val>
                                        </p:tav>
                                        <p:tav tm="100000">
                                          <p:val>
                                            <p:strVal val="#ppt_y"/>
                                          </p:val>
                                        </p:tav>
                                      </p:tavLst>
                                    </p:anim>
                                    <p:animEffect transition="in" filter="wipe(down)">
                                      <p:cBhvr>
                                        <p:cTn id="331" dur="500"/>
                                        <p:tgtEl>
                                          <p:spTgt spid="11"/>
                                        </p:tgtEl>
                                      </p:cBhvr>
                                    </p:animEffect>
                                  </p:childTnLst>
                                </p:cTn>
                              </p:par>
                            </p:childTnLst>
                          </p:cTn>
                        </p:par>
                        <p:par>
                          <p:cTn id="332" fill="hold">
                            <p:stCondLst>
                              <p:cond delay="32000"/>
                            </p:stCondLst>
                            <p:childTnLst>
                              <p:par>
                                <p:cTn id="333" presetID="12" presetClass="exit" presetSubtype="4" fill="hold" grpId="7" nodeType="afterEffect">
                                  <p:stCondLst>
                                    <p:cond delay="500"/>
                                  </p:stCondLst>
                                  <p:childTnLst>
                                    <p:anim calcmode="lin" valueType="num">
                                      <p:cBhvr additive="base">
                                        <p:cTn id="334" dur="500"/>
                                        <p:tgtEl>
                                          <p:spTgt spid="11"/>
                                        </p:tgtEl>
                                        <p:attrNameLst>
                                          <p:attrName>ppt_y</p:attrName>
                                        </p:attrNameLst>
                                      </p:cBhvr>
                                      <p:tavLst>
                                        <p:tav tm="0">
                                          <p:val>
                                            <p:strVal val="#ppt_y"/>
                                          </p:val>
                                        </p:tav>
                                        <p:tav tm="100000">
                                          <p:val>
                                            <p:strVal val="#ppt_y+#ppt_h*1.125000"/>
                                          </p:val>
                                        </p:tav>
                                      </p:tavLst>
                                    </p:anim>
                                    <p:animEffect transition="out" filter="wipe(down)">
                                      <p:cBhvr>
                                        <p:cTn id="335" dur="500"/>
                                        <p:tgtEl>
                                          <p:spTgt spid="11"/>
                                        </p:tgtEl>
                                      </p:cBhvr>
                                    </p:animEffect>
                                    <p:set>
                                      <p:cBhvr>
                                        <p:cTn id="336" dur="1" fill="hold">
                                          <p:stCondLst>
                                            <p:cond delay="499"/>
                                          </p:stCondLst>
                                        </p:cTn>
                                        <p:tgtEl>
                                          <p:spTgt spid="11"/>
                                        </p:tgtEl>
                                        <p:attrNameLst>
                                          <p:attrName>style.visibility</p:attrName>
                                        </p:attrNameLst>
                                      </p:cBhvr>
                                      <p:to>
                                        <p:strVal val="hidden"/>
                                      </p:to>
                                    </p:set>
                                  </p:childTnLst>
                                </p:cTn>
                              </p:par>
                              <p:par>
                                <p:cTn id="337" presetID="12" presetClass="entr" presetSubtype="1" fill="hold" grpId="6" nodeType="withEffect">
                                  <p:stCondLst>
                                    <p:cond delay="500"/>
                                  </p:stCondLst>
                                  <p:childTnLst>
                                    <p:set>
                                      <p:cBhvr>
                                        <p:cTn id="338" dur="1" fill="hold">
                                          <p:stCondLst>
                                            <p:cond delay="0"/>
                                          </p:stCondLst>
                                        </p:cTn>
                                        <p:tgtEl>
                                          <p:spTgt spid="10"/>
                                        </p:tgtEl>
                                        <p:attrNameLst>
                                          <p:attrName>style.visibility</p:attrName>
                                        </p:attrNameLst>
                                      </p:cBhvr>
                                      <p:to>
                                        <p:strVal val="visible"/>
                                      </p:to>
                                    </p:set>
                                    <p:anim calcmode="lin" valueType="num">
                                      <p:cBhvr additive="base">
                                        <p:cTn id="339" dur="500"/>
                                        <p:tgtEl>
                                          <p:spTgt spid="10"/>
                                        </p:tgtEl>
                                        <p:attrNameLst>
                                          <p:attrName>ppt_y</p:attrName>
                                        </p:attrNameLst>
                                      </p:cBhvr>
                                      <p:tavLst>
                                        <p:tav tm="0">
                                          <p:val>
                                            <p:strVal val="#ppt_y-#ppt_h*1.125000"/>
                                          </p:val>
                                        </p:tav>
                                        <p:tav tm="100000">
                                          <p:val>
                                            <p:strVal val="#ppt_y"/>
                                          </p:val>
                                        </p:tav>
                                      </p:tavLst>
                                    </p:anim>
                                    <p:animEffect transition="in" filter="wipe(down)">
                                      <p:cBhvr>
                                        <p:cTn id="340" dur="500"/>
                                        <p:tgtEl>
                                          <p:spTgt spid="10"/>
                                        </p:tgtEl>
                                      </p:cBhvr>
                                    </p:animEffect>
                                  </p:childTnLst>
                                </p:cTn>
                              </p:par>
                            </p:childTnLst>
                          </p:cTn>
                        </p:par>
                        <p:par>
                          <p:cTn id="341" fill="hold">
                            <p:stCondLst>
                              <p:cond delay="33000"/>
                            </p:stCondLst>
                            <p:childTnLst>
                              <p:par>
                                <p:cTn id="342" presetID="12" presetClass="exit" presetSubtype="4" fill="hold" grpId="7" nodeType="afterEffect">
                                  <p:stCondLst>
                                    <p:cond delay="500"/>
                                  </p:stCondLst>
                                  <p:childTnLst>
                                    <p:anim calcmode="lin" valueType="num">
                                      <p:cBhvr additive="base">
                                        <p:cTn id="343" dur="500"/>
                                        <p:tgtEl>
                                          <p:spTgt spid="10"/>
                                        </p:tgtEl>
                                        <p:attrNameLst>
                                          <p:attrName>ppt_y</p:attrName>
                                        </p:attrNameLst>
                                      </p:cBhvr>
                                      <p:tavLst>
                                        <p:tav tm="0">
                                          <p:val>
                                            <p:strVal val="#ppt_y"/>
                                          </p:val>
                                        </p:tav>
                                        <p:tav tm="100000">
                                          <p:val>
                                            <p:strVal val="#ppt_y+#ppt_h*1.125000"/>
                                          </p:val>
                                        </p:tav>
                                      </p:tavLst>
                                    </p:anim>
                                    <p:animEffect transition="out" filter="wipe(down)">
                                      <p:cBhvr>
                                        <p:cTn id="344" dur="500"/>
                                        <p:tgtEl>
                                          <p:spTgt spid="10"/>
                                        </p:tgtEl>
                                      </p:cBhvr>
                                    </p:animEffect>
                                    <p:set>
                                      <p:cBhvr>
                                        <p:cTn id="345" dur="1" fill="hold">
                                          <p:stCondLst>
                                            <p:cond delay="499"/>
                                          </p:stCondLst>
                                        </p:cTn>
                                        <p:tgtEl>
                                          <p:spTgt spid="10"/>
                                        </p:tgtEl>
                                        <p:attrNameLst>
                                          <p:attrName>style.visibility</p:attrName>
                                        </p:attrNameLst>
                                      </p:cBhvr>
                                      <p:to>
                                        <p:strVal val="hidden"/>
                                      </p:to>
                                    </p:set>
                                  </p:childTnLst>
                                </p:cTn>
                              </p:par>
                              <p:par>
                                <p:cTn id="346" presetID="12" presetClass="entr" presetSubtype="1" fill="hold" grpId="6" nodeType="withEffect">
                                  <p:stCondLst>
                                    <p:cond delay="500"/>
                                  </p:stCondLst>
                                  <p:childTnLst>
                                    <p:set>
                                      <p:cBhvr>
                                        <p:cTn id="347" dur="1" fill="hold">
                                          <p:stCondLst>
                                            <p:cond delay="0"/>
                                          </p:stCondLst>
                                        </p:cTn>
                                        <p:tgtEl>
                                          <p:spTgt spid="9"/>
                                        </p:tgtEl>
                                        <p:attrNameLst>
                                          <p:attrName>style.visibility</p:attrName>
                                        </p:attrNameLst>
                                      </p:cBhvr>
                                      <p:to>
                                        <p:strVal val="visible"/>
                                      </p:to>
                                    </p:set>
                                    <p:anim calcmode="lin" valueType="num">
                                      <p:cBhvr additive="base">
                                        <p:cTn id="348" dur="500"/>
                                        <p:tgtEl>
                                          <p:spTgt spid="9"/>
                                        </p:tgtEl>
                                        <p:attrNameLst>
                                          <p:attrName>ppt_y</p:attrName>
                                        </p:attrNameLst>
                                      </p:cBhvr>
                                      <p:tavLst>
                                        <p:tav tm="0">
                                          <p:val>
                                            <p:strVal val="#ppt_y-#ppt_h*1.125000"/>
                                          </p:val>
                                        </p:tav>
                                        <p:tav tm="100000">
                                          <p:val>
                                            <p:strVal val="#ppt_y"/>
                                          </p:val>
                                        </p:tav>
                                      </p:tavLst>
                                    </p:anim>
                                    <p:animEffect transition="in" filter="wipe(down)">
                                      <p:cBhvr>
                                        <p:cTn id="349" dur="500"/>
                                        <p:tgtEl>
                                          <p:spTgt spid="9"/>
                                        </p:tgtEl>
                                      </p:cBhvr>
                                    </p:animEffect>
                                  </p:childTnLst>
                                </p:cTn>
                              </p:par>
                            </p:childTnLst>
                          </p:cTn>
                        </p:par>
                        <p:par>
                          <p:cTn id="350" fill="hold">
                            <p:stCondLst>
                              <p:cond delay="34000"/>
                            </p:stCondLst>
                            <p:childTnLst>
                              <p:par>
                                <p:cTn id="351" presetID="12" presetClass="exit" presetSubtype="4" fill="hold" grpId="7" nodeType="afterEffect">
                                  <p:stCondLst>
                                    <p:cond delay="500"/>
                                  </p:stCondLst>
                                  <p:childTnLst>
                                    <p:anim calcmode="lin" valueType="num">
                                      <p:cBhvr additive="base">
                                        <p:cTn id="352" dur="500"/>
                                        <p:tgtEl>
                                          <p:spTgt spid="9"/>
                                        </p:tgtEl>
                                        <p:attrNameLst>
                                          <p:attrName>ppt_y</p:attrName>
                                        </p:attrNameLst>
                                      </p:cBhvr>
                                      <p:tavLst>
                                        <p:tav tm="0">
                                          <p:val>
                                            <p:strVal val="#ppt_y"/>
                                          </p:val>
                                        </p:tav>
                                        <p:tav tm="100000">
                                          <p:val>
                                            <p:strVal val="#ppt_y+#ppt_h*1.125000"/>
                                          </p:val>
                                        </p:tav>
                                      </p:tavLst>
                                    </p:anim>
                                    <p:animEffect transition="out" filter="wipe(down)">
                                      <p:cBhvr>
                                        <p:cTn id="353" dur="500"/>
                                        <p:tgtEl>
                                          <p:spTgt spid="9"/>
                                        </p:tgtEl>
                                      </p:cBhvr>
                                    </p:animEffect>
                                    <p:set>
                                      <p:cBhvr>
                                        <p:cTn id="354" dur="1" fill="hold">
                                          <p:stCondLst>
                                            <p:cond delay="499"/>
                                          </p:stCondLst>
                                        </p:cTn>
                                        <p:tgtEl>
                                          <p:spTgt spid="9"/>
                                        </p:tgtEl>
                                        <p:attrNameLst>
                                          <p:attrName>style.visibility</p:attrName>
                                        </p:attrNameLst>
                                      </p:cBhvr>
                                      <p:to>
                                        <p:strVal val="hidden"/>
                                      </p:to>
                                    </p:set>
                                  </p:childTnLst>
                                </p:cTn>
                              </p:par>
                              <p:par>
                                <p:cTn id="355" presetID="12" presetClass="entr" presetSubtype="1" fill="hold" grpId="6" nodeType="withEffect">
                                  <p:stCondLst>
                                    <p:cond delay="500"/>
                                  </p:stCondLst>
                                  <p:childTnLst>
                                    <p:set>
                                      <p:cBhvr>
                                        <p:cTn id="356" dur="1" fill="hold">
                                          <p:stCondLst>
                                            <p:cond delay="0"/>
                                          </p:stCondLst>
                                        </p:cTn>
                                        <p:tgtEl>
                                          <p:spTgt spid="8"/>
                                        </p:tgtEl>
                                        <p:attrNameLst>
                                          <p:attrName>style.visibility</p:attrName>
                                        </p:attrNameLst>
                                      </p:cBhvr>
                                      <p:to>
                                        <p:strVal val="visible"/>
                                      </p:to>
                                    </p:set>
                                    <p:anim calcmode="lin" valueType="num">
                                      <p:cBhvr additive="base">
                                        <p:cTn id="357" dur="500"/>
                                        <p:tgtEl>
                                          <p:spTgt spid="8"/>
                                        </p:tgtEl>
                                        <p:attrNameLst>
                                          <p:attrName>ppt_y</p:attrName>
                                        </p:attrNameLst>
                                      </p:cBhvr>
                                      <p:tavLst>
                                        <p:tav tm="0">
                                          <p:val>
                                            <p:strVal val="#ppt_y-#ppt_h*1.125000"/>
                                          </p:val>
                                        </p:tav>
                                        <p:tav tm="100000">
                                          <p:val>
                                            <p:strVal val="#ppt_y"/>
                                          </p:val>
                                        </p:tav>
                                      </p:tavLst>
                                    </p:anim>
                                    <p:animEffect transition="in" filter="wipe(down)">
                                      <p:cBhvr>
                                        <p:cTn id="358" dur="500"/>
                                        <p:tgtEl>
                                          <p:spTgt spid="8"/>
                                        </p:tgtEl>
                                      </p:cBhvr>
                                    </p:animEffect>
                                  </p:childTnLst>
                                </p:cTn>
                              </p:par>
                            </p:childTnLst>
                          </p:cTn>
                        </p:par>
                        <p:par>
                          <p:cTn id="359" fill="hold">
                            <p:stCondLst>
                              <p:cond delay="35000"/>
                            </p:stCondLst>
                            <p:childTnLst>
                              <p:par>
                                <p:cTn id="360" presetID="12" presetClass="exit" presetSubtype="4" fill="hold" grpId="7" nodeType="afterEffect">
                                  <p:stCondLst>
                                    <p:cond delay="500"/>
                                  </p:stCondLst>
                                  <p:childTnLst>
                                    <p:anim calcmode="lin" valueType="num">
                                      <p:cBhvr additive="base">
                                        <p:cTn id="361" dur="500"/>
                                        <p:tgtEl>
                                          <p:spTgt spid="8"/>
                                        </p:tgtEl>
                                        <p:attrNameLst>
                                          <p:attrName>ppt_y</p:attrName>
                                        </p:attrNameLst>
                                      </p:cBhvr>
                                      <p:tavLst>
                                        <p:tav tm="0">
                                          <p:val>
                                            <p:strVal val="#ppt_y"/>
                                          </p:val>
                                        </p:tav>
                                        <p:tav tm="100000">
                                          <p:val>
                                            <p:strVal val="#ppt_y+#ppt_h*1.125000"/>
                                          </p:val>
                                        </p:tav>
                                      </p:tavLst>
                                    </p:anim>
                                    <p:animEffect transition="out" filter="wipe(down)">
                                      <p:cBhvr>
                                        <p:cTn id="362" dur="500"/>
                                        <p:tgtEl>
                                          <p:spTgt spid="8"/>
                                        </p:tgtEl>
                                      </p:cBhvr>
                                    </p:animEffect>
                                    <p:set>
                                      <p:cBhvr>
                                        <p:cTn id="363" dur="1" fill="hold">
                                          <p:stCondLst>
                                            <p:cond delay="499"/>
                                          </p:stCondLst>
                                        </p:cTn>
                                        <p:tgtEl>
                                          <p:spTgt spid="8"/>
                                        </p:tgtEl>
                                        <p:attrNameLst>
                                          <p:attrName>style.visibility</p:attrName>
                                        </p:attrNameLst>
                                      </p:cBhvr>
                                      <p:to>
                                        <p:strVal val="hidden"/>
                                      </p:to>
                                    </p:set>
                                  </p:childTnLst>
                                </p:cTn>
                              </p:par>
                              <p:par>
                                <p:cTn id="364" presetID="12" presetClass="entr" presetSubtype="1" fill="hold" grpId="6" nodeType="withEffect">
                                  <p:stCondLst>
                                    <p:cond delay="500"/>
                                  </p:stCondLst>
                                  <p:childTnLst>
                                    <p:set>
                                      <p:cBhvr>
                                        <p:cTn id="365" dur="1" fill="hold">
                                          <p:stCondLst>
                                            <p:cond delay="0"/>
                                          </p:stCondLst>
                                        </p:cTn>
                                        <p:tgtEl>
                                          <p:spTgt spid="7"/>
                                        </p:tgtEl>
                                        <p:attrNameLst>
                                          <p:attrName>style.visibility</p:attrName>
                                        </p:attrNameLst>
                                      </p:cBhvr>
                                      <p:to>
                                        <p:strVal val="visible"/>
                                      </p:to>
                                    </p:set>
                                    <p:anim calcmode="lin" valueType="num">
                                      <p:cBhvr additive="base">
                                        <p:cTn id="366" dur="500"/>
                                        <p:tgtEl>
                                          <p:spTgt spid="7"/>
                                        </p:tgtEl>
                                        <p:attrNameLst>
                                          <p:attrName>ppt_y</p:attrName>
                                        </p:attrNameLst>
                                      </p:cBhvr>
                                      <p:tavLst>
                                        <p:tav tm="0">
                                          <p:val>
                                            <p:strVal val="#ppt_y-#ppt_h*1.125000"/>
                                          </p:val>
                                        </p:tav>
                                        <p:tav tm="100000">
                                          <p:val>
                                            <p:strVal val="#ppt_y"/>
                                          </p:val>
                                        </p:tav>
                                      </p:tavLst>
                                    </p:anim>
                                    <p:animEffect transition="in" filter="wipe(down)">
                                      <p:cBhvr>
                                        <p:cTn id="367" dur="500"/>
                                        <p:tgtEl>
                                          <p:spTgt spid="7"/>
                                        </p:tgtEl>
                                      </p:cBhvr>
                                    </p:animEffect>
                                  </p:childTnLst>
                                </p:cTn>
                              </p:par>
                            </p:childTnLst>
                          </p:cTn>
                        </p:par>
                        <p:par>
                          <p:cTn id="368" fill="hold">
                            <p:stCondLst>
                              <p:cond delay="36000"/>
                            </p:stCondLst>
                            <p:childTnLst>
                              <p:par>
                                <p:cTn id="369" presetID="12" presetClass="exit" presetSubtype="4" fill="hold" grpId="7" nodeType="afterEffect">
                                  <p:stCondLst>
                                    <p:cond delay="500"/>
                                  </p:stCondLst>
                                  <p:childTnLst>
                                    <p:anim calcmode="lin" valueType="num">
                                      <p:cBhvr additive="base">
                                        <p:cTn id="370" dur="500"/>
                                        <p:tgtEl>
                                          <p:spTgt spid="7"/>
                                        </p:tgtEl>
                                        <p:attrNameLst>
                                          <p:attrName>ppt_y</p:attrName>
                                        </p:attrNameLst>
                                      </p:cBhvr>
                                      <p:tavLst>
                                        <p:tav tm="0">
                                          <p:val>
                                            <p:strVal val="#ppt_y"/>
                                          </p:val>
                                        </p:tav>
                                        <p:tav tm="100000">
                                          <p:val>
                                            <p:strVal val="#ppt_y+#ppt_h*1.125000"/>
                                          </p:val>
                                        </p:tav>
                                      </p:tavLst>
                                    </p:anim>
                                    <p:animEffect transition="out" filter="wipe(down)">
                                      <p:cBhvr>
                                        <p:cTn id="371" dur="500"/>
                                        <p:tgtEl>
                                          <p:spTgt spid="7"/>
                                        </p:tgtEl>
                                      </p:cBhvr>
                                    </p:animEffect>
                                    <p:set>
                                      <p:cBhvr>
                                        <p:cTn id="372" dur="1" fill="hold">
                                          <p:stCondLst>
                                            <p:cond delay="499"/>
                                          </p:stCondLst>
                                        </p:cTn>
                                        <p:tgtEl>
                                          <p:spTgt spid="7"/>
                                        </p:tgtEl>
                                        <p:attrNameLst>
                                          <p:attrName>style.visibility</p:attrName>
                                        </p:attrNameLst>
                                      </p:cBhvr>
                                      <p:to>
                                        <p:strVal val="hidden"/>
                                      </p:to>
                                    </p:set>
                                  </p:childTnLst>
                                </p:cTn>
                              </p:par>
                              <p:par>
                                <p:cTn id="373" presetID="12" presetClass="entr" presetSubtype="1" fill="hold" grpId="6" nodeType="withEffect">
                                  <p:stCondLst>
                                    <p:cond delay="500"/>
                                  </p:stCondLst>
                                  <p:childTnLst>
                                    <p:set>
                                      <p:cBhvr>
                                        <p:cTn id="374" dur="1" fill="hold">
                                          <p:stCondLst>
                                            <p:cond delay="0"/>
                                          </p:stCondLst>
                                        </p:cTn>
                                        <p:tgtEl>
                                          <p:spTgt spid="6"/>
                                        </p:tgtEl>
                                        <p:attrNameLst>
                                          <p:attrName>style.visibility</p:attrName>
                                        </p:attrNameLst>
                                      </p:cBhvr>
                                      <p:to>
                                        <p:strVal val="visible"/>
                                      </p:to>
                                    </p:set>
                                    <p:anim calcmode="lin" valueType="num">
                                      <p:cBhvr additive="base">
                                        <p:cTn id="375" dur="500"/>
                                        <p:tgtEl>
                                          <p:spTgt spid="6"/>
                                        </p:tgtEl>
                                        <p:attrNameLst>
                                          <p:attrName>ppt_y</p:attrName>
                                        </p:attrNameLst>
                                      </p:cBhvr>
                                      <p:tavLst>
                                        <p:tav tm="0">
                                          <p:val>
                                            <p:strVal val="#ppt_y-#ppt_h*1.125000"/>
                                          </p:val>
                                        </p:tav>
                                        <p:tav tm="100000">
                                          <p:val>
                                            <p:strVal val="#ppt_y"/>
                                          </p:val>
                                        </p:tav>
                                      </p:tavLst>
                                    </p:anim>
                                    <p:animEffect transition="in" filter="wipe(down)">
                                      <p:cBhvr>
                                        <p:cTn id="376" dur="500"/>
                                        <p:tgtEl>
                                          <p:spTgt spid="6"/>
                                        </p:tgtEl>
                                      </p:cBhvr>
                                    </p:animEffect>
                                  </p:childTnLst>
                                </p:cTn>
                              </p:par>
                            </p:childTnLst>
                          </p:cTn>
                        </p:par>
                        <p:par>
                          <p:cTn id="377" fill="hold">
                            <p:stCondLst>
                              <p:cond delay="37000"/>
                            </p:stCondLst>
                            <p:childTnLst>
                              <p:par>
                                <p:cTn id="378" presetID="12" presetClass="exit" presetSubtype="4" fill="hold" grpId="7" nodeType="afterEffect">
                                  <p:stCondLst>
                                    <p:cond delay="500"/>
                                  </p:stCondLst>
                                  <p:childTnLst>
                                    <p:anim calcmode="lin" valueType="num">
                                      <p:cBhvr additive="base">
                                        <p:cTn id="379" dur="500"/>
                                        <p:tgtEl>
                                          <p:spTgt spid="6"/>
                                        </p:tgtEl>
                                        <p:attrNameLst>
                                          <p:attrName>ppt_y</p:attrName>
                                        </p:attrNameLst>
                                      </p:cBhvr>
                                      <p:tavLst>
                                        <p:tav tm="0">
                                          <p:val>
                                            <p:strVal val="#ppt_y"/>
                                          </p:val>
                                        </p:tav>
                                        <p:tav tm="100000">
                                          <p:val>
                                            <p:strVal val="#ppt_y+#ppt_h*1.125000"/>
                                          </p:val>
                                        </p:tav>
                                      </p:tavLst>
                                    </p:anim>
                                    <p:animEffect transition="out" filter="wipe(down)">
                                      <p:cBhvr>
                                        <p:cTn id="380" dur="500"/>
                                        <p:tgtEl>
                                          <p:spTgt spid="6"/>
                                        </p:tgtEl>
                                      </p:cBhvr>
                                    </p:animEffect>
                                    <p:set>
                                      <p:cBhvr>
                                        <p:cTn id="381" dur="1" fill="hold">
                                          <p:stCondLst>
                                            <p:cond delay="499"/>
                                          </p:stCondLst>
                                        </p:cTn>
                                        <p:tgtEl>
                                          <p:spTgt spid="6"/>
                                        </p:tgtEl>
                                        <p:attrNameLst>
                                          <p:attrName>style.visibility</p:attrName>
                                        </p:attrNameLst>
                                      </p:cBhvr>
                                      <p:to>
                                        <p:strVal val="hidden"/>
                                      </p:to>
                                    </p:set>
                                  </p:childTnLst>
                                </p:cTn>
                              </p:par>
                              <p:par>
                                <p:cTn id="382" presetID="12" presetClass="entr" presetSubtype="1" fill="hold" grpId="6" nodeType="withEffect">
                                  <p:stCondLst>
                                    <p:cond delay="500"/>
                                  </p:stCondLst>
                                  <p:childTnLst>
                                    <p:set>
                                      <p:cBhvr>
                                        <p:cTn id="383" dur="1" fill="hold">
                                          <p:stCondLst>
                                            <p:cond delay="0"/>
                                          </p:stCondLst>
                                        </p:cTn>
                                        <p:tgtEl>
                                          <p:spTgt spid="5"/>
                                        </p:tgtEl>
                                        <p:attrNameLst>
                                          <p:attrName>style.visibility</p:attrName>
                                        </p:attrNameLst>
                                      </p:cBhvr>
                                      <p:to>
                                        <p:strVal val="visible"/>
                                      </p:to>
                                    </p:set>
                                    <p:anim calcmode="lin" valueType="num">
                                      <p:cBhvr additive="base">
                                        <p:cTn id="384" dur="500"/>
                                        <p:tgtEl>
                                          <p:spTgt spid="5"/>
                                        </p:tgtEl>
                                        <p:attrNameLst>
                                          <p:attrName>ppt_y</p:attrName>
                                        </p:attrNameLst>
                                      </p:cBhvr>
                                      <p:tavLst>
                                        <p:tav tm="0">
                                          <p:val>
                                            <p:strVal val="#ppt_y-#ppt_h*1.125000"/>
                                          </p:val>
                                        </p:tav>
                                        <p:tav tm="100000">
                                          <p:val>
                                            <p:strVal val="#ppt_y"/>
                                          </p:val>
                                        </p:tav>
                                      </p:tavLst>
                                    </p:anim>
                                    <p:animEffect transition="in" filter="wipe(down)">
                                      <p:cBhvr>
                                        <p:cTn id="385" dur="500"/>
                                        <p:tgtEl>
                                          <p:spTgt spid="5"/>
                                        </p:tgtEl>
                                      </p:cBhvr>
                                    </p:animEffect>
                                  </p:childTnLst>
                                </p:cTn>
                              </p:par>
                            </p:childTnLst>
                          </p:cTn>
                        </p:par>
                        <p:par>
                          <p:cTn id="386" fill="hold">
                            <p:stCondLst>
                              <p:cond delay="38000"/>
                            </p:stCondLst>
                            <p:childTnLst>
                              <p:par>
                                <p:cTn id="387" presetID="12" presetClass="exit" presetSubtype="4" fill="hold" grpId="7" nodeType="afterEffect">
                                  <p:stCondLst>
                                    <p:cond delay="500"/>
                                  </p:stCondLst>
                                  <p:childTnLst>
                                    <p:anim calcmode="lin" valueType="num">
                                      <p:cBhvr additive="base">
                                        <p:cTn id="388" dur="500"/>
                                        <p:tgtEl>
                                          <p:spTgt spid="5"/>
                                        </p:tgtEl>
                                        <p:attrNameLst>
                                          <p:attrName>ppt_y</p:attrName>
                                        </p:attrNameLst>
                                      </p:cBhvr>
                                      <p:tavLst>
                                        <p:tav tm="0">
                                          <p:val>
                                            <p:strVal val="#ppt_y"/>
                                          </p:val>
                                        </p:tav>
                                        <p:tav tm="100000">
                                          <p:val>
                                            <p:strVal val="#ppt_y+#ppt_h*1.125000"/>
                                          </p:val>
                                        </p:tav>
                                      </p:tavLst>
                                    </p:anim>
                                    <p:animEffect transition="out" filter="wipe(down)">
                                      <p:cBhvr>
                                        <p:cTn id="389" dur="500"/>
                                        <p:tgtEl>
                                          <p:spTgt spid="5"/>
                                        </p:tgtEl>
                                      </p:cBhvr>
                                    </p:animEffect>
                                    <p:set>
                                      <p:cBhvr>
                                        <p:cTn id="390" dur="1" fill="hold">
                                          <p:stCondLst>
                                            <p:cond delay="499"/>
                                          </p:stCondLst>
                                        </p:cTn>
                                        <p:tgtEl>
                                          <p:spTgt spid="5"/>
                                        </p:tgtEl>
                                        <p:attrNameLst>
                                          <p:attrName>style.visibility</p:attrName>
                                        </p:attrNameLst>
                                      </p:cBhvr>
                                      <p:to>
                                        <p:strVal val="hidden"/>
                                      </p:to>
                                    </p:set>
                                  </p:childTnLst>
                                </p:cTn>
                              </p:par>
                              <p:par>
                                <p:cTn id="391" presetID="12" presetClass="entr" presetSubtype="1" fill="hold" grpId="6" nodeType="withEffect">
                                  <p:stCondLst>
                                    <p:cond delay="500"/>
                                  </p:stCondLst>
                                  <p:childTnLst>
                                    <p:set>
                                      <p:cBhvr>
                                        <p:cTn id="392" dur="1" fill="hold">
                                          <p:stCondLst>
                                            <p:cond delay="0"/>
                                          </p:stCondLst>
                                        </p:cTn>
                                        <p:tgtEl>
                                          <p:spTgt spid="4"/>
                                        </p:tgtEl>
                                        <p:attrNameLst>
                                          <p:attrName>style.visibility</p:attrName>
                                        </p:attrNameLst>
                                      </p:cBhvr>
                                      <p:to>
                                        <p:strVal val="visible"/>
                                      </p:to>
                                    </p:set>
                                    <p:anim calcmode="lin" valueType="num">
                                      <p:cBhvr additive="base">
                                        <p:cTn id="393" dur="500"/>
                                        <p:tgtEl>
                                          <p:spTgt spid="4"/>
                                        </p:tgtEl>
                                        <p:attrNameLst>
                                          <p:attrName>ppt_y</p:attrName>
                                        </p:attrNameLst>
                                      </p:cBhvr>
                                      <p:tavLst>
                                        <p:tav tm="0">
                                          <p:val>
                                            <p:strVal val="#ppt_y-#ppt_h*1.125000"/>
                                          </p:val>
                                        </p:tav>
                                        <p:tav tm="100000">
                                          <p:val>
                                            <p:strVal val="#ppt_y"/>
                                          </p:val>
                                        </p:tav>
                                      </p:tavLst>
                                    </p:anim>
                                    <p:animEffect transition="in" filter="wipe(down)">
                                      <p:cBhvr>
                                        <p:cTn id="394" dur="500"/>
                                        <p:tgtEl>
                                          <p:spTgt spid="4"/>
                                        </p:tgtEl>
                                      </p:cBhvr>
                                    </p:animEffect>
                                  </p:childTnLst>
                                </p:cTn>
                              </p:par>
                            </p:childTnLst>
                          </p:cTn>
                        </p:par>
                        <p:par>
                          <p:cTn id="395" fill="hold">
                            <p:stCondLst>
                              <p:cond delay="39000"/>
                            </p:stCondLst>
                            <p:childTnLst>
                              <p:par>
                                <p:cTn id="396" presetID="12" presetClass="exit" presetSubtype="4" fill="hold" grpId="7" nodeType="afterEffect">
                                  <p:stCondLst>
                                    <p:cond delay="500"/>
                                  </p:stCondLst>
                                  <p:childTnLst>
                                    <p:anim calcmode="lin" valueType="num">
                                      <p:cBhvr additive="base">
                                        <p:cTn id="397" dur="500"/>
                                        <p:tgtEl>
                                          <p:spTgt spid="4"/>
                                        </p:tgtEl>
                                        <p:attrNameLst>
                                          <p:attrName>ppt_y</p:attrName>
                                        </p:attrNameLst>
                                      </p:cBhvr>
                                      <p:tavLst>
                                        <p:tav tm="0">
                                          <p:val>
                                            <p:strVal val="#ppt_y"/>
                                          </p:val>
                                        </p:tav>
                                        <p:tav tm="100000">
                                          <p:val>
                                            <p:strVal val="#ppt_y+#ppt_h*1.125000"/>
                                          </p:val>
                                        </p:tav>
                                      </p:tavLst>
                                    </p:anim>
                                    <p:animEffect transition="out" filter="wipe(down)">
                                      <p:cBhvr>
                                        <p:cTn id="398" dur="500"/>
                                        <p:tgtEl>
                                          <p:spTgt spid="4"/>
                                        </p:tgtEl>
                                      </p:cBhvr>
                                    </p:animEffect>
                                    <p:set>
                                      <p:cBhvr>
                                        <p:cTn id="399" dur="1" fill="hold">
                                          <p:stCondLst>
                                            <p:cond delay="499"/>
                                          </p:stCondLst>
                                        </p:cTn>
                                        <p:tgtEl>
                                          <p:spTgt spid="4"/>
                                        </p:tgtEl>
                                        <p:attrNameLst>
                                          <p:attrName>style.visibility</p:attrName>
                                        </p:attrNameLst>
                                      </p:cBhvr>
                                      <p:to>
                                        <p:strVal val="hidden"/>
                                      </p:to>
                                    </p:set>
                                  </p:childTnLst>
                                </p:cTn>
                              </p:par>
                              <p:par>
                                <p:cTn id="400" presetID="12" presetClass="entr" presetSubtype="1" fill="hold" grpId="7" nodeType="withEffect">
                                  <p:stCondLst>
                                    <p:cond delay="500"/>
                                  </p:stCondLst>
                                  <p:childTnLst>
                                    <p:set>
                                      <p:cBhvr>
                                        <p:cTn id="401" dur="1" fill="hold">
                                          <p:stCondLst>
                                            <p:cond delay="0"/>
                                          </p:stCondLst>
                                        </p:cTn>
                                        <p:tgtEl>
                                          <p:spTgt spid="3"/>
                                        </p:tgtEl>
                                        <p:attrNameLst>
                                          <p:attrName>style.visibility</p:attrName>
                                        </p:attrNameLst>
                                      </p:cBhvr>
                                      <p:to>
                                        <p:strVal val="visible"/>
                                      </p:to>
                                    </p:set>
                                    <p:anim calcmode="lin" valueType="num">
                                      <p:cBhvr additive="base">
                                        <p:cTn id="402" dur="500"/>
                                        <p:tgtEl>
                                          <p:spTgt spid="3"/>
                                        </p:tgtEl>
                                        <p:attrNameLst>
                                          <p:attrName>ppt_y</p:attrName>
                                        </p:attrNameLst>
                                      </p:cBhvr>
                                      <p:tavLst>
                                        <p:tav tm="0">
                                          <p:val>
                                            <p:strVal val="#ppt_y-#ppt_h*1.125000"/>
                                          </p:val>
                                        </p:tav>
                                        <p:tav tm="100000">
                                          <p:val>
                                            <p:strVal val="#ppt_y"/>
                                          </p:val>
                                        </p:tav>
                                      </p:tavLst>
                                    </p:anim>
                                    <p:animEffect transition="in" filter="wipe(down)">
                                      <p:cBhvr>
                                        <p:cTn id="403" dur="500"/>
                                        <p:tgtEl>
                                          <p:spTgt spid="3"/>
                                        </p:tgtEl>
                                      </p:cBhvr>
                                    </p:animEffect>
                                  </p:childTnLst>
                                </p:cTn>
                              </p:par>
                            </p:childTnLst>
                          </p:cTn>
                        </p:par>
                        <p:par>
                          <p:cTn id="404" fill="hold">
                            <p:stCondLst>
                              <p:cond delay="40000"/>
                            </p:stCondLst>
                            <p:childTnLst>
                              <p:par>
                                <p:cTn id="405" presetID="12" presetClass="exit" presetSubtype="4" fill="hold" grpId="1" nodeType="afterEffect">
                                  <p:stCondLst>
                                    <p:cond delay="500"/>
                                  </p:stCondLst>
                                  <p:childTnLst>
                                    <p:anim calcmode="lin" valueType="num">
                                      <p:cBhvr additive="base">
                                        <p:cTn id="406" dur="500"/>
                                        <p:tgtEl>
                                          <p:spTgt spid="15"/>
                                        </p:tgtEl>
                                        <p:attrNameLst>
                                          <p:attrName>ppt_y</p:attrName>
                                        </p:attrNameLst>
                                      </p:cBhvr>
                                      <p:tavLst>
                                        <p:tav tm="0">
                                          <p:val>
                                            <p:strVal val="#ppt_y"/>
                                          </p:val>
                                        </p:tav>
                                        <p:tav tm="100000">
                                          <p:val>
                                            <p:strVal val="#ppt_y+#ppt_h*1.125000"/>
                                          </p:val>
                                        </p:tav>
                                      </p:tavLst>
                                    </p:anim>
                                    <p:animEffect transition="out" filter="wipe(down)">
                                      <p:cBhvr>
                                        <p:cTn id="407" dur="500"/>
                                        <p:tgtEl>
                                          <p:spTgt spid="15"/>
                                        </p:tgtEl>
                                      </p:cBhvr>
                                    </p:animEffect>
                                    <p:set>
                                      <p:cBhvr>
                                        <p:cTn id="408" dur="1" fill="hold">
                                          <p:stCondLst>
                                            <p:cond delay="499"/>
                                          </p:stCondLst>
                                        </p:cTn>
                                        <p:tgtEl>
                                          <p:spTgt spid="15"/>
                                        </p:tgtEl>
                                        <p:attrNameLst>
                                          <p:attrName>style.visibility</p:attrName>
                                        </p:attrNameLst>
                                      </p:cBhvr>
                                      <p:to>
                                        <p:strVal val="hidden"/>
                                      </p:to>
                                    </p:set>
                                  </p:childTnLst>
                                </p:cTn>
                              </p:par>
                              <p:par>
                                <p:cTn id="409" presetID="12" presetClass="entr" presetSubtype="1" fill="hold" grpId="0" nodeType="withEffect">
                                  <p:stCondLst>
                                    <p:cond delay="500"/>
                                  </p:stCondLst>
                                  <p:childTnLst>
                                    <p:set>
                                      <p:cBhvr>
                                        <p:cTn id="410" dur="1" fill="hold">
                                          <p:stCondLst>
                                            <p:cond delay="0"/>
                                          </p:stCondLst>
                                        </p:cTn>
                                        <p:tgtEl>
                                          <p:spTgt spid="14"/>
                                        </p:tgtEl>
                                        <p:attrNameLst>
                                          <p:attrName>style.visibility</p:attrName>
                                        </p:attrNameLst>
                                      </p:cBhvr>
                                      <p:to>
                                        <p:strVal val="visible"/>
                                      </p:to>
                                    </p:set>
                                    <p:anim calcmode="lin" valueType="num">
                                      <p:cBhvr additive="base">
                                        <p:cTn id="411" dur="500"/>
                                        <p:tgtEl>
                                          <p:spTgt spid="14"/>
                                        </p:tgtEl>
                                        <p:attrNameLst>
                                          <p:attrName>ppt_y</p:attrName>
                                        </p:attrNameLst>
                                      </p:cBhvr>
                                      <p:tavLst>
                                        <p:tav tm="0">
                                          <p:val>
                                            <p:strVal val="#ppt_y-#ppt_h*1.125000"/>
                                          </p:val>
                                        </p:tav>
                                        <p:tav tm="100000">
                                          <p:val>
                                            <p:strVal val="#ppt_y"/>
                                          </p:val>
                                        </p:tav>
                                      </p:tavLst>
                                    </p:anim>
                                    <p:animEffect transition="in" filter="wipe(down)">
                                      <p:cBhvr>
                                        <p:cTn id="412" dur="500"/>
                                        <p:tgtEl>
                                          <p:spTgt spid="14"/>
                                        </p:tgtEl>
                                      </p:cBhvr>
                                    </p:animEffect>
                                  </p:childTnLst>
                                </p:cTn>
                              </p:par>
                              <p:par>
                                <p:cTn id="413" presetID="12" presetClass="exit" presetSubtype="4" fill="hold" grpId="8" nodeType="withEffect">
                                  <p:stCondLst>
                                    <p:cond delay="500"/>
                                  </p:stCondLst>
                                  <p:childTnLst>
                                    <p:anim calcmode="lin" valueType="num">
                                      <p:cBhvr additive="base">
                                        <p:cTn id="414" dur="500"/>
                                        <p:tgtEl>
                                          <p:spTgt spid="3"/>
                                        </p:tgtEl>
                                        <p:attrNameLst>
                                          <p:attrName>ppt_y</p:attrName>
                                        </p:attrNameLst>
                                      </p:cBhvr>
                                      <p:tavLst>
                                        <p:tav tm="0">
                                          <p:val>
                                            <p:strVal val="#ppt_y"/>
                                          </p:val>
                                        </p:tav>
                                        <p:tav tm="100000">
                                          <p:val>
                                            <p:strVal val="#ppt_y+#ppt_h*1.125000"/>
                                          </p:val>
                                        </p:tav>
                                      </p:tavLst>
                                    </p:anim>
                                    <p:animEffect transition="out" filter="wipe(down)">
                                      <p:cBhvr>
                                        <p:cTn id="415" dur="500"/>
                                        <p:tgtEl>
                                          <p:spTgt spid="3"/>
                                        </p:tgtEl>
                                      </p:cBhvr>
                                    </p:animEffect>
                                    <p:set>
                                      <p:cBhvr>
                                        <p:cTn id="416" dur="1" fill="hold">
                                          <p:stCondLst>
                                            <p:cond delay="499"/>
                                          </p:stCondLst>
                                        </p:cTn>
                                        <p:tgtEl>
                                          <p:spTgt spid="3"/>
                                        </p:tgtEl>
                                        <p:attrNameLst>
                                          <p:attrName>style.visibility</p:attrName>
                                        </p:attrNameLst>
                                      </p:cBhvr>
                                      <p:to>
                                        <p:strVal val="hidden"/>
                                      </p:to>
                                    </p:set>
                                  </p:childTnLst>
                                </p:cTn>
                              </p:par>
                              <p:par>
                                <p:cTn id="417" presetID="12" presetClass="entr" presetSubtype="1" fill="hold" grpId="8" nodeType="withEffect">
                                  <p:stCondLst>
                                    <p:cond delay="500"/>
                                  </p:stCondLst>
                                  <p:childTnLst>
                                    <p:set>
                                      <p:cBhvr>
                                        <p:cTn id="418" dur="1" fill="hold">
                                          <p:stCondLst>
                                            <p:cond delay="0"/>
                                          </p:stCondLst>
                                        </p:cTn>
                                        <p:tgtEl>
                                          <p:spTgt spid="12"/>
                                        </p:tgtEl>
                                        <p:attrNameLst>
                                          <p:attrName>style.visibility</p:attrName>
                                        </p:attrNameLst>
                                      </p:cBhvr>
                                      <p:to>
                                        <p:strVal val="visible"/>
                                      </p:to>
                                    </p:set>
                                    <p:anim calcmode="lin" valueType="num">
                                      <p:cBhvr additive="base">
                                        <p:cTn id="419" dur="500"/>
                                        <p:tgtEl>
                                          <p:spTgt spid="12"/>
                                        </p:tgtEl>
                                        <p:attrNameLst>
                                          <p:attrName>ppt_y</p:attrName>
                                        </p:attrNameLst>
                                      </p:cBhvr>
                                      <p:tavLst>
                                        <p:tav tm="0">
                                          <p:val>
                                            <p:strVal val="#ppt_y-#ppt_h*1.125000"/>
                                          </p:val>
                                        </p:tav>
                                        <p:tav tm="100000">
                                          <p:val>
                                            <p:strVal val="#ppt_y"/>
                                          </p:val>
                                        </p:tav>
                                      </p:tavLst>
                                    </p:anim>
                                    <p:animEffect transition="in" filter="wipe(down)">
                                      <p:cBhvr>
                                        <p:cTn id="420" dur="500"/>
                                        <p:tgtEl>
                                          <p:spTgt spid="12"/>
                                        </p:tgtEl>
                                      </p:cBhvr>
                                    </p:animEffect>
                                  </p:childTnLst>
                                </p:cTn>
                              </p:par>
                            </p:childTnLst>
                          </p:cTn>
                        </p:par>
                        <p:par>
                          <p:cTn id="421" fill="hold">
                            <p:stCondLst>
                              <p:cond delay="41000"/>
                            </p:stCondLst>
                            <p:childTnLst>
                              <p:par>
                                <p:cTn id="422" presetID="12" presetClass="exit" presetSubtype="4" fill="hold" grpId="9" nodeType="afterEffect">
                                  <p:stCondLst>
                                    <p:cond delay="500"/>
                                  </p:stCondLst>
                                  <p:childTnLst>
                                    <p:anim calcmode="lin" valueType="num">
                                      <p:cBhvr additive="base">
                                        <p:cTn id="423" dur="500"/>
                                        <p:tgtEl>
                                          <p:spTgt spid="12"/>
                                        </p:tgtEl>
                                        <p:attrNameLst>
                                          <p:attrName>ppt_y</p:attrName>
                                        </p:attrNameLst>
                                      </p:cBhvr>
                                      <p:tavLst>
                                        <p:tav tm="0">
                                          <p:val>
                                            <p:strVal val="#ppt_y"/>
                                          </p:val>
                                        </p:tav>
                                        <p:tav tm="100000">
                                          <p:val>
                                            <p:strVal val="#ppt_y+#ppt_h*1.125000"/>
                                          </p:val>
                                        </p:tav>
                                      </p:tavLst>
                                    </p:anim>
                                    <p:animEffect transition="out" filter="wipe(down)">
                                      <p:cBhvr>
                                        <p:cTn id="424" dur="500"/>
                                        <p:tgtEl>
                                          <p:spTgt spid="12"/>
                                        </p:tgtEl>
                                      </p:cBhvr>
                                    </p:animEffect>
                                    <p:set>
                                      <p:cBhvr>
                                        <p:cTn id="425" dur="1" fill="hold">
                                          <p:stCondLst>
                                            <p:cond delay="499"/>
                                          </p:stCondLst>
                                        </p:cTn>
                                        <p:tgtEl>
                                          <p:spTgt spid="12"/>
                                        </p:tgtEl>
                                        <p:attrNameLst>
                                          <p:attrName>style.visibility</p:attrName>
                                        </p:attrNameLst>
                                      </p:cBhvr>
                                      <p:to>
                                        <p:strVal val="hidden"/>
                                      </p:to>
                                    </p:set>
                                  </p:childTnLst>
                                </p:cTn>
                              </p:par>
                              <p:par>
                                <p:cTn id="426" presetID="12" presetClass="entr" presetSubtype="1" fill="hold" grpId="8" nodeType="withEffect">
                                  <p:stCondLst>
                                    <p:cond delay="500"/>
                                  </p:stCondLst>
                                  <p:childTnLst>
                                    <p:set>
                                      <p:cBhvr>
                                        <p:cTn id="427" dur="1" fill="hold">
                                          <p:stCondLst>
                                            <p:cond delay="0"/>
                                          </p:stCondLst>
                                        </p:cTn>
                                        <p:tgtEl>
                                          <p:spTgt spid="11"/>
                                        </p:tgtEl>
                                        <p:attrNameLst>
                                          <p:attrName>style.visibility</p:attrName>
                                        </p:attrNameLst>
                                      </p:cBhvr>
                                      <p:to>
                                        <p:strVal val="visible"/>
                                      </p:to>
                                    </p:set>
                                    <p:anim calcmode="lin" valueType="num">
                                      <p:cBhvr additive="base">
                                        <p:cTn id="428" dur="500"/>
                                        <p:tgtEl>
                                          <p:spTgt spid="11"/>
                                        </p:tgtEl>
                                        <p:attrNameLst>
                                          <p:attrName>ppt_y</p:attrName>
                                        </p:attrNameLst>
                                      </p:cBhvr>
                                      <p:tavLst>
                                        <p:tav tm="0">
                                          <p:val>
                                            <p:strVal val="#ppt_y-#ppt_h*1.125000"/>
                                          </p:val>
                                        </p:tav>
                                        <p:tav tm="100000">
                                          <p:val>
                                            <p:strVal val="#ppt_y"/>
                                          </p:val>
                                        </p:tav>
                                      </p:tavLst>
                                    </p:anim>
                                    <p:animEffect transition="in" filter="wipe(down)">
                                      <p:cBhvr>
                                        <p:cTn id="429" dur="500"/>
                                        <p:tgtEl>
                                          <p:spTgt spid="11"/>
                                        </p:tgtEl>
                                      </p:cBhvr>
                                    </p:animEffect>
                                  </p:childTnLst>
                                </p:cTn>
                              </p:par>
                            </p:childTnLst>
                          </p:cTn>
                        </p:par>
                        <p:par>
                          <p:cTn id="430" fill="hold">
                            <p:stCondLst>
                              <p:cond delay="42000"/>
                            </p:stCondLst>
                            <p:childTnLst>
                              <p:par>
                                <p:cTn id="431" presetID="12" presetClass="exit" presetSubtype="4" fill="hold" grpId="9" nodeType="afterEffect">
                                  <p:stCondLst>
                                    <p:cond delay="500"/>
                                  </p:stCondLst>
                                  <p:childTnLst>
                                    <p:anim calcmode="lin" valueType="num">
                                      <p:cBhvr additive="base">
                                        <p:cTn id="432" dur="500"/>
                                        <p:tgtEl>
                                          <p:spTgt spid="11"/>
                                        </p:tgtEl>
                                        <p:attrNameLst>
                                          <p:attrName>ppt_y</p:attrName>
                                        </p:attrNameLst>
                                      </p:cBhvr>
                                      <p:tavLst>
                                        <p:tav tm="0">
                                          <p:val>
                                            <p:strVal val="#ppt_y"/>
                                          </p:val>
                                        </p:tav>
                                        <p:tav tm="100000">
                                          <p:val>
                                            <p:strVal val="#ppt_y+#ppt_h*1.125000"/>
                                          </p:val>
                                        </p:tav>
                                      </p:tavLst>
                                    </p:anim>
                                    <p:animEffect transition="out" filter="wipe(down)">
                                      <p:cBhvr>
                                        <p:cTn id="433" dur="500"/>
                                        <p:tgtEl>
                                          <p:spTgt spid="11"/>
                                        </p:tgtEl>
                                      </p:cBhvr>
                                    </p:animEffect>
                                    <p:set>
                                      <p:cBhvr>
                                        <p:cTn id="434" dur="1" fill="hold">
                                          <p:stCondLst>
                                            <p:cond delay="499"/>
                                          </p:stCondLst>
                                        </p:cTn>
                                        <p:tgtEl>
                                          <p:spTgt spid="11"/>
                                        </p:tgtEl>
                                        <p:attrNameLst>
                                          <p:attrName>style.visibility</p:attrName>
                                        </p:attrNameLst>
                                      </p:cBhvr>
                                      <p:to>
                                        <p:strVal val="hidden"/>
                                      </p:to>
                                    </p:set>
                                  </p:childTnLst>
                                </p:cTn>
                              </p:par>
                              <p:par>
                                <p:cTn id="435" presetID="12" presetClass="entr" presetSubtype="1" fill="hold" grpId="8" nodeType="withEffect">
                                  <p:stCondLst>
                                    <p:cond delay="500"/>
                                  </p:stCondLst>
                                  <p:childTnLst>
                                    <p:set>
                                      <p:cBhvr>
                                        <p:cTn id="436" dur="1" fill="hold">
                                          <p:stCondLst>
                                            <p:cond delay="0"/>
                                          </p:stCondLst>
                                        </p:cTn>
                                        <p:tgtEl>
                                          <p:spTgt spid="10"/>
                                        </p:tgtEl>
                                        <p:attrNameLst>
                                          <p:attrName>style.visibility</p:attrName>
                                        </p:attrNameLst>
                                      </p:cBhvr>
                                      <p:to>
                                        <p:strVal val="visible"/>
                                      </p:to>
                                    </p:set>
                                    <p:anim calcmode="lin" valueType="num">
                                      <p:cBhvr additive="base">
                                        <p:cTn id="437" dur="500"/>
                                        <p:tgtEl>
                                          <p:spTgt spid="10"/>
                                        </p:tgtEl>
                                        <p:attrNameLst>
                                          <p:attrName>ppt_y</p:attrName>
                                        </p:attrNameLst>
                                      </p:cBhvr>
                                      <p:tavLst>
                                        <p:tav tm="0">
                                          <p:val>
                                            <p:strVal val="#ppt_y-#ppt_h*1.125000"/>
                                          </p:val>
                                        </p:tav>
                                        <p:tav tm="100000">
                                          <p:val>
                                            <p:strVal val="#ppt_y"/>
                                          </p:val>
                                        </p:tav>
                                      </p:tavLst>
                                    </p:anim>
                                    <p:animEffect transition="in" filter="wipe(down)">
                                      <p:cBhvr>
                                        <p:cTn id="438" dur="500"/>
                                        <p:tgtEl>
                                          <p:spTgt spid="10"/>
                                        </p:tgtEl>
                                      </p:cBhvr>
                                    </p:animEffect>
                                  </p:childTnLst>
                                </p:cTn>
                              </p:par>
                            </p:childTnLst>
                          </p:cTn>
                        </p:par>
                        <p:par>
                          <p:cTn id="439" fill="hold">
                            <p:stCondLst>
                              <p:cond delay="43000"/>
                            </p:stCondLst>
                            <p:childTnLst>
                              <p:par>
                                <p:cTn id="440" presetID="12" presetClass="exit" presetSubtype="4" fill="hold" grpId="9" nodeType="afterEffect">
                                  <p:stCondLst>
                                    <p:cond delay="500"/>
                                  </p:stCondLst>
                                  <p:childTnLst>
                                    <p:anim calcmode="lin" valueType="num">
                                      <p:cBhvr additive="base">
                                        <p:cTn id="441" dur="500"/>
                                        <p:tgtEl>
                                          <p:spTgt spid="10"/>
                                        </p:tgtEl>
                                        <p:attrNameLst>
                                          <p:attrName>ppt_y</p:attrName>
                                        </p:attrNameLst>
                                      </p:cBhvr>
                                      <p:tavLst>
                                        <p:tav tm="0">
                                          <p:val>
                                            <p:strVal val="#ppt_y"/>
                                          </p:val>
                                        </p:tav>
                                        <p:tav tm="100000">
                                          <p:val>
                                            <p:strVal val="#ppt_y+#ppt_h*1.125000"/>
                                          </p:val>
                                        </p:tav>
                                      </p:tavLst>
                                    </p:anim>
                                    <p:animEffect transition="out" filter="wipe(down)">
                                      <p:cBhvr>
                                        <p:cTn id="442" dur="500"/>
                                        <p:tgtEl>
                                          <p:spTgt spid="10"/>
                                        </p:tgtEl>
                                      </p:cBhvr>
                                    </p:animEffect>
                                    <p:set>
                                      <p:cBhvr>
                                        <p:cTn id="443" dur="1" fill="hold">
                                          <p:stCondLst>
                                            <p:cond delay="499"/>
                                          </p:stCondLst>
                                        </p:cTn>
                                        <p:tgtEl>
                                          <p:spTgt spid="10"/>
                                        </p:tgtEl>
                                        <p:attrNameLst>
                                          <p:attrName>style.visibility</p:attrName>
                                        </p:attrNameLst>
                                      </p:cBhvr>
                                      <p:to>
                                        <p:strVal val="hidden"/>
                                      </p:to>
                                    </p:set>
                                  </p:childTnLst>
                                </p:cTn>
                              </p:par>
                              <p:par>
                                <p:cTn id="444" presetID="12" presetClass="entr" presetSubtype="1" fill="hold" grpId="8" nodeType="withEffect">
                                  <p:stCondLst>
                                    <p:cond delay="500"/>
                                  </p:stCondLst>
                                  <p:childTnLst>
                                    <p:set>
                                      <p:cBhvr>
                                        <p:cTn id="445" dur="1" fill="hold">
                                          <p:stCondLst>
                                            <p:cond delay="0"/>
                                          </p:stCondLst>
                                        </p:cTn>
                                        <p:tgtEl>
                                          <p:spTgt spid="9"/>
                                        </p:tgtEl>
                                        <p:attrNameLst>
                                          <p:attrName>style.visibility</p:attrName>
                                        </p:attrNameLst>
                                      </p:cBhvr>
                                      <p:to>
                                        <p:strVal val="visible"/>
                                      </p:to>
                                    </p:set>
                                    <p:anim calcmode="lin" valueType="num">
                                      <p:cBhvr additive="base">
                                        <p:cTn id="446" dur="500"/>
                                        <p:tgtEl>
                                          <p:spTgt spid="9"/>
                                        </p:tgtEl>
                                        <p:attrNameLst>
                                          <p:attrName>ppt_y</p:attrName>
                                        </p:attrNameLst>
                                      </p:cBhvr>
                                      <p:tavLst>
                                        <p:tav tm="0">
                                          <p:val>
                                            <p:strVal val="#ppt_y-#ppt_h*1.125000"/>
                                          </p:val>
                                        </p:tav>
                                        <p:tav tm="100000">
                                          <p:val>
                                            <p:strVal val="#ppt_y"/>
                                          </p:val>
                                        </p:tav>
                                      </p:tavLst>
                                    </p:anim>
                                    <p:animEffect transition="in" filter="wipe(down)">
                                      <p:cBhvr>
                                        <p:cTn id="447" dur="500"/>
                                        <p:tgtEl>
                                          <p:spTgt spid="9"/>
                                        </p:tgtEl>
                                      </p:cBhvr>
                                    </p:animEffect>
                                  </p:childTnLst>
                                </p:cTn>
                              </p:par>
                            </p:childTnLst>
                          </p:cTn>
                        </p:par>
                        <p:par>
                          <p:cTn id="448" fill="hold">
                            <p:stCondLst>
                              <p:cond delay="44000"/>
                            </p:stCondLst>
                            <p:childTnLst>
                              <p:par>
                                <p:cTn id="449" presetID="12" presetClass="exit" presetSubtype="4" fill="hold" grpId="9" nodeType="afterEffect">
                                  <p:stCondLst>
                                    <p:cond delay="500"/>
                                  </p:stCondLst>
                                  <p:childTnLst>
                                    <p:anim calcmode="lin" valueType="num">
                                      <p:cBhvr additive="base">
                                        <p:cTn id="450" dur="500"/>
                                        <p:tgtEl>
                                          <p:spTgt spid="9"/>
                                        </p:tgtEl>
                                        <p:attrNameLst>
                                          <p:attrName>ppt_y</p:attrName>
                                        </p:attrNameLst>
                                      </p:cBhvr>
                                      <p:tavLst>
                                        <p:tav tm="0">
                                          <p:val>
                                            <p:strVal val="#ppt_y"/>
                                          </p:val>
                                        </p:tav>
                                        <p:tav tm="100000">
                                          <p:val>
                                            <p:strVal val="#ppt_y+#ppt_h*1.125000"/>
                                          </p:val>
                                        </p:tav>
                                      </p:tavLst>
                                    </p:anim>
                                    <p:animEffect transition="out" filter="wipe(down)">
                                      <p:cBhvr>
                                        <p:cTn id="451" dur="500"/>
                                        <p:tgtEl>
                                          <p:spTgt spid="9"/>
                                        </p:tgtEl>
                                      </p:cBhvr>
                                    </p:animEffect>
                                    <p:set>
                                      <p:cBhvr>
                                        <p:cTn id="452" dur="1" fill="hold">
                                          <p:stCondLst>
                                            <p:cond delay="499"/>
                                          </p:stCondLst>
                                        </p:cTn>
                                        <p:tgtEl>
                                          <p:spTgt spid="9"/>
                                        </p:tgtEl>
                                        <p:attrNameLst>
                                          <p:attrName>style.visibility</p:attrName>
                                        </p:attrNameLst>
                                      </p:cBhvr>
                                      <p:to>
                                        <p:strVal val="hidden"/>
                                      </p:to>
                                    </p:set>
                                  </p:childTnLst>
                                </p:cTn>
                              </p:par>
                              <p:par>
                                <p:cTn id="453" presetID="12" presetClass="entr" presetSubtype="1" fill="hold" grpId="8" nodeType="withEffect">
                                  <p:stCondLst>
                                    <p:cond delay="500"/>
                                  </p:stCondLst>
                                  <p:childTnLst>
                                    <p:set>
                                      <p:cBhvr>
                                        <p:cTn id="454" dur="1" fill="hold">
                                          <p:stCondLst>
                                            <p:cond delay="0"/>
                                          </p:stCondLst>
                                        </p:cTn>
                                        <p:tgtEl>
                                          <p:spTgt spid="8"/>
                                        </p:tgtEl>
                                        <p:attrNameLst>
                                          <p:attrName>style.visibility</p:attrName>
                                        </p:attrNameLst>
                                      </p:cBhvr>
                                      <p:to>
                                        <p:strVal val="visible"/>
                                      </p:to>
                                    </p:set>
                                    <p:anim calcmode="lin" valueType="num">
                                      <p:cBhvr additive="base">
                                        <p:cTn id="455" dur="500"/>
                                        <p:tgtEl>
                                          <p:spTgt spid="8"/>
                                        </p:tgtEl>
                                        <p:attrNameLst>
                                          <p:attrName>ppt_y</p:attrName>
                                        </p:attrNameLst>
                                      </p:cBhvr>
                                      <p:tavLst>
                                        <p:tav tm="0">
                                          <p:val>
                                            <p:strVal val="#ppt_y-#ppt_h*1.125000"/>
                                          </p:val>
                                        </p:tav>
                                        <p:tav tm="100000">
                                          <p:val>
                                            <p:strVal val="#ppt_y"/>
                                          </p:val>
                                        </p:tav>
                                      </p:tavLst>
                                    </p:anim>
                                    <p:animEffect transition="in" filter="wipe(down)">
                                      <p:cBhvr>
                                        <p:cTn id="456" dur="500"/>
                                        <p:tgtEl>
                                          <p:spTgt spid="8"/>
                                        </p:tgtEl>
                                      </p:cBhvr>
                                    </p:animEffect>
                                  </p:childTnLst>
                                </p:cTn>
                              </p:par>
                            </p:childTnLst>
                          </p:cTn>
                        </p:par>
                        <p:par>
                          <p:cTn id="457" fill="hold">
                            <p:stCondLst>
                              <p:cond delay="45000"/>
                            </p:stCondLst>
                            <p:childTnLst>
                              <p:par>
                                <p:cTn id="458" presetID="12" presetClass="exit" presetSubtype="4" fill="hold" grpId="9" nodeType="afterEffect">
                                  <p:stCondLst>
                                    <p:cond delay="500"/>
                                  </p:stCondLst>
                                  <p:childTnLst>
                                    <p:anim calcmode="lin" valueType="num">
                                      <p:cBhvr additive="base">
                                        <p:cTn id="459" dur="500"/>
                                        <p:tgtEl>
                                          <p:spTgt spid="8"/>
                                        </p:tgtEl>
                                        <p:attrNameLst>
                                          <p:attrName>ppt_y</p:attrName>
                                        </p:attrNameLst>
                                      </p:cBhvr>
                                      <p:tavLst>
                                        <p:tav tm="0">
                                          <p:val>
                                            <p:strVal val="#ppt_y"/>
                                          </p:val>
                                        </p:tav>
                                        <p:tav tm="100000">
                                          <p:val>
                                            <p:strVal val="#ppt_y+#ppt_h*1.125000"/>
                                          </p:val>
                                        </p:tav>
                                      </p:tavLst>
                                    </p:anim>
                                    <p:animEffect transition="out" filter="wipe(down)">
                                      <p:cBhvr>
                                        <p:cTn id="460" dur="500"/>
                                        <p:tgtEl>
                                          <p:spTgt spid="8"/>
                                        </p:tgtEl>
                                      </p:cBhvr>
                                    </p:animEffect>
                                    <p:set>
                                      <p:cBhvr>
                                        <p:cTn id="461" dur="1" fill="hold">
                                          <p:stCondLst>
                                            <p:cond delay="499"/>
                                          </p:stCondLst>
                                        </p:cTn>
                                        <p:tgtEl>
                                          <p:spTgt spid="8"/>
                                        </p:tgtEl>
                                        <p:attrNameLst>
                                          <p:attrName>style.visibility</p:attrName>
                                        </p:attrNameLst>
                                      </p:cBhvr>
                                      <p:to>
                                        <p:strVal val="hidden"/>
                                      </p:to>
                                    </p:set>
                                  </p:childTnLst>
                                </p:cTn>
                              </p:par>
                              <p:par>
                                <p:cTn id="462" presetID="12" presetClass="entr" presetSubtype="1" fill="hold" grpId="8" nodeType="withEffect">
                                  <p:stCondLst>
                                    <p:cond delay="500"/>
                                  </p:stCondLst>
                                  <p:childTnLst>
                                    <p:set>
                                      <p:cBhvr>
                                        <p:cTn id="463" dur="1" fill="hold">
                                          <p:stCondLst>
                                            <p:cond delay="0"/>
                                          </p:stCondLst>
                                        </p:cTn>
                                        <p:tgtEl>
                                          <p:spTgt spid="7"/>
                                        </p:tgtEl>
                                        <p:attrNameLst>
                                          <p:attrName>style.visibility</p:attrName>
                                        </p:attrNameLst>
                                      </p:cBhvr>
                                      <p:to>
                                        <p:strVal val="visible"/>
                                      </p:to>
                                    </p:set>
                                    <p:anim calcmode="lin" valueType="num">
                                      <p:cBhvr additive="base">
                                        <p:cTn id="464" dur="500"/>
                                        <p:tgtEl>
                                          <p:spTgt spid="7"/>
                                        </p:tgtEl>
                                        <p:attrNameLst>
                                          <p:attrName>ppt_y</p:attrName>
                                        </p:attrNameLst>
                                      </p:cBhvr>
                                      <p:tavLst>
                                        <p:tav tm="0">
                                          <p:val>
                                            <p:strVal val="#ppt_y-#ppt_h*1.125000"/>
                                          </p:val>
                                        </p:tav>
                                        <p:tav tm="100000">
                                          <p:val>
                                            <p:strVal val="#ppt_y"/>
                                          </p:val>
                                        </p:tav>
                                      </p:tavLst>
                                    </p:anim>
                                    <p:animEffect transition="in" filter="wipe(down)">
                                      <p:cBhvr>
                                        <p:cTn id="465" dur="500"/>
                                        <p:tgtEl>
                                          <p:spTgt spid="7"/>
                                        </p:tgtEl>
                                      </p:cBhvr>
                                    </p:animEffect>
                                  </p:childTnLst>
                                </p:cTn>
                              </p:par>
                            </p:childTnLst>
                          </p:cTn>
                        </p:par>
                        <p:par>
                          <p:cTn id="466" fill="hold">
                            <p:stCondLst>
                              <p:cond delay="46000"/>
                            </p:stCondLst>
                            <p:childTnLst>
                              <p:par>
                                <p:cTn id="467" presetID="12" presetClass="exit" presetSubtype="4" fill="hold" grpId="9" nodeType="afterEffect">
                                  <p:stCondLst>
                                    <p:cond delay="500"/>
                                  </p:stCondLst>
                                  <p:childTnLst>
                                    <p:anim calcmode="lin" valueType="num">
                                      <p:cBhvr additive="base">
                                        <p:cTn id="468" dur="500"/>
                                        <p:tgtEl>
                                          <p:spTgt spid="7"/>
                                        </p:tgtEl>
                                        <p:attrNameLst>
                                          <p:attrName>ppt_y</p:attrName>
                                        </p:attrNameLst>
                                      </p:cBhvr>
                                      <p:tavLst>
                                        <p:tav tm="0">
                                          <p:val>
                                            <p:strVal val="#ppt_y"/>
                                          </p:val>
                                        </p:tav>
                                        <p:tav tm="100000">
                                          <p:val>
                                            <p:strVal val="#ppt_y+#ppt_h*1.125000"/>
                                          </p:val>
                                        </p:tav>
                                      </p:tavLst>
                                    </p:anim>
                                    <p:animEffect transition="out" filter="wipe(down)">
                                      <p:cBhvr>
                                        <p:cTn id="469" dur="500"/>
                                        <p:tgtEl>
                                          <p:spTgt spid="7"/>
                                        </p:tgtEl>
                                      </p:cBhvr>
                                    </p:animEffect>
                                    <p:set>
                                      <p:cBhvr>
                                        <p:cTn id="470" dur="1" fill="hold">
                                          <p:stCondLst>
                                            <p:cond delay="499"/>
                                          </p:stCondLst>
                                        </p:cTn>
                                        <p:tgtEl>
                                          <p:spTgt spid="7"/>
                                        </p:tgtEl>
                                        <p:attrNameLst>
                                          <p:attrName>style.visibility</p:attrName>
                                        </p:attrNameLst>
                                      </p:cBhvr>
                                      <p:to>
                                        <p:strVal val="hidden"/>
                                      </p:to>
                                    </p:set>
                                  </p:childTnLst>
                                </p:cTn>
                              </p:par>
                              <p:par>
                                <p:cTn id="471" presetID="12" presetClass="entr" presetSubtype="1" fill="hold" grpId="8" nodeType="withEffect">
                                  <p:stCondLst>
                                    <p:cond delay="500"/>
                                  </p:stCondLst>
                                  <p:childTnLst>
                                    <p:set>
                                      <p:cBhvr>
                                        <p:cTn id="472" dur="1" fill="hold">
                                          <p:stCondLst>
                                            <p:cond delay="0"/>
                                          </p:stCondLst>
                                        </p:cTn>
                                        <p:tgtEl>
                                          <p:spTgt spid="6"/>
                                        </p:tgtEl>
                                        <p:attrNameLst>
                                          <p:attrName>style.visibility</p:attrName>
                                        </p:attrNameLst>
                                      </p:cBhvr>
                                      <p:to>
                                        <p:strVal val="visible"/>
                                      </p:to>
                                    </p:set>
                                    <p:anim calcmode="lin" valueType="num">
                                      <p:cBhvr additive="base">
                                        <p:cTn id="473" dur="500"/>
                                        <p:tgtEl>
                                          <p:spTgt spid="6"/>
                                        </p:tgtEl>
                                        <p:attrNameLst>
                                          <p:attrName>ppt_y</p:attrName>
                                        </p:attrNameLst>
                                      </p:cBhvr>
                                      <p:tavLst>
                                        <p:tav tm="0">
                                          <p:val>
                                            <p:strVal val="#ppt_y-#ppt_h*1.125000"/>
                                          </p:val>
                                        </p:tav>
                                        <p:tav tm="100000">
                                          <p:val>
                                            <p:strVal val="#ppt_y"/>
                                          </p:val>
                                        </p:tav>
                                      </p:tavLst>
                                    </p:anim>
                                    <p:animEffect transition="in" filter="wipe(down)">
                                      <p:cBhvr>
                                        <p:cTn id="474" dur="500"/>
                                        <p:tgtEl>
                                          <p:spTgt spid="6"/>
                                        </p:tgtEl>
                                      </p:cBhvr>
                                    </p:animEffect>
                                  </p:childTnLst>
                                </p:cTn>
                              </p:par>
                            </p:childTnLst>
                          </p:cTn>
                        </p:par>
                        <p:par>
                          <p:cTn id="475" fill="hold">
                            <p:stCondLst>
                              <p:cond delay="47000"/>
                            </p:stCondLst>
                            <p:childTnLst>
                              <p:par>
                                <p:cTn id="476" presetID="12" presetClass="exit" presetSubtype="4" fill="hold" grpId="9" nodeType="afterEffect">
                                  <p:stCondLst>
                                    <p:cond delay="500"/>
                                  </p:stCondLst>
                                  <p:childTnLst>
                                    <p:anim calcmode="lin" valueType="num">
                                      <p:cBhvr additive="base">
                                        <p:cTn id="477" dur="500"/>
                                        <p:tgtEl>
                                          <p:spTgt spid="6"/>
                                        </p:tgtEl>
                                        <p:attrNameLst>
                                          <p:attrName>ppt_y</p:attrName>
                                        </p:attrNameLst>
                                      </p:cBhvr>
                                      <p:tavLst>
                                        <p:tav tm="0">
                                          <p:val>
                                            <p:strVal val="#ppt_y"/>
                                          </p:val>
                                        </p:tav>
                                        <p:tav tm="100000">
                                          <p:val>
                                            <p:strVal val="#ppt_y+#ppt_h*1.125000"/>
                                          </p:val>
                                        </p:tav>
                                      </p:tavLst>
                                    </p:anim>
                                    <p:animEffect transition="out" filter="wipe(down)">
                                      <p:cBhvr>
                                        <p:cTn id="478" dur="500"/>
                                        <p:tgtEl>
                                          <p:spTgt spid="6"/>
                                        </p:tgtEl>
                                      </p:cBhvr>
                                    </p:animEffect>
                                    <p:set>
                                      <p:cBhvr>
                                        <p:cTn id="479" dur="1" fill="hold">
                                          <p:stCondLst>
                                            <p:cond delay="499"/>
                                          </p:stCondLst>
                                        </p:cTn>
                                        <p:tgtEl>
                                          <p:spTgt spid="6"/>
                                        </p:tgtEl>
                                        <p:attrNameLst>
                                          <p:attrName>style.visibility</p:attrName>
                                        </p:attrNameLst>
                                      </p:cBhvr>
                                      <p:to>
                                        <p:strVal val="hidden"/>
                                      </p:to>
                                    </p:set>
                                  </p:childTnLst>
                                </p:cTn>
                              </p:par>
                              <p:par>
                                <p:cTn id="480" presetID="12" presetClass="entr" presetSubtype="1" fill="hold" grpId="8" nodeType="withEffect">
                                  <p:stCondLst>
                                    <p:cond delay="500"/>
                                  </p:stCondLst>
                                  <p:childTnLst>
                                    <p:set>
                                      <p:cBhvr>
                                        <p:cTn id="481" dur="1" fill="hold">
                                          <p:stCondLst>
                                            <p:cond delay="0"/>
                                          </p:stCondLst>
                                        </p:cTn>
                                        <p:tgtEl>
                                          <p:spTgt spid="5"/>
                                        </p:tgtEl>
                                        <p:attrNameLst>
                                          <p:attrName>style.visibility</p:attrName>
                                        </p:attrNameLst>
                                      </p:cBhvr>
                                      <p:to>
                                        <p:strVal val="visible"/>
                                      </p:to>
                                    </p:set>
                                    <p:anim calcmode="lin" valueType="num">
                                      <p:cBhvr additive="base">
                                        <p:cTn id="482" dur="500"/>
                                        <p:tgtEl>
                                          <p:spTgt spid="5"/>
                                        </p:tgtEl>
                                        <p:attrNameLst>
                                          <p:attrName>ppt_y</p:attrName>
                                        </p:attrNameLst>
                                      </p:cBhvr>
                                      <p:tavLst>
                                        <p:tav tm="0">
                                          <p:val>
                                            <p:strVal val="#ppt_y-#ppt_h*1.125000"/>
                                          </p:val>
                                        </p:tav>
                                        <p:tav tm="100000">
                                          <p:val>
                                            <p:strVal val="#ppt_y"/>
                                          </p:val>
                                        </p:tav>
                                      </p:tavLst>
                                    </p:anim>
                                    <p:animEffect transition="in" filter="wipe(down)">
                                      <p:cBhvr>
                                        <p:cTn id="483" dur="500"/>
                                        <p:tgtEl>
                                          <p:spTgt spid="5"/>
                                        </p:tgtEl>
                                      </p:cBhvr>
                                    </p:animEffect>
                                  </p:childTnLst>
                                </p:cTn>
                              </p:par>
                            </p:childTnLst>
                          </p:cTn>
                        </p:par>
                        <p:par>
                          <p:cTn id="484" fill="hold">
                            <p:stCondLst>
                              <p:cond delay="48000"/>
                            </p:stCondLst>
                            <p:childTnLst>
                              <p:par>
                                <p:cTn id="485" presetID="12" presetClass="exit" presetSubtype="4" fill="hold" grpId="9" nodeType="afterEffect">
                                  <p:stCondLst>
                                    <p:cond delay="500"/>
                                  </p:stCondLst>
                                  <p:childTnLst>
                                    <p:anim calcmode="lin" valueType="num">
                                      <p:cBhvr additive="base">
                                        <p:cTn id="486" dur="500"/>
                                        <p:tgtEl>
                                          <p:spTgt spid="5"/>
                                        </p:tgtEl>
                                        <p:attrNameLst>
                                          <p:attrName>ppt_y</p:attrName>
                                        </p:attrNameLst>
                                      </p:cBhvr>
                                      <p:tavLst>
                                        <p:tav tm="0">
                                          <p:val>
                                            <p:strVal val="#ppt_y"/>
                                          </p:val>
                                        </p:tav>
                                        <p:tav tm="100000">
                                          <p:val>
                                            <p:strVal val="#ppt_y+#ppt_h*1.125000"/>
                                          </p:val>
                                        </p:tav>
                                      </p:tavLst>
                                    </p:anim>
                                    <p:animEffect transition="out" filter="wipe(down)">
                                      <p:cBhvr>
                                        <p:cTn id="487" dur="500"/>
                                        <p:tgtEl>
                                          <p:spTgt spid="5"/>
                                        </p:tgtEl>
                                      </p:cBhvr>
                                    </p:animEffect>
                                    <p:set>
                                      <p:cBhvr>
                                        <p:cTn id="488" dur="1" fill="hold">
                                          <p:stCondLst>
                                            <p:cond delay="499"/>
                                          </p:stCondLst>
                                        </p:cTn>
                                        <p:tgtEl>
                                          <p:spTgt spid="5"/>
                                        </p:tgtEl>
                                        <p:attrNameLst>
                                          <p:attrName>style.visibility</p:attrName>
                                        </p:attrNameLst>
                                      </p:cBhvr>
                                      <p:to>
                                        <p:strVal val="hidden"/>
                                      </p:to>
                                    </p:set>
                                  </p:childTnLst>
                                </p:cTn>
                              </p:par>
                              <p:par>
                                <p:cTn id="489" presetID="12" presetClass="entr" presetSubtype="1" fill="hold" grpId="8" nodeType="withEffect">
                                  <p:stCondLst>
                                    <p:cond delay="500"/>
                                  </p:stCondLst>
                                  <p:childTnLst>
                                    <p:set>
                                      <p:cBhvr>
                                        <p:cTn id="490" dur="1" fill="hold">
                                          <p:stCondLst>
                                            <p:cond delay="0"/>
                                          </p:stCondLst>
                                        </p:cTn>
                                        <p:tgtEl>
                                          <p:spTgt spid="4"/>
                                        </p:tgtEl>
                                        <p:attrNameLst>
                                          <p:attrName>style.visibility</p:attrName>
                                        </p:attrNameLst>
                                      </p:cBhvr>
                                      <p:to>
                                        <p:strVal val="visible"/>
                                      </p:to>
                                    </p:set>
                                    <p:anim calcmode="lin" valueType="num">
                                      <p:cBhvr additive="base">
                                        <p:cTn id="491" dur="500"/>
                                        <p:tgtEl>
                                          <p:spTgt spid="4"/>
                                        </p:tgtEl>
                                        <p:attrNameLst>
                                          <p:attrName>ppt_y</p:attrName>
                                        </p:attrNameLst>
                                      </p:cBhvr>
                                      <p:tavLst>
                                        <p:tav tm="0">
                                          <p:val>
                                            <p:strVal val="#ppt_y-#ppt_h*1.125000"/>
                                          </p:val>
                                        </p:tav>
                                        <p:tav tm="100000">
                                          <p:val>
                                            <p:strVal val="#ppt_y"/>
                                          </p:val>
                                        </p:tav>
                                      </p:tavLst>
                                    </p:anim>
                                    <p:animEffect transition="in" filter="wipe(down)">
                                      <p:cBhvr>
                                        <p:cTn id="492" dur="500"/>
                                        <p:tgtEl>
                                          <p:spTgt spid="4"/>
                                        </p:tgtEl>
                                      </p:cBhvr>
                                    </p:animEffect>
                                  </p:childTnLst>
                                </p:cTn>
                              </p:par>
                            </p:childTnLst>
                          </p:cTn>
                        </p:par>
                        <p:par>
                          <p:cTn id="493" fill="hold">
                            <p:stCondLst>
                              <p:cond delay="49000"/>
                            </p:stCondLst>
                            <p:childTnLst>
                              <p:par>
                                <p:cTn id="494" presetID="12" presetClass="exit" presetSubtype="4" fill="hold" grpId="9" nodeType="afterEffect">
                                  <p:stCondLst>
                                    <p:cond delay="500"/>
                                  </p:stCondLst>
                                  <p:childTnLst>
                                    <p:anim calcmode="lin" valueType="num">
                                      <p:cBhvr additive="base">
                                        <p:cTn id="495" dur="500"/>
                                        <p:tgtEl>
                                          <p:spTgt spid="4"/>
                                        </p:tgtEl>
                                        <p:attrNameLst>
                                          <p:attrName>ppt_y</p:attrName>
                                        </p:attrNameLst>
                                      </p:cBhvr>
                                      <p:tavLst>
                                        <p:tav tm="0">
                                          <p:val>
                                            <p:strVal val="#ppt_y"/>
                                          </p:val>
                                        </p:tav>
                                        <p:tav tm="100000">
                                          <p:val>
                                            <p:strVal val="#ppt_y+#ppt_h*1.125000"/>
                                          </p:val>
                                        </p:tav>
                                      </p:tavLst>
                                    </p:anim>
                                    <p:animEffect transition="out" filter="wipe(down)">
                                      <p:cBhvr>
                                        <p:cTn id="496" dur="500"/>
                                        <p:tgtEl>
                                          <p:spTgt spid="4"/>
                                        </p:tgtEl>
                                      </p:cBhvr>
                                    </p:animEffect>
                                    <p:set>
                                      <p:cBhvr>
                                        <p:cTn id="497" dur="1" fill="hold">
                                          <p:stCondLst>
                                            <p:cond delay="499"/>
                                          </p:stCondLst>
                                        </p:cTn>
                                        <p:tgtEl>
                                          <p:spTgt spid="4"/>
                                        </p:tgtEl>
                                        <p:attrNameLst>
                                          <p:attrName>style.visibility</p:attrName>
                                        </p:attrNameLst>
                                      </p:cBhvr>
                                      <p:to>
                                        <p:strVal val="hidden"/>
                                      </p:to>
                                    </p:set>
                                  </p:childTnLst>
                                </p:cTn>
                              </p:par>
                              <p:par>
                                <p:cTn id="498" presetID="12" presetClass="entr" presetSubtype="1" fill="hold" grpId="9" nodeType="withEffect">
                                  <p:stCondLst>
                                    <p:cond delay="500"/>
                                  </p:stCondLst>
                                  <p:childTnLst>
                                    <p:set>
                                      <p:cBhvr>
                                        <p:cTn id="499" dur="1" fill="hold">
                                          <p:stCondLst>
                                            <p:cond delay="0"/>
                                          </p:stCondLst>
                                        </p:cTn>
                                        <p:tgtEl>
                                          <p:spTgt spid="3"/>
                                        </p:tgtEl>
                                        <p:attrNameLst>
                                          <p:attrName>style.visibility</p:attrName>
                                        </p:attrNameLst>
                                      </p:cBhvr>
                                      <p:to>
                                        <p:strVal val="visible"/>
                                      </p:to>
                                    </p:set>
                                    <p:anim calcmode="lin" valueType="num">
                                      <p:cBhvr additive="base">
                                        <p:cTn id="500" dur="500"/>
                                        <p:tgtEl>
                                          <p:spTgt spid="3"/>
                                        </p:tgtEl>
                                        <p:attrNameLst>
                                          <p:attrName>ppt_y</p:attrName>
                                        </p:attrNameLst>
                                      </p:cBhvr>
                                      <p:tavLst>
                                        <p:tav tm="0">
                                          <p:val>
                                            <p:strVal val="#ppt_y-#ppt_h*1.125000"/>
                                          </p:val>
                                        </p:tav>
                                        <p:tav tm="100000">
                                          <p:val>
                                            <p:strVal val="#ppt_y"/>
                                          </p:val>
                                        </p:tav>
                                      </p:tavLst>
                                    </p:anim>
                                    <p:animEffect transition="in" filter="wipe(down)">
                                      <p:cBhvr>
                                        <p:cTn id="501" dur="500"/>
                                        <p:tgtEl>
                                          <p:spTgt spid="3"/>
                                        </p:tgtEl>
                                      </p:cBhvr>
                                    </p:animEffect>
                                  </p:childTnLst>
                                </p:cTn>
                              </p:par>
                            </p:childTnLst>
                          </p:cTn>
                        </p:par>
                        <p:par>
                          <p:cTn id="502" fill="hold">
                            <p:stCondLst>
                              <p:cond delay="50000"/>
                            </p:stCondLst>
                            <p:childTnLst>
                              <p:par>
                                <p:cTn id="503" presetID="12" presetClass="exit" presetSubtype="4" fill="hold" grpId="1" nodeType="afterEffect">
                                  <p:stCondLst>
                                    <p:cond delay="500"/>
                                  </p:stCondLst>
                                  <p:childTnLst>
                                    <p:anim calcmode="lin" valueType="num">
                                      <p:cBhvr additive="base">
                                        <p:cTn id="504" dur="500"/>
                                        <p:tgtEl>
                                          <p:spTgt spid="14"/>
                                        </p:tgtEl>
                                        <p:attrNameLst>
                                          <p:attrName>ppt_y</p:attrName>
                                        </p:attrNameLst>
                                      </p:cBhvr>
                                      <p:tavLst>
                                        <p:tav tm="0">
                                          <p:val>
                                            <p:strVal val="#ppt_y"/>
                                          </p:val>
                                        </p:tav>
                                        <p:tav tm="100000">
                                          <p:val>
                                            <p:strVal val="#ppt_y+#ppt_h*1.125000"/>
                                          </p:val>
                                        </p:tav>
                                      </p:tavLst>
                                    </p:anim>
                                    <p:animEffect transition="out" filter="wipe(down)">
                                      <p:cBhvr>
                                        <p:cTn id="505" dur="500"/>
                                        <p:tgtEl>
                                          <p:spTgt spid="14"/>
                                        </p:tgtEl>
                                      </p:cBhvr>
                                    </p:animEffect>
                                    <p:set>
                                      <p:cBhvr>
                                        <p:cTn id="506" dur="1" fill="hold">
                                          <p:stCondLst>
                                            <p:cond delay="499"/>
                                          </p:stCondLst>
                                        </p:cTn>
                                        <p:tgtEl>
                                          <p:spTgt spid="14"/>
                                        </p:tgtEl>
                                        <p:attrNameLst>
                                          <p:attrName>style.visibility</p:attrName>
                                        </p:attrNameLst>
                                      </p:cBhvr>
                                      <p:to>
                                        <p:strVal val="hidden"/>
                                      </p:to>
                                    </p:set>
                                  </p:childTnLst>
                                </p:cTn>
                              </p:par>
                              <p:par>
                                <p:cTn id="507" presetID="12" presetClass="entr" presetSubtype="1" fill="hold" grpId="1" nodeType="withEffect">
                                  <p:stCondLst>
                                    <p:cond delay="500"/>
                                  </p:stCondLst>
                                  <p:childTnLst>
                                    <p:set>
                                      <p:cBhvr>
                                        <p:cTn id="508" dur="1" fill="hold">
                                          <p:stCondLst>
                                            <p:cond delay="0"/>
                                          </p:stCondLst>
                                        </p:cTn>
                                        <p:tgtEl>
                                          <p:spTgt spid="13"/>
                                        </p:tgtEl>
                                        <p:attrNameLst>
                                          <p:attrName>style.visibility</p:attrName>
                                        </p:attrNameLst>
                                      </p:cBhvr>
                                      <p:to>
                                        <p:strVal val="visible"/>
                                      </p:to>
                                    </p:set>
                                    <p:anim calcmode="lin" valueType="num">
                                      <p:cBhvr additive="base">
                                        <p:cTn id="509" dur="500"/>
                                        <p:tgtEl>
                                          <p:spTgt spid="13"/>
                                        </p:tgtEl>
                                        <p:attrNameLst>
                                          <p:attrName>ppt_y</p:attrName>
                                        </p:attrNameLst>
                                      </p:cBhvr>
                                      <p:tavLst>
                                        <p:tav tm="0">
                                          <p:val>
                                            <p:strVal val="#ppt_y-#ppt_h*1.125000"/>
                                          </p:val>
                                        </p:tav>
                                        <p:tav tm="100000">
                                          <p:val>
                                            <p:strVal val="#ppt_y"/>
                                          </p:val>
                                        </p:tav>
                                      </p:tavLst>
                                    </p:anim>
                                    <p:animEffect transition="in" filter="wipe(down)">
                                      <p:cBhvr>
                                        <p:cTn id="510" dur="500"/>
                                        <p:tgtEl>
                                          <p:spTgt spid="13"/>
                                        </p:tgtEl>
                                      </p:cBhvr>
                                    </p:animEffect>
                                  </p:childTnLst>
                                </p:cTn>
                              </p:par>
                              <p:par>
                                <p:cTn id="511" presetID="12" presetClass="exit" presetSubtype="4" fill="hold" grpId="10" nodeType="withEffect">
                                  <p:stCondLst>
                                    <p:cond delay="500"/>
                                  </p:stCondLst>
                                  <p:childTnLst>
                                    <p:anim calcmode="lin" valueType="num">
                                      <p:cBhvr additive="base">
                                        <p:cTn id="512" dur="500"/>
                                        <p:tgtEl>
                                          <p:spTgt spid="3"/>
                                        </p:tgtEl>
                                        <p:attrNameLst>
                                          <p:attrName>ppt_y</p:attrName>
                                        </p:attrNameLst>
                                      </p:cBhvr>
                                      <p:tavLst>
                                        <p:tav tm="0">
                                          <p:val>
                                            <p:strVal val="#ppt_y"/>
                                          </p:val>
                                        </p:tav>
                                        <p:tav tm="100000">
                                          <p:val>
                                            <p:strVal val="#ppt_y+#ppt_h*1.125000"/>
                                          </p:val>
                                        </p:tav>
                                      </p:tavLst>
                                    </p:anim>
                                    <p:animEffect transition="out" filter="wipe(down)">
                                      <p:cBhvr>
                                        <p:cTn id="513" dur="500"/>
                                        <p:tgtEl>
                                          <p:spTgt spid="3"/>
                                        </p:tgtEl>
                                      </p:cBhvr>
                                    </p:animEffect>
                                    <p:set>
                                      <p:cBhvr>
                                        <p:cTn id="514" dur="1" fill="hold">
                                          <p:stCondLst>
                                            <p:cond delay="499"/>
                                          </p:stCondLst>
                                        </p:cTn>
                                        <p:tgtEl>
                                          <p:spTgt spid="3"/>
                                        </p:tgtEl>
                                        <p:attrNameLst>
                                          <p:attrName>style.visibility</p:attrName>
                                        </p:attrNameLst>
                                      </p:cBhvr>
                                      <p:to>
                                        <p:strVal val="hidden"/>
                                      </p:to>
                                    </p:set>
                                  </p:childTnLst>
                                </p:cTn>
                              </p:par>
                              <p:par>
                                <p:cTn id="515" presetID="12" presetClass="entr" presetSubtype="1" fill="hold" grpId="10" nodeType="withEffect">
                                  <p:stCondLst>
                                    <p:cond delay="500"/>
                                  </p:stCondLst>
                                  <p:childTnLst>
                                    <p:set>
                                      <p:cBhvr>
                                        <p:cTn id="516" dur="1" fill="hold">
                                          <p:stCondLst>
                                            <p:cond delay="0"/>
                                          </p:stCondLst>
                                        </p:cTn>
                                        <p:tgtEl>
                                          <p:spTgt spid="12"/>
                                        </p:tgtEl>
                                        <p:attrNameLst>
                                          <p:attrName>style.visibility</p:attrName>
                                        </p:attrNameLst>
                                      </p:cBhvr>
                                      <p:to>
                                        <p:strVal val="visible"/>
                                      </p:to>
                                    </p:set>
                                    <p:anim calcmode="lin" valueType="num">
                                      <p:cBhvr additive="base">
                                        <p:cTn id="517" dur="500"/>
                                        <p:tgtEl>
                                          <p:spTgt spid="12"/>
                                        </p:tgtEl>
                                        <p:attrNameLst>
                                          <p:attrName>ppt_y</p:attrName>
                                        </p:attrNameLst>
                                      </p:cBhvr>
                                      <p:tavLst>
                                        <p:tav tm="0">
                                          <p:val>
                                            <p:strVal val="#ppt_y-#ppt_h*1.125000"/>
                                          </p:val>
                                        </p:tav>
                                        <p:tav tm="100000">
                                          <p:val>
                                            <p:strVal val="#ppt_y"/>
                                          </p:val>
                                        </p:tav>
                                      </p:tavLst>
                                    </p:anim>
                                    <p:animEffect transition="in" filter="wipe(down)">
                                      <p:cBhvr>
                                        <p:cTn id="518" dur="500"/>
                                        <p:tgtEl>
                                          <p:spTgt spid="12"/>
                                        </p:tgtEl>
                                      </p:cBhvr>
                                    </p:animEffect>
                                  </p:childTnLst>
                                </p:cTn>
                              </p:par>
                            </p:childTnLst>
                          </p:cTn>
                        </p:par>
                        <p:par>
                          <p:cTn id="519" fill="hold">
                            <p:stCondLst>
                              <p:cond delay="51000"/>
                            </p:stCondLst>
                            <p:childTnLst>
                              <p:par>
                                <p:cTn id="520" presetID="12" presetClass="exit" presetSubtype="4" fill="hold" grpId="11" nodeType="afterEffect">
                                  <p:stCondLst>
                                    <p:cond delay="500"/>
                                  </p:stCondLst>
                                  <p:childTnLst>
                                    <p:anim calcmode="lin" valueType="num">
                                      <p:cBhvr additive="base">
                                        <p:cTn id="521" dur="500"/>
                                        <p:tgtEl>
                                          <p:spTgt spid="12"/>
                                        </p:tgtEl>
                                        <p:attrNameLst>
                                          <p:attrName>ppt_y</p:attrName>
                                        </p:attrNameLst>
                                      </p:cBhvr>
                                      <p:tavLst>
                                        <p:tav tm="0">
                                          <p:val>
                                            <p:strVal val="#ppt_y"/>
                                          </p:val>
                                        </p:tav>
                                        <p:tav tm="100000">
                                          <p:val>
                                            <p:strVal val="#ppt_y+#ppt_h*1.125000"/>
                                          </p:val>
                                        </p:tav>
                                      </p:tavLst>
                                    </p:anim>
                                    <p:animEffect transition="out" filter="wipe(down)">
                                      <p:cBhvr>
                                        <p:cTn id="522" dur="500"/>
                                        <p:tgtEl>
                                          <p:spTgt spid="12"/>
                                        </p:tgtEl>
                                      </p:cBhvr>
                                    </p:animEffect>
                                    <p:set>
                                      <p:cBhvr>
                                        <p:cTn id="523" dur="1" fill="hold">
                                          <p:stCondLst>
                                            <p:cond delay="499"/>
                                          </p:stCondLst>
                                        </p:cTn>
                                        <p:tgtEl>
                                          <p:spTgt spid="12"/>
                                        </p:tgtEl>
                                        <p:attrNameLst>
                                          <p:attrName>style.visibility</p:attrName>
                                        </p:attrNameLst>
                                      </p:cBhvr>
                                      <p:to>
                                        <p:strVal val="hidden"/>
                                      </p:to>
                                    </p:set>
                                  </p:childTnLst>
                                </p:cTn>
                              </p:par>
                              <p:par>
                                <p:cTn id="524" presetID="12" presetClass="entr" presetSubtype="1" fill="hold" grpId="10" nodeType="withEffect">
                                  <p:stCondLst>
                                    <p:cond delay="500"/>
                                  </p:stCondLst>
                                  <p:childTnLst>
                                    <p:set>
                                      <p:cBhvr>
                                        <p:cTn id="525" dur="1" fill="hold">
                                          <p:stCondLst>
                                            <p:cond delay="0"/>
                                          </p:stCondLst>
                                        </p:cTn>
                                        <p:tgtEl>
                                          <p:spTgt spid="11"/>
                                        </p:tgtEl>
                                        <p:attrNameLst>
                                          <p:attrName>style.visibility</p:attrName>
                                        </p:attrNameLst>
                                      </p:cBhvr>
                                      <p:to>
                                        <p:strVal val="visible"/>
                                      </p:to>
                                    </p:set>
                                    <p:anim calcmode="lin" valueType="num">
                                      <p:cBhvr additive="base">
                                        <p:cTn id="526" dur="500"/>
                                        <p:tgtEl>
                                          <p:spTgt spid="11"/>
                                        </p:tgtEl>
                                        <p:attrNameLst>
                                          <p:attrName>ppt_y</p:attrName>
                                        </p:attrNameLst>
                                      </p:cBhvr>
                                      <p:tavLst>
                                        <p:tav tm="0">
                                          <p:val>
                                            <p:strVal val="#ppt_y-#ppt_h*1.125000"/>
                                          </p:val>
                                        </p:tav>
                                        <p:tav tm="100000">
                                          <p:val>
                                            <p:strVal val="#ppt_y"/>
                                          </p:val>
                                        </p:tav>
                                      </p:tavLst>
                                    </p:anim>
                                    <p:animEffect transition="in" filter="wipe(down)">
                                      <p:cBhvr>
                                        <p:cTn id="527" dur="500"/>
                                        <p:tgtEl>
                                          <p:spTgt spid="11"/>
                                        </p:tgtEl>
                                      </p:cBhvr>
                                    </p:animEffect>
                                  </p:childTnLst>
                                </p:cTn>
                              </p:par>
                            </p:childTnLst>
                          </p:cTn>
                        </p:par>
                        <p:par>
                          <p:cTn id="528" fill="hold">
                            <p:stCondLst>
                              <p:cond delay="52000"/>
                            </p:stCondLst>
                            <p:childTnLst>
                              <p:par>
                                <p:cTn id="529" presetID="12" presetClass="exit" presetSubtype="4" fill="hold" grpId="11" nodeType="afterEffect">
                                  <p:stCondLst>
                                    <p:cond delay="500"/>
                                  </p:stCondLst>
                                  <p:childTnLst>
                                    <p:anim calcmode="lin" valueType="num">
                                      <p:cBhvr additive="base">
                                        <p:cTn id="530" dur="500"/>
                                        <p:tgtEl>
                                          <p:spTgt spid="11"/>
                                        </p:tgtEl>
                                        <p:attrNameLst>
                                          <p:attrName>ppt_y</p:attrName>
                                        </p:attrNameLst>
                                      </p:cBhvr>
                                      <p:tavLst>
                                        <p:tav tm="0">
                                          <p:val>
                                            <p:strVal val="#ppt_y"/>
                                          </p:val>
                                        </p:tav>
                                        <p:tav tm="100000">
                                          <p:val>
                                            <p:strVal val="#ppt_y+#ppt_h*1.125000"/>
                                          </p:val>
                                        </p:tav>
                                      </p:tavLst>
                                    </p:anim>
                                    <p:animEffect transition="out" filter="wipe(down)">
                                      <p:cBhvr>
                                        <p:cTn id="531" dur="500"/>
                                        <p:tgtEl>
                                          <p:spTgt spid="11"/>
                                        </p:tgtEl>
                                      </p:cBhvr>
                                    </p:animEffect>
                                    <p:set>
                                      <p:cBhvr>
                                        <p:cTn id="532" dur="1" fill="hold">
                                          <p:stCondLst>
                                            <p:cond delay="499"/>
                                          </p:stCondLst>
                                        </p:cTn>
                                        <p:tgtEl>
                                          <p:spTgt spid="11"/>
                                        </p:tgtEl>
                                        <p:attrNameLst>
                                          <p:attrName>style.visibility</p:attrName>
                                        </p:attrNameLst>
                                      </p:cBhvr>
                                      <p:to>
                                        <p:strVal val="hidden"/>
                                      </p:to>
                                    </p:set>
                                  </p:childTnLst>
                                </p:cTn>
                              </p:par>
                              <p:par>
                                <p:cTn id="533" presetID="12" presetClass="entr" presetSubtype="1" fill="hold" grpId="10" nodeType="withEffect">
                                  <p:stCondLst>
                                    <p:cond delay="500"/>
                                  </p:stCondLst>
                                  <p:childTnLst>
                                    <p:set>
                                      <p:cBhvr>
                                        <p:cTn id="534" dur="1" fill="hold">
                                          <p:stCondLst>
                                            <p:cond delay="0"/>
                                          </p:stCondLst>
                                        </p:cTn>
                                        <p:tgtEl>
                                          <p:spTgt spid="10"/>
                                        </p:tgtEl>
                                        <p:attrNameLst>
                                          <p:attrName>style.visibility</p:attrName>
                                        </p:attrNameLst>
                                      </p:cBhvr>
                                      <p:to>
                                        <p:strVal val="visible"/>
                                      </p:to>
                                    </p:set>
                                    <p:anim calcmode="lin" valueType="num">
                                      <p:cBhvr additive="base">
                                        <p:cTn id="535" dur="500"/>
                                        <p:tgtEl>
                                          <p:spTgt spid="10"/>
                                        </p:tgtEl>
                                        <p:attrNameLst>
                                          <p:attrName>ppt_y</p:attrName>
                                        </p:attrNameLst>
                                      </p:cBhvr>
                                      <p:tavLst>
                                        <p:tav tm="0">
                                          <p:val>
                                            <p:strVal val="#ppt_y-#ppt_h*1.125000"/>
                                          </p:val>
                                        </p:tav>
                                        <p:tav tm="100000">
                                          <p:val>
                                            <p:strVal val="#ppt_y"/>
                                          </p:val>
                                        </p:tav>
                                      </p:tavLst>
                                    </p:anim>
                                    <p:animEffect transition="in" filter="wipe(down)">
                                      <p:cBhvr>
                                        <p:cTn id="536" dur="500"/>
                                        <p:tgtEl>
                                          <p:spTgt spid="10"/>
                                        </p:tgtEl>
                                      </p:cBhvr>
                                    </p:animEffect>
                                  </p:childTnLst>
                                </p:cTn>
                              </p:par>
                            </p:childTnLst>
                          </p:cTn>
                        </p:par>
                        <p:par>
                          <p:cTn id="537" fill="hold">
                            <p:stCondLst>
                              <p:cond delay="53000"/>
                            </p:stCondLst>
                            <p:childTnLst>
                              <p:par>
                                <p:cTn id="538" presetID="12" presetClass="exit" presetSubtype="4" fill="hold" grpId="11" nodeType="afterEffect">
                                  <p:stCondLst>
                                    <p:cond delay="500"/>
                                  </p:stCondLst>
                                  <p:childTnLst>
                                    <p:anim calcmode="lin" valueType="num">
                                      <p:cBhvr additive="base">
                                        <p:cTn id="539" dur="500"/>
                                        <p:tgtEl>
                                          <p:spTgt spid="10"/>
                                        </p:tgtEl>
                                        <p:attrNameLst>
                                          <p:attrName>ppt_y</p:attrName>
                                        </p:attrNameLst>
                                      </p:cBhvr>
                                      <p:tavLst>
                                        <p:tav tm="0">
                                          <p:val>
                                            <p:strVal val="#ppt_y"/>
                                          </p:val>
                                        </p:tav>
                                        <p:tav tm="100000">
                                          <p:val>
                                            <p:strVal val="#ppt_y+#ppt_h*1.125000"/>
                                          </p:val>
                                        </p:tav>
                                      </p:tavLst>
                                    </p:anim>
                                    <p:animEffect transition="out" filter="wipe(down)">
                                      <p:cBhvr>
                                        <p:cTn id="540" dur="500"/>
                                        <p:tgtEl>
                                          <p:spTgt spid="10"/>
                                        </p:tgtEl>
                                      </p:cBhvr>
                                    </p:animEffect>
                                    <p:set>
                                      <p:cBhvr>
                                        <p:cTn id="541" dur="1" fill="hold">
                                          <p:stCondLst>
                                            <p:cond delay="499"/>
                                          </p:stCondLst>
                                        </p:cTn>
                                        <p:tgtEl>
                                          <p:spTgt spid="10"/>
                                        </p:tgtEl>
                                        <p:attrNameLst>
                                          <p:attrName>style.visibility</p:attrName>
                                        </p:attrNameLst>
                                      </p:cBhvr>
                                      <p:to>
                                        <p:strVal val="hidden"/>
                                      </p:to>
                                    </p:set>
                                  </p:childTnLst>
                                </p:cTn>
                              </p:par>
                              <p:par>
                                <p:cTn id="542" presetID="12" presetClass="entr" presetSubtype="1" fill="hold" grpId="10" nodeType="withEffect">
                                  <p:stCondLst>
                                    <p:cond delay="500"/>
                                  </p:stCondLst>
                                  <p:childTnLst>
                                    <p:set>
                                      <p:cBhvr>
                                        <p:cTn id="543" dur="1" fill="hold">
                                          <p:stCondLst>
                                            <p:cond delay="0"/>
                                          </p:stCondLst>
                                        </p:cTn>
                                        <p:tgtEl>
                                          <p:spTgt spid="9"/>
                                        </p:tgtEl>
                                        <p:attrNameLst>
                                          <p:attrName>style.visibility</p:attrName>
                                        </p:attrNameLst>
                                      </p:cBhvr>
                                      <p:to>
                                        <p:strVal val="visible"/>
                                      </p:to>
                                    </p:set>
                                    <p:anim calcmode="lin" valueType="num">
                                      <p:cBhvr additive="base">
                                        <p:cTn id="544" dur="500"/>
                                        <p:tgtEl>
                                          <p:spTgt spid="9"/>
                                        </p:tgtEl>
                                        <p:attrNameLst>
                                          <p:attrName>ppt_y</p:attrName>
                                        </p:attrNameLst>
                                      </p:cBhvr>
                                      <p:tavLst>
                                        <p:tav tm="0">
                                          <p:val>
                                            <p:strVal val="#ppt_y-#ppt_h*1.125000"/>
                                          </p:val>
                                        </p:tav>
                                        <p:tav tm="100000">
                                          <p:val>
                                            <p:strVal val="#ppt_y"/>
                                          </p:val>
                                        </p:tav>
                                      </p:tavLst>
                                    </p:anim>
                                    <p:animEffect transition="in" filter="wipe(down)">
                                      <p:cBhvr>
                                        <p:cTn id="545" dur="500"/>
                                        <p:tgtEl>
                                          <p:spTgt spid="9"/>
                                        </p:tgtEl>
                                      </p:cBhvr>
                                    </p:animEffect>
                                  </p:childTnLst>
                                </p:cTn>
                              </p:par>
                            </p:childTnLst>
                          </p:cTn>
                        </p:par>
                        <p:par>
                          <p:cTn id="546" fill="hold">
                            <p:stCondLst>
                              <p:cond delay="54000"/>
                            </p:stCondLst>
                            <p:childTnLst>
                              <p:par>
                                <p:cTn id="547" presetID="12" presetClass="exit" presetSubtype="4" fill="hold" grpId="11" nodeType="afterEffect">
                                  <p:stCondLst>
                                    <p:cond delay="500"/>
                                  </p:stCondLst>
                                  <p:childTnLst>
                                    <p:anim calcmode="lin" valueType="num">
                                      <p:cBhvr additive="base">
                                        <p:cTn id="548" dur="500"/>
                                        <p:tgtEl>
                                          <p:spTgt spid="9"/>
                                        </p:tgtEl>
                                        <p:attrNameLst>
                                          <p:attrName>ppt_y</p:attrName>
                                        </p:attrNameLst>
                                      </p:cBhvr>
                                      <p:tavLst>
                                        <p:tav tm="0">
                                          <p:val>
                                            <p:strVal val="#ppt_y"/>
                                          </p:val>
                                        </p:tav>
                                        <p:tav tm="100000">
                                          <p:val>
                                            <p:strVal val="#ppt_y+#ppt_h*1.125000"/>
                                          </p:val>
                                        </p:tav>
                                      </p:tavLst>
                                    </p:anim>
                                    <p:animEffect transition="out" filter="wipe(down)">
                                      <p:cBhvr>
                                        <p:cTn id="549" dur="500"/>
                                        <p:tgtEl>
                                          <p:spTgt spid="9"/>
                                        </p:tgtEl>
                                      </p:cBhvr>
                                    </p:animEffect>
                                    <p:set>
                                      <p:cBhvr>
                                        <p:cTn id="550" dur="1" fill="hold">
                                          <p:stCondLst>
                                            <p:cond delay="499"/>
                                          </p:stCondLst>
                                        </p:cTn>
                                        <p:tgtEl>
                                          <p:spTgt spid="9"/>
                                        </p:tgtEl>
                                        <p:attrNameLst>
                                          <p:attrName>style.visibility</p:attrName>
                                        </p:attrNameLst>
                                      </p:cBhvr>
                                      <p:to>
                                        <p:strVal val="hidden"/>
                                      </p:to>
                                    </p:set>
                                  </p:childTnLst>
                                </p:cTn>
                              </p:par>
                              <p:par>
                                <p:cTn id="551" presetID="12" presetClass="entr" presetSubtype="1" fill="hold" grpId="10" nodeType="withEffect">
                                  <p:stCondLst>
                                    <p:cond delay="500"/>
                                  </p:stCondLst>
                                  <p:childTnLst>
                                    <p:set>
                                      <p:cBhvr>
                                        <p:cTn id="552" dur="1" fill="hold">
                                          <p:stCondLst>
                                            <p:cond delay="0"/>
                                          </p:stCondLst>
                                        </p:cTn>
                                        <p:tgtEl>
                                          <p:spTgt spid="8"/>
                                        </p:tgtEl>
                                        <p:attrNameLst>
                                          <p:attrName>style.visibility</p:attrName>
                                        </p:attrNameLst>
                                      </p:cBhvr>
                                      <p:to>
                                        <p:strVal val="visible"/>
                                      </p:to>
                                    </p:set>
                                    <p:anim calcmode="lin" valueType="num">
                                      <p:cBhvr additive="base">
                                        <p:cTn id="553" dur="500"/>
                                        <p:tgtEl>
                                          <p:spTgt spid="8"/>
                                        </p:tgtEl>
                                        <p:attrNameLst>
                                          <p:attrName>ppt_y</p:attrName>
                                        </p:attrNameLst>
                                      </p:cBhvr>
                                      <p:tavLst>
                                        <p:tav tm="0">
                                          <p:val>
                                            <p:strVal val="#ppt_y-#ppt_h*1.125000"/>
                                          </p:val>
                                        </p:tav>
                                        <p:tav tm="100000">
                                          <p:val>
                                            <p:strVal val="#ppt_y"/>
                                          </p:val>
                                        </p:tav>
                                      </p:tavLst>
                                    </p:anim>
                                    <p:animEffect transition="in" filter="wipe(down)">
                                      <p:cBhvr>
                                        <p:cTn id="554" dur="500"/>
                                        <p:tgtEl>
                                          <p:spTgt spid="8"/>
                                        </p:tgtEl>
                                      </p:cBhvr>
                                    </p:animEffect>
                                  </p:childTnLst>
                                </p:cTn>
                              </p:par>
                            </p:childTnLst>
                          </p:cTn>
                        </p:par>
                        <p:par>
                          <p:cTn id="555" fill="hold">
                            <p:stCondLst>
                              <p:cond delay="55000"/>
                            </p:stCondLst>
                            <p:childTnLst>
                              <p:par>
                                <p:cTn id="556" presetID="12" presetClass="exit" presetSubtype="4" fill="hold" grpId="11" nodeType="afterEffect">
                                  <p:stCondLst>
                                    <p:cond delay="500"/>
                                  </p:stCondLst>
                                  <p:childTnLst>
                                    <p:anim calcmode="lin" valueType="num">
                                      <p:cBhvr additive="base">
                                        <p:cTn id="557" dur="500"/>
                                        <p:tgtEl>
                                          <p:spTgt spid="8"/>
                                        </p:tgtEl>
                                        <p:attrNameLst>
                                          <p:attrName>ppt_y</p:attrName>
                                        </p:attrNameLst>
                                      </p:cBhvr>
                                      <p:tavLst>
                                        <p:tav tm="0">
                                          <p:val>
                                            <p:strVal val="#ppt_y"/>
                                          </p:val>
                                        </p:tav>
                                        <p:tav tm="100000">
                                          <p:val>
                                            <p:strVal val="#ppt_y+#ppt_h*1.125000"/>
                                          </p:val>
                                        </p:tav>
                                      </p:tavLst>
                                    </p:anim>
                                    <p:animEffect transition="out" filter="wipe(down)">
                                      <p:cBhvr>
                                        <p:cTn id="558" dur="500"/>
                                        <p:tgtEl>
                                          <p:spTgt spid="8"/>
                                        </p:tgtEl>
                                      </p:cBhvr>
                                    </p:animEffect>
                                    <p:set>
                                      <p:cBhvr>
                                        <p:cTn id="559" dur="1" fill="hold">
                                          <p:stCondLst>
                                            <p:cond delay="499"/>
                                          </p:stCondLst>
                                        </p:cTn>
                                        <p:tgtEl>
                                          <p:spTgt spid="8"/>
                                        </p:tgtEl>
                                        <p:attrNameLst>
                                          <p:attrName>style.visibility</p:attrName>
                                        </p:attrNameLst>
                                      </p:cBhvr>
                                      <p:to>
                                        <p:strVal val="hidden"/>
                                      </p:to>
                                    </p:set>
                                  </p:childTnLst>
                                </p:cTn>
                              </p:par>
                              <p:par>
                                <p:cTn id="560" presetID="12" presetClass="entr" presetSubtype="1" fill="hold" grpId="10" nodeType="withEffect">
                                  <p:stCondLst>
                                    <p:cond delay="500"/>
                                  </p:stCondLst>
                                  <p:childTnLst>
                                    <p:set>
                                      <p:cBhvr>
                                        <p:cTn id="561" dur="1" fill="hold">
                                          <p:stCondLst>
                                            <p:cond delay="0"/>
                                          </p:stCondLst>
                                        </p:cTn>
                                        <p:tgtEl>
                                          <p:spTgt spid="7"/>
                                        </p:tgtEl>
                                        <p:attrNameLst>
                                          <p:attrName>style.visibility</p:attrName>
                                        </p:attrNameLst>
                                      </p:cBhvr>
                                      <p:to>
                                        <p:strVal val="visible"/>
                                      </p:to>
                                    </p:set>
                                    <p:anim calcmode="lin" valueType="num">
                                      <p:cBhvr additive="base">
                                        <p:cTn id="562" dur="500"/>
                                        <p:tgtEl>
                                          <p:spTgt spid="7"/>
                                        </p:tgtEl>
                                        <p:attrNameLst>
                                          <p:attrName>ppt_y</p:attrName>
                                        </p:attrNameLst>
                                      </p:cBhvr>
                                      <p:tavLst>
                                        <p:tav tm="0">
                                          <p:val>
                                            <p:strVal val="#ppt_y-#ppt_h*1.125000"/>
                                          </p:val>
                                        </p:tav>
                                        <p:tav tm="100000">
                                          <p:val>
                                            <p:strVal val="#ppt_y"/>
                                          </p:val>
                                        </p:tav>
                                      </p:tavLst>
                                    </p:anim>
                                    <p:animEffect transition="in" filter="wipe(down)">
                                      <p:cBhvr>
                                        <p:cTn id="563" dur="500"/>
                                        <p:tgtEl>
                                          <p:spTgt spid="7"/>
                                        </p:tgtEl>
                                      </p:cBhvr>
                                    </p:animEffect>
                                  </p:childTnLst>
                                </p:cTn>
                              </p:par>
                            </p:childTnLst>
                          </p:cTn>
                        </p:par>
                        <p:par>
                          <p:cTn id="564" fill="hold">
                            <p:stCondLst>
                              <p:cond delay="56000"/>
                            </p:stCondLst>
                            <p:childTnLst>
                              <p:par>
                                <p:cTn id="565" presetID="12" presetClass="exit" presetSubtype="4" fill="hold" grpId="11" nodeType="afterEffect">
                                  <p:stCondLst>
                                    <p:cond delay="500"/>
                                  </p:stCondLst>
                                  <p:childTnLst>
                                    <p:anim calcmode="lin" valueType="num">
                                      <p:cBhvr additive="base">
                                        <p:cTn id="566" dur="500"/>
                                        <p:tgtEl>
                                          <p:spTgt spid="7"/>
                                        </p:tgtEl>
                                        <p:attrNameLst>
                                          <p:attrName>ppt_y</p:attrName>
                                        </p:attrNameLst>
                                      </p:cBhvr>
                                      <p:tavLst>
                                        <p:tav tm="0">
                                          <p:val>
                                            <p:strVal val="#ppt_y"/>
                                          </p:val>
                                        </p:tav>
                                        <p:tav tm="100000">
                                          <p:val>
                                            <p:strVal val="#ppt_y+#ppt_h*1.125000"/>
                                          </p:val>
                                        </p:tav>
                                      </p:tavLst>
                                    </p:anim>
                                    <p:animEffect transition="out" filter="wipe(down)">
                                      <p:cBhvr>
                                        <p:cTn id="567" dur="500"/>
                                        <p:tgtEl>
                                          <p:spTgt spid="7"/>
                                        </p:tgtEl>
                                      </p:cBhvr>
                                    </p:animEffect>
                                    <p:set>
                                      <p:cBhvr>
                                        <p:cTn id="568" dur="1" fill="hold">
                                          <p:stCondLst>
                                            <p:cond delay="499"/>
                                          </p:stCondLst>
                                        </p:cTn>
                                        <p:tgtEl>
                                          <p:spTgt spid="7"/>
                                        </p:tgtEl>
                                        <p:attrNameLst>
                                          <p:attrName>style.visibility</p:attrName>
                                        </p:attrNameLst>
                                      </p:cBhvr>
                                      <p:to>
                                        <p:strVal val="hidden"/>
                                      </p:to>
                                    </p:set>
                                  </p:childTnLst>
                                </p:cTn>
                              </p:par>
                              <p:par>
                                <p:cTn id="569" presetID="12" presetClass="entr" presetSubtype="1" fill="hold" grpId="10" nodeType="withEffect">
                                  <p:stCondLst>
                                    <p:cond delay="500"/>
                                  </p:stCondLst>
                                  <p:childTnLst>
                                    <p:set>
                                      <p:cBhvr>
                                        <p:cTn id="570" dur="1" fill="hold">
                                          <p:stCondLst>
                                            <p:cond delay="0"/>
                                          </p:stCondLst>
                                        </p:cTn>
                                        <p:tgtEl>
                                          <p:spTgt spid="6"/>
                                        </p:tgtEl>
                                        <p:attrNameLst>
                                          <p:attrName>style.visibility</p:attrName>
                                        </p:attrNameLst>
                                      </p:cBhvr>
                                      <p:to>
                                        <p:strVal val="visible"/>
                                      </p:to>
                                    </p:set>
                                    <p:anim calcmode="lin" valueType="num">
                                      <p:cBhvr additive="base">
                                        <p:cTn id="571" dur="500"/>
                                        <p:tgtEl>
                                          <p:spTgt spid="6"/>
                                        </p:tgtEl>
                                        <p:attrNameLst>
                                          <p:attrName>ppt_y</p:attrName>
                                        </p:attrNameLst>
                                      </p:cBhvr>
                                      <p:tavLst>
                                        <p:tav tm="0">
                                          <p:val>
                                            <p:strVal val="#ppt_y-#ppt_h*1.125000"/>
                                          </p:val>
                                        </p:tav>
                                        <p:tav tm="100000">
                                          <p:val>
                                            <p:strVal val="#ppt_y"/>
                                          </p:val>
                                        </p:tav>
                                      </p:tavLst>
                                    </p:anim>
                                    <p:animEffect transition="in" filter="wipe(down)">
                                      <p:cBhvr>
                                        <p:cTn id="572" dur="500"/>
                                        <p:tgtEl>
                                          <p:spTgt spid="6"/>
                                        </p:tgtEl>
                                      </p:cBhvr>
                                    </p:animEffect>
                                  </p:childTnLst>
                                </p:cTn>
                              </p:par>
                            </p:childTnLst>
                          </p:cTn>
                        </p:par>
                        <p:par>
                          <p:cTn id="573" fill="hold">
                            <p:stCondLst>
                              <p:cond delay="57000"/>
                            </p:stCondLst>
                            <p:childTnLst>
                              <p:par>
                                <p:cTn id="574" presetID="12" presetClass="exit" presetSubtype="4" fill="hold" grpId="11" nodeType="afterEffect">
                                  <p:stCondLst>
                                    <p:cond delay="500"/>
                                  </p:stCondLst>
                                  <p:childTnLst>
                                    <p:anim calcmode="lin" valueType="num">
                                      <p:cBhvr additive="base">
                                        <p:cTn id="575" dur="500"/>
                                        <p:tgtEl>
                                          <p:spTgt spid="6"/>
                                        </p:tgtEl>
                                        <p:attrNameLst>
                                          <p:attrName>ppt_y</p:attrName>
                                        </p:attrNameLst>
                                      </p:cBhvr>
                                      <p:tavLst>
                                        <p:tav tm="0">
                                          <p:val>
                                            <p:strVal val="#ppt_y"/>
                                          </p:val>
                                        </p:tav>
                                        <p:tav tm="100000">
                                          <p:val>
                                            <p:strVal val="#ppt_y+#ppt_h*1.125000"/>
                                          </p:val>
                                        </p:tav>
                                      </p:tavLst>
                                    </p:anim>
                                    <p:animEffect transition="out" filter="wipe(down)">
                                      <p:cBhvr>
                                        <p:cTn id="576" dur="500"/>
                                        <p:tgtEl>
                                          <p:spTgt spid="6"/>
                                        </p:tgtEl>
                                      </p:cBhvr>
                                    </p:animEffect>
                                    <p:set>
                                      <p:cBhvr>
                                        <p:cTn id="577" dur="1" fill="hold">
                                          <p:stCondLst>
                                            <p:cond delay="499"/>
                                          </p:stCondLst>
                                        </p:cTn>
                                        <p:tgtEl>
                                          <p:spTgt spid="6"/>
                                        </p:tgtEl>
                                        <p:attrNameLst>
                                          <p:attrName>style.visibility</p:attrName>
                                        </p:attrNameLst>
                                      </p:cBhvr>
                                      <p:to>
                                        <p:strVal val="hidden"/>
                                      </p:to>
                                    </p:set>
                                  </p:childTnLst>
                                </p:cTn>
                              </p:par>
                              <p:par>
                                <p:cTn id="578" presetID="12" presetClass="entr" presetSubtype="1" fill="hold" grpId="10" nodeType="withEffect">
                                  <p:stCondLst>
                                    <p:cond delay="500"/>
                                  </p:stCondLst>
                                  <p:childTnLst>
                                    <p:set>
                                      <p:cBhvr>
                                        <p:cTn id="579" dur="1" fill="hold">
                                          <p:stCondLst>
                                            <p:cond delay="0"/>
                                          </p:stCondLst>
                                        </p:cTn>
                                        <p:tgtEl>
                                          <p:spTgt spid="5"/>
                                        </p:tgtEl>
                                        <p:attrNameLst>
                                          <p:attrName>style.visibility</p:attrName>
                                        </p:attrNameLst>
                                      </p:cBhvr>
                                      <p:to>
                                        <p:strVal val="visible"/>
                                      </p:to>
                                    </p:set>
                                    <p:anim calcmode="lin" valueType="num">
                                      <p:cBhvr additive="base">
                                        <p:cTn id="580" dur="500"/>
                                        <p:tgtEl>
                                          <p:spTgt spid="5"/>
                                        </p:tgtEl>
                                        <p:attrNameLst>
                                          <p:attrName>ppt_y</p:attrName>
                                        </p:attrNameLst>
                                      </p:cBhvr>
                                      <p:tavLst>
                                        <p:tav tm="0">
                                          <p:val>
                                            <p:strVal val="#ppt_y-#ppt_h*1.125000"/>
                                          </p:val>
                                        </p:tav>
                                        <p:tav tm="100000">
                                          <p:val>
                                            <p:strVal val="#ppt_y"/>
                                          </p:val>
                                        </p:tav>
                                      </p:tavLst>
                                    </p:anim>
                                    <p:animEffect transition="in" filter="wipe(down)">
                                      <p:cBhvr>
                                        <p:cTn id="581" dur="500"/>
                                        <p:tgtEl>
                                          <p:spTgt spid="5"/>
                                        </p:tgtEl>
                                      </p:cBhvr>
                                    </p:animEffect>
                                  </p:childTnLst>
                                </p:cTn>
                              </p:par>
                            </p:childTnLst>
                          </p:cTn>
                        </p:par>
                        <p:par>
                          <p:cTn id="582" fill="hold">
                            <p:stCondLst>
                              <p:cond delay="58000"/>
                            </p:stCondLst>
                            <p:childTnLst>
                              <p:par>
                                <p:cTn id="583" presetID="12" presetClass="exit" presetSubtype="4" fill="hold" grpId="11" nodeType="afterEffect">
                                  <p:stCondLst>
                                    <p:cond delay="500"/>
                                  </p:stCondLst>
                                  <p:childTnLst>
                                    <p:anim calcmode="lin" valueType="num">
                                      <p:cBhvr additive="base">
                                        <p:cTn id="584" dur="500"/>
                                        <p:tgtEl>
                                          <p:spTgt spid="5"/>
                                        </p:tgtEl>
                                        <p:attrNameLst>
                                          <p:attrName>ppt_y</p:attrName>
                                        </p:attrNameLst>
                                      </p:cBhvr>
                                      <p:tavLst>
                                        <p:tav tm="0">
                                          <p:val>
                                            <p:strVal val="#ppt_y"/>
                                          </p:val>
                                        </p:tav>
                                        <p:tav tm="100000">
                                          <p:val>
                                            <p:strVal val="#ppt_y+#ppt_h*1.125000"/>
                                          </p:val>
                                        </p:tav>
                                      </p:tavLst>
                                    </p:anim>
                                    <p:animEffect transition="out" filter="wipe(down)">
                                      <p:cBhvr>
                                        <p:cTn id="585" dur="500"/>
                                        <p:tgtEl>
                                          <p:spTgt spid="5"/>
                                        </p:tgtEl>
                                      </p:cBhvr>
                                    </p:animEffect>
                                    <p:set>
                                      <p:cBhvr>
                                        <p:cTn id="586" dur="1" fill="hold">
                                          <p:stCondLst>
                                            <p:cond delay="499"/>
                                          </p:stCondLst>
                                        </p:cTn>
                                        <p:tgtEl>
                                          <p:spTgt spid="5"/>
                                        </p:tgtEl>
                                        <p:attrNameLst>
                                          <p:attrName>style.visibility</p:attrName>
                                        </p:attrNameLst>
                                      </p:cBhvr>
                                      <p:to>
                                        <p:strVal val="hidden"/>
                                      </p:to>
                                    </p:set>
                                  </p:childTnLst>
                                </p:cTn>
                              </p:par>
                              <p:par>
                                <p:cTn id="587" presetID="12" presetClass="entr" presetSubtype="1" fill="hold" grpId="10" nodeType="withEffect">
                                  <p:stCondLst>
                                    <p:cond delay="500"/>
                                  </p:stCondLst>
                                  <p:childTnLst>
                                    <p:set>
                                      <p:cBhvr>
                                        <p:cTn id="588" dur="1" fill="hold">
                                          <p:stCondLst>
                                            <p:cond delay="0"/>
                                          </p:stCondLst>
                                        </p:cTn>
                                        <p:tgtEl>
                                          <p:spTgt spid="4"/>
                                        </p:tgtEl>
                                        <p:attrNameLst>
                                          <p:attrName>style.visibility</p:attrName>
                                        </p:attrNameLst>
                                      </p:cBhvr>
                                      <p:to>
                                        <p:strVal val="visible"/>
                                      </p:to>
                                    </p:set>
                                    <p:anim calcmode="lin" valueType="num">
                                      <p:cBhvr additive="base">
                                        <p:cTn id="589" dur="500"/>
                                        <p:tgtEl>
                                          <p:spTgt spid="4"/>
                                        </p:tgtEl>
                                        <p:attrNameLst>
                                          <p:attrName>ppt_y</p:attrName>
                                        </p:attrNameLst>
                                      </p:cBhvr>
                                      <p:tavLst>
                                        <p:tav tm="0">
                                          <p:val>
                                            <p:strVal val="#ppt_y-#ppt_h*1.125000"/>
                                          </p:val>
                                        </p:tav>
                                        <p:tav tm="100000">
                                          <p:val>
                                            <p:strVal val="#ppt_y"/>
                                          </p:val>
                                        </p:tav>
                                      </p:tavLst>
                                    </p:anim>
                                    <p:animEffect transition="in" filter="wipe(down)">
                                      <p:cBhvr>
                                        <p:cTn id="590" dur="500"/>
                                        <p:tgtEl>
                                          <p:spTgt spid="4"/>
                                        </p:tgtEl>
                                      </p:cBhvr>
                                    </p:animEffect>
                                  </p:childTnLst>
                                </p:cTn>
                              </p:par>
                            </p:childTnLst>
                          </p:cTn>
                        </p:par>
                        <p:par>
                          <p:cTn id="591" fill="hold">
                            <p:stCondLst>
                              <p:cond delay="59000"/>
                            </p:stCondLst>
                            <p:childTnLst>
                              <p:par>
                                <p:cTn id="592" presetID="12" presetClass="exit" presetSubtype="4" fill="hold" grpId="11" nodeType="afterEffect">
                                  <p:stCondLst>
                                    <p:cond delay="500"/>
                                  </p:stCondLst>
                                  <p:childTnLst>
                                    <p:anim calcmode="lin" valueType="num">
                                      <p:cBhvr additive="base">
                                        <p:cTn id="593" dur="500"/>
                                        <p:tgtEl>
                                          <p:spTgt spid="4"/>
                                        </p:tgtEl>
                                        <p:attrNameLst>
                                          <p:attrName>ppt_y</p:attrName>
                                        </p:attrNameLst>
                                      </p:cBhvr>
                                      <p:tavLst>
                                        <p:tav tm="0">
                                          <p:val>
                                            <p:strVal val="#ppt_y"/>
                                          </p:val>
                                        </p:tav>
                                        <p:tav tm="100000">
                                          <p:val>
                                            <p:strVal val="#ppt_y+#ppt_h*1.125000"/>
                                          </p:val>
                                        </p:tav>
                                      </p:tavLst>
                                    </p:anim>
                                    <p:animEffect transition="out" filter="wipe(down)">
                                      <p:cBhvr>
                                        <p:cTn id="594" dur="500"/>
                                        <p:tgtEl>
                                          <p:spTgt spid="4"/>
                                        </p:tgtEl>
                                      </p:cBhvr>
                                    </p:animEffect>
                                    <p:set>
                                      <p:cBhvr>
                                        <p:cTn id="595" dur="1" fill="hold">
                                          <p:stCondLst>
                                            <p:cond delay="499"/>
                                          </p:stCondLst>
                                        </p:cTn>
                                        <p:tgtEl>
                                          <p:spTgt spid="4"/>
                                        </p:tgtEl>
                                        <p:attrNameLst>
                                          <p:attrName>style.visibility</p:attrName>
                                        </p:attrNameLst>
                                      </p:cBhvr>
                                      <p:to>
                                        <p:strVal val="hidden"/>
                                      </p:to>
                                    </p:set>
                                  </p:childTnLst>
                                </p:cTn>
                              </p:par>
                              <p:par>
                                <p:cTn id="596" presetID="12" presetClass="entr" presetSubtype="1" fill="hold" grpId="11" nodeType="withEffect">
                                  <p:stCondLst>
                                    <p:cond delay="500"/>
                                  </p:stCondLst>
                                  <p:childTnLst>
                                    <p:set>
                                      <p:cBhvr>
                                        <p:cTn id="597" dur="1" fill="hold">
                                          <p:stCondLst>
                                            <p:cond delay="0"/>
                                          </p:stCondLst>
                                        </p:cTn>
                                        <p:tgtEl>
                                          <p:spTgt spid="3"/>
                                        </p:tgtEl>
                                        <p:attrNameLst>
                                          <p:attrName>style.visibility</p:attrName>
                                        </p:attrNameLst>
                                      </p:cBhvr>
                                      <p:to>
                                        <p:strVal val="visible"/>
                                      </p:to>
                                    </p:set>
                                    <p:anim calcmode="lin" valueType="num">
                                      <p:cBhvr additive="base">
                                        <p:cTn id="598" dur="500"/>
                                        <p:tgtEl>
                                          <p:spTgt spid="3"/>
                                        </p:tgtEl>
                                        <p:attrNameLst>
                                          <p:attrName>ppt_y</p:attrName>
                                        </p:attrNameLst>
                                      </p:cBhvr>
                                      <p:tavLst>
                                        <p:tav tm="0">
                                          <p:val>
                                            <p:strVal val="#ppt_y-#ppt_h*1.125000"/>
                                          </p:val>
                                        </p:tav>
                                        <p:tav tm="100000">
                                          <p:val>
                                            <p:strVal val="#ppt_y"/>
                                          </p:val>
                                        </p:tav>
                                      </p:tavLst>
                                    </p:anim>
                                    <p:animEffect transition="in" filter="wipe(down)">
                                      <p:cBhvr>
                                        <p:cTn id="59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3" grpId="8"/>
      <p:bldP spid="3" grpId="9"/>
      <p:bldP spid="3" grpId="10"/>
      <p:bldP spid="3" grpId="11"/>
      <p:bldP spid="4" grpId="0"/>
      <p:bldP spid="4" grpId="1"/>
      <p:bldP spid="4" grpId="2"/>
      <p:bldP spid="4" grpId="3"/>
      <p:bldP spid="4" grpId="4"/>
      <p:bldP spid="4" grpId="5"/>
      <p:bldP spid="4" grpId="6"/>
      <p:bldP spid="4" grpId="7"/>
      <p:bldP spid="4" grpId="8"/>
      <p:bldP spid="4" grpId="9"/>
      <p:bldP spid="4" grpId="10"/>
      <p:bldP spid="4" grpId="11"/>
      <p:bldP spid="5" grpId="0"/>
      <p:bldP spid="5" grpId="1"/>
      <p:bldP spid="5" grpId="2"/>
      <p:bldP spid="5" grpId="3"/>
      <p:bldP spid="5" grpId="4"/>
      <p:bldP spid="5" grpId="5"/>
      <p:bldP spid="5" grpId="6"/>
      <p:bldP spid="5" grpId="7"/>
      <p:bldP spid="5" grpId="8"/>
      <p:bldP spid="5" grpId="9"/>
      <p:bldP spid="5" grpId="10"/>
      <p:bldP spid="5" grpId="11"/>
      <p:bldP spid="6" grpId="0"/>
      <p:bldP spid="6" grpId="1"/>
      <p:bldP spid="6" grpId="2"/>
      <p:bldP spid="6" grpId="3"/>
      <p:bldP spid="6" grpId="4"/>
      <p:bldP spid="6" grpId="5"/>
      <p:bldP spid="6" grpId="6"/>
      <p:bldP spid="6" grpId="7"/>
      <p:bldP spid="6" grpId="8"/>
      <p:bldP spid="6" grpId="9"/>
      <p:bldP spid="6" grpId="10"/>
      <p:bldP spid="6" grpId="11"/>
      <p:bldP spid="7" grpId="0"/>
      <p:bldP spid="7" grpId="1"/>
      <p:bldP spid="7" grpId="2"/>
      <p:bldP spid="7" grpId="3"/>
      <p:bldP spid="7" grpId="4"/>
      <p:bldP spid="7" grpId="5"/>
      <p:bldP spid="7" grpId="6"/>
      <p:bldP spid="7" grpId="7"/>
      <p:bldP spid="7" grpId="8"/>
      <p:bldP spid="7" grpId="9"/>
      <p:bldP spid="7" grpId="10"/>
      <p:bldP spid="7" grpId="11"/>
      <p:bldP spid="8" grpId="0"/>
      <p:bldP spid="8" grpId="1"/>
      <p:bldP spid="8" grpId="2"/>
      <p:bldP spid="8" grpId="3"/>
      <p:bldP spid="8" grpId="4"/>
      <p:bldP spid="8" grpId="5"/>
      <p:bldP spid="8" grpId="6"/>
      <p:bldP spid="8" grpId="7"/>
      <p:bldP spid="8" grpId="8"/>
      <p:bldP spid="8" grpId="9"/>
      <p:bldP spid="8" grpId="10"/>
      <p:bldP spid="8" grpId="11"/>
      <p:bldP spid="9" grpId="0"/>
      <p:bldP spid="9" grpId="1"/>
      <p:bldP spid="9" grpId="2"/>
      <p:bldP spid="9" grpId="3"/>
      <p:bldP spid="9" grpId="4"/>
      <p:bldP spid="9" grpId="5"/>
      <p:bldP spid="9" grpId="6"/>
      <p:bldP spid="9" grpId="7"/>
      <p:bldP spid="9" grpId="8"/>
      <p:bldP spid="9" grpId="9"/>
      <p:bldP spid="9" grpId="10"/>
      <p:bldP spid="9" grpId="11"/>
      <p:bldP spid="10" grpId="0"/>
      <p:bldP spid="10" grpId="1"/>
      <p:bldP spid="10" grpId="2"/>
      <p:bldP spid="10" grpId="3"/>
      <p:bldP spid="10" grpId="4"/>
      <p:bldP spid="10" grpId="5"/>
      <p:bldP spid="10" grpId="6"/>
      <p:bldP spid="10" grpId="7"/>
      <p:bldP spid="10" grpId="8"/>
      <p:bldP spid="10" grpId="9"/>
      <p:bldP spid="10" grpId="10"/>
      <p:bldP spid="10" grpId="11"/>
      <p:bldP spid="11" grpId="0"/>
      <p:bldP spid="11" grpId="1"/>
      <p:bldP spid="11" grpId="2"/>
      <p:bldP spid="11" grpId="3"/>
      <p:bldP spid="11" grpId="4"/>
      <p:bldP spid="11" grpId="5"/>
      <p:bldP spid="11" grpId="6"/>
      <p:bldP spid="11" grpId="7"/>
      <p:bldP spid="11" grpId="8"/>
      <p:bldP spid="11" grpId="9"/>
      <p:bldP spid="11" grpId="10"/>
      <p:bldP spid="11" grpId="11"/>
      <p:bldP spid="12" grpId="0"/>
      <p:bldP spid="12" grpId="1"/>
      <p:bldP spid="12" grpId="2"/>
      <p:bldP spid="12" grpId="3"/>
      <p:bldP spid="12" grpId="4"/>
      <p:bldP spid="12" grpId="5"/>
      <p:bldP spid="12" grpId="6"/>
      <p:bldP spid="12" grpId="7"/>
      <p:bldP spid="12" grpId="8"/>
      <p:bldP spid="12" grpId="9"/>
      <p:bldP spid="12" grpId="10"/>
      <p:bldP spid="12" grpId="11"/>
      <p:bldP spid="13" grpId="0"/>
      <p:bldP spid="13" grpId="1"/>
      <p:bldP spid="14" grpId="0"/>
      <p:bldP spid="14" grpId="1"/>
      <p:bldP spid="15" grpId="0"/>
      <p:bldP spid="15" grpId="1"/>
      <p:bldP spid="16" grpId="0"/>
      <p:bldP spid="16" grpId="1"/>
      <p:bldP spid="17" grpId="0"/>
      <p:bldP spid="17" grpId="1"/>
      <p:bldP spid="18" grpId="0"/>
      <p:bldP spid="18" grpId="1"/>
      <p:bldP spid="19" grpId="0" build="p">
        <p:tmplLst>
          <p:tmpl lvl="1">
            <p:tnLst>
              <p:par>
                <p:cTn presetID="12" presetClass="exit" presetSubtype="4" fill="hold" nodeType="withEffect">
                  <p:stCondLst>
                    <p:cond delay="500"/>
                  </p:stCondLst>
                  <p:childTnLst>
                    <p:anim calcmode="lin" valueType="num">
                      <p:cBhvr additive="base">
                        <p:cTn dur="500"/>
                        <p:tgtEl>
                          <p:spTgt spid="19"/>
                        </p:tgtEl>
                        <p:attrNameLst>
                          <p:attrName>ppt_y</p:attrName>
                        </p:attrNameLst>
                      </p:cBhvr>
                      <p:tavLst>
                        <p:tav tm="0">
                          <p:val>
                            <p:strVal val="#ppt_y"/>
                          </p:val>
                        </p:tav>
                        <p:tav tm="100000">
                          <p:val>
                            <p:strVal val="#ppt_y+#ppt_h*1.125000"/>
                          </p:val>
                        </p:tav>
                      </p:tavLst>
                    </p:anim>
                    <p:animEffect transition="out" filter="wipe(down)">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build="p">
        <p:tmplLst>
          <p:tmpl lvl="1">
            <p:tnLst>
              <p:par>
                <p:cTn presetID="12" presetClass="entr" presetSubtype="1"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p:tgtEl>
                          <p:spTgt spid="20"/>
                        </p:tgtEl>
                        <p:attrNameLst>
                          <p:attrName>ppt_y</p:attrName>
                        </p:attrNameLst>
                      </p:cBhvr>
                      <p:tavLst>
                        <p:tav tm="0">
                          <p:val>
                            <p:strVal val="#ppt_y-#ppt_h*1.125000"/>
                          </p:val>
                        </p:tav>
                        <p:tav tm="100000">
                          <p:val>
                            <p:strVal val="#ppt_y"/>
                          </p:val>
                        </p:tav>
                      </p:tavLst>
                    </p:anim>
                    <p:animEffect transition="in" filter="wipe(down)">
                      <p:cBhvr>
                        <p:cTn dur="500"/>
                        <p:tgtEl>
                          <p:spTgt spid="2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Animated Digits">
    <p:spTree>
      <p:nvGrpSpPr>
        <p:cNvPr id="1" name=""/>
        <p:cNvGrpSpPr/>
        <p:nvPr/>
      </p:nvGrpSpPr>
      <p:grpSpPr>
        <a:xfrm>
          <a:off x="0" y="0"/>
          <a:ext cx="0" cy="0"/>
          <a:chOff x="0" y="0"/>
          <a:chExt cx="0" cy="0"/>
        </a:xfrm>
      </p:grpSpPr>
      <p:sp>
        <p:nvSpPr>
          <p:cNvPr id="3" name="Digit 4: 0"/>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0</a:t>
            </a:r>
          </a:p>
        </p:txBody>
      </p:sp>
      <p:sp>
        <p:nvSpPr>
          <p:cNvPr id="4" name="Digit 4: 1"/>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1</a:t>
            </a:r>
          </a:p>
        </p:txBody>
      </p:sp>
      <p:sp>
        <p:nvSpPr>
          <p:cNvPr id="5" name="Digit 4: 2"/>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2</a:t>
            </a:r>
          </a:p>
        </p:txBody>
      </p:sp>
      <p:sp>
        <p:nvSpPr>
          <p:cNvPr id="6" name="Digit 4: 3"/>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3</a:t>
            </a:r>
          </a:p>
        </p:txBody>
      </p:sp>
      <p:sp>
        <p:nvSpPr>
          <p:cNvPr id="7" name="Digit 4: 4"/>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4</a:t>
            </a:r>
          </a:p>
        </p:txBody>
      </p:sp>
      <p:sp>
        <p:nvSpPr>
          <p:cNvPr id="8" name="Digit 4: 5"/>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5</a:t>
            </a:r>
          </a:p>
        </p:txBody>
      </p:sp>
      <p:sp>
        <p:nvSpPr>
          <p:cNvPr id="9" name="Digit 4: 6"/>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0" name="Digit 4: 7"/>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7</a:t>
            </a:r>
          </a:p>
        </p:txBody>
      </p:sp>
      <p:sp>
        <p:nvSpPr>
          <p:cNvPr id="11" name="Digit 4: 8"/>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8</a:t>
            </a:r>
          </a:p>
        </p:txBody>
      </p:sp>
      <p:sp>
        <p:nvSpPr>
          <p:cNvPr id="12" name="Digit 4: 9"/>
          <p:cNvSpPr/>
          <p:nvPr userDrawn="1"/>
        </p:nvSpPr>
        <p:spPr>
          <a:xfrm>
            <a:off x="8927138" y="2437877"/>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9</a:t>
            </a:r>
          </a:p>
        </p:txBody>
      </p:sp>
      <p:sp>
        <p:nvSpPr>
          <p:cNvPr id="13" name="Digit 3: 0"/>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0</a:t>
            </a:r>
          </a:p>
        </p:txBody>
      </p:sp>
      <p:sp>
        <p:nvSpPr>
          <p:cNvPr id="14" name="Digit 3: 1"/>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5" name="Digit 3: 2"/>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2</a:t>
            </a:r>
          </a:p>
        </p:txBody>
      </p:sp>
      <p:sp>
        <p:nvSpPr>
          <p:cNvPr id="16" name="Digit 3: 3"/>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3</a:t>
            </a:r>
          </a:p>
        </p:txBody>
      </p:sp>
      <p:sp>
        <p:nvSpPr>
          <p:cNvPr id="17" name="Digit 3: 4"/>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4</a:t>
            </a:r>
          </a:p>
        </p:txBody>
      </p:sp>
      <p:sp>
        <p:nvSpPr>
          <p:cNvPr id="18" name="Digit 3: 5"/>
          <p:cNvSpPr/>
          <p:nvPr userDrawn="1"/>
        </p:nvSpPr>
        <p:spPr>
          <a:xfrm>
            <a:off x="6869589" y="2430006"/>
            <a:ext cx="1484891" cy="2258854"/>
          </a:xfrm>
          <a:prstGeom prst="roundRect">
            <a:avLst>
              <a:gd name="adj" fmla="val 54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800" b="1" dirty="0">
                <a:solidFill>
                  <a:srgbClr val="FC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2" name="Digit 2"/>
          <p:cNvSpPr txBox="1">
            <a:spLocks/>
          </p:cNvSpPr>
          <p:nvPr userDrawn="1"/>
        </p:nvSpPr>
        <p:spPr>
          <a:xfrm>
            <a:off x="3858455" y="2674056"/>
            <a:ext cx="1443024" cy="2003625"/>
          </a:xfrm>
          <a:prstGeom prst="rect">
            <a:avLst/>
          </a:prstGeom>
        </p:spPr>
        <p:txBody>
          <a:bodyPr wrap="none" anchor="ctr" anchorCtr="0">
            <a:spAutoFit/>
          </a:bodyPr>
          <a:lstStyle>
            <a:lvl1pPr marL="0" indent="0" algn="ctr" defTabSz="914400" rtl="0" eaLnBrk="1" latinLnBrk="0" hangingPunct="1">
              <a:lnSpc>
                <a:spcPct val="90000"/>
              </a:lnSpc>
              <a:spcBef>
                <a:spcPts val="1000"/>
              </a:spcBef>
              <a:buFontTx/>
              <a:buNone/>
              <a:defRPr sz="13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a:t>
            </a:r>
          </a:p>
        </p:txBody>
      </p:sp>
      <p:sp>
        <p:nvSpPr>
          <p:cNvPr id="21" name="Digit 1"/>
          <p:cNvSpPr txBox="1">
            <a:spLocks/>
          </p:cNvSpPr>
          <p:nvPr userDrawn="1"/>
        </p:nvSpPr>
        <p:spPr>
          <a:xfrm>
            <a:off x="1800906" y="2674056"/>
            <a:ext cx="1443024" cy="2003625"/>
          </a:xfrm>
          <a:prstGeom prst="rect">
            <a:avLst/>
          </a:prstGeom>
        </p:spPr>
        <p:txBody>
          <a:bodyPr wrap="non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38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a:t>
            </a:r>
          </a:p>
        </p:txBody>
      </p:sp>
      <p:grpSp>
        <p:nvGrpSpPr>
          <p:cNvPr id="19" name="Group 18"/>
          <p:cNvGrpSpPr/>
          <p:nvPr userDrawn="1"/>
        </p:nvGrpSpPr>
        <p:grpSpPr>
          <a:xfrm>
            <a:off x="821094" y="130629"/>
            <a:ext cx="10972800" cy="6400800"/>
            <a:chOff x="821094" y="130629"/>
            <a:chExt cx="10972800" cy="6400800"/>
          </a:xfrm>
        </p:grpSpPr>
        <p:sp>
          <p:nvSpPr>
            <p:cNvPr id="20" name="Rectangle 19"/>
            <p:cNvSpPr/>
            <p:nvPr userDrawn="1"/>
          </p:nvSpPr>
          <p:spPr>
            <a:xfrm>
              <a:off x="821094" y="4704602"/>
              <a:ext cx="10972800" cy="182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821094" y="130629"/>
              <a:ext cx="10972800" cy="2299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itle"/>
            <p:cNvSpPr txBox="1"/>
            <p:nvPr userDrawn="1"/>
          </p:nvSpPr>
          <p:spPr>
            <a:xfrm>
              <a:off x="6003635" y="950231"/>
              <a:ext cx="184731" cy="769441"/>
            </a:xfrm>
            <a:prstGeom prst="rect">
              <a:avLst/>
            </a:prstGeom>
            <a:noFill/>
          </p:spPr>
          <p:txBody>
            <a:bodyPr wrap="none" rtlCol="0">
              <a:spAutoFit/>
            </a:bodyPr>
            <a:lstStyle/>
            <a:p>
              <a:pPr algn="ctr"/>
              <a:endParaRPr lang="en-US" sz="4400" b="1" i="1" cap="all" dirty="0">
                <a:solidFill>
                  <a:schemeClr val="bg1"/>
                </a:solidFill>
                <a:latin typeface="Segoe UI Semibold" panose="020B0702040204020203" pitchFamily="34" charset="0"/>
                <a:cs typeface="Segoe UI Semibold" panose="020B0702040204020203" pitchFamily="34" charset="0"/>
              </a:endParaRPr>
            </a:p>
          </p:txBody>
        </p:sp>
        <p:sp>
          <p:nvSpPr>
            <p:cNvPr id="25" name="Minutes Label"/>
            <p:cNvSpPr txBox="1"/>
            <p:nvPr userDrawn="1"/>
          </p:nvSpPr>
          <p:spPr>
            <a:xfrm>
              <a:off x="2576406" y="4941995"/>
              <a:ext cx="1949573" cy="584775"/>
            </a:xfrm>
            <a:prstGeom prst="rect">
              <a:avLst/>
            </a:prstGeom>
            <a:noFill/>
          </p:spPr>
          <p:txBody>
            <a:bodyPr wrap="none" rtlCol="0">
              <a:spAutoFit/>
            </a:bodyPr>
            <a:lstStyle/>
            <a:p>
              <a:pPr algn="ctr"/>
              <a:r>
                <a:rPr lang="en-US" sz="3200" cap="all" dirty="0">
                  <a:solidFill>
                    <a:sysClr val="windowText" lastClr="000000">
                      <a:alpha val="30000"/>
                    </a:sysClr>
                  </a:solidFill>
                  <a:latin typeface="Segoe UI Semibold" panose="020B0702040204020203" pitchFamily="34" charset="0"/>
                  <a:cs typeface="Segoe UI Semibold" panose="020B0702040204020203" pitchFamily="34" charset="0"/>
                </a:rPr>
                <a:t>Minutes</a:t>
              </a:r>
            </a:p>
          </p:txBody>
        </p:sp>
        <p:sp>
          <p:nvSpPr>
            <p:cNvPr id="26" name="Seconds Label"/>
            <p:cNvSpPr txBox="1"/>
            <p:nvPr userDrawn="1"/>
          </p:nvSpPr>
          <p:spPr>
            <a:xfrm>
              <a:off x="7634155" y="4941995"/>
              <a:ext cx="2013308" cy="584775"/>
            </a:xfrm>
            <a:prstGeom prst="rect">
              <a:avLst/>
            </a:prstGeom>
            <a:noFill/>
          </p:spPr>
          <p:txBody>
            <a:bodyPr wrap="none" rtlCol="0">
              <a:spAutoFit/>
            </a:bodyPr>
            <a:lstStyle/>
            <a:p>
              <a:pPr algn="ctr"/>
              <a:r>
                <a:rPr lang="en-US" sz="3200" cap="all" dirty="0">
                  <a:solidFill>
                    <a:sysClr val="windowText" lastClr="000000">
                      <a:alpha val="30000"/>
                    </a:sysClr>
                  </a:solidFill>
                  <a:latin typeface="Segoe UI Semibold" panose="020B0702040204020203" pitchFamily="34" charset="0"/>
                  <a:cs typeface="Segoe UI Semibold" panose="020B0702040204020203" pitchFamily="34" charset="0"/>
                </a:rPr>
                <a:t>Seconds</a:t>
              </a:r>
            </a:p>
          </p:txBody>
        </p:sp>
      </p:grpSp>
    </p:spTree>
    <p:extLst>
      <p:ext uri="{BB962C8B-B14F-4D97-AF65-F5344CB8AC3E}">
        <p14:creationId xmlns:p14="http://schemas.microsoft.com/office/powerpoint/2010/main" val="37646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grpId="0" nodeType="withEffect">
                                  <p:stCondLst>
                                    <p:cond delay="50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down)">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par>
                                <p:cTn id="9" presetID="12" presetClass="entr" presetSubtype="1"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par>
                                <p:cTn id="13" presetID="12" presetClass="exit" presetSubtype="4" fill="hold" grpId="0" nodeType="withEffect">
                                  <p:stCondLst>
                                    <p:cond delay="50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ntr" presetSubtype="1"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par>
                          <p:cTn id="21" fill="hold">
                            <p:stCondLst>
                              <p:cond delay="1000"/>
                            </p:stCondLst>
                            <p:childTnLst>
                              <p:par>
                                <p:cTn id="22" presetID="12" presetClass="exit" presetSubtype="4" fill="hold" grpId="1" nodeType="afterEffect">
                                  <p:stCondLst>
                                    <p:cond delay="500"/>
                                  </p:stCondLst>
                                  <p:childTnLst>
                                    <p:anim calcmode="lin" valueType="num">
                                      <p:cBhvr additive="base">
                                        <p:cTn id="23" dur="500"/>
                                        <p:tgtEl>
                                          <p:spTgt spid="12"/>
                                        </p:tgtEl>
                                        <p:attrNameLst>
                                          <p:attrName>ppt_y</p:attrName>
                                        </p:attrNameLst>
                                      </p:cBhvr>
                                      <p:tavLst>
                                        <p:tav tm="0">
                                          <p:val>
                                            <p:strVal val="#ppt_y"/>
                                          </p:val>
                                        </p:tav>
                                        <p:tav tm="100000">
                                          <p:val>
                                            <p:strVal val="#ppt_y+#ppt_h*1.125000"/>
                                          </p:val>
                                        </p:tav>
                                      </p:tavLst>
                                    </p:anim>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2" presetClass="entr" presetSubtype="1"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down)">
                                      <p:cBhvr>
                                        <p:cTn id="29" dur="500"/>
                                        <p:tgtEl>
                                          <p:spTgt spid="11"/>
                                        </p:tgtEl>
                                      </p:cBhvr>
                                    </p:animEffect>
                                  </p:childTnLst>
                                </p:cTn>
                              </p:par>
                            </p:childTnLst>
                          </p:cTn>
                        </p:par>
                        <p:par>
                          <p:cTn id="30" fill="hold">
                            <p:stCondLst>
                              <p:cond delay="2000"/>
                            </p:stCondLst>
                            <p:childTnLst>
                              <p:par>
                                <p:cTn id="31" presetID="12" presetClass="exit" presetSubtype="4" fill="hold" grpId="1" nodeType="afterEffect">
                                  <p:stCondLst>
                                    <p:cond delay="500"/>
                                  </p:stCondLst>
                                  <p:childTnLst>
                                    <p:anim calcmode="lin" valueType="num">
                                      <p:cBhvr additive="base">
                                        <p:cTn id="32" dur="500"/>
                                        <p:tgtEl>
                                          <p:spTgt spid="11"/>
                                        </p:tgtEl>
                                        <p:attrNameLst>
                                          <p:attrName>ppt_y</p:attrName>
                                        </p:attrNameLst>
                                      </p:cBhvr>
                                      <p:tavLst>
                                        <p:tav tm="0">
                                          <p:val>
                                            <p:strVal val="#ppt_y"/>
                                          </p:val>
                                        </p:tav>
                                        <p:tav tm="100000">
                                          <p:val>
                                            <p:strVal val="#ppt_y+#ppt_h*1.125000"/>
                                          </p:val>
                                        </p:tav>
                                      </p:tavLst>
                                    </p:anim>
                                    <p:animEffect transition="out" filter="wipe(down)">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2" presetClass="entr" presetSubtype="1" fill="hold" grpId="0" nodeType="with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down)">
                                      <p:cBhvr>
                                        <p:cTn id="38" dur="500"/>
                                        <p:tgtEl>
                                          <p:spTgt spid="10"/>
                                        </p:tgtEl>
                                      </p:cBhvr>
                                    </p:animEffect>
                                  </p:childTnLst>
                                </p:cTn>
                              </p:par>
                            </p:childTnLst>
                          </p:cTn>
                        </p:par>
                        <p:par>
                          <p:cTn id="39" fill="hold">
                            <p:stCondLst>
                              <p:cond delay="3000"/>
                            </p:stCondLst>
                            <p:childTnLst>
                              <p:par>
                                <p:cTn id="40" presetID="12" presetClass="exit" presetSubtype="4" fill="hold" grpId="1" nodeType="afterEffect">
                                  <p:stCondLst>
                                    <p:cond delay="500"/>
                                  </p:stCondLst>
                                  <p:childTnLst>
                                    <p:anim calcmode="lin" valueType="num">
                                      <p:cBhvr additive="base">
                                        <p:cTn id="41" dur="500"/>
                                        <p:tgtEl>
                                          <p:spTgt spid="10"/>
                                        </p:tgtEl>
                                        <p:attrNameLst>
                                          <p:attrName>ppt_y</p:attrName>
                                        </p:attrNameLst>
                                      </p:cBhvr>
                                      <p:tavLst>
                                        <p:tav tm="0">
                                          <p:val>
                                            <p:strVal val="#ppt_y"/>
                                          </p:val>
                                        </p:tav>
                                        <p:tav tm="100000">
                                          <p:val>
                                            <p:strVal val="#ppt_y+#ppt_h*1.125000"/>
                                          </p:val>
                                        </p:tav>
                                      </p:tavLst>
                                    </p:anim>
                                    <p:animEffect transition="out" filter="wipe(dow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2" presetClass="entr" presetSubtype="1" fill="hold" grpId="0" nodeType="withEffect">
                                  <p:stCondLst>
                                    <p:cond delay="50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down)">
                                      <p:cBhvr>
                                        <p:cTn id="47" dur="500"/>
                                        <p:tgtEl>
                                          <p:spTgt spid="9"/>
                                        </p:tgtEl>
                                      </p:cBhvr>
                                    </p:animEffect>
                                  </p:childTnLst>
                                </p:cTn>
                              </p:par>
                            </p:childTnLst>
                          </p:cTn>
                        </p:par>
                        <p:par>
                          <p:cTn id="48" fill="hold">
                            <p:stCondLst>
                              <p:cond delay="4000"/>
                            </p:stCondLst>
                            <p:childTnLst>
                              <p:par>
                                <p:cTn id="49" presetID="12" presetClass="exit" presetSubtype="4" fill="hold" grpId="1" nodeType="afterEffect">
                                  <p:stCondLst>
                                    <p:cond delay="500"/>
                                  </p:stCondLst>
                                  <p:childTnLst>
                                    <p:anim calcmode="lin" valueType="num">
                                      <p:cBhvr additive="base">
                                        <p:cTn id="50" dur="500"/>
                                        <p:tgtEl>
                                          <p:spTgt spid="9"/>
                                        </p:tgtEl>
                                        <p:attrNameLst>
                                          <p:attrName>ppt_y</p:attrName>
                                        </p:attrNameLst>
                                      </p:cBhvr>
                                      <p:tavLst>
                                        <p:tav tm="0">
                                          <p:val>
                                            <p:strVal val="#ppt_y"/>
                                          </p:val>
                                        </p:tav>
                                        <p:tav tm="100000">
                                          <p:val>
                                            <p:strVal val="#ppt_y+#ppt_h*1.125000"/>
                                          </p:val>
                                        </p:tav>
                                      </p:tavLst>
                                    </p:anim>
                                    <p:animEffect transition="out" filter="wipe(dow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2" presetClass="entr" presetSubtype="1" fill="hold" grpId="0" nodeType="withEffect">
                                  <p:stCondLst>
                                    <p:cond delay="50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p:tgtEl>
                                          <p:spTgt spid="8"/>
                                        </p:tgtEl>
                                        <p:attrNameLst>
                                          <p:attrName>ppt_y</p:attrName>
                                        </p:attrNameLst>
                                      </p:cBhvr>
                                      <p:tavLst>
                                        <p:tav tm="0">
                                          <p:val>
                                            <p:strVal val="#ppt_y-#ppt_h*1.125000"/>
                                          </p:val>
                                        </p:tav>
                                        <p:tav tm="100000">
                                          <p:val>
                                            <p:strVal val="#ppt_y"/>
                                          </p:val>
                                        </p:tav>
                                      </p:tavLst>
                                    </p:anim>
                                    <p:animEffect transition="in" filter="wipe(down)">
                                      <p:cBhvr>
                                        <p:cTn id="56" dur="500"/>
                                        <p:tgtEl>
                                          <p:spTgt spid="8"/>
                                        </p:tgtEl>
                                      </p:cBhvr>
                                    </p:animEffect>
                                  </p:childTnLst>
                                </p:cTn>
                              </p:par>
                            </p:childTnLst>
                          </p:cTn>
                        </p:par>
                        <p:par>
                          <p:cTn id="57" fill="hold">
                            <p:stCondLst>
                              <p:cond delay="5000"/>
                            </p:stCondLst>
                            <p:childTnLst>
                              <p:par>
                                <p:cTn id="58" presetID="12" presetClass="exit" presetSubtype="4" fill="hold" grpId="1" nodeType="afterEffect">
                                  <p:stCondLst>
                                    <p:cond delay="500"/>
                                  </p:stCondLst>
                                  <p:childTnLst>
                                    <p:anim calcmode="lin" valueType="num">
                                      <p:cBhvr additive="base">
                                        <p:cTn id="59" dur="500"/>
                                        <p:tgtEl>
                                          <p:spTgt spid="8"/>
                                        </p:tgtEl>
                                        <p:attrNameLst>
                                          <p:attrName>ppt_y</p:attrName>
                                        </p:attrNameLst>
                                      </p:cBhvr>
                                      <p:tavLst>
                                        <p:tav tm="0">
                                          <p:val>
                                            <p:strVal val="#ppt_y"/>
                                          </p:val>
                                        </p:tav>
                                        <p:tav tm="100000">
                                          <p:val>
                                            <p:strVal val="#ppt_y+#ppt_h*1.125000"/>
                                          </p:val>
                                        </p:tav>
                                      </p:tavLst>
                                    </p:anim>
                                    <p:animEffect transition="out" filter="wipe(down)">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2" presetClass="entr" presetSubtype="1" fill="hold" grpId="0" nodeType="withEffect">
                                  <p:stCondLst>
                                    <p:cond delay="50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p:tgtEl>
                                          <p:spTgt spid="7"/>
                                        </p:tgtEl>
                                        <p:attrNameLst>
                                          <p:attrName>ppt_y</p:attrName>
                                        </p:attrNameLst>
                                      </p:cBhvr>
                                      <p:tavLst>
                                        <p:tav tm="0">
                                          <p:val>
                                            <p:strVal val="#ppt_y-#ppt_h*1.125000"/>
                                          </p:val>
                                        </p:tav>
                                        <p:tav tm="100000">
                                          <p:val>
                                            <p:strVal val="#ppt_y"/>
                                          </p:val>
                                        </p:tav>
                                      </p:tavLst>
                                    </p:anim>
                                    <p:animEffect transition="in" filter="wipe(down)">
                                      <p:cBhvr>
                                        <p:cTn id="65" dur="500"/>
                                        <p:tgtEl>
                                          <p:spTgt spid="7"/>
                                        </p:tgtEl>
                                      </p:cBhvr>
                                    </p:animEffect>
                                  </p:childTnLst>
                                </p:cTn>
                              </p:par>
                            </p:childTnLst>
                          </p:cTn>
                        </p:par>
                        <p:par>
                          <p:cTn id="66" fill="hold">
                            <p:stCondLst>
                              <p:cond delay="6000"/>
                            </p:stCondLst>
                            <p:childTnLst>
                              <p:par>
                                <p:cTn id="67" presetID="12" presetClass="exit" presetSubtype="4" fill="hold" grpId="1" nodeType="afterEffect">
                                  <p:stCondLst>
                                    <p:cond delay="500"/>
                                  </p:stCondLst>
                                  <p:childTnLst>
                                    <p:anim calcmode="lin" valueType="num">
                                      <p:cBhvr additive="base">
                                        <p:cTn id="68" dur="500"/>
                                        <p:tgtEl>
                                          <p:spTgt spid="7"/>
                                        </p:tgtEl>
                                        <p:attrNameLst>
                                          <p:attrName>ppt_y</p:attrName>
                                        </p:attrNameLst>
                                      </p:cBhvr>
                                      <p:tavLst>
                                        <p:tav tm="0">
                                          <p:val>
                                            <p:strVal val="#ppt_y"/>
                                          </p:val>
                                        </p:tav>
                                        <p:tav tm="100000">
                                          <p:val>
                                            <p:strVal val="#ppt_y+#ppt_h*1.125000"/>
                                          </p:val>
                                        </p:tav>
                                      </p:tavLst>
                                    </p:anim>
                                    <p:animEffect transition="out" filter="wipe(down)">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2" presetClass="entr" presetSubtype="1" fill="hold" grpId="0" nodeType="withEffect">
                                  <p:stCondLst>
                                    <p:cond delay="50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p:tgtEl>
                                          <p:spTgt spid="6"/>
                                        </p:tgtEl>
                                        <p:attrNameLst>
                                          <p:attrName>ppt_y</p:attrName>
                                        </p:attrNameLst>
                                      </p:cBhvr>
                                      <p:tavLst>
                                        <p:tav tm="0">
                                          <p:val>
                                            <p:strVal val="#ppt_y-#ppt_h*1.125000"/>
                                          </p:val>
                                        </p:tav>
                                        <p:tav tm="100000">
                                          <p:val>
                                            <p:strVal val="#ppt_y"/>
                                          </p:val>
                                        </p:tav>
                                      </p:tavLst>
                                    </p:anim>
                                    <p:animEffect transition="in" filter="wipe(down)">
                                      <p:cBhvr>
                                        <p:cTn id="74" dur="500"/>
                                        <p:tgtEl>
                                          <p:spTgt spid="6"/>
                                        </p:tgtEl>
                                      </p:cBhvr>
                                    </p:animEffect>
                                  </p:childTnLst>
                                </p:cTn>
                              </p:par>
                            </p:childTnLst>
                          </p:cTn>
                        </p:par>
                        <p:par>
                          <p:cTn id="75" fill="hold">
                            <p:stCondLst>
                              <p:cond delay="7000"/>
                            </p:stCondLst>
                            <p:childTnLst>
                              <p:par>
                                <p:cTn id="76" presetID="12" presetClass="exit" presetSubtype="4" fill="hold" grpId="1" nodeType="afterEffect">
                                  <p:stCondLst>
                                    <p:cond delay="500"/>
                                  </p:stCondLst>
                                  <p:childTnLst>
                                    <p:anim calcmode="lin" valueType="num">
                                      <p:cBhvr additive="base">
                                        <p:cTn id="77" dur="500"/>
                                        <p:tgtEl>
                                          <p:spTgt spid="6"/>
                                        </p:tgtEl>
                                        <p:attrNameLst>
                                          <p:attrName>ppt_y</p:attrName>
                                        </p:attrNameLst>
                                      </p:cBhvr>
                                      <p:tavLst>
                                        <p:tav tm="0">
                                          <p:val>
                                            <p:strVal val="#ppt_y"/>
                                          </p:val>
                                        </p:tav>
                                        <p:tav tm="100000">
                                          <p:val>
                                            <p:strVal val="#ppt_y+#ppt_h*1.125000"/>
                                          </p:val>
                                        </p:tav>
                                      </p:tavLst>
                                    </p:anim>
                                    <p:animEffect transition="out" filter="wipe(down)">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2" presetClass="entr" presetSubtype="1" fill="hold" grpId="0" nodeType="withEffect">
                                  <p:stCondLst>
                                    <p:cond delay="50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500"/>
                                        <p:tgtEl>
                                          <p:spTgt spid="5"/>
                                        </p:tgtEl>
                                        <p:attrNameLst>
                                          <p:attrName>ppt_y</p:attrName>
                                        </p:attrNameLst>
                                      </p:cBhvr>
                                      <p:tavLst>
                                        <p:tav tm="0">
                                          <p:val>
                                            <p:strVal val="#ppt_y-#ppt_h*1.125000"/>
                                          </p:val>
                                        </p:tav>
                                        <p:tav tm="100000">
                                          <p:val>
                                            <p:strVal val="#ppt_y"/>
                                          </p:val>
                                        </p:tav>
                                      </p:tavLst>
                                    </p:anim>
                                    <p:animEffect transition="in" filter="wipe(down)">
                                      <p:cBhvr>
                                        <p:cTn id="83" dur="500"/>
                                        <p:tgtEl>
                                          <p:spTgt spid="5"/>
                                        </p:tgtEl>
                                      </p:cBhvr>
                                    </p:animEffect>
                                  </p:childTnLst>
                                </p:cTn>
                              </p:par>
                            </p:childTnLst>
                          </p:cTn>
                        </p:par>
                        <p:par>
                          <p:cTn id="84" fill="hold">
                            <p:stCondLst>
                              <p:cond delay="8000"/>
                            </p:stCondLst>
                            <p:childTnLst>
                              <p:par>
                                <p:cTn id="85" presetID="12" presetClass="exit" presetSubtype="4" fill="hold" grpId="1" nodeType="afterEffect">
                                  <p:stCondLst>
                                    <p:cond delay="500"/>
                                  </p:stCondLst>
                                  <p:childTnLst>
                                    <p:anim calcmode="lin" valueType="num">
                                      <p:cBhvr additive="base">
                                        <p:cTn id="86" dur="500"/>
                                        <p:tgtEl>
                                          <p:spTgt spid="5"/>
                                        </p:tgtEl>
                                        <p:attrNameLst>
                                          <p:attrName>ppt_y</p:attrName>
                                        </p:attrNameLst>
                                      </p:cBhvr>
                                      <p:tavLst>
                                        <p:tav tm="0">
                                          <p:val>
                                            <p:strVal val="#ppt_y"/>
                                          </p:val>
                                        </p:tav>
                                        <p:tav tm="100000">
                                          <p:val>
                                            <p:strVal val="#ppt_y+#ppt_h*1.125000"/>
                                          </p:val>
                                        </p:tav>
                                      </p:tavLst>
                                    </p:anim>
                                    <p:animEffect transition="out" filter="wipe(down)">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12" presetClass="entr" presetSubtype="1" fill="hold" grpId="0" nodeType="withEffect">
                                  <p:stCondLst>
                                    <p:cond delay="50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p:tgtEl>
                                          <p:spTgt spid="4"/>
                                        </p:tgtEl>
                                        <p:attrNameLst>
                                          <p:attrName>ppt_y</p:attrName>
                                        </p:attrNameLst>
                                      </p:cBhvr>
                                      <p:tavLst>
                                        <p:tav tm="0">
                                          <p:val>
                                            <p:strVal val="#ppt_y-#ppt_h*1.125000"/>
                                          </p:val>
                                        </p:tav>
                                        <p:tav tm="100000">
                                          <p:val>
                                            <p:strVal val="#ppt_y"/>
                                          </p:val>
                                        </p:tav>
                                      </p:tavLst>
                                    </p:anim>
                                    <p:animEffect transition="in" filter="wipe(down)">
                                      <p:cBhvr>
                                        <p:cTn id="92" dur="500"/>
                                        <p:tgtEl>
                                          <p:spTgt spid="4"/>
                                        </p:tgtEl>
                                      </p:cBhvr>
                                    </p:animEffect>
                                  </p:childTnLst>
                                </p:cTn>
                              </p:par>
                            </p:childTnLst>
                          </p:cTn>
                        </p:par>
                        <p:par>
                          <p:cTn id="93" fill="hold">
                            <p:stCondLst>
                              <p:cond delay="9000"/>
                            </p:stCondLst>
                            <p:childTnLst>
                              <p:par>
                                <p:cTn id="94" presetID="12" presetClass="exit" presetSubtype="4" fill="hold" grpId="1" nodeType="afterEffect">
                                  <p:stCondLst>
                                    <p:cond delay="500"/>
                                  </p:stCondLst>
                                  <p:childTnLst>
                                    <p:anim calcmode="lin" valueType="num">
                                      <p:cBhvr additive="base">
                                        <p:cTn id="95" dur="500"/>
                                        <p:tgtEl>
                                          <p:spTgt spid="4"/>
                                        </p:tgtEl>
                                        <p:attrNameLst>
                                          <p:attrName>ppt_y</p:attrName>
                                        </p:attrNameLst>
                                      </p:cBhvr>
                                      <p:tavLst>
                                        <p:tav tm="0">
                                          <p:val>
                                            <p:strVal val="#ppt_y"/>
                                          </p:val>
                                        </p:tav>
                                        <p:tav tm="100000">
                                          <p:val>
                                            <p:strVal val="#ppt_y+#ppt_h*1.125000"/>
                                          </p:val>
                                        </p:tav>
                                      </p:tavLst>
                                    </p:anim>
                                    <p:animEffect transition="out" filter="wipe(down)">
                                      <p:cBhvr>
                                        <p:cTn id="96" dur="500"/>
                                        <p:tgtEl>
                                          <p:spTgt spid="4"/>
                                        </p:tgtEl>
                                      </p:cBhvr>
                                    </p:animEffect>
                                    <p:set>
                                      <p:cBhvr>
                                        <p:cTn id="97" dur="1" fill="hold">
                                          <p:stCondLst>
                                            <p:cond delay="499"/>
                                          </p:stCondLst>
                                        </p:cTn>
                                        <p:tgtEl>
                                          <p:spTgt spid="4"/>
                                        </p:tgtEl>
                                        <p:attrNameLst>
                                          <p:attrName>style.visibility</p:attrName>
                                        </p:attrNameLst>
                                      </p:cBhvr>
                                      <p:to>
                                        <p:strVal val="hidden"/>
                                      </p:to>
                                    </p:set>
                                  </p:childTnLst>
                                </p:cTn>
                              </p:par>
                              <p:par>
                                <p:cTn id="98" presetID="12" presetClass="entr" presetSubtype="1" fill="hold" grpId="1" nodeType="withEffect">
                                  <p:stCondLst>
                                    <p:cond delay="50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p:tgtEl>
                                          <p:spTgt spid="3"/>
                                        </p:tgtEl>
                                        <p:attrNameLst>
                                          <p:attrName>ppt_y</p:attrName>
                                        </p:attrNameLst>
                                      </p:cBhvr>
                                      <p:tavLst>
                                        <p:tav tm="0">
                                          <p:val>
                                            <p:strVal val="#ppt_y-#ppt_h*1.125000"/>
                                          </p:val>
                                        </p:tav>
                                        <p:tav tm="100000">
                                          <p:val>
                                            <p:strVal val="#ppt_y"/>
                                          </p:val>
                                        </p:tav>
                                      </p:tavLst>
                                    </p:anim>
                                    <p:animEffect transition="in" filter="wipe(down)">
                                      <p:cBhvr>
                                        <p:cTn id="101" dur="500"/>
                                        <p:tgtEl>
                                          <p:spTgt spid="3"/>
                                        </p:tgtEl>
                                      </p:cBhvr>
                                    </p:animEffect>
                                  </p:childTnLst>
                                </p:cTn>
                              </p:par>
                            </p:childTnLst>
                          </p:cTn>
                        </p:par>
                        <p:par>
                          <p:cTn id="102" fill="hold">
                            <p:stCondLst>
                              <p:cond delay="10000"/>
                            </p:stCondLst>
                            <p:childTnLst>
                              <p:par>
                                <p:cTn id="103" presetID="12" presetClass="exit" presetSubtype="4" fill="hold" grpId="1" nodeType="afterEffect">
                                  <p:stCondLst>
                                    <p:cond delay="500"/>
                                  </p:stCondLst>
                                  <p:childTnLst>
                                    <p:anim calcmode="lin" valueType="num">
                                      <p:cBhvr additive="base">
                                        <p:cTn id="104" dur="500"/>
                                        <p:tgtEl>
                                          <p:spTgt spid="18"/>
                                        </p:tgtEl>
                                        <p:attrNameLst>
                                          <p:attrName>ppt_y</p:attrName>
                                        </p:attrNameLst>
                                      </p:cBhvr>
                                      <p:tavLst>
                                        <p:tav tm="0">
                                          <p:val>
                                            <p:strVal val="#ppt_y"/>
                                          </p:val>
                                        </p:tav>
                                        <p:tav tm="100000">
                                          <p:val>
                                            <p:strVal val="#ppt_y+#ppt_h*1.125000"/>
                                          </p:val>
                                        </p:tav>
                                      </p:tavLst>
                                    </p:anim>
                                    <p:animEffect transition="out" filter="wipe(down)">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2" presetClass="entr" presetSubtype="1" fill="hold" grpId="0" nodeType="withEffect">
                                  <p:stCondLst>
                                    <p:cond delay="50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p:tgtEl>
                                          <p:spTgt spid="17"/>
                                        </p:tgtEl>
                                        <p:attrNameLst>
                                          <p:attrName>ppt_y</p:attrName>
                                        </p:attrNameLst>
                                      </p:cBhvr>
                                      <p:tavLst>
                                        <p:tav tm="0">
                                          <p:val>
                                            <p:strVal val="#ppt_y-#ppt_h*1.125000"/>
                                          </p:val>
                                        </p:tav>
                                        <p:tav tm="100000">
                                          <p:val>
                                            <p:strVal val="#ppt_y"/>
                                          </p:val>
                                        </p:tav>
                                      </p:tavLst>
                                    </p:anim>
                                    <p:animEffect transition="in" filter="wipe(down)">
                                      <p:cBhvr>
                                        <p:cTn id="110" dur="500"/>
                                        <p:tgtEl>
                                          <p:spTgt spid="17"/>
                                        </p:tgtEl>
                                      </p:cBhvr>
                                    </p:animEffect>
                                  </p:childTnLst>
                                </p:cTn>
                              </p:par>
                              <p:par>
                                <p:cTn id="111" presetID="12" presetClass="exit" presetSubtype="4" fill="hold" grpId="2" nodeType="withEffect">
                                  <p:stCondLst>
                                    <p:cond delay="500"/>
                                  </p:stCondLst>
                                  <p:childTnLst>
                                    <p:anim calcmode="lin" valueType="num">
                                      <p:cBhvr additive="base">
                                        <p:cTn id="112" dur="500"/>
                                        <p:tgtEl>
                                          <p:spTgt spid="3"/>
                                        </p:tgtEl>
                                        <p:attrNameLst>
                                          <p:attrName>ppt_y</p:attrName>
                                        </p:attrNameLst>
                                      </p:cBhvr>
                                      <p:tavLst>
                                        <p:tav tm="0">
                                          <p:val>
                                            <p:strVal val="#ppt_y"/>
                                          </p:val>
                                        </p:tav>
                                        <p:tav tm="100000">
                                          <p:val>
                                            <p:strVal val="#ppt_y+#ppt_h*1.125000"/>
                                          </p:val>
                                        </p:tav>
                                      </p:tavLst>
                                    </p:anim>
                                    <p:animEffect transition="out" filter="wipe(down)">
                                      <p:cBhvr>
                                        <p:cTn id="113" dur="500"/>
                                        <p:tgtEl>
                                          <p:spTgt spid="3"/>
                                        </p:tgtEl>
                                      </p:cBhvr>
                                    </p:animEffect>
                                    <p:set>
                                      <p:cBhvr>
                                        <p:cTn id="114" dur="1" fill="hold">
                                          <p:stCondLst>
                                            <p:cond delay="499"/>
                                          </p:stCondLst>
                                        </p:cTn>
                                        <p:tgtEl>
                                          <p:spTgt spid="3"/>
                                        </p:tgtEl>
                                        <p:attrNameLst>
                                          <p:attrName>style.visibility</p:attrName>
                                        </p:attrNameLst>
                                      </p:cBhvr>
                                      <p:to>
                                        <p:strVal val="hidden"/>
                                      </p:to>
                                    </p:set>
                                  </p:childTnLst>
                                </p:cTn>
                              </p:par>
                              <p:par>
                                <p:cTn id="115" presetID="12" presetClass="entr" presetSubtype="1" fill="hold" grpId="2" nodeType="withEffect">
                                  <p:stCondLst>
                                    <p:cond delay="50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p:tgtEl>
                                          <p:spTgt spid="12"/>
                                        </p:tgtEl>
                                        <p:attrNameLst>
                                          <p:attrName>ppt_y</p:attrName>
                                        </p:attrNameLst>
                                      </p:cBhvr>
                                      <p:tavLst>
                                        <p:tav tm="0">
                                          <p:val>
                                            <p:strVal val="#ppt_y-#ppt_h*1.125000"/>
                                          </p:val>
                                        </p:tav>
                                        <p:tav tm="100000">
                                          <p:val>
                                            <p:strVal val="#ppt_y"/>
                                          </p:val>
                                        </p:tav>
                                      </p:tavLst>
                                    </p:anim>
                                    <p:animEffect transition="in" filter="wipe(down)">
                                      <p:cBhvr>
                                        <p:cTn id="118" dur="500"/>
                                        <p:tgtEl>
                                          <p:spTgt spid="12"/>
                                        </p:tgtEl>
                                      </p:cBhvr>
                                    </p:animEffect>
                                  </p:childTnLst>
                                </p:cTn>
                              </p:par>
                            </p:childTnLst>
                          </p:cTn>
                        </p:par>
                        <p:par>
                          <p:cTn id="119" fill="hold">
                            <p:stCondLst>
                              <p:cond delay="11000"/>
                            </p:stCondLst>
                            <p:childTnLst>
                              <p:par>
                                <p:cTn id="120" presetID="12" presetClass="exit" presetSubtype="4" fill="hold" grpId="3" nodeType="afterEffect">
                                  <p:stCondLst>
                                    <p:cond delay="500"/>
                                  </p:stCondLst>
                                  <p:childTnLst>
                                    <p:anim calcmode="lin" valueType="num">
                                      <p:cBhvr additive="base">
                                        <p:cTn id="121" dur="500"/>
                                        <p:tgtEl>
                                          <p:spTgt spid="12"/>
                                        </p:tgtEl>
                                        <p:attrNameLst>
                                          <p:attrName>ppt_y</p:attrName>
                                        </p:attrNameLst>
                                      </p:cBhvr>
                                      <p:tavLst>
                                        <p:tav tm="0">
                                          <p:val>
                                            <p:strVal val="#ppt_y"/>
                                          </p:val>
                                        </p:tav>
                                        <p:tav tm="100000">
                                          <p:val>
                                            <p:strVal val="#ppt_y+#ppt_h*1.125000"/>
                                          </p:val>
                                        </p:tav>
                                      </p:tavLst>
                                    </p:anim>
                                    <p:animEffect transition="out" filter="wipe(down)">
                                      <p:cBhvr>
                                        <p:cTn id="122" dur="500"/>
                                        <p:tgtEl>
                                          <p:spTgt spid="12"/>
                                        </p:tgtEl>
                                      </p:cBhvr>
                                    </p:animEffect>
                                    <p:set>
                                      <p:cBhvr>
                                        <p:cTn id="123" dur="1" fill="hold">
                                          <p:stCondLst>
                                            <p:cond delay="499"/>
                                          </p:stCondLst>
                                        </p:cTn>
                                        <p:tgtEl>
                                          <p:spTgt spid="12"/>
                                        </p:tgtEl>
                                        <p:attrNameLst>
                                          <p:attrName>style.visibility</p:attrName>
                                        </p:attrNameLst>
                                      </p:cBhvr>
                                      <p:to>
                                        <p:strVal val="hidden"/>
                                      </p:to>
                                    </p:set>
                                  </p:childTnLst>
                                </p:cTn>
                              </p:par>
                              <p:par>
                                <p:cTn id="124" presetID="12" presetClass="entr" presetSubtype="1" fill="hold" grpId="2" nodeType="withEffect">
                                  <p:stCondLst>
                                    <p:cond delay="500"/>
                                  </p:stCondLst>
                                  <p:childTnLst>
                                    <p:set>
                                      <p:cBhvr>
                                        <p:cTn id="125" dur="1" fill="hold">
                                          <p:stCondLst>
                                            <p:cond delay="0"/>
                                          </p:stCondLst>
                                        </p:cTn>
                                        <p:tgtEl>
                                          <p:spTgt spid="11"/>
                                        </p:tgtEl>
                                        <p:attrNameLst>
                                          <p:attrName>style.visibility</p:attrName>
                                        </p:attrNameLst>
                                      </p:cBhvr>
                                      <p:to>
                                        <p:strVal val="visible"/>
                                      </p:to>
                                    </p:set>
                                    <p:anim calcmode="lin" valueType="num">
                                      <p:cBhvr additive="base">
                                        <p:cTn id="126" dur="500"/>
                                        <p:tgtEl>
                                          <p:spTgt spid="11"/>
                                        </p:tgtEl>
                                        <p:attrNameLst>
                                          <p:attrName>ppt_y</p:attrName>
                                        </p:attrNameLst>
                                      </p:cBhvr>
                                      <p:tavLst>
                                        <p:tav tm="0">
                                          <p:val>
                                            <p:strVal val="#ppt_y-#ppt_h*1.125000"/>
                                          </p:val>
                                        </p:tav>
                                        <p:tav tm="100000">
                                          <p:val>
                                            <p:strVal val="#ppt_y"/>
                                          </p:val>
                                        </p:tav>
                                      </p:tavLst>
                                    </p:anim>
                                    <p:animEffect transition="in" filter="wipe(down)">
                                      <p:cBhvr>
                                        <p:cTn id="127" dur="500"/>
                                        <p:tgtEl>
                                          <p:spTgt spid="11"/>
                                        </p:tgtEl>
                                      </p:cBhvr>
                                    </p:animEffect>
                                  </p:childTnLst>
                                </p:cTn>
                              </p:par>
                            </p:childTnLst>
                          </p:cTn>
                        </p:par>
                        <p:par>
                          <p:cTn id="128" fill="hold">
                            <p:stCondLst>
                              <p:cond delay="12000"/>
                            </p:stCondLst>
                            <p:childTnLst>
                              <p:par>
                                <p:cTn id="129" presetID="12" presetClass="exit" presetSubtype="4" fill="hold" grpId="3" nodeType="afterEffect">
                                  <p:stCondLst>
                                    <p:cond delay="500"/>
                                  </p:stCondLst>
                                  <p:childTnLst>
                                    <p:anim calcmode="lin" valueType="num">
                                      <p:cBhvr additive="base">
                                        <p:cTn id="130" dur="500"/>
                                        <p:tgtEl>
                                          <p:spTgt spid="11"/>
                                        </p:tgtEl>
                                        <p:attrNameLst>
                                          <p:attrName>ppt_y</p:attrName>
                                        </p:attrNameLst>
                                      </p:cBhvr>
                                      <p:tavLst>
                                        <p:tav tm="0">
                                          <p:val>
                                            <p:strVal val="#ppt_y"/>
                                          </p:val>
                                        </p:tav>
                                        <p:tav tm="100000">
                                          <p:val>
                                            <p:strVal val="#ppt_y+#ppt_h*1.125000"/>
                                          </p:val>
                                        </p:tav>
                                      </p:tavLst>
                                    </p:anim>
                                    <p:animEffect transition="out" filter="wipe(down)">
                                      <p:cBhvr>
                                        <p:cTn id="131" dur="500"/>
                                        <p:tgtEl>
                                          <p:spTgt spid="11"/>
                                        </p:tgtEl>
                                      </p:cBhvr>
                                    </p:animEffect>
                                    <p:set>
                                      <p:cBhvr>
                                        <p:cTn id="132" dur="1" fill="hold">
                                          <p:stCondLst>
                                            <p:cond delay="499"/>
                                          </p:stCondLst>
                                        </p:cTn>
                                        <p:tgtEl>
                                          <p:spTgt spid="11"/>
                                        </p:tgtEl>
                                        <p:attrNameLst>
                                          <p:attrName>style.visibility</p:attrName>
                                        </p:attrNameLst>
                                      </p:cBhvr>
                                      <p:to>
                                        <p:strVal val="hidden"/>
                                      </p:to>
                                    </p:set>
                                  </p:childTnLst>
                                </p:cTn>
                              </p:par>
                              <p:par>
                                <p:cTn id="133" presetID="12" presetClass="entr" presetSubtype="1" fill="hold" grpId="2" nodeType="withEffect">
                                  <p:stCondLst>
                                    <p:cond delay="500"/>
                                  </p:stCondLst>
                                  <p:childTnLst>
                                    <p:set>
                                      <p:cBhvr>
                                        <p:cTn id="134" dur="1" fill="hold">
                                          <p:stCondLst>
                                            <p:cond delay="0"/>
                                          </p:stCondLst>
                                        </p:cTn>
                                        <p:tgtEl>
                                          <p:spTgt spid="10"/>
                                        </p:tgtEl>
                                        <p:attrNameLst>
                                          <p:attrName>style.visibility</p:attrName>
                                        </p:attrNameLst>
                                      </p:cBhvr>
                                      <p:to>
                                        <p:strVal val="visible"/>
                                      </p:to>
                                    </p:set>
                                    <p:anim calcmode="lin" valueType="num">
                                      <p:cBhvr additive="base">
                                        <p:cTn id="135" dur="500"/>
                                        <p:tgtEl>
                                          <p:spTgt spid="10"/>
                                        </p:tgtEl>
                                        <p:attrNameLst>
                                          <p:attrName>ppt_y</p:attrName>
                                        </p:attrNameLst>
                                      </p:cBhvr>
                                      <p:tavLst>
                                        <p:tav tm="0">
                                          <p:val>
                                            <p:strVal val="#ppt_y-#ppt_h*1.125000"/>
                                          </p:val>
                                        </p:tav>
                                        <p:tav tm="100000">
                                          <p:val>
                                            <p:strVal val="#ppt_y"/>
                                          </p:val>
                                        </p:tav>
                                      </p:tavLst>
                                    </p:anim>
                                    <p:animEffect transition="in" filter="wipe(down)">
                                      <p:cBhvr>
                                        <p:cTn id="136" dur="500"/>
                                        <p:tgtEl>
                                          <p:spTgt spid="10"/>
                                        </p:tgtEl>
                                      </p:cBhvr>
                                    </p:animEffect>
                                  </p:childTnLst>
                                </p:cTn>
                              </p:par>
                            </p:childTnLst>
                          </p:cTn>
                        </p:par>
                        <p:par>
                          <p:cTn id="137" fill="hold">
                            <p:stCondLst>
                              <p:cond delay="13000"/>
                            </p:stCondLst>
                            <p:childTnLst>
                              <p:par>
                                <p:cTn id="138" presetID="12" presetClass="exit" presetSubtype="4" fill="hold" grpId="3" nodeType="afterEffect">
                                  <p:stCondLst>
                                    <p:cond delay="500"/>
                                  </p:stCondLst>
                                  <p:childTnLst>
                                    <p:anim calcmode="lin" valueType="num">
                                      <p:cBhvr additive="base">
                                        <p:cTn id="139" dur="500"/>
                                        <p:tgtEl>
                                          <p:spTgt spid="10"/>
                                        </p:tgtEl>
                                        <p:attrNameLst>
                                          <p:attrName>ppt_y</p:attrName>
                                        </p:attrNameLst>
                                      </p:cBhvr>
                                      <p:tavLst>
                                        <p:tav tm="0">
                                          <p:val>
                                            <p:strVal val="#ppt_y"/>
                                          </p:val>
                                        </p:tav>
                                        <p:tav tm="100000">
                                          <p:val>
                                            <p:strVal val="#ppt_y+#ppt_h*1.125000"/>
                                          </p:val>
                                        </p:tav>
                                      </p:tavLst>
                                    </p:anim>
                                    <p:animEffect transition="out" filter="wipe(down)">
                                      <p:cBhvr>
                                        <p:cTn id="140" dur="500"/>
                                        <p:tgtEl>
                                          <p:spTgt spid="10"/>
                                        </p:tgtEl>
                                      </p:cBhvr>
                                    </p:animEffect>
                                    <p:set>
                                      <p:cBhvr>
                                        <p:cTn id="141" dur="1" fill="hold">
                                          <p:stCondLst>
                                            <p:cond delay="499"/>
                                          </p:stCondLst>
                                        </p:cTn>
                                        <p:tgtEl>
                                          <p:spTgt spid="10"/>
                                        </p:tgtEl>
                                        <p:attrNameLst>
                                          <p:attrName>style.visibility</p:attrName>
                                        </p:attrNameLst>
                                      </p:cBhvr>
                                      <p:to>
                                        <p:strVal val="hidden"/>
                                      </p:to>
                                    </p:set>
                                  </p:childTnLst>
                                </p:cTn>
                              </p:par>
                              <p:par>
                                <p:cTn id="142" presetID="12" presetClass="entr" presetSubtype="1" fill="hold" grpId="2" nodeType="withEffect">
                                  <p:stCondLst>
                                    <p:cond delay="500"/>
                                  </p:stCondLst>
                                  <p:childTnLst>
                                    <p:set>
                                      <p:cBhvr>
                                        <p:cTn id="143" dur="1" fill="hold">
                                          <p:stCondLst>
                                            <p:cond delay="0"/>
                                          </p:stCondLst>
                                        </p:cTn>
                                        <p:tgtEl>
                                          <p:spTgt spid="9"/>
                                        </p:tgtEl>
                                        <p:attrNameLst>
                                          <p:attrName>style.visibility</p:attrName>
                                        </p:attrNameLst>
                                      </p:cBhvr>
                                      <p:to>
                                        <p:strVal val="visible"/>
                                      </p:to>
                                    </p:set>
                                    <p:anim calcmode="lin" valueType="num">
                                      <p:cBhvr additive="base">
                                        <p:cTn id="144" dur="500"/>
                                        <p:tgtEl>
                                          <p:spTgt spid="9"/>
                                        </p:tgtEl>
                                        <p:attrNameLst>
                                          <p:attrName>ppt_y</p:attrName>
                                        </p:attrNameLst>
                                      </p:cBhvr>
                                      <p:tavLst>
                                        <p:tav tm="0">
                                          <p:val>
                                            <p:strVal val="#ppt_y-#ppt_h*1.125000"/>
                                          </p:val>
                                        </p:tav>
                                        <p:tav tm="100000">
                                          <p:val>
                                            <p:strVal val="#ppt_y"/>
                                          </p:val>
                                        </p:tav>
                                      </p:tavLst>
                                    </p:anim>
                                    <p:animEffect transition="in" filter="wipe(down)">
                                      <p:cBhvr>
                                        <p:cTn id="145" dur="500"/>
                                        <p:tgtEl>
                                          <p:spTgt spid="9"/>
                                        </p:tgtEl>
                                      </p:cBhvr>
                                    </p:animEffect>
                                  </p:childTnLst>
                                </p:cTn>
                              </p:par>
                            </p:childTnLst>
                          </p:cTn>
                        </p:par>
                        <p:par>
                          <p:cTn id="146" fill="hold">
                            <p:stCondLst>
                              <p:cond delay="14000"/>
                            </p:stCondLst>
                            <p:childTnLst>
                              <p:par>
                                <p:cTn id="147" presetID="12" presetClass="exit" presetSubtype="4" fill="hold" grpId="3" nodeType="afterEffect">
                                  <p:stCondLst>
                                    <p:cond delay="500"/>
                                  </p:stCondLst>
                                  <p:childTnLst>
                                    <p:anim calcmode="lin" valueType="num">
                                      <p:cBhvr additive="base">
                                        <p:cTn id="148" dur="500"/>
                                        <p:tgtEl>
                                          <p:spTgt spid="9"/>
                                        </p:tgtEl>
                                        <p:attrNameLst>
                                          <p:attrName>ppt_y</p:attrName>
                                        </p:attrNameLst>
                                      </p:cBhvr>
                                      <p:tavLst>
                                        <p:tav tm="0">
                                          <p:val>
                                            <p:strVal val="#ppt_y"/>
                                          </p:val>
                                        </p:tav>
                                        <p:tav tm="100000">
                                          <p:val>
                                            <p:strVal val="#ppt_y+#ppt_h*1.125000"/>
                                          </p:val>
                                        </p:tav>
                                      </p:tavLst>
                                    </p:anim>
                                    <p:animEffect transition="out" filter="wipe(down)">
                                      <p:cBhvr>
                                        <p:cTn id="149" dur="500"/>
                                        <p:tgtEl>
                                          <p:spTgt spid="9"/>
                                        </p:tgtEl>
                                      </p:cBhvr>
                                    </p:animEffect>
                                    <p:set>
                                      <p:cBhvr>
                                        <p:cTn id="150" dur="1" fill="hold">
                                          <p:stCondLst>
                                            <p:cond delay="499"/>
                                          </p:stCondLst>
                                        </p:cTn>
                                        <p:tgtEl>
                                          <p:spTgt spid="9"/>
                                        </p:tgtEl>
                                        <p:attrNameLst>
                                          <p:attrName>style.visibility</p:attrName>
                                        </p:attrNameLst>
                                      </p:cBhvr>
                                      <p:to>
                                        <p:strVal val="hidden"/>
                                      </p:to>
                                    </p:set>
                                  </p:childTnLst>
                                </p:cTn>
                              </p:par>
                              <p:par>
                                <p:cTn id="151" presetID="12" presetClass="entr" presetSubtype="1" fill="hold" grpId="2" nodeType="withEffect">
                                  <p:stCondLst>
                                    <p:cond delay="500"/>
                                  </p:stCondLst>
                                  <p:childTnLst>
                                    <p:set>
                                      <p:cBhvr>
                                        <p:cTn id="152" dur="1" fill="hold">
                                          <p:stCondLst>
                                            <p:cond delay="0"/>
                                          </p:stCondLst>
                                        </p:cTn>
                                        <p:tgtEl>
                                          <p:spTgt spid="8"/>
                                        </p:tgtEl>
                                        <p:attrNameLst>
                                          <p:attrName>style.visibility</p:attrName>
                                        </p:attrNameLst>
                                      </p:cBhvr>
                                      <p:to>
                                        <p:strVal val="visible"/>
                                      </p:to>
                                    </p:set>
                                    <p:anim calcmode="lin" valueType="num">
                                      <p:cBhvr additive="base">
                                        <p:cTn id="153" dur="500"/>
                                        <p:tgtEl>
                                          <p:spTgt spid="8"/>
                                        </p:tgtEl>
                                        <p:attrNameLst>
                                          <p:attrName>ppt_y</p:attrName>
                                        </p:attrNameLst>
                                      </p:cBhvr>
                                      <p:tavLst>
                                        <p:tav tm="0">
                                          <p:val>
                                            <p:strVal val="#ppt_y-#ppt_h*1.125000"/>
                                          </p:val>
                                        </p:tav>
                                        <p:tav tm="100000">
                                          <p:val>
                                            <p:strVal val="#ppt_y"/>
                                          </p:val>
                                        </p:tav>
                                      </p:tavLst>
                                    </p:anim>
                                    <p:animEffect transition="in" filter="wipe(down)">
                                      <p:cBhvr>
                                        <p:cTn id="154" dur="500"/>
                                        <p:tgtEl>
                                          <p:spTgt spid="8"/>
                                        </p:tgtEl>
                                      </p:cBhvr>
                                    </p:animEffect>
                                  </p:childTnLst>
                                </p:cTn>
                              </p:par>
                            </p:childTnLst>
                          </p:cTn>
                        </p:par>
                        <p:par>
                          <p:cTn id="155" fill="hold">
                            <p:stCondLst>
                              <p:cond delay="15000"/>
                            </p:stCondLst>
                            <p:childTnLst>
                              <p:par>
                                <p:cTn id="156" presetID="12" presetClass="exit" presetSubtype="4" fill="hold" grpId="3" nodeType="afterEffect">
                                  <p:stCondLst>
                                    <p:cond delay="500"/>
                                  </p:stCondLst>
                                  <p:childTnLst>
                                    <p:anim calcmode="lin" valueType="num">
                                      <p:cBhvr additive="base">
                                        <p:cTn id="157" dur="500"/>
                                        <p:tgtEl>
                                          <p:spTgt spid="8"/>
                                        </p:tgtEl>
                                        <p:attrNameLst>
                                          <p:attrName>ppt_y</p:attrName>
                                        </p:attrNameLst>
                                      </p:cBhvr>
                                      <p:tavLst>
                                        <p:tav tm="0">
                                          <p:val>
                                            <p:strVal val="#ppt_y"/>
                                          </p:val>
                                        </p:tav>
                                        <p:tav tm="100000">
                                          <p:val>
                                            <p:strVal val="#ppt_y+#ppt_h*1.125000"/>
                                          </p:val>
                                        </p:tav>
                                      </p:tavLst>
                                    </p:anim>
                                    <p:animEffect transition="out" filter="wipe(down)">
                                      <p:cBhvr>
                                        <p:cTn id="158" dur="500"/>
                                        <p:tgtEl>
                                          <p:spTgt spid="8"/>
                                        </p:tgtEl>
                                      </p:cBhvr>
                                    </p:animEffect>
                                    <p:set>
                                      <p:cBhvr>
                                        <p:cTn id="159" dur="1" fill="hold">
                                          <p:stCondLst>
                                            <p:cond delay="499"/>
                                          </p:stCondLst>
                                        </p:cTn>
                                        <p:tgtEl>
                                          <p:spTgt spid="8"/>
                                        </p:tgtEl>
                                        <p:attrNameLst>
                                          <p:attrName>style.visibility</p:attrName>
                                        </p:attrNameLst>
                                      </p:cBhvr>
                                      <p:to>
                                        <p:strVal val="hidden"/>
                                      </p:to>
                                    </p:set>
                                  </p:childTnLst>
                                </p:cTn>
                              </p:par>
                              <p:par>
                                <p:cTn id="160" presetID="12" presetClass="entr" presetSubtype="1" fill="hold" grpId="2" nodeType="withEffect">
                                  <p:stCondLst>
                                    <p:cond delay="500"/>
                                  </p:stCondLst>
                                  <p:childTnLst>
                                    <p:set>
                                      <p:cBhvr>
                                        <p:cTn id="161" dur="1" fill="hold">
                                          <p:stCondLst>
                                            <p:cond delay="0"/>
                                          </p:stCondLst>
                                        </p:cTn>
                                        <p:tgtEl>
                                          <p:spTgt spid="7"/>
                                        </p:tgtEl>
                                        <p:attrNameLst>
                                          <p:attrName>style.visibility</p:attrName>
                                        </p:attrNameLst>
                                      </p:cBhvr>
                                      <p:to>
                                        <p:strVal val="visible"/>
                                      </p:to>
                                    </p:set>
                                    <p:anim calcmode="lin" valueType="num">
                                      <p:cBhvr additive="base">
                                        <p:cTn id="162" dur="500"/>
                                        <p:tgtEl>
                                          <p:spTgt spid="7"/>
                                        </p:tgtEl>
                                        <p:attrNameLst>
                                          <p:attrName>ppt_y</p:attrName>
                                        </p:attrNameLst>
                                      </p:cBhvr>
                                      <p:tavLst>
                                        <p:tav tm="0">
                                          <p:val>
                                            <p:strVal val="#ppt_y-#ppt_h*1.125000"/>
                                          </p:val>
                                        </p:tav>
                                        <p:tav tm="100000">
                                          <p:val>
                                            <p:strVal val="#ppt_y"/>
                                          </p:val>
                                        </p:tav>
                                      </p:tavLst>
                                    </p:anim>
                                    <p:animEffect transition="in" filter="wipe(down)">
                                      <p:cBhvr>
                                        <p:cTn id="163" dur="500"/>
                                        <p:tgtEl>
                                          <p:spTgt spid="7"/>
                                        </p:tgtEl>
                                      </p:cBhvr>
                                    </p:animEffect>
                                  </p:childTnLst>
                                </p:cTn>
                              </p:par>
                            </p:childTnLst>
                          </p:cTn>
                        </p:par>
                        <p:par>
                          <p:cTn id="164" fill="hold">
                            <p:stCondLst>
                              <p:cond delay="16000"/>
                            </p:stCondLst>
                            <p:childTnLst>
                              <p:par>
                                <p:cTn id="165" presetID="12" presetClass="exit" presetSubtype="4" fill="hold" grpId="3" nodeType="afterEffect">
                                  <p:stCondLst>
                                    <p:cond delay="500"/>
                                  </p:stCondLst>
                                  <p:childTnLst>
                                    <p:anim calcmode="lin" valueType="num">
                                      <p:cBhvr additive="base">
                                        <p:cTn id="166" dur="500"/>
                                        <p:tgtEl>
                                          <p:spTgt spid="7"/>
                                        </p:tgtEl>
                                        <p:attrNameLst>
                                          <p:attrName>ppt_y</p:attrName>
                                        </p:attrNameLst>
                                      </p:cBhvr>
                                      <p:tavLst>
                                        <p:tav tm="0">
                                          <p:val>
                                            <p:strVal val="#ppt_y"/>
                                          </p:val>
                                        </p:tav>
                                        <p:tav tm="100000">
                                          <p:val>
                                            <p:strVal val="#ppt_y+#ppt_h*1.125000"/>
                                          </p:val>
                                        </p:tav>
                                      </p:tavLst>
                                    </p:anim>
                                    <p:animEffect transition="out" filter="wipe(down)">
                                      <p:cBhvr>
                                        <p:cTn id="167" dur="500"/>
                                        <p:tgtEl>
                                          <p:spTgt spid="7"/>
                                        </p:tgtEl>
                                      </p:cBhvr>
                                    </p:animEffect>
                                    <p:set>
                                      <p:cBhvr>
                                        <p:cTn id="168" dur="1" fill="hold">
                                          <p:stCondLst>
                                            <p:cond delay="499"/>
                                          </p:stCondLst>
                                        </p:cTn>
                                        <p:tgtEl>
                                          <p:spTgt spid="7"/>
                                        </p:tgtEl>
                                        <p:attrNameLst>
                                          <p:attrName>style.visibility</p:attrName>
                                        </p:attrNameLst>
                                      </p:cBhvr>
                                      <p:to>
                                        <p:strVal val="hidden"/>
                                      </p:to>
                                    </p:set>
                                  </p:childTnLst>
                                </p:cTn>
                              </p:par>
                              <p:par>
                                <p:cTn id="169" presetID="12" presetClass="entr" presetSubtype="1" fill="hold" grpId="2" nodeType="withEffect">
                                  <p:stCondLst>
                                    <p:cond delay="500"/>
                                  </p:stCondLst>
                                  <p:childTnLst>
                                    <p:set>
                                      <p:cBhvr>
                                        <p:cTn id="170" dur="1" fill="hold">
                                          <p:stCondLst>
                                            <p:cond delay="0"/>
                                          </p:stCondLst>
                                        </p:cTn>
                                        <p:tgtEl>
                                          <p:spTgt spid="6"/>
                                        </p:tgtEl>
                                        <p:attrNameLst>
                                          <p:attrName>style.visibility</p:attrName>
                                        </p:attrNameLst>
                                      </p:cBhvr>
                                      <p:to>
                                        <p:strVal val="visible"/>
                                      </p:to>
                                    </p:set>
                                    <p:anim calcmode="lin" valueType="num">
                                      <p:cBhvr additive="base">
                                        <p:cTn id="171" dur="500"/>
                                        <p:tgtEl>
                                          <p:spTgt spid="6"/>
                                        </p:tgtEl>
                                        <p:attrNameLst>
                                          <p:attrName>ppt_y</p:attrName>
                                        </p:attrNameLst>
                                      </p:cBhvr>
                                      <p:tavLst>
                                        <p:tav tm="0">
                                          <p:val>
                                            <p:strVal val="#ppt_y-#ppt_h*1.125000"/>
                                          </p:val>
                                        </p:tav>
                                        <p:tav tm="100000">
                                          <p:val>
                                            <p:strVal val="#ppt_y"/>
                                          </p:val>
                                        </p:tav>
                                      </p:tavLst>
                                    </p:anim>
                                    <p:animEffect transition="in" filter="wipe(down)">
                                      <p:cBhvr>
                                        <p:cTn id="172" dur="500"/>
                                        <p:tgtEl>
                                          <p:spTgt spid="6"/>
                                        </p:tgtEl>
                                      </p:cBhvr>
                                    </p:animEffect>
                                  </p:childTnLst>
                                </p:cTn>
                              </p:par>
                            </p:childTnLst>
                          </p:cTn>
                        </p:par>
                        <p:par>
                          <p:cTn id="173" fill="hold">
                            <p:stCondLst>
                              <p:cond delay="17000"/>
                            </p:stCondLst>
                            <p:childTnLst>
                              <p:par>
                                <p:cTn id="174" presetID="12" presetClass="exit" presetSubtype="4" fill="hold" grpId="3" nodeType="afterEffect">
                                  <p:stCondLst>
                                    <p:cond delay="500"/>
                                  </p:stCondLst>
                                  <p:childTnLst>
                                    <p:anim calcmode="lin" valueType="num">
                                      <p:cBhvr additive="base">
                                        <p:cTn id="175" dur="500"/>
                                        <p:tgtEl>
                                          <p:spTgt spid="6"/>
                                        </p:tgtEl>
                                        <p:attrNameLst>
                                          <p:attrName>ppt_y</p:attrName>
                                        </p:attrNameLst>
                                      </p:cBhvr>
                                      <p:tavLst>
                                        <p:tav tm="0">
                                          <p:val>
                                            <p:strVal val="#ppt_y"/>
                                          </p:val>
                                        </p:tav>
                                        <p:tav tm="100000">
                                          <p:val>
                                            <p:strVal val="#ppt_y+#ppt_h*1.125000"/>
                                          </p:val>
                                        </p:tav>
                                      </p:tavLst>
                                    </p:anim>
                                    <p:animEffect transition="out" filter="wipe(down)">
                                      <p:cBhvr>
                                        <p:cTn id="176" dur="500"/>
                                        <p:tgtEl>
                                          <p:spTgt spid="6"/>
                                        </p:tgtEl>
                                      </p:cBhvr>
                                    </p:animEffect>
                                    <p:set>
                                      <p:cBhvr>
                                        <p:cTn id="177" dur="1" fill="hold">
                                          <p:stCondLst>
                                            <p:cond delay="499"/>
                                          </p:stCondLst>
                                        </p:cTn>
                                        <p:tgtEl>
                                          <p:spTgt spid="6"/>
                                        </p:tgtEl>
                                        <p:attrNameLst>
                                          <p:attrName>style.visibility</p:attrName>
                                        </p:attrNameLst>
                                      </p:cBhvr>
                                      <p:to>
                                        <p:strVal val="hidden"/>
                                      </p:to>
                                    </p:set>
                                  </p:childTnLst>
                                </p:cTn>
                              </p:par>
                              <p:par>
                                <p:cTn id="178" presetID="12" presetClass="entr" presetSubtype="1" fill="hold" grpId="2" nodeType="withEffect">
                                  <p:stCondLst>
                                    <p:cond delay="500"/>
                                  </p:stCondLst>
                                  <p:childTnLst>
                                    <p:set>
                                      <p:cBhvr>
                                        <p:cTn id="179" dur="1" fill="hold">
                                          <p:stCondLst>
                                            <p:cond delay="0"/>
                                          </p:stCondLst>
                                        </p:cTn>
                                        <p:tgtEl>
                                          <p:spTgt spid="5"/>
                                        </p:tgtEl>
                                        <p:attrNameLst>
                                          <p:attrName>style.visibility</p:attrName>
                                        </p:attrNameLst>
                                      </p:cBhvr>
                                      <p:to>
                                        <p:strVal val="visible"/>
                                      </p:to>
                                    </p:set>
                                    <p:anim calcmode="lin" valueType="num">
                                      <p:cBhvr additive="base">
                                        <p:cTn id="180" dur="500"/>
                                        <p:tgtEl>
                                          <p:spTgt spid="5"/>
                                        </p:tgtEl>
                                        <p:attrNameLst>
                                          <p:attrName>ppt_y</p:attrName>
                                        </p:attrNameLst>
                                      </p:cBhvr>
                                      <p:tavLst>
                                        <p:tav tm="0">
                                          <p:val>
                                            <p:strVal val="#ppt_y-#ppt_h*1.125000"/>
                                          </p:val>
                                        </p:tav>
                                        <p:tav tm="100000">
                                          <p:val>
                                            <p:strVal val="#ppt_y"/>
                                          </p:val>
                                        </p:tav>
                                      </p:tavLst>
                                    </p:anim>
                                    <p:animEffect transition="in" filter="wipe(down)">
                                      <p:cBhvr>
                                        <p:cTn id="181" dur="500"/>
                                        <p:tgtEl>
                                          <p:spTgt spid="5"/>
                                        </p:tgtEl>
                                      </p:cBhvr>
                                    </p:animEffect>
                                  </p:childTnLst>
                                </p:cTn>
                              </p:par>
                            </p:childTnLst>
                          </p:cTn>
                        </p:par>
                        <p:par>
                          <p:cTn id="182" fill="hold">
                            <p:stCondLst>
                              <p:cond delay="18000"/>
                            </p:stCondLst>
                            <p:childTnLst>
                              <p:par>
                                <p:cTn id="183" presetID="12" presetClass="exit" presetSubtype="4" fill="hold" grpId="3" nodeType="afterEffect">
                                  <p:stCondLst>
                                    <p:cond delay="500"/>
                                  </p:stCondLst>
                                  <p:childTnLst>
                                    <p:anim calcmode="lin" valueType="num">
                                      <p:cBhvr additive="base">
                                        <p:cTn id="184" dur="500"/>
                                        <p:tgtEl>
                                          <p:spTgt spid="5"/>
                                        </p:tgtEl>
                                        <p:attrNameLst>
                                          <p:attrName>ppt_y</p:attrName>
                                        </p:attrNameLst>
                                      </p:cBhvr>
                                      <p:tavLst>
                                        <p:tav tm="0">
                                          <p:val>
                                            <p:strVal val="#ppt_y"/>
                                          </p:val>
                                        </p:tav>
                                        <p:tav tm="100000">
                                          <p:val>
                                            <p:strVal val="#ppt_y+#ppt_h*1.125000"/>
                                          </p:val>
                                        </p:tav>
                                      </p:tavLst>
                                    </p:anim>
                                    <p:animEffect transition="out" filter="wipe(down)">
                                      <p:cBhvr>
                                        <p:cTn id="185" dur="500"/>
                                        <p:tgtEl>
                                          <p:spTgt spid="5"/>
                                        </p:tgtEl>
                                      </p:cBhvr>
                                    </p:animEffect>
                                    <p:set>
                                      <p:cBhvr>
                                        <p:cTn id="186" dur="1" fill="hold">
                                          <p:stCondLst>
                                            <p:cond delay="499"/>
                                          </p:stCondLst>
                                        </p:cTn>
                                        <p:tgtEl>
                                          <p:spTgt spid="5"/>
                                        </p:tgtEl>
                                        <p:attrNameLst>
                                          <p:attrName>style.visibility</p:attrName>
                                        </p:attrNameLst>
                                      </p:cBhvr>
                                      <p:to>
                                        <p:strVal val="hidden"/>
                                      </p:to>
                                    </p:set>
                                  </p:childTnLst>
                                </p:cTn>
                              </p:par>
                              <p:par>
                                <p:cTn id="187" presetID="12" presetClass="entr" presetSubtype="1" fill="hold" grpId="2" nodeType="withEffect">
                                  <p:stCondLst>
                                    <p:cond delay="500"/>
                                  </p:stCondLst>
                                  <p:childTnLst>
                                    <p:set>
                                      <p:cBhvr>
                                        <p:cTn id="188" dur="1" fill="hold">
                                          <p:stCondLst>
                                            <p:cond delay="0"/>
                                          </p:stCondLst>
                                        </p:cTn>
                                        <p:tgtEl>
                                          <p:spTgt spid="4"/>
                                        </p:tgtEl>
                                        <p:attrNameLst>
                                          <p:attrName>style.visibility</p:attrName>
                                        </p:attrNameLst>
                                      </p:cBhvr>
                                      <p:to>
                                        <p:strVal val="visible"/>
                                      </p:to>
                                    </p:set>
                                    <p:anim calcmode="lin" valueType="num">
                                      <p:cBhvr additive="base">
                                        <p:cTn id="189" dur="500"/>
                                        <p:tgtEl>
                                          <p:spTgt spid="4"/>
                                        </p:tgtEl>
                                        <p:attrNameLst>
                                          <p:attrName>ppt_y</p:attrName>
                                        </p:attrNameLst>
                                      </p:cBhvr>
                                      <p:tavLst>
                                        <p:tav tm="0">
                                          <p:val>
                                            <p:strVal val="#ppt_y-#ppt_h*1.125000"/>
                                          </p:val>
                                        </p:tav>
                                        <p:tav tm="100000">
                                          <p:val>
                                            <p:strVal val="#ppt_y"/>
                                          </p:val>
                                        </p:tav>
                                      </p:tavLst>
                                    </p:anim>
                                    <p:animEffect transition="in" filter="wipe(down)">
                                      <p:cBhvr>
                                        <p:cTn id="190" dur="500"/>
                                        <p:tgtEl>
                                          <p:spTgt spid="4"/>
                                        </p:tgtEl>
                                      </p:cBhvr>
                                    </p:animEffect>
                                  </p:childTnLst>
                                </p:cTn>
                              </p:par>
                            </p:childTnLst>
                          </p:cTn>
                        </p:par>
                        <p:par>
                          <p:cTn id="191" fill="hold">
                            <p:stCondLst>
                              <p:cond delay="19000"/>
                            </p:stCondLst>
                            <p:childTnLst>
                              <p:par>
                                <p:cTn id="192" presetID="12" presetClass="exit" presetSubtype="4" fill="hold" grpId="3" nodeType="afterEffect">
                                  <p:stCondLst>
                                    <p:cond delay="500"/>
                                  </p:stCondLst>
                                  <p:childTnLst>
                                    <p:anim calcmode="lin" valueType="num">
                                      <p:cBhvr additive="base">
                                        <p:cTn id="193" dur="500"/>
                                        <p:tgtEl>
                                          <p:spTgt spid="4"/>
                                        </p:tgtEl>
                                        <p:attrNameLst>
                                          <p:attrName>ppt_y</p:attrName>
                                        </p:attrNameLst>
                                      </p:cBhvr>
                                      <p:tavLst>
                                        <p:tav tm="0">
                                          <p:val>
                                            <p:strVal val="#ppt_y"/>
                                          </p:val>
                                        </p:tav>
                                        <p:tav tm="100000">
                                          <p:val>
                                            <p:strVal val="#ppt_y+#ppt_h*1.125000"/>
                                          </p:val>
                                        </p:tav>
                                      </p:tavLst>
                                    </p:anim>
                                    <p:animEffect transition="out" filter="wipe(down)">
                                      <p:cBhvr>
                                        <p:cTn id="194" dur="500"/>
                                        <p:tgtEl>
                                          <p:spTgt spid="4"/>
                                        </p:tgtEl>
                                      </p:cBhvr>
                                    </p:animEffect>
                                    <p:set>
                                      <p:cBhvr>
                                        <p:cTn id="195" dur="1" fill="hold">
                                          <p:stCondLst>
                                            <p:cond delay="499"/>
                                          </p:stCondLst>
                                        </p:cTn>
                                        <p:tgtEl>
                                          <p:spTgt spid="4"/>
                                        </p:tgtEl>
                                        <p:attrNameLst>
                                          <p:attrName>style.visibility</p:attrName>
                                        </p:attrNameLst>
                                      </p:cBhvr>
                                      <p:to>
                                        <p:strVal val="hidden"/>
                                      </p:to>
                                    </p:set>
                                  </p:childTnLst>
                                </p:cTn>
                              </p:par>
                              <p:par>
                                <p:cTn id="196" presetID="12" presetClass="entr" presetSubtype="1" fill="hold" grpId="3" nodeType="withEffect">
                                  <p:stCondLst>
                                    <p:cond delay="500"/>
                                  </p:stCondLst>
                                  <p:childTnLst>
                                    <p:set>
                                      <p:cBhvr>
                                        <p:cTn id="197" dur="1" fill="hold">
                                          <p:stCondLst>
                                            <p:cond delay="0"/>
                                          </p:stCondLst>
                                        </p:cTn>
                                        <p:tgtEl>
                                          <p:spTgt spid="3"/>
                                        </p:tgtEl>
                                        <p:attrNameLst>
                                          <p:attrName>style.visibility</p:attrName>
                                        </p:attrNameLst>
                                      </p:cBhvr>
                                      <p:to>
                                        <p:strVal val="visible"/>
                                      </p:to>
                                    </p:set>
                                    <p:anim calcmode="lin" valueType="num">
                                      <p:cBhvr additive="base">
                                        <p:cTn id="198" dur="500"/>
                                        <p:tgtEl>
                                          <p:spTgt spid="3"/>
                                        </p:tgtEl>
                                        <p:attrNameLst>
                                          <p:attrName>ppt_y</p:attrName>
                                        </p:attrNameLst>
                                      </p:cBhvr>
                                      <p:tavLst>
                                        <p:tav tm="0">
                                          <p:val>
                                            <p:strVal val="#ppt_y-#ppt_h*1.125000"/>
                                          </p:val>
                                        </p:tav>
                                        <p:tav tm="100000">
                                          <p:val>
                                            <p:strVal val="#ppt_y"/>
                                          </p:val>
                                        </p:tav>
                                      </p:tavLst>
                                    </p:anim>
                                    <p:animEffect transition="in" filter="wipe(down)">
                                      <p:cBhvr>
                                        <p:cTn id="199" dur="500"/>
                                        <p:tgtEl>
                                          <p:spTgt spid="3"/>
                                        </p:tgtEl>
                                      </p:cBhvr>
                                    </p:animEffect>
                                  </p:childTnLst>
                                </p:cTn>
                              </p:par>
                            </p:childTnLst>
                          </p:cTn>
                        </p:par>
                        <p:par>
                          <p:cTn id="200" fill="hold">
                            <p:stCondLst>
                              <p:cond delay="20000"/>
                            </p:stCondLst>
                            <p:childTnLst>
                              <p:par>
                                <p:cTn id="201" presetID="12" presetClass="exit" presetSubtype="4" fill="hold" grpId="1" nodeType="afterEffect">
                                  <p:stCondLst>
                                    <p:cond delay="500"/>
                                  </p:stCondLst>
                                  <p:childTnLst>
                                    <p:anim calcmode="lin" valueType="num">
                                      <p:cBhvr additive="base">
                                        <p:cTn id="202" dur="500"/>
                                        <p:tgtEl>
                                          <p:spTgt spid="17"/>
                                        </p:tgtEl>
                                        <p:attrNameLst>
                                          <p:attrName>ppt_y</p:attrName>
                                        </p:attrNameLst>
                                      </p:cBhvr>
                                      <p:tavLst>
                                        <p:tav tm="0">
                                          <p:val>
                                            <p:strVal val="#ppt_y"/>
                                          </p:val>
                                        </p:tav>
                                        <p:tav tm="100000">
                                          <p:val>
                                            <p:strVal val="#ppt_y+#ppt_h*1.125000"/>
                                          </p:val>
                                        </p:tav>
                                      </p:tavLst>
                                    </p:anim>
                                    <p:animEffect transition="out" filter="wipe(down)">
                                      <p:cBhvr>
                                        <p:cTn id="203" dur="500"/>
                                        <p:tgtEl>
                                          <p:spTgt spid="17"/>
                                        </p:tgtEl>
                                      </p:cBhvr>
                                    </p:animEffect>
                                    <p:set>
                                      <p:cBhvr>
                                        <p:cTn id="204" dur="1" fill="hold">
                                          <p:stCondLst>
                                            <p:cond delay="499"/>
                                          </p:stCondLst>
                                        </p:cTn>
                                        <p:tgtEl>
                                          <p:spTgt spid="17"/>
                                        </p:tgtEl>
                                        <p:attrNameLst>
                                          <p:attrName>style.visibility</p:attrName>
                                        </p:attrNameLst>
                                      </p:cBhvr>
                                      <p:to>
                                        <p:strVal val="hidden"/>
                                      </p:to>
                                    </p:set>
                                  </p:childTnLst>
                                </p:cTn>
                              </p:par>
                              <p:par>
                                <p:cTn id="205" presetID="12" presetClass="entr" presetSubtype="1" fill="hold" grpId="0" nodeType="withEffect">
                                  <p:stCondLst>
                                    <p:cond delay="500"/>
                                  </p:stCondLst>
                                  <p:childTnLst>
                                    <p:set>
                                      <p:cBhvr>
                                        <p:cTn id="206" dur="1" fill="hold">
                                          <p:stCondLst>
                                            <p:cond delay="0"/>
                                          </p:stCondLst>
                                        </p:cTn>
                                        <p:tgtEl>
                                          <p:spTgt spid="16"/>
                                        </p:tgtEl>
                                        <p:attrNameLst>
                                          <p:attrName>style.visibility</p:attrName>
                                        </p:attrNameLst>
                                      </p:cBhvr>
                                      <p:to>
                                        <p:strVal val="visible"/>
                                      </p:to>
                                    </p:set>
                                    <p:anim calcmode="lin" valueType="num">
                                      <p:cBhvr additive="base">
                                        <p:cTn id="207" dur="500"/>
                                        <p:tgtEl>
                                          <p:spTgt spid="16"/>
                                        </p:tgtEl>
                                        <p:attrNameLst>
                                          <p:attrName>ppt_y</p:attrName>
                                        </p:attrNameLst>
                                      </p:cBhvr>
                                      <p:tavLst>
                                        <p:tav tm="0">
                                          <p:val>
                                            <p:strVal val="#ppt_y-#ppt_h*1.125000"/>
                                          </p:val>
                                        </p:tav>
                                        <p:tav tm="100000">
                                          <p:val>
                                            <p:strVal val="#ppt_y"/>
                                          </p:val>
                                        </p:tav>
                                      </p:tavLst>
                                    </p:anim>
                                    <p:animEffect transition="in" filter="wipe(down)">
                                      <p:cBhvr>
                                        <p:cTn id="208" dur="500"/>
                                        <p:tgtEl>
                                          <p:spTgt spid="16"/>
                                        </p:tgtEl>
                                      </p:cBhvr>
                                    </p:animEffect>
                                  </p:childTnLst>
                                </p:cTn>
                              </p:par>
                              <p:par>
                                <p:cTn id="209" presetID="12" presetClass="exit" presetSubtype="4" fill="hold" grpId="4" nodeType="withEffect">
                                  <p:stCondLst>
                                    <p:cond delay="500"/>
                                  </p:stCondLst>
                                  <p:childTnLst>
                                    <p:anim calcmode="lin" valueType="num">
                                      <p:cBhvr additive="base">
                                        <p:cTn id="210" dur="500"/>
                                        <p:tgtEl>
                                          <p:spTgt spid="3"/>
                                        </p:tgtEl>
                                        <p:attrNameLst>
                                          <p:attrName>ppt_y</p:attrName>
                                        </p:attrNameLst>
                                      </p:cBhvr>
                                      <p:tavLst>
                                        <p:tav tm="0">
                                          <p:val>
                                            <p:strVal val="#ppt_y"/>
                                          </p:val>
                                        </p:tav>
                                        <p:tav tm="100000">
                                          <p:val>
                                            <p:strVal val="#ppt_y+#ppt_h*1.125000"/>
                                          </p:val>
                                        </p:tav>
                                      </p:tavLst>
                                    </p:anim>
                                    <p:animEffect transition="out" filter="wipe(down)">
                                      <p:cBhvr>
                                        <p:cTn id="211" dur="500"/>
                                        <p:tgtEl>
                                          <p:spTgt spid="3"/>
                                        </p:tgtEl>
                                      </p:cBhvr>
                                    </p:animEffect>
                                    <p:set>
                                      <p:cBhvr>
                                        <p:cTn id="212" dur="1" fill="hold">
                                          <p:stCondLst>
                                            <p:cond delay="499"/>
                                          </p:stCondLst>
                                        </p:cTn>
                                        <p:tgtEl>
                                          <p:spTgt spid="3"/>
                                        </p:tgtEl>
                                        <p:attrNameLst>
                                          <p:attrName>style.visibility</p:attrName>
                                        </p:attrNameLst>
                                      </p:cBhvr>
                                      <p:to>
                                        <p:strVal val="hidden"/>
                                      </p:to>
                                    </p:set>
                                  </p:childTnLst>
                                </p:cTn>
                              </p:par>
                              <p:par>
                                <p:cTn id="213" presetID="12" presetClass="entr" presetSubtype="1" fill="hold" grpId="4" nodeType="withEffect">
                                  <p:stCondLst>
                                    <p:cond delay="500"/>
                                  </p:stCondLst>
                                  <p:childTnLst>
                                    <p:set>
                                      <p:cBhvr>
                                        <p:cTn id="214" dur="1" fill="hold">
                                          <p:stCondLst>
                                            <p:cond delay="0"/>
                                          </p:stCondLst>
                                        </p:cTn>
                                        <p:tgtEl>
                                          <p:spTgt spid="12"/>
                                        </p:tgtEl>
                                        <p:attrNameLst>
                                          <p:attrName>style.visibility</p:attrName>
                                        </p:attrNameLst>
                                      </p:cBhvr>
                                      <p:to>
                                        <p:strVal val="visible"/>
                                      </p:to>
                                    </p:set>
                                    <p:anim calcmode="lin" valueType="num">
                                      <p:cBhvr additive="base">
                                        <p:cTn id="215" dur="500"/>
                                        <p:tgtEl>
                                          <p:spTgt spid="12"/>
                                        </p:tgtEl>
                                        <p:attrNameLst>
                                          <p:attrName>ppt_y</p:attrName>
                                        </p:attrNameLst>
                                      </p:cBhvr>
                                      <p:tavLst>
                                        <p:tav tm="0">
                                          <p:val>
                                            <p:strVal val="#ppt_y-#ppt_h*1.125000"/>
                                          </p:val>
                                        </p:tav>
                                        <p:tav tm="100000">
                                          <p:val>
                                            <p:strVal val="#ppt_y"/>
                                          </p:val>
                                        </p:tav>
                                      </p:tavLst>
                                    </p:anim>
                                    <p:animEffect transition="in" filter="wipe(down)">
                                      <p:cBhvr>
                                        <p:cTn id="216" dur="500"/>
                                        <p:tgtEl>
                                          <p:spTgt spid="12"/>
                                        </p:tgtEl>
                                      </p:cBhvr>
                                    </p:animEffect>
                                  </p:childTnLst>
                                </p:cTn>
                              </p:par>
                            </p:childTnLst>
                          </p:cTn>
                        </p:par>
                        <p:par>
                          <p:cTn id="217" fill="hold">
                            <p:stCondLst>
                              <p:cond delay="21000"/>
                            </p:stCondLst>
                            <p:childTnLst>
                              <p:par>
                                <p:cTn id="218" presetID="12" presetClass="exit" presetSubtype="4" fill="hold" grpId="5" nodeType="afterEffect">
                                  <p:stCondLst>
                                    <p:cond delay="500"/>
                                  </p:stCondLst>
                                  <p:childTnLst>
                                    <p:anim calcmode="lin" valueType="num">
                                      <p:cBhvr additive="base">
                                        <p:cTn id="219" dur="500"/>
                                        <p:tgtEl>
                                          <p:spTgt spid="12"/>
                                        </p:tgtEl>
                                        <p:attrNameLst>
                                          <p:attrName>ppt_y</p:attrName>
                                        </p:attrNameLst>
                                      </p:cBhvr>
                                      <p:tavLst>
                                        <p:tav tm="0">
                                          <p:val>
                                            <p:strVal val="#ppt_y"/>
                                          </p:val>
                                        </p:tav>
                                        <p:tav tm="100000">
                                          <p:val>
                                            <p:strVal val="#ppt_y+#ppt_h*1.125000"/>
                                          </p:val>
                                        </p:tav>
                                      </p:tavLst>
                                    </p:anim>
                                    <p:animEffect transition="out" filter="wipe(down)">
                                      <p:cBhvr>
                                        <p:cTn id="220" dur="500"/>
                                        <p:tgtEl>
                                          <p:spTgt spid="12"/>
                                        </p:tgtEl>
                                      </p:cBhvr>
                                    </p:animEffect>
                                    <p:set>
                                      <p:cBhvr>
                                        <p:cTn id="221" dur="1" fill="hold">
                                          <p:stCondLst>
                                            <p:cond delay="499"/>
                                          </p:stCondLst>
                                        </p:cTn>
                                        <p:tgtEl>
                                          <p:spTgt spid="12"/>
                                        </p:tgtEl>
                                        <p:attrNameLst>
                                          <p:attrName>style.visibility</p:attrName>
                                        </p:attrNameLst>
                                      </p:cBhvr>
                                      <p:to>
                                        <p:strVal val="hidden"/>
                                      </p:to>
                                    </p:set>
                                  </p:childTnLst>
                                </p:cTn>
                              </p:par>
                              <p:par>
                                <p:cTn id="222" presetID="12" presetClass="entr" presetSubtype="1" fill="hold" grpId="4" nodeType="withEffect">
                                  <p:stCondLst>
                                    <p:cond delay="500"/>
                                  </p:stCondLst>
                                  <p:childTnLst>
                                    <p:set>
                                      <p:cBhvr>
                                        <p:cTn id="223" dur="1" fill="hold">
                                          <p:stCondLst>
                                            <p:cond delay="0"/>
                                          </p:stCondLst>
                                        </p:cTn>
                                        <p:tgtEl>
                                          <p:spTgt spid="11"/>
                                        </p:tgtEl>
                                        <p:attrNameLst>
                                          <p:attrName>style.visibility</p:attrName>
                                        </p:attrNameLst>
                                      </p:cBhvr>
                                      <p:to>
                                        <p:strVal val="visible"/>
                                      </p:to>
                                    </p:set>
                                    <p:anim calcmode="lin" valueType="num">
                                      <p:cBhvr additive="base">
                                        <p:cTn id="224" dur="500"/>
                                        <p:tgtEl>
                                          <p:spTgt spid="11"/>
                                        </p:tgtEl>
                                        <p:attrNameLst>
                                          <p:attrName>ppt_y</p:attrName>
                                        </p:attrNameLst>
                                      </p:cBhvr>
                                      <p:tavLst>
                                        <p:tav tm="0">
                                          <p:val>
                                            <p:strVal val="#ppt_y-#ppt_h*1.125000"/>
                                          </p:val>
                                        </p:tav>
                                        <p:tav tm="100000">
                                          <p:val>
                                            <p:strVal val="#ppt_y"/>
                                          </p:val>
                                        </p:tav>
                                      </p:tavLst>
                                    </p:anim>
                                    <p:animEffect transition="in" filter="wipe(down)">
                                      <p:cBhvr>
                                        <p:cTn id="225" dur="500"/>
                                        <p:tgtEl>
                                          <p:spTgt spid="11"/>
                                        </p:tgtEl>
                                      </p:cBhvr>
                                    </p:animEffect>
                                  </p:childTnLst>
                                </p:cTn>
                              </p:par>
                            </p:childTnLst>
                          </p:cTn>
                        </p:par>
                        <p:par>
                          <p:cTn id="226" fill="hold">
                            <p:stCondLst>
                              <p:cond delay="22000"/>
                            </p:stCondLst>
                            <p:childTnLst>
                              <p:par>
                                <p:cTn id="227" presetID="12" presetClass="exit" presetSubtype="4" fill="hold" grpId="5" nodeType="afterEffect">
                                  <p:stCondLst>
                                    <p:cond delay="500"/>
                                  </p:stCondLst>
                                  <p:childTnLst>
                                    <p:anim calcmode="lin" valueType="num">
                                      <p:cBhvr additive="base">
                                        <p:cTn id="228" dur="500"/>
                                        <p:tgtEl>
                                          <p:spTgt spid="11"/>
                                        </p:tgtEl>
                                        <p:attrNameLst>
                                          <p:attrName>ppt_y</p:attrName>
                                        </p:attrNameLst>
                                      </p:cBhvr>
                                      <p:tavLst>
                                        <p:tav tm="0">
                                          <p:val>
                                            <p:strVal val="#ppt_y"/>
                                          </p:val>
                                        </p:tav>
                                        <p:tav tm="100000">
                                          <p:val>
                                            <p:strVal val="#ppt_y+#ppt_h*1.125000"/>
                                          </p:val>
                                        </p:tav>
                                      </p:tavLst>
                                    </p:anim>
                                    <p:animEffect transition="out" filter="wipe(down)">
                                      <p:cBhvr>
                                        <p:cTn id="229" dur="500"/>
                                        <p:tgtEl>
                                          <p:spTgt spid="11"/>
                                        </p:tgtEl>
                                      </p:cBhvr>
                                    </p:animEffect>
                                    <p:set>
                                      <p:cBhvr>
                                        <p:cTn id="230" dur="1" fill="hold">
                                          <p:stCondLst>
                                            <p:cond delay="499"/>
                                          </p:stCondLst>
                                        </p:cTn>
                                        <p:tgtEl>
                                          <p:spTgt spid="11"/>
                                        </p:tgtEl>
                                        <p:attrNameLst>
                                          <p:attrName>style.visibility</p:attrName>
                                        </p:attrNameLst>
                                      </p:cBhvr>
                                      <p:to>
                                        <p:strVal val="hidden"/>
                                      </p:to>
                                    </p:set>
                                  </p:childTnLst>
                                </p:cTn>
                              </p:par>
                              <p:par>
                                <p:cTn id="231" presetID="12" presetClass="entr" presetSubtype="1" fill="hold" grpId="4" nodeType="withEffect">
                                  <p:stCondLst>
                                    <p:cond delay="500"/>
                                  </p:stCondLst>
                                  <p:childTnLst>
                                    <p:set>
                                      <p:cBhvr>
                                        <p:cTn id="232" dur="1" fill="hold">
                                          <p:stCondLst>
                                            <p:cond delay="0"/>
                                          </p:stCondLst>
                                        </p:cTn>
                                        <p:tgtEl>
                                          <p:spTgt spid="10"/>
                                        </p:tgtEl>
                                        <p:attrNameLst>
                                          <p:attrName>style.visibility</p:attrName>
                                        </p:attrNameLst>
                                      </p:cBhvr>
                                      <p:to>
                                        <p:strVal val="visible"/>
                                      </p:to>
                                    </p:set>
                                    <p:anim calcmode="lin" valueType="num">
                                      <p:cBhvr additive="base">
                                        <p:cTn id="233" dur="500"/>
                                        <p:tgtEl>
                                          <p:spTgt spid="10"/>
                                        </p:tgtEl>
                                        <p:attrNameLst>
                                          <p:attrName>ppt_y</p:attrName>
                                        </p:attrNameLst>
                                      </p:cBhvr>
                                      <p:tavLst>
                                        <p:tav tm="0">
                                          <p:val>
                                            <p:strVal val="#ppt_y-#ppt_h*1.125000"/>
                                          </p:val>
                                        </p:tav>
                                        <p:tav tm="100000">
                                          <p:val>
                                            <p:strVal val="#ppt_y"/>
                                          </p:val>
                                        </p:tav>
                                      </p:tavLst>
                                    </p:anim>
                                    <p:animEffect transition="in" filter="wipe(down)">
                                      <p:cBhvr>
                                        <p:cTn id="234" dur="500"/>
                                        <p:tgtEl>
                                          <p:spTgt spid="10"/>
                                        </p:tgtEl>
                                      </p:cBhvr>
                                    </p:animEffect>
                                  </p:childTnLst>
                                </p:cTn>
                              </p:par>
                            </p:childTnLst>
                          </p:cTn>
                        </p:par>
                        <p:par>
                          <p:cTn id="235" fill="hold">
                            <p:stCondLst>
                              <p:cond delay="23000"/>
                            </p:stCondLst>
                            <p:childTnLst>
                              <p:par>
                                <p:cTn id="236" presetID="12" presetClass="exit" presetSubtype="4" fill="hold" grpId="5" nodeType="afterEffect">
                                  <p:stCondLst>
                                    <p:cond delay="500"/>
                                  </p:stCondLst>
                                  <p:childTnLst>
                                    <p:anim calcmode="lin" valueType="num">
                                      <p:cBhvr additive="base">
                                        <p:cTn id="237" dur="500"/>
                                        <p:tgtEl>
                                          <p:spTgt spid="10"/>
                                        </p:tgtEl>
                                        <p:attrNameLst>
                                          <p:attrName>ppt_y</p:attrName>
                                        </p:attrNameLst>
                                      </p:cBhvr>
                                      <p:tavLst>
                                        <p:tav tm="0">
                                          <p:val>
                                            <p:strVal val="#ppt_y"/>
                                          </p:val>
                                        </p:tav>
                                        <p:tav tm="100000">
                                          <p:val>
                                            <p:strVal val="#ppt_y+#ppt_h*1.125000"/>
                                          </p:val>
                                        </p:tav>
                                      </p:tavLst>
                                    </p:anim>
                                    <p:animEffect transition="out" filter="wipe(down)">
                                      <p:cBhvr>
                                        <p:cTn id="238" dur="500"/>
                                        <p:tgtEl>
                                          <p:spTgt spid="10"/>
                                        </p:tgtEl>
                                      </p:cBhvr>
                                    </p:animEffect>
                                    <p:set>
                                      <p:cBhvr>
                                        <p:cTn id="239" dur="1" fill="hold">
                                          <p:stCondLst>
                                            <p:cond delay="499"/>
                                          </p:stCondLst>
                                        </p:cTn>
                                        <p:tgtEl>
                                          <p:spTgt spid="10"/>
                                        </p:tgtEl>
                                        <p:attrNameLst>
                                          <p:attrName>style.visibility</p:attrName>
                                        </p:attrNameLst>
                                      </p:cBhvr>
                                      <p:to>
                                        <p:strVal val="hidden"/>
                                      </p:to>
                                    </p:set>
                                  </p:childTnLst>
                                </p:cTn>
                              </p:par>
                              <p:par>
                                <p:cTn id="240" presetID="12" presetClass="entr" presetSubtype="1" fill="hold" grpId="4" nodeType="withEffect">
                                  <p:stCondLst>
                                    <p:cond delay="500"/>
                                  </p:stCondLst>
                                  <p:childTnLst>
                                    <p:set>
                                      <p:cBhvr>
                                        <p:cTn id="241" dur="1" fill="hold">
                                          <p:stCondLst>
                                            <p:cond delay="0"/>
                                          </p:stCondLst>
                                        </p:cTn>
                                        <p:tgtEl>
                                          <p:spTgt spid="9"/>
                                        </p:tgtEl>
                                        <p:attrNameLst>
                                          <p:attrName>style.visibility</p:attrName>
                                        </p:attrNameLst>
                                      </p:cBhvr>
                                      <p:to>
                                        <p:strVal val="visible"/>
                                      </p:to>
                                    </p:set>
                                    <p:anim calcmode="lin" valueType="num">
                                      <p:cBhvr additive="base">
                                        <p:cTn id="242" dur="500"/>
                                        <p:tgtEl>
                                          <p:spTgt spid="9"/>
                                        </p:tgtEl>
                                        <p:attrNameLst>
                                          <p:attrName>ppt_y</p:attrName>
                                        </p:attrNameLst>
                                      </p:cBhvr>
                                      <p:tavLst>
                                        <p:tav tm="0">
                                          <p:val>
                                            <p:strVal val="#ppt_y-#ppt_h*1.125000"/>
                                          </p:val>
                                        </p:tav>
                                        <p:tav tm="100000">
                                          <p:val>
                                            <p:strVal val="#ppt_y"/>
                                          </p:val>
                                        </p:tav>
                                      </p:tavLst>
                                    </p:anim>
                                    <p:animEffect transition="in" filter="wipe(down)">
                                      <p:cBhvr>
                                        <p:cTn id="243" dur="500"/>
                                        <p:tgtEl>
                                          <p:spTgt spid="9"/>
                                        </p:tgtEl>
                                      </p:cBhvr>
                                    </p:animEffect>
                                  </p:childTnLst>
                                </p:cTn>
                              </p:par>
                            </p:childTnLst>
                          </p:cTn>
                        </p:par>
                        <p:par>
                          <p:cTn id="244" fill="hold">
                            <p:stCondLst>
                              <p:cond delay="24000"/>
                            </p:stCondLst>
                            <p:childTnLst>
                              <p:par>
                                <p:cTn id="245" presetID="12" presetClass="exit" presetSubtype="4" fill="hold" grpId="5" nodeType="afterEffect">
                                  <p:stCondLst>
                                    <p:cond delay="500"/>
                                  </p:stCondLst>
                                  <p:childTnLst>
                                    <p:anim calcmode="lin" valueType="num">
                                      <p:cBhvr additive="base">
                                        <p:cTn id="246" dur="500"/>
                                        <p:tgtEl>
                                          <p:spTgt spid="9"/>
                                        </p:tgtEl>
                                        <p:attrNameLst>
                                          <p:attrName>ppt_y</p:attrName>
                                        </p:attrNameLst>
                                      </p:cBhvr>
                                      <p:tavLst>
                                        <p:tav tm="0">
                                          <p:val>
                                            <p:strVal val="#ppt_y"/>
                                          </p:val>
                                        </p:tav>
                                        <p:tav tm="100000">
                                          <p:val>
                                            <p:strVal val="#ppt_y+#ppt_h*1.125000"/>
                                          </p:val>
                                        </p:tav>
                                      </p:tavLst>
                                    </p:anim>
                                    <p:animEffect transition="out" filter="wipe(down)">
                                      <p:cBhvr>
                                        <p:cTn id="247" dur="500"/>
                                        <p:tgtEl>
                                          <p:spTgt spid="9"/>
                                        </p:tgtEl>
                                      </p:cBhvr>
                                    </p:animEffect>
                                    <p:set>
                                      <p:cBhvr>
                                        <p:cTn id="248" dur="1" fill="hold">
                                          <p:stCondLst>
                                            <p:cond delay="499"/>
                                          </p:stCondLst>
                                        </p:cTn>
                                        <p:tgtEl>
                                          <p:spTgt spid="9"/>
                                        </p:tgtEl>
                                        <p:attrNameLst>
                                          <p:attrName>style.visibility</p:attrName>
                                        </p:attrNameLst>
                                      </p:cBhvr>
                                      <p:to>
                                        <p:strVal val="hidden"/>
                                      </p:to>
                                    </p:set>
                                  </p:childTnLst>
                                </p:cTn>
                              </p:par>
                              <p:par>
                                <p:cTn id="249" presetID="12" presetClass="entr" presetSubtype="1" fill="hold" grpId="4" nodeType="withEffect">
                                  <p:stCondLst>
                                    <p:cond delay="500"/>
                                  </p:stCondLst>
                                  <p:childTnLst>
                                    <p:set>
                                      <p:cBhvr>
                                        <p:cTn id="250" dur="1" fill="hold">
                                          <p:stCondLst>
                                            <p:cond delay="0"/>
                                          </p:stCondLst>
                                        </p:cTn>
                                        <p:tgtEl>
                                          <p:spTgt spid="8"/>
                                        </p:tgtEl>
                                        <p:attrNameLst>
                                          <p:attrName>style.visibility</p:attrName>
                                        </p:attrNameLst>
                                      </p:cBhvr>
                                      <p:to>
                                        <p:strVal val="visible"/>
                                      </p:to>
                                    </p:set>
                                    <p:anim calcmode="lin" valueType="num">
                                      <p:cBhvr additive="base">
                                        <p:cTn id="251" dur="500"/>
                                        <p:tgtEl>
                                          <p:spTgt spid="8"/>
                                        </p:tgtEl>
                                        <p:attrNameLst>
                                          <p:attrName>ppt_y</p:attrName>
                                        </p:attrNameLst>
                                      </p:cBhvr>
                                      <p:tavLst>
                                        <p:tav tm="0">
                                          <p:val>
                                            <p:strVal val="#ppt_y-#ppt_h*1.125000"/>
                                          </p:val>
                                        </p:tav>
                                        <p:tav tm="100000">
                                          <p:val>
                                            <p:strVal val="#ppt_y"/>
                                          </p:val>
                                        </p:tav>
                                      </p:tavLst>
                                    </p:anim>
                                    <p:animEffect transition="in" filter="wipe(down)">
                                      <p:cBhvr>
                                        <p:cTn id="252" dur="500"/>
                                        <p:tgtEl>
                                          <p:spTgt spid="8"/>
                                        </p:tgtEl>
                                      </p:cBhvr>
                                    </p:animEffect>
                                  </p:childTnLst>
                                </p:cTn>
                              </p:par>
                            </p:childTnLst>
                          </p:cTn>
                        </p:par>
                        <p:par>
                          <p:cTn id="253" fill="hold">
                            <p:stCondLst>
                              <p:cond delay="25000"/>
                            </p:stCondLst>
                            <p:childTnLst>
                              <p:par>
                                <p:cTn id="254" presetID="12" presetClass="exit" presetSubtype="4" fill="hold" grpId="5" nodeType="afterEffect">
                                  <p:stCondLst>
                                    <p:cond delay="500"/>
                                  </p:stCondLst>
                                  <p:childTnLst>
                                    <p:anim calcmode="lin" valueType="num">
                                      <p:cBhvr additive="base">
                                        <p:cTn id="255" dur="500"/>
                                        <p:tgtEl>
                                          <p:spTgt spid="8"/>
                                        </p:tgtEl>
                                        <p:attrNameLst>
                                          <p:attrName>ppt_y</p:attrName>
                                        </p:attrNameLst>
                                      </p:cBhvr>
                                      <p:tavLst>
                                        <p:tav tm="0">
                                          <p:val>
                                            <p:strVal val="#ppt_y"/>
                                          </p:val>
                                        </p:tav>
                                        <p:tav tm="100000">
                                          <p:val>
                                            <p:strVal val="#ppt_y+#ppt_h*1.125000"/>
                                          </p:val>
                                        </p:tav>
                                      </p:tavLst>
                                    </p:anim>
                                    <p:animEffect transition="out" filter="wipe(down)">
                                      <p:cBhvr>
                                        <p:cTn id="256" dur="500"/>
                                        <p:tgtEl>
                                          <p:spTgt spid="8"/>
                                        </p:tgtEl>
                                      </p:cBhvr>
                                    </p:animEffect>
                                    <p:set>
                                      <p:cBhvr>
                                        <p:cTn id="257" dur="1" fill="hold">
                                          <p:stCondLst>
                                            <p:cond delay="499"/>
                                          </p:stCondLst>
                                        </p:cTn>
                                        <p:tgtEl>
                                          <p:spTgt spid="8"/>
                                        </p:tgtEl>
                                        <p:attrNameLst>
                                          <p:attrName>style.visibility</p:attrName>
                                        </p:attrNameLst>
                                      </p:cBhvr>
                                      <p:to>
                                        <p:strVal val="hidden"/>
                                      </p:to>
                                    </p:set>
                                  </p:childTnLst>
                                </p:cTn>
                              </p:par>
                              <p:par>
                                <p:cTn id="258" presetID="12" presetClass="entr" presetSubtype="1" fill="hold" grpId="4" nodeType="withEffect">
                                  <p:stCondLst>
                                    <p:cond delay="500"/>
                                  </p:stCondLst>
                                  <p:childTnLst>
                                    <p:set>
                                      <p:cBhvr>
                                        <p:cTn id="259" dur="1" fill="hold">
                                          <p:stCondLst>
                                            <p:cond delay="0"/>
                                          </p:stCondLst>
                                        </p:cTn>
                                        <p:tgtEl>
                                          <p:spTgt spid="7"/>
                                        </p:tgtEl>
                                        <p:attrNameLst>
                                          <p:attrName>style.visibility</p:attrName>
                                        </p:attrNameLst>
                                      </p:cBhvr>
                                      <p:to>
                                        <p:strVal val="visible"/>
                                      </p:to>
                                    </p:set>
                                    <p:anim calcmode="lin" valueType="num">
                                      <p:cBhvr additive="base">
                                        <p:cTn id="260" dur="500"/>
                                        <p:tgtEl>
                                          <p:spTgt spid="7"/>
                                        </p:tgtEl>
                                        <p:attrNameLst>
                                          <p:attrName>ppt_y</p:attrName>
                                        </p:attrNameLst>
                                      </p:cBhvr>
                                      <p:tavLst>
                                        <p:tav tm="0">
                                          <p:val>
                                            <p:strVal val="#ppt_y-#ppt_h*1.125000"/>
                                          </p:val>
                                        </p:tav>
                                        <p:tav tm="100000">
                                          <p:val>
                                            <p:strVal val="#ppt_y"/>
                                          </p:val>
                                        </p:tav>
                                      </p:tavLst>
                                    </p:anim>
                                    <p:animEffect transition="in" filter="wipe(down)">
                                      <p:cBhvr>
                                        <p:cTn id="261" dur="500"/>
                                        <p:tgtEl>
                                          <p:spTgt spid="7"/>
                                        </p:tgtEl>
                                      </p:cBhvr>
                                    </p:animEffect>
                                  </p:childTnLst>
                                </p:cTn>
                              </p:par>
                            </p:childTnLst>
                          </p:cTn>
                        </p:par>
                        <p:par>
                          <p:cTn id="262" fill="hold">
                            <p:stCondLst>
                              <p:cond delay="26000"/>
                            </p:stCondLst>
                            <p:childTnLst>
                              <p:par>
                                <p:cTn id="263" presetID="12" presetClass="exit" presetSubtype="4" fill="hold" grpId="5" nodeType="afterEffect">
                                  <p:stCondLst>
                                    <p:cond delay="500"/>
                                  </p:stCondLst>
                                  <p:childTnLst>
                                    <p:anim calcmode="lin" valueType="num">
                                      <p:cBhvr additive="base">
                                        <p:cTn id="264" dur="500"/>
                                        <p:tgtEl>
                                          <p:spTgt spid="7"/>
                                        </p:tgtEl>
                                        <p:attrNameLst>
                                          <p:attrName>ppt_y</p:attrName>
                                        </p:attrNameLst>
                                      </p:cBhvr>
                                      <p:tavLst>
                                        <p:tav tm="0">
                                          <p:val>
                                            <p:strVal val="#ppt_y"/>
                                          </p:val>
                                        </p:tav>
                                        <p:tav tm="100000">
                                          <p:val>
                                            <p:strVal val="#ppt_y+#ppt_h*1.125000"/>
                                          </p:val>
                                        </p:tav>
                                      </p:tavLst>
                                    </p:anim>
                                    <p:animEffect transition="out" filter="wipe(down)">
                                      <p:cBhvr>
                                        <p:cTn id="265" dur="500"/>
                                        <p:tgtEl>
                                          <p:spTgt spid="7"/>
                                        </p:tgtEl>
                                      </p:cBhvr>
                                    </p:animEffect>
                                    <p:set>
                                      <p:cBhvr>
                                        <p:cTn id="266" dur="1" fill="hold">
                                          <p:stCondLst>
                                            <p:cond delay="499"/>
                                          </p:stCondLst>
                                        </p:cTn>
                                        <p:tgtEl>
                                          <p:spTgt spid="7"/>
                                        </p:tgtEl>
                                        <p:attrNameLst>
                                          <p:attrName>style.visibility</p:attrName>
                                        </p:attrNameLst>
                                      </p:cBhvr>
                                      <p:to>
                                        <p:strVal val="hidden"/>
                                      </p:to>
                                    </p:set>
                                  </p:childTnLst>
                                </p:cTn>
                              </p:par>
                              <p:par>
                                <p:cTn id="267" presetID="12" presetClass="entr" presetSubtype="1" fill="hold" grpId="4" nodeType="withEffect">
                                  <p:stCondLst>
                                    <p:cond delay="500"/>
                                  </p:stCondLst>
                                  <p:childTnLst>
                                    <p:set>
                                      <p:cBhvr>
                                        <p:cTn id="268" dur="1" fill="hold">
                                          <p:stCondLst>
                                            <p:cond delay="0"/>
                                          </p:stCondLst>
                                        </p:cTn>
                                        <p:tgtEl>
                                          <p:spTgt spid="6"/>
                                        </p:tgtEl>
                                        <p:attrNameLst>
                                          <p:attrName>style.visibility</p:attrName>
                                        </p:attrNameLst>
                                      </p:cBhvr>
                                      <p:to>
                                        <p:strVal val="visible"/>
                                      </p:to>
                                    </p:set>
                                    <p:anim calcmode="lin" valueType="num">
                                      <p:cBhvr additive="base">
                                        <p:cTn id="269" dur="500"/>
                                        <p:tgtEl>
                                          <p:spTgt spid="6"/>
                                        </p:tgtEl>
                                        <p:attrNameLst>
                                          <p:attrName>ppt_y</p:attrName>
                                        </p:attrNameLst>
                                      </p:cBhvr>
                                      <p:tavLst>
                                        <p:tav tm="0">
                                          <p:val>
                                            <p:strVal val="#ppt_y-#ppt_h*1.125000"/>
                                          </p:val>
                                        </p:tav>
                                        <p:tav tm="100000">
                                          <p:val>
                                            <p:strVal val="#ppt_y"/>
                                          </p:val>
                                        </p:tav>
                                      </p:tavLst>
                                    </p:anim>
                                    <p:animEffect transition="in" filter="wipe(down)">
                                      <p:cBhvr>
                                        <p:cTn id="270" dur="500"/>
                                        <p:tgtEl>
                                          <p:spTgt spid="6"/>
                                        </p:tgtEl>
                                      </p:cBhvr>
                                    </p:animEffect>
                                  </p:childTnLst>
                                </p:cTn>
                              </p:par>
                            </p:childTnLst>
                          </p:cTn>
                        </p:par>
                        <p:par>
                          <p:cTn id="271" fill="hold">
                            <p:stCondLst>
                              <p:cond delay="27000"/>
                            </p:stCondLst>
                            <p:childTnLst>
                              <p:par>
                                <p:cTn id="272" presetID="12" presetClass="exit" presetSubtype="4" fill="hold" grpId="5" nodeType="afterEffect">
                                  <p:stCondLst>
                                    <p:cond delay="500"/>
                                  </p:stCondLst>
                                  <p:childTnLst>
                                    <p:anim calcmode="lin" valueType="num">
                                      <p:cBhvr additive="base">
                                        <p:cTn id="273" dur="500"/>
                                        <p:tgtEl>
                                          <p:spTgt spid="6"/>
                                        </p:tgtEl>
                                        <p:attrNameLst>
                                          <p:attrName>ppt_y</p:attrName>
                                        </p:attrNameLst>
                                      </p:cBhvr>
                                      <p:tavLst>
                                        <p:tav tm="0">
                                          <p:val>
                                            <p:strVal val="#ppt_y"/>
                                          </p:val>
                                        </p:tav>
                                        <p:tav tm="100000">
                                          <p:val>
                                            <p:strVal val="#ppt_y+#ppt_h*1.125000"/>
                                          </p:val>
                                        </p:tav>
                                      </p:tavLst>
                                    </p:anim>
                                    <p:animEffect transition="out" filter="wipe(down)">
                                      <p:cBhvr>
                                        <p:cTn id="274" dur="500"/>
                                        <p:tgtEl>
                                          <p:spTgt spid="6"/>
                                        </p:tgtEl>
                                      </p:cBhvr>
                                    </p:animEffect>
                                    <p:set>
                                      <p:cBhvr>
                                        <p:cTn id="275" dur="1" fill="hold">
                                          <p:stCondLst>
                                            <p:cond delay="499"/>
                                          </p:stCondLst>
                                        </p:cTn>
                                        <p:tgtEl>
                                          <p:spTgt spid="6"/>
                                        </p:tgtEl>
                                        <p:attrNameLst>
                                          <p:attrName>style.visibility</p:attrName>
                                        </p:attrNameLst>
                                      </p:cBhvr>
                                      <p:to>
                                        <p:strVal val="hidden"/>
                                      </p:to>
                                    </p:set>
                                  </p:childTnLst>
                                </p:cTn>
                              </p:par>
                              <p:par>
                                <p:cTn id="276" presetID="12" presetClass="entr" presetSubtype="1" fill="hold" grpId="4" nodeType="withEffect">
                                  <p:stCondLst>
                                    <p:cond delay="500"/>
                                  </p:stCondLst>
                                  <p:childTnLst>
                                    <p:set>
                                      <p:cBhvr>
                                        <p:cTn id="277" dur="1" fill="hold">
                                          <p:stCondLst>
                                            <p:cond delay="0"/>
                                          </p:stCondLst>
                                        </p:cTn>
                                        <p:tgtEl>
                                          <p:spTgt spid="5"/>
                                        </p:tgtEl>
                                        <p:attrNameLst>
                                          <p:attrName>style.visibility</p:attrName>
                                        </p:attrNameLst>
                                      </p:cBhvr>
                                      <p:to>
                                        <p:strVal val="visible"/>
                                      </p:to>
                                    </p:set>
                                    <p:anim calcmode="lin" valueType="num">
                                      <p:cBhvr additive="base">
                                        <p:cTn id="278" dur="500"/>
                                        <p:tgtEl>
                                          <p:spTgt spid="5"/>
                                        </p:tgtEl>
                                        <p:attrNameLst>
                                          <p:attrName>ppt_y</p:attrName>
                                        </p:attrNameLst>
                                      </p:cBhvr>
                                      <p:tavLst>
                                        <p:tav tm="0">
                                          <p:val>
                                            <p:strVal val="#ppt_y-#ppt_h*1.125000"/>
                                          </p:val>
                                        </p:tav>
                                        <p:tav tm="100000">
                                          <p:val>
                                            <p:strVal val="#ppt_y"/>
                                          </p:val>
                                        </p:tav>
                                      </p:tavLst>
                                    </p:anim>
                                    <p:animEffect transition="in" filter="wipe(down)">
                                      <p:cBhvr>
                                        <p:cTn id="279" dur="500"/>
                                        <p:tgtEl>
                                          <p:spTgt spid="5"/>
                                        </p:tgtEl>
                                      </p:cBhvr>
                                    </p:animEffect>
                                  </p:childTnLst>
                                </p:cTn>
                              </p:par>
                            </p:childTnLst>
                          </p:cTn>
                        </p:par>
                        <p:par>
                          <p:cTn id="280" fill="hold">
                            <p:stCondLst>
                              <p:cond delay="28000"/>
                            </p:stCondLst>
                            <p:childTnLst>
                              <p:par>
                                <p:cTn id="281" presetID="12" presetClass="exit" presetSubtype="4" fill="hold" grpId="5" nodeType="afterEffect">
                                  <p:stCondLst>
                                    <p:cond delay="500"/>
                                  </p:stCondLst>
                                  <p:childTnLst>
                                    <p:anim calcmode="lin" valueType="num">
                                      <p:cBhvr additive="base">
                                        <p:cTn id="282" dur="500"/>
                                        <p:tgtEl>
                                          <p:spTgt spid="5"/>
                                        </p:tgtEl>
                                        <p:attrNameLst>
                                          <p:attrName>ppt_y</p:attrName>
                                        </p:attrNameLst>
                                      </p:cBhvr>
                                      <p:tavLst>
                                        <p:tav tm="0">
                                          <p:val>
                                            <p:strVal val="#ppt_y"/>
                                          </p:val>
                                        </p:tav>
                                        <p:tav tm="100000">
                                          <p:val>
                                            <p:strVal val="#ppt_y+#ppt_h*1.125000"/>
                                          </p:val>
                                        </p:tav>
                                      </p:tavLst>
                                    </p:anim>
                                    <p:animEffect transition="out" filter="wipe(down)">
                                      <p:cBhvr>
                                        <p:cTn id="283" dur="500"/>
                                        <p:tgtEl>
                                          <p:spTgt spid="5"/>
                                        </p:tgtEl>
                                      </p:cBhvr>
                                    </p:animEffect>
                                    <p:set>
                                      <p:cBhvr>
                                        <p:cTn id="284" dur="1" fill="hold">
                                          <p:stCondLst>
                                            <p:cond delay="499"/>
                                          </p:stCondLst>
                                        </p:cTn>
                                        <p:tgtEl>
                                          <p:spTgt spid="5"/>
                                        </p:tgtEl>
                                        <p:attrNameLst>
                                          <p:attrName>style.visibility</p:attrName>
                                        </p:attrNameLst>
                                      </p:cBhvr>
                                      <p:to>
                                        <p:strVal val="hidden"/>
                                      </p:to>
                                    </p:set>
                                  </p:childTnLst>
                                </p:cTn>
                              </p:par>
                              <p:par>
                                <p:cTn id="285" presetID="12" presetClass="entr" presetSubtype="1" fill="hold" grpId="4" nodeType="withEffect">
                                  <p:stCondLst>
                                    <p:cond delay="500"/>
                                  </p:stCondLst>
                                  <p:childTnLst>
                                    <p:set>
                                      <p:cBhvr>
                                        <p:cTn id="286" dur="1" fill="hold">
                                          <p:stCondLst>
                                            <p:cond delay="0"/>
                                          </p:stCondLst>
                                        </p:cTn>
                                        <p:tgtEl>
                                          <p:spTgt spid="4"/>
                                        </p:tgtEl>
                                        <p:attrNameLst>
                                          <p:attrName>style.visibility</p:attrName>
                                        </p:attrNameLst>
                                      </p:cBhvr>
                                      <p:to>
                                        <p:strVal val="visible"/>
                                      </p:to>
                                    </p:set>
                                    <p:anim calcmode="lin" valueType="num">
                                      <p:cBhvr additive="base">
                                        <p:cTn id="287" dur="500"/>
                                        <p:tgtEl>
                                          <p:spTgt spid="4"/>
                                        </p:tgtEl>
                                        <p:attrNameLst>
                                          <p:attrName>ppt_y</p:attrName>
                                        </p:attrNameLst>
                                      </p:cBhvr>
                                      <p:tavLst>
                                        <p:tav tm="0">
                                          <p:val>
                                            <p:strVal val="#ppt_y-#ppt_h*1.125000"/>
                                          </p:val>
                                        </p:tav>
                                        <p:tav tm="100000">
                                          <p:val>
                                            <p:strVal val="#ppt_y"/>
                                          </p:val>
                                        </p:tav>
                                      </p:tavLst>
                                    </p:anim>
                                    <p:animEffect transition="in" filter="wipe(down)">
                                      <p:cBhvr>
                                        <p:cTn id="288" dur="500"/>
                                        <p:tgtEl>
                                          <p:spTgt spid="4"/>
                                        </p:tgtEl>
                                      </p:cBhvr>
                                    </p:animEffect>
                                  </p:childTnLst>
                                </p:cTn>
                              </p:par>
                            </p:childTnLst>
                          </p:cTn>
                        </p:par>
                        <p:par>
                          <p:cTn id="289" fill="hold">
                            <p:stCondLst>
                              <p:cond delay="29000"/>
                            </p:stCondLst>
                            <p:childTnLst>
                              <p:par>
                                <p:cTn id="290" presetID="12" presetClass="exit" presetSubtype="4" fill="hold" grpId="5" nodeType="afterEffect">
                                  <p:stCondLst>
                                    <p:cond delay="500"/>
                                  </p:stCondLst>
                                  <p:childTnLst>
                                    <p:anim calcmode="lin" valueType="num">
                                      <p:cBhvr additive="base">
                                        <p:cTn id="291" dur="500"/>
                                        <p:tgtEl>
                                          <p:spTgt spid="4"/>
                                        </p:tgtEl>
                                        <p:attrNameLst>
                                          <p:attrName>ppt_y</p:attrName>
                                        </p:attrNameLst>
                                      </p:cBhvr>
                                      <p:tavLst>
                                        <p:tav tm="0">
                                          <p:val>
                                            <p:strVal val="#ppt_y"/>
                                          </p:val>
                                        </p:tav>
                                        <p:tav tm="100000">
                                          <p:val>
                                            <p:strVal val="#ppt_y+#ppt_h*1.125000"/>
                                          </p:val>
                                        </p:tav>
                                      </p:tavLst>
                                    </p:anim>
                                    <p:animEffect transition="out" filter="wipe(down)">
                                      <p:cBhvr>
                                        <p:cTn id="292" dur="500"/>
                                        <p:tgtEl>
                                          <p:spTgt spid="4"/>
                                        </p:tgtEl>
                                      </p:cBhvr>
                                    </p:animEffect>
                                    <p:set>
                                      <p:cBhvr>
                                        <p:cTn id="293" dur="1" fill="hold">
                                          <p:stCondLst>
                                            <p:cond delay="499"/>
                                          </p:stCondLst>
                                        </p:cTn>
                                        <p:tgtEl>
                                          <p:spTgt spid="4"/>
                                        </p:tgtEl>
                                        <p:attrNameLst>
                                          <p:attrName>style.visibility</p:attrName>
                                        </p:attrNameLst>
                                      </p:cBhvr>
                                      <p:to>
                                        <p:strVal val="hidden"/>
                                      </p:to>
                                    </p:set>
                                  </p:childTnLst>
                                </p:cTn>
                              </p:par>
                              <p:par>
                                <p:cTn id="294" presetID="12" presetClass="entr" presetSubtype="1" fill="hold" grpId="5" nodeType="withEffect">
                                  <p:stCondLst>
                                    <p:cond delay="500"/>
                                  </p:stCondLst>
                                  <p:childTnLst>
                                    <p:set>
                                      <p:cBhvr>
                                        <p:cTn id="295" dur="1" fill="hold">
                                          <p:stCondLst>
                                            <p:cond delay="0"/>
                                          </p:stCondLst>
                                        </p:cTn>
                                        <p:tgtEl>
                                          <p:spTgt spid="3"/>
                                        </p:tgtEl>
                                        <p:attrNameLst>
                                          <p:attrName>style.visibility</p:attrName>
                                        </p:attrNameLst>
                                      </p:cBhvr>
                                      <p:to>
                                        <p:strVal val="visible"/>
                                      </p:to>
                                    </p:set>
                                    <p:anim calcmode="lin" valueType="num">
                                      <p:cBhvr additive="base">
                                        <p:cTn id="296" dur="500"/>
                                        <p:tgtEl>
                                          <p:spTgt spid="3"/>
                                        </p:tgtEl>
                                        <p:attrNameLst>
                                          <p:attrName>ppt_y</p:attrName>
                                        </p:attrNameLst>
                                      </p:cBhvr>
                                      <p:tavLst>
                                        <p:tav tm="0">
                                          <p:val>
                                            <p:strVal val="#ppt_y-#ppt_h*1.125000"/>
                                          </p:val>
                                        </p:tav>
                                        <p:tav tm="100000">
                                          <p:val>
                                            <p:strVal val="#ppt_y"/>
                                          </p:val>
                                        </p:tav>
                                      </p:tavLst>
                                    </p:anim>
                                    <p:animEffect transition="in" filter="wipe(down)">
                                      <p:cBhvr>
                                        <p:cTn id="297" dur="500"/>
                                        <p:tgtEl>
                                          <p:spTgt spid="3"/>
                                        </p:tgtEl>
                                      </p:cBhvr>
                                    </p:animEffect>
                                  </p:childTnLst>
                                </p:cTn>
                              </p:par>
                            </p:childTnLst>
                          </p:cTn>
                        </p:par>
                        <p:par>
                          <p:cTn id="298" fill="hold">
                            <p:stCondLst>
                              <p:cond delay="30000"/>
                            </p:stCondLst>
                            <p:childTnLst>
                              <p:par>
                                <p:cTn id="299" presetID="12" presetClass="exit" presetSubtype="4" fill="hold" grpId="1" nodeType="afterEffect">
                                  <p:stCondLst>
                                    <p:cond delay="500"/>
                                  </p:stCondLst>
                                  <p:childTnLst>
                                    <p:anim calcmode="lin" valueType="num">
                                      <p:cBhvr additive="base">
                                        <p:cTn id="300" dur="500"/>
                                        <p:tgtEl>
                                          <p:spTgt spid="16"/>
                                        </p:tgtEl>
                                        <p:attrNameLst>
                                          <p:attrName>ppt_y</p:attrName>
                                        </p:attrNameLst>
                                      </p:cBhvr>
                                      <p:tavLst>
                                        <p:tav tm="0">
                                          <p:val>
                                            <p:strVal val="#ppt_y"/>
                                          </p:val>
                                        </p:tav>
                                        <p:tav tm="100000">
                                          <p:val>
                                            <p:strVal val="#ppt_y+#ppt_h*1.125000"/>
                                          </p:val>
                                        </p:tav>
                                      </p:tavLst>
                                    </p:anim>
                                    <p:animEffect transition="out" filter="wipe(down)">
                                      <p:cBhvr>
                                        <p:cTn id="301" dur="500"/>
                                        <p:tgtEl>
                                          <p:spTgt spid="16"/>
                                        </p:tgtEl>
                                      </p:cBhvr>
                                    </p:animEffect>
                                    <p:set>
                                      <p:cBhvr>
                                        <p:cTn id="302" dur="1" fill="hold">
                                          <p:stCondLst>
                                            <p:cond delay="499"/>
                                          </p:stCondLst>
                                        </p:cTn>
                                        <p:tgtEl>
                                          <p:spTgt spid="16"/>
                                        </p:tgtEl>
                                        <p:attrNameLst>
                                          <p:attrName>style.visibility</p:attrName>
                                        </p:attrNameLst>
                                      </p:cBhvr>
                                      <p:to>
                                        <p:strVal val="hidden"/>
                                      </p:to>
                                    </p:set>
                                  </p:childTnLst>
                                </p:cTn>
                              </p:par>
                              <p:par>
                                <p:cTn id="303" presetID="12" presetClass="entr" presetSubtype="1" fill="hold" grpId="0" nodeType="withEffect">
                                  <p:stCondLst>
                                    <p:cond delay="500"/>
                                  </p:stCondLst>
                                  <p:childTnLst>
                                    <p:set>
                                      <p:cBhvr>
                                        <p:cTn id="304" dur="1" fill="hold">
                                          <p:stCondLst>
                                            <p:cond delay="0"/>
                                          </p:stCondLst>
                                        </p:cTn>
                                        <p:tgtEl>
                                          <p:spTgt spid="15"/>
                                        </p:tgtEl>
                                        <p:attrNameLst>
                                          <p:attrName>style.visibility</p:attrName>
                                        </p:attrNameLst>
                                      </p:cBhvr>
                                      <p:to>
                                        <p:strVal val="visible"/>
                                      </p:to>
                                    </p:set>
                                    <p:anim calcmode="lin" valueType="num">
                                      <p:cBhvr additive="base">
                                        <p:cTn id="305" dur="500"/>
                                        <p:tgtEl>
                                          <p:spTgt spid="15"/>
                                        </p:tgtEl>
                                        <p:attrNameLst>
                                          <p:attrName>ppt_y</p:attrName>
                                        </p:attrNameLst>
                                      </p:cBhvr>
                                      <p:tavLst>
                                        <p:tav tm="0">
                                          <p:val>
                                            <p:strVal val="#ppt_y-#ppt_h*1.125000"/>
                                          </p:val>
                                        </p:tav>
                                        <p:tav tm="100000">
                                          <p:val>
                                            <p:strVal val="#ppt_y"/>
                                          </p:val>
                                        </p:tav>
                                      </p:tavLst>
                                    </p:anim>
                                    <p:animEffect transition="in" filter="wipe(down)">
                                      <p:cBhvr>
                                        <p:cTn id="306" dur="500"/>
                                        <p:tgtEl>
                                          <p:spTgt spid="15"/>
                                        </p:tgtEl>
                                      </p:cBhvr>
                                    </p:animEffect>
                                  </p:childTnLst>
                                </p:cTn>
                              </p:par>
                              <p:par>
                                <p:cTn id="307" presetID="12" presetClass="exit" presetSubtype="4" fill="hold" grpId="6" nodeType="withEffect">
                                  <p:stCondLst>
                                    <p:cond delay="500"/>
                                  </p:stCondLst>
                                  <p:childTnLst>
                                    <p:anim calcmode="lin" valueType="num">
                                      <p:cBhvr additive="base">
                                        <p:cTn id="308" dur="500"/>
                                        <p:tgtEl>
                                          <p:spTgt spid="3"/>
                                        </p:tgtEl>
                                        <p:attrNameLst>
                                          <p:attrName>ppt_y</p:attrName>
                                        </p:attrNameLst>
                                      </p:cBhvr>
                                      <p:tavLst>
                                        <p:tav tm="0">
                                          <p:val>
                                            <p:strVal val="#ppt_y"/>
                                          </p:val>
                                        </p:tav>
                                        <p:tav tm="100000">
                                          <p:val>
                                            <p:strVal val="#ppt_y+#ppt_h*1.125000"/>
                                          </p:val>
                                        </p:tav>
                                      </p:tavLst>
                                    </p:anim>
                                    <p:animEffect transition="out" filter="wipe(down)">
                                      <p:cBhvr>
                                        <p:cTn id="309" dur="500"/>
                                        <p:tgtEl>
                                          <p:spTgt spid="3"/>
                                        </p:tgtEl>
                                      </p:cBhvr>
                                    </p:animEffect>
                                    <p:set>
                                      <p:cBhvr>
                                        <p:cTn id="310" dur="1" fill="hold">
                                          <p:stCondLst>
                                            <p:cond delay="499"/>
                                          </p:stCondLst>
                                        </p:cTn>
                                        <p:tgtEl>
                                          <p:spTgt spid="3"/>
                                        </p:tgtEl>
                                        <p:attrNameLst>
                                          <p:attrName>style.visibility</p:attrName>
                                        </p:attrNameLst>
                                      </p:cBhvr>
                                      <p:to>
                                        <p:strVal val="hidden"/>
                                      </p:to>
                                    </p:set>
                                  </p:childTnLst>
                                </p:cTn>
                              </p:par>
                              <p:par>
                                <p:cTn id="311" presetID="12" presetClass="entr" presetSubtype="1" fill="hold" grpId="6" nodeType="withEffect">
                                  <p:stCondLst>
                                    <p:cond delay="500"/>
                                  </p:stCondLst>
                                  <p:childTnLst>
                                    <p:set>
                                      <p:cBhvr>
                                        <p:cTn id="312" dur="1" fill="hold">
                                          <p:stCondLst>
                                            <p:cond delay="0"/>
                                          </p:stCondLst>
                                        </p:cTn>
                                        <p:tgtEl>
                                          <p:spTgt spid="12"/>
                                        </p:tgtEl>
                                        <p:attrNameLst>
                                          <p:attrName>style.visibility</p:attrName>
                                        </p:attrNameLst>
                                      </p:cBhvr>
                                      <p:to>
                                        <p:strVal val="visible"/>
                                      </p:to>
                                    </p:set>
                                    <p:anim calcmode="lin" valueType="num">
                                      <p:cBhvr additive="base">
                                        <p:cTn id="313" dur="500"/>
                                        <p:tgtEl>
                                          <p:spTgt spid="12"/>
                                        </p:tgtEl>
                                        <p:attrNameLst>
                                          <p:attrName>ppt_y</p:attrName>
                                        </p:attrNameLst>
                                      </p:cBhvr>
                                      <p:tavLst>
                                        <p:tav tm="0">
                                          <p:val>
                                            <p:strVal val="#ppt_y-#ppt_h*1.125000"/>
                                          </p:val>
                                        </p:tav>
                                        <p:tav tm="100000">
                                          <p:val>
                                            <p:strVal val="#ppt_y"/>
                                          </p:val>
                                        </p:tav>
                                      </p:tavLst>
                                    </p:anim>
                                    <p:animEffect transition="in" filter="wipe(down)">
                                      <p:cBhvr>
                                        <p:cTn id="314" dur="500"/>
                                        <p:tgtEl>
                                          <p:spTgt spid="12"/>
                                        </p:tgtEl>
                                      </p:cBhvr>
                                    </p:animEffect>
                                  </p:childTnLst>
                                </p:cTn>
                              </p:par>
                            </p:childTnLst>
                          </p:cTn>
                        </p:par>
                        <p:par>
                          <p:cTn id="315" fill="hold">
                            <p:stCondLst>
                              <p:cond delay="31000"/>
                            </p:stCondLst>
                            <p:childTnLst>
                              <p:par>
                                <p:cTn id="316" presetID="12" presetClass="exit" presetSubtype="4" fill="hold" grpId="7" nodeType="afterEffect">
                                  <p:stCondLst>
                                    <p:cond delay="500"/>
                                  </p:stCondLst>
                                  <p:childTnLst>
                                    <p:anim calcmode="lin" valueType="num">
                                      <p:cBhvr additive="base">
                                        <p:cTn id="317" dur="500"/>
                                        <p:tgtEl>
                                          <p:spTgt spid="12"/>
                                        </p:tgtEl>
                                        <p:attrNameLst>
                                          <p:attrName>ppt_y</p:attrName>
                                        </p:attrNameLst>
                                      </p:cBhvr>
                                      <p:tavLst>
                                        <p:tav tm="0">
                                          <p:val>
                                            <p:strVal val="#ppt_y"/>
                                          </p:val>
                                        </p:tav>
                                        <p:tav tm="100000">
                                          <p:val>
                                            <p:strVal val="#ppt_y+#ppt_h*1.125000"/>
                                          </p:val>
                                        </p:tav>
                                      </p:tavLst>
                                    </p:anim>
                                    <p:animEffect transition="out" filter="wipe(down)">
                                      <p:cBhvr>
                                        <p:cTn id="318" dur="500"/>
                                        <p:tgtEl>
                                          <p:spTgt spid="12"/>
                                        </p:tgtEl>
                                      </p:cBhvr>
                                    </p:animEffect>
                                    <p:set>
                                      <p:cBhvr>
                                        <p:cTn id="319" dur="1" fill="hold">
                                          <p:stCondLst>
                                            <p:cond delay="499"/>
                                          </p:stCondLst>
                                        </p:cTn>
                                        <p:tgtEl>
                                          <p:spTgt spid="12"/>
                                        </p:tgtEl>
                                        <p:attrNameLst>
                                          <p:attrName>style.visibility</p:attrName>
                                        </p:attrNameLst>
                                      </p:cBhvr>
                                      <p:to>
                                        <p:strVal val="hidden"/>
                                      </p:to>
                                    </p:set>
                                  </p:childTnLst>
                                </p:cTn>
                              </p:par>
                              <p:par>
                                <p:cTn id="320" presetID="12" presetClass="entr" presetSubtype="1" fill="hold" grpId="6" nodeType="withEffect">
                                  <p:stCondLst>
                                    <p:cond delay="500"/>
                                  </p:stCondLst>
                                  <p:childTnLst>
                                    <p:set>
                                      <p:cBhvr>
                                        <p:cTn id="321" dur="1" fill="hold">
                                          <p:stCondLst>
                                            <p:cond delay="0"/>
                                          </p:stCondLst>
                                        </p:cTn>
                                        <p:tgtEl>
                                          <p:spTgt spid="11"/>
                                        </p:tgtEl>
                                        <p:attrNameLst>
                                          <p:attrName>style.visibility</p:attrName>
                                        </p:attrNameLst>
                                      </p:cBhvr>
                                      <p:to>
                                        <p:strVal val="visible"/>
                                      </p:to>
                                    </p:set>
                                    <p:anim calcmode="lin" valueType="num">
                                      <p:cBhvr additive="base">
                                        <p:cTn id="322" dur="500"/>
                                        <p:tgtEl>
                                          <p:spTgt spid="11"/>
                                        </p:tgtEl>
                                        <p:attrNameLst>
                                          <p:attrName>ppt_y</p:attrName>
                                        </p:attrNameLst>
                                      </p:cBhvr>
                                      <p:tavLst>
                                        <p:tav tm="0">
                                          <p:val>
                                            <p:strVal val="#ppt_y-#ppt_h*1.125000"/>
                                          </p:val>
                                        </p:tav>
                                        <p:tav tm="100000">
                                          <p:val>
                                            <p:strVal val="#ppt_y"/>
                                          </p:val>
                                        </p:tav>
                                      </p:tavLst>
                                    </p:anim>
                                    <p:animEffect transition="in" filter="wipe(down)">
                                      <p:cBhvr>
                                        <p:cTn id="323" dur="500"/>
                                        <p:tgtEl>
                                          <p:spTgt spid="11"/>
                                        </p:tgtEl>
                                      </p:cBhvr>
                                    </p:animEffect>
                                  </p:childTnLst>
                                </p:cTn>
                              </p:par>
                            </p:childTnLst>
                          </p:cTn>
                        </p:par>
                        <p:par>
                          <p:cTn id="324" fill="hold">
                            <p:stCondLst>
                              <p:cond delay="32000"/>
                            </p:stCondLst>
                            <p:childTnLst>
                              <p:par>
                                <p:cTn id="325" presetID="12" presetClass="exit" presetSubtype="4" fill="hold" grpId="7" nodeType="afterEffect">
                                  <p:stCondLst>
                                    <p:cond delay="500"/>
                                  </p:stCondLst>
                                  <p:childTnLst>
                                    <p:anim calcmode="lin" valueType="num">
                                      <p:cBhvr additive="base">
                                        <p:cTn id="326" dur="500"/>
                                        <p:tgtEl>
                                          <p:spTgt spid="11"/>
                                        </p:tgtEl>
                                        <p:attrNameLst>
                                          <p:attrName>ppt_y</p:attrName>
                                        </p:attrNameLst>
                                      </p:cBhvr>
                                      <p:tavLst>
                                        <p:tav tm="0">
                                          <p:val>
                                            <p:strVal val="#ppt_y"/>
                                          </p:val>
                                        </p:tav>
                                        <p:tav tm="100000">
                                          <p:val>
                                            <p:strVal val="#ppt_y+#ppt_h*1.125000"/>
                                          </p:val>
                                        </p:tav>
                                      </p:tavLst>
                                    </p:anim>
                                    <p:animEffect transition="out" filter="wipe(down)">
                                      <p:cBhvr>
                                        <p:cTn id="327" dur="500"/>
                                        <p:tgtEl>
                                          <p:spTgt spid="11"/>
                                        </p:tgtEl>
                                      </p:cBhvr>
                                    </p:animEffect>
                                    <p:set>
                                      <p:cBhvr>
                                        <p:cTn id="328" dur="1" fill="hold">
                                          <p:stCondLst>
                                            <p:cond delay="499"/>
                                          </p:stCondLst>
                                        </p:cTn>
                                        <p:tgtEl>
                                          <p:spTgt spid="11"/>
                                        </p:tgtEl>
                                        <p:attrNameLst>
                                          <p:attrName>style.visibility</p:attrName>
                                        </p:attrNameLst>
                                      </p:cBhvr>
                                      <p:to>
                                        <p:strVal val="hidden"/>
                                      </p:to>
                                    </p:set>
                                  </p:childTnLst>
                                </p:cTn>
                              </p:par>
                              <p:par>
                                <p:cTn id="329" presetID="12" presetClass="entr" presetSubtype="1" fill="hold" grpId="6" nodeType="withEffect">
                                  <p:stCondLst>
                                    <p:cond delay="500"/>
                                  </p:stCondLst>
                                  <p:childTnLst>
                                    <p:set>
                                      <p:cBhvr>
                                        <p:cTn id="330" dur="1" fill="hold">
                                          <p:stCondLst>
                                            <p:cond delay="0"/>
                                          </p:stCondLst>
                                        </p:cTn>
                                        <p:tgtEl>
                                          <p:spTgt spid="10"/>
                                        </p:tgtEl>
                                        <p:attrNameLst>
                                          <p:attrName>style.visibility</p:attrName>
                                        </p:attrNameLst>
                                      </p:cBhvr>
                                      <p:to>
                                        <p:strVal val="visible"/>
                                      </p:to>
                                    </p:set>
                                    <p:anim calcmode="lin" valueType="num">
                                      <p:cBhvr additive="base">
                                        <p:cTn id="331" dur="500"/>
                                        <p:tgtEl>
                                          <p:spTgt spid="10"/>
                                        </p:tgtEl>
                                        <p:attrNameLst>
                                          <p:attrName>ppt_y</p:attrName>
                                        </p:attrNameLst>
                                      </p:cBhvr>
                                      <p:tavLst>
                                        <p:tav tm="0">
                                          <p:val>
                                            <p:strVal val="#ppt_y-#ppt_h*1.125000"/>
                                          </p:val>
                                        </p:tav>
                                        <p:tav tm="100000">
                                          <p:val>
                                            <p:strVal val="#ppt_y"/>
                                          </p:val>
                                        </p:tav>
                                      </p:tavLst>
                                    </p:anim>
                                    <p:animEffect transition="in" filter="wipe(down)">
                                      <p:cBhvr>
                                        <p:cTn id="332" dur="500"/>
                                        <p:tgtEl>
                                          <p:spTgt spid="10"/>
                                        </p:tgtEl>
                                      </p:cBhvr>
                                    </p:animEffect>
                                  </p:childTnLst>
                                </p:cTn>
                              </p:par>
                            </p:childTnLst>
                          </p:cTn>
                        </p:par>
                        <p:par>
                          <p:cTn id="333" fill="hold">
                            <p:stCondLst>
                              <p:cond delay="33000"/>
                            </p:stCondLst>
                            <p:childTnLst>
                              <p:par>
                                <p:cTn id="334" presetID="12" presetClass="exit" presetSubtype="4" fill="hold" grpId="7" nodeType="afterEffect">
                                  <p:stCondLst>
                                    <p:cond delay="500"/>
                                  </p:stCondLst>
                                  <p:childTnLst>
                                    <p:anim calcmode="lin" valueType="num">
                                      <p:cBhvr additive="base">
                                        <p:cTn id="335" dur="500"/>
                                        <p:tgtEl>
                                          <p:spTgt spid="10"/>
                                        </p:tgtEl>
                                        <p:attrNameLst>
                                          <p:attrName>ppt_y</p:attrName>
                                        </p:attrNameLst>
                                      </p:cBhvr>
                                      <p:tavLst>
                                        <p:tav tm="0">
                                          <p:val>
                                            <p:strVal val="#ppt_y"/>
                                          </p:val>
                                        </p:tav>
                                        <p:tav tm="100000">
                                          <p:val>
                                            <p:strVal val="#ppt_y+#ppt_h*1.125000"/>
                                          </p:val>
                                        </p:tav>
                                      </p:tavLst>
                                    </p:anim>
                                    <p:animEffect transition="out" filter="wipe(down)">
                                      <p:cBhvr>
                                        <p:cTn id="336" dur="500"/>
                                        <p:tgtEl>
                                          <p:spTgt spid="10"/>
                                        </p:tgtEl>
                                      </p:cBhvr>
                                    </p:animEffect>
                                    <p:set>
                                      <p:cBhvr>
                                        <p:cTn id="337" dur="1" fill="hold">
                                          <p:stCondLst>
                                            <p:cond delay="499"/>
                                          </p:stCondLst>
                                        </p:cTn>
                                        <p:tgtEl>
                                          <p:spTgt spid="10"/>
                                        </p:tgtEl>
                                        <p:attrNameLst>
                                          <p:attrName>style.visibility</p:attrName>
                                        </p:attrNameLst>
                                      </p:cBhvr>
                                      <p:to>
                                        <p:strVal val="hidden"/>
                                      </p:to>
                                    </p:set>
                                  </p:childTnLst>
                                </p:cTn>
                              </p:par>
                              <p:par>
                                <p:cTn id="338" presetID="12" presetClass="entr" presetSubtype="1" fill="hold" grpId="6" nodeType="withEffect">
                                  <p:stCondLst>
                                    <p:cond delay="500"/>
                                  </p:stCondLst>
                                  <p:childTnLst>
                                    <p:set>
                                      <p:cBhvr>
                                        <p:cTn id="339" dur="1" fill="hold">
                                          <p:stCondLst>
                                            <p:cond delay="0"/>
                                          </p:stCondLst>
                                        </p:cTn>
                                        <p:tgtEl>
                                          <p:spTgt spid="9"/>
                                        </p:tgtEl>
                                        <p:attrNameLst>
                                          <p:attrName>style.visibility</p:attrName>
                                        </p:attrNameLst>
                                      </p:cBhvr>
                                      <p:to>
                                        <p:strVal val="visible"/>
                                      </p:to>
                                    </p:set>
                                    <p:anim calcmode="lin" valueType="num">
                                      <p:cBhvr additive="base">
                                        <p:cTn id="340" dur="500"/>
                                        <p:tgtEl>
                                          <p:spTgt spid="9"/>
                                        </p:tgtEl>
                                        <p:attrNameLst>
                                          <p:attrName>ppt_y</p:attrName>
                                        </p:attrNameLst>
                                      </p:cBhvr>
                                      <p:tavLst>
                                        <p:tav tm="0">
                                          <p:val>
                                            <p:strVal val="#ppt_y-#ppt_h*1.125000"/>
                                          </p:val>
                                        </p:tav>
                                        <p:tav tm="100000">
                                          <p:val>
                                            <p:strVal val="#ppt_y"/>
                                          </p:val>
                                        </p:tav>
                                      </p:tavLst>
                                    </p:anim>
                                    <p:animEffect transition="in" filter="wipe(down)">
                                      <p:cBhvr>
                                        <p:cTn id="341" dur="500"/>
                                        <p:tgtEl>
                                          <p:spTgt spid="9"/>
                                        </p:tgtEl>
                                      </p:cBhvr>
                                    </p:animEffect>
                                  </p:childTnLst>
                                </p:cTn>
                              </p:par>
                            </p:childTnLst>
                          </p:cTn>
                        </p:par>
                        <p:par>
                          <p:cTn id="342" fill="hold">
                            <p:stCondLst>
                              <p:cond delay="34000"/>
                            </p:stCondLst>
                            <p:childTnLst>
                              <p:par>
                                <p:cTn id="343" presetID="12" presetClass="exit" presetSubtype="4" fill="hold" grpId="7" nodeType="afterEffect">
                                  <p:stCondLst>
                                    <p:cond delay="500"/>
                                  </p:stCondLst>
                                  <p:childTnLst>
                                    <p:anim calcmode="lin" valueType="num">
                                      <p:cBhvr additive="base">
                                        <p:cTn id="344" dur="500"/>
                                        <p:tgtEl>
                                          <p:spTgt spid="9"/>
                                        </p:tgtEl>
                                        <p:attrNameLst>
                                          <p:attrName>ppt_y</p:attrName>
                                        </p:attrNameLst>
                                      </p:cBhvr>
                                      <p:tavLst>
                                        <p:tav tm="0">
                                          <p:val>
                                            <p:strVal val="#ppt_y"/>
                                          </p:val>
                                        </p:tav>
                                        <p:tav tm="100000">
                                          <p:val>
                                            <p:strVal val="#ppt_y+#ppt_h*1.125000"/>
                                          </p:val>
                                        </p:tav>
                                      </p:tavLst>
                                    </p:anim>
                                    <p:animEffect transition="out" filter="wipe(down)">
                                      <p:cBhvr>
                                        <p:cTn id="345" dur="500"/>
                                        <p:tgtEl>
                                          <p:spTgt spid="9"/>
                                        </p:tgtEl>
                                      </p:cBhvr>
                                    </p:animEffect>
                                    <p:set>
                                      <p:cBhvr>
                                        <p:cTn id="346" dur="1" fill="hold">
                                          <p:stCondLst>
                                            <p:cond delay="499"/>
                                          </p:stCondLst>
                                        </p:cTn>
                                        <p:tgtEl>
                                          <p:spTgt spid="9"/>
                                        </p:tgtEl>
                                        <p:attrNameLst>
                                          <p:attrName>style.visibility</p:attrName>
                                        </p:attrNameLst>
                                      </p:cBhvr>
                                      <p:to>
                                        <p:strVal val="hidden"/>
                                      </p:to>
                                    </p:set>
                                  </p:childTnLst>
                                </p:cTn>
                              </p:par>
                              <p:par>
                                <p:cTn id="347" presetID="12" presetClass="entr" presetSubtype="1" fill="hold" grpId="6" nodeType="withEffect">
                                  <p:stCondLst>
                                    <p:cond delay="500"/>
                                  </p:stCondLst>
                                  <p:childTnLst>
                                    <p:set>
                                      <p:cBhvr>
                                        <p:cTn id="348" dur="1" fill="hold">
                                          <p:stCondLst>
                                            <p:cond delay="0"/>
                                          </p:stCondLst>
                                        </p:cTn>
                                        <p:tgtEl>
                                          <p:spTgt spid="8"/>
                                        </p:tgtEl>
                                        <p:attrNameLst>
                                          <p:attrName>style.visibility</p:attrName>
                                        </p:attrNameLst>
                                      </p:cBhvr>
                                      <p:to>
                                        <p:strVal val="visible"/>
                                      </p:to>
                                    </p:set>
                                    <p:anim calcmode="lin" valueType="num">
                                      <p:cBhvr additive="base">
                                        <p:cTn id="349" dur="500"/>
                                        <p:tgtEl>
                                          <p:spTgt spid="8"/>
                                        </p:tgtEl>
                                        <p:attrNameLst>
                                          <p:attrName>ppt_y</p:attrName>
                                        </p:attrNameLst>
                                      </p:cBhvr>
                                      <p:tavLst>
                                        <p:tav tm="0">
                                          <p:val>
                                            <p:strVal val="#ppt_y-#ppt_h*1.125000"/>
                                          </p:val>
                                        </p:tav>
                                        <p:tav tm="100000">
                                          <p:val>
                                            <p:strVal val="#ppt_y"/>
                                          </p:val>
                                        </p:tav>
                                      </p:tavLst>
                                    </p:anim>
                                    <p:animEffect transition="in" filter="wipe(down)">
                                      <p:cBhvr>
                                        <p:cTn id="350" dur="500"/>
                                        <p:tgtEl>
                                          <p:spTgt spid="8"/>
                                        </p:tgtEl>
                                      </p:cBhvr>
                                    </p:animEffect>
                                  </p:childTnLst>
                                </p:cTn>
                              </p:par>
                            </p:childTnLst>
                          </p:cTn>
                        </p:par>
                        <p:par>
                          <p:cTn id="351" fill="hold">
                            <p:stCondLst>
                              <p:cond delay="35000"/>
                            </p:stCondLst>
                            <p:childTnLst>
                              <p:par>
                                <p:cTn id="352" presetID="12" presetClass="exit" presetSubtype="4" fill="hold" grpId="7" nodeType="afterEffect">
                                  <p:stCondLst>
                                    <p:cond delay="500"/>
                                  </p:stCondLst>
                                  <p:childTnLst>
                                    <p:anim calcmode="lin" valueType="num">
                                      <p:cBhvr additive="base">
                                        <p:cTn id="353" dur="500"/>
                                        <p:tgtEl>
                                          <p:spTgt spid="8"/>
                                        </p:tgtEl>
                                        <p:attrNameLst>
                                          <p:attrName>ppt_y</p:attrName>
                                        </p:attrNameLst>
                                      </p:cBhvr>
                                      <p:tavLst>
                                        <p:tav tm="0">
                                          <p:val>
                                            <p:strVal val="#ppt_y"/>
                                          </p:val>
                                        </p:tav>
                                        <p:tav tm="100000">
                                          <p:val>
                                            <p:strVal val="#ppt_y+#ppt_h*1.125000"/>
                                          </p:val>
                                        </p:tav>
                                      </p:tavLst>
                                    </p:anim>
                                    <p:animEffect transition="out" filter="wipe(down)">
                                      <p:cBhvr>
                                        <p:cTn id="354" dur="500"/>
                                        <p:tgtEl>
                                          <p:spTgt spid="8"/>
                                        </p:tgtEl>
                                      </p:cBhvr>
                                    </p:animEffect>
                                    <p:set>
                                      <p:cBhvr>
                                        <p:cTn id="355" dur="1" fill="hold">
                                          <p:stCondLst>
                                            <p:cond delay="499"/>
                                          </p:stCondLst>
                                        </p:cTn>
                                        <p:tgtEl>
                                          <p:spTgt spid="8"/>
                                        </p:tgtEl>
                                        <p:attrNameLst>
                                          <p:attrName>style.visibility</p:attrName>
                                        </p:attrNameLst>
                                      </p:cBhvr>
                                      <p:to>
                                        <p:strVal val="hidden"/>
                                      </p:to>
                                    </p:set>
                                  </p:childTnLst>
                                </p:cTn>
                              </p:par>
                              <p:par>
                                <p:cTn id="356" presetID="12" presetClass="entr" presetSubtype="1" fill="hold" grpId="6" nodeType="withEffect">
                                  <p:stCondLst>
                                    <p:cond delay="500"/>
                                  </p:stCondLst>
                                  <p:childTnLst>
                                    <p:set>
                                      <p:cBhvr>
                                        <p:cTn id="357" dur="1" fill="hold">
                                          <p:stCondLst>
                                            <p:cond delay="0"/>
                                          </p:stCondLst>
                                        </p:cTn>
                                        <p:tgtEl>
                                          <p:spTgt spid="7"/>
                                        </p:tgtEl>
                                        <p:attrNameLst>
                                          <p:attrName>style.visibility</p:attrName>
                                        </p:attrNameLst>
                                      </p:cBhvr>
                                      <p:to>
                                        <p:strVal val="visible"/>
                                      </p:to>
                                    </p:set>
                                    <p:anim calcmode="lin" valueType="num">
                                      <p:cBhvr additive="base">
                                        <p:cTn id="358" dur="500"/>
                                        <p:tgtEl>
                                          <p:spTgt spid="7"/>
                                        </p:tgtEl>
                                        <p:attrNameLst>
                                          <p:attrName>ppt_y</p:attrName>
                                        </p:attrNameLst>
                                      </p:cBhvr>
                                      <p:tavLst>
                                        <p:tav tm="0">
                                          <p:val>
                                            <p:strVal val="#ppt_y-#ppt_h*1.125000"/>
                                          </p:val>
                                        </p:tav>
                                        <p:tav tm="100000">
                                          <p:val>
                                            <p:strVal val="#ppt_y"/>
                                          </p:val>
                                        </p:tav>
                                      </p:tavLst>
                                    </p:anim>
                                    <p:animEffect transition="in" filter="wipe(down)">
                                      <p:cBhvr>
                                        <p:cTn id="359" dur="500"/>
                                        <p:tgtEl>
                                          <p:spTgt spid="7"/>
                                        </p:tgtEl>
                                      </p:cBhvr>
                                    </p:animEffect>
                                  </p:childTnLst>
                                </p:cTn>
                              </p:par>
                            </p:childTnLst>
                          </p:cTn>
                        </p:par>
                        <p:par>
                          <p:cTn id="360" fill="hold">
                            <p:stCondLst>
                              <p:cond delay="36000"/>
                            </p:stCondLst>
                            <p:childTnLst>
                              <p:par>
                                <p:cTn id="361" presetID="12" presetClass="exit" presetSubtype="4" fill="hold" grpId="7" nodeType="afterEffect">
                                  <p:stCondLst>
                                    <p:cond delay="500"/>
                                  </p:stCondLst>
                                  <p:childTnLst>
                                    <p:anim calcmode="lin" valueType="num">
                                      <p:cBhvr additive="base">
                                        <p:cTn id="362" dur="500"/>
                                        <p:tgtEl>
                                          <p:spTgt spid="7"/>
                                        </p:tgtEl>
                                        <p:attrNameLst>
                                          <p:attrName>ppt_y</p:attrName>
                                        </p:attrNameLst>
                                      </p:cBhvr>
                                      <p:tavLst>
                                        <p:tav tm="0">
                                          <p:val>
                                            <p:strVal val="#ppt_y"/>
                                          </p:val>
                                        </p:tav>
                                        <p:tav tm="100000">
                                          <p:val>
                                            <p:strVal val="#ppt_y+#ppt_h*1.125000"/>
                                          </p:val>
                                        </p:tav>
                                      </p:tavLst>
                                    </p:anim>
                                    <p:animEffect transition="out" filter="wipe(down)">
                                      <p:cBhvr>
                                        <p:cTn id="363" dur="500"/>
                                        <p:tgtEl>
                                          <p:spTgt spid="7"/>
                                        </p:tgtEl>
                                      </p:cBhvr>
                                    </p:animEffect>
                                    <p:set>
                                      <p:cBhvr>
                                        <p:cTn id="364" dur="1" fill="hold">
                                          <p:stCondLst>
                                            <p:cond delay="499"/>
                                          </p:stCondLst>
                                        </p:cTn>
                                        <p:tgtEl>
                                          <p:spTgt spid="7"/>
                                        </p:tgtEl>
                                        <p:attrNameLst>
                                          <p:attrName>style.visibility</p:attrName>
                                        </p:attrNameLst>
                                      </p:cBhvr>
                                      <p:to>
                                        <p:strVal val="hidden"/>
                                      </p:to>
                                    </p:set>
                                  </p:childTnLst>
                                </p:cTn>
                              </p:par>
                              <p:par>
                                <p:cTn id="365" presetID="12" presetClass="entr" presetSubtype="1" fill="hold" grpId="6" nodeType="withEffect">
                                  <p:stCondLst>
                                    <p:cond delay="500"/>
                                  </p:stCondLst>
                                  <p:childTnLst>
                                    <p:set>
                                      <p:cBhvr>
                                        <p:cTn id="366" dur="1" fill="hold">
                                          <p:stCondLst>
                                            <p:cond delay="0"/>
                                          </p:stCondLst>
                                        </p:cTn>
                                        <p:tgtEl>
                                          <p:spTgt spid="6"/>
                                        </p:tgtEl>
                                        <p:attrNameLst>
                                          <p:attrName>style.visibility</p:attrName>
                                        </p:attrNameLst>
                                      </p:cBhvr>
                                      <p:to>
                                        <p:strVal val="visible"/>
                                      </p:to>
                                    </p:set>
                                    <p:anim calcmode="lin" valueType="num">
                                      <p:cBhvr additive="base">
                                        <p:cTn id="367" dur="500"/>
                                        <p:tgtEl>
                                          <p:spTgt spid="6"/>
                                        </p:tgtEl>
                                        <p:attrNameLst>
                                          <p:attrName>ppt_y</p:attrName>
                                        </p:attrNameLst>
                                      </p:cBhvr>
                                      <p:tavLst>
                                        <p:tav tm="0">
                                          <p:val>
                                            <p:strVal val="#ppt_y-#ppt_h*1.125000"/>
                                          </p:val>
                                        </p:tav>
                                        <p:tav tm="100000">
                                          <p:val>
                                            <p:strVal val="#ppt_y"/>
                                          </p:val>
                                        </p:tav>
                                      </p:tavLst>
                                    </p:anim>
                                    <p:animEffect transition="in" filter="wipe(down)">
                                      <p:cBhvr>
                                        <p:cTn id="368" dur="500"/>
                                        <p:tgtEl>
                                          <p:spTgt spid="6"/>
                                        </p:tgtEl>
                                      </p:cBhvr>
                                    </p:animEffect>
                                  </p:childTnLst>
                                </p:cTn>
                              </p:par>
                            </p:childTnLst>
                          </p:cTn>
                        </p:par>
                        <p:par>
                          <p:cTn id="369" fill="hold">
                            <p:stCondLst>
                              <p:cond delay="37000"/>
                            </p:stCondLst>
                            <p:childTnLst>
                              <p:par>
                                <p:cTn id="370" presetID="12" presetClass="exit" presetSubtype="4" fill="hold" grpId="7" nodeType="afterEffect">
                                  <p:stCondLst>
                                    <p:cond delay="500"/>
                                  </p:stCondLst>
                                  <p:childTnLst>
                                    <p:anim calcmode="lin" valueType="num">
                                      <p:cBhvr additive="base">
                                        <p:cTn id="371" dur="500"/>
                                        <p:tgtEl>
                                          <p:spTgt spid="6"/>
                                        </p:tgtEl>
                                        <p:attrNameLst>
                                          <p:attrName>ppt_y</p:attrName>
                                        </p:attrNameLst>
                                      </p:cBhvr>
                                      <p:tavLst>
                                        <p:tav tm="0">
                                          <p:val>
                                            <p:strVal val="#ppt_y"/>
                                          </p:val>
                                        </p:tav>
                                        <p:tav tm="100000">
                                          <p:val>
                                            <p:strVal val="#ppt_y+#ppt_h*1.125000"/>
                                          </p:val>
                                        </p:tav>
                                      </p:tavLst>
                                    </p:anim>
                                    <p:animEffect transition="out" filter="wipe(down)">
                                      <p:cBhvr>
                                        <p:cTn id="372" dur="500"/>
                                        <p:tgtEl>
                                          <p:spTgt spid="6"/>
                                        </p:tgtEl>
                                      </p:cBhvr>
                                    </p:animEffect>
                                    <p:set>
                                      <p:cBhvr>
                                        <p:cTn id="373" dur="1" fill="hold">
                                          <p:stCondLst>
                                            <p:cond delay="499"/>
                                          </p:stCondLst>
                                        </p:cTn>
                                        <p:tgtEl>
                                          <p:spTgt spid="6"/>
                                        </p:tgtEl>
                                        <p:attrNameLst>
                                          <p:attrName>style.visibility</p:attrName>
                                        </p:attrNameLst>
                                      </p:cBhvr>
                                      <p:to>
                                        <p:strVal val="hidden"/>
                                      </p:to>
                                    </p:set>
                                  </p:childTnLst>
                                </p:cTn>
                              </p:par>
                              <p:par>
                                <p:cTn id="374" presetID="12" presetClass="entr" presetSubtype="1" fill="hold" grpId="6" nodeType="withEffect">
                                  <p:stCondLst>
                                    <p:cond delay="500"/>
                                  </p:stCondLst>
                                  <p:childTnLst>
                                    <p:set>
                                      <p:cBhvr>
                                        <p:cTn id="375" dur="1" fill="hold">
                                          <p:stCondLst>
                                            <p:cond delay="0"/>
                                          </p:stCondLst>
                                        </p:cTn>
                                        <p:tgtEl>
                                          <p:spTgt spid="5"/>
                                        </p:tgtEl>
                                        <p:attrNameLst>
                                          <p:attrName>style.visibility</p:attrName>
                                        </p:attrNameLst>
                                      </p:cBhvr>
                                      <p:to>
                                        <p:strVal val="visible"/>
                                      </p:to>
                                    </p:set>
                                    <p:anim calcmode="lin" valueType="num">
                                      <p:cBhvr additive="base">
                                        <p:cTn id="376" dur="500"/>
                                        <p:tgtEl>
                                          <p:spTgt spid="5"/>
                                        </p:tgtEl>
                                        <p:attrNameLst>
                                          <p:attrName>ppt_y</p:attrName>
                                        </p:attrNameLst>
                                      </p:cBhvr>
                                      <p:tavLst>
                                        <p:tav tm="0">
                                          <p:val>
                                            <p:strVal val="#ppt_y-#ppt_h*1.125000"/>
                                          </p:val>
                                        </p:tav>
                                        <p:tav tm="100000">
                                          <p:val>
                                            <p:strVal val="#ppt_y"/>
                                          </p:val>
                                        </p:tav>
                                      </p:tavLst>
                                    </p:anim>
                                    <p:animEffect transition="in" filter="wipe(down)">
                                      <p:cBhvr>
                                        <p:cTn id="377" dur="500"/>
                                        <p:tgtEl>
                                          <p:spTgt spid="5"/>
                                        </p:tgtEl>
                                      </p:cBhvr>
                                    </p:animEffect>
                                  </p:childTnLst>
                                </p:cTn>
                              </p:par>
                            </p:childTnLst>
                          </p:cTn>
                        </p:par>
                        <p:par>
                          <p:cTn id="378" fill="hold">
                            <p:stCondLst>
                              <p:cond delay="38000"/>
                            </p:stCondLst>
                            <p:childTnLst>
                              <p:par>
                                <p:cTn id="379" presetID="12" presetClass="exit" presetSubtype="4" fill="hold" grpId="7" nodeType="afterEffect">
                                  <p:stCondLst>
                                    <p:cond delay="500"/>
                                  </p:stCondLst>
                                  <p:childTnLst>
                                    <p:anim calcmode="lin" valueType="num">
                                      <p:cBhvr additive="base">
                                        <p:cTn id="380" dur="500"/>
                                        <p:tgtEl>
                                          <p:spTgt spid="5"/>
                                        </p:tgtEl>
                                        <p:attrNameLst>
                                          <p:attrName>ppt_y</p:attrName>
                                        </p:attrNameLst>
                                      </p:cBhvr>
                                      <p:tavLst>
                                        <p:tav tm="0">
                                          <p:val>
                                            <p:strVal val="#ppt_y"/>
                                          </p:val>
                                        </p:tav>
                                        <p:tav tm="100000">
                                          <p:val>
                                            <p:strVal val="#ppt_y+#ppt_h*1.125000"/>
                                          </p:val>
                                        </p:tav>
                                      </p:tavLst>
                                    </p:anim>
                                    <p:animEffect transition="out" filter="wipe(down)">
                                      <p:cBhvr>
                                        <p:cTn id="381" dur="500"/>
                                        <p:tgtEl>
                                          <p:spTgt spid="5"/>
                                        </p:tgtEl>
                                      </p:cBhvr>
                                    </p:animEffect>
                                    <p:set>
                                      <p:cBhvr>
                                        <p:cTn id="382" dur="1" fill="hold">
                                          <p:stCondLst>
                                            <p:cond delay="499"/>
                                          </p:stCondLst>
                                        </p:cTn>
                                        <p:tgtEl>
                                          <p:spTgt spid="5"/>
                                        </p:tgtEl>
                                        <p:attrNameLst>
                                          <p:attrName>style.visibility</p:attrName>
                                        </p:attrNameLst>
                                      </p:cBhvr>
                                      <p:to>
                                        <p:strVal val="hidden"/>
                                      </p:to>
                                    </p:set>
                                  </p:childTnLst>
                                </p:cTn>
                              </p:par>
                              <p:par>
                                <p:cTn id="383" presetID="12" presetClass="entr" presetSubtype="1" fill="hold" grpId="6" nodeType="withEffect">
                                  <p:stCondLst>
                                    <p:cond delay="500"/>
                                  </p:stCondLst>
                                  <p:childTnLst>
                                    <p:set>
                                      <p:cBhvr>
                                        <p:cTn id="384" dur="1" fill="hold">
                                          <p:stCondLst>
                                            <p:cond delay="0"/>
                                          </p:stCondLst>
                                        </p:cTn>
                                        <p:tgtEl>
                                          <p:spTgt spid="4"/>
                                        </p:tgtEl>
                                        <p:attrNameLst>
                                          <p:attrName>style.visibility</p:attrName>
                                        </p:attrNameLst>
                                      </p:cBhvr>
                                      <p:to>
                                        <p:strVal val="visible"/>
                                      </p:to>
                                    </p:set>
                                    <p:anim calcmode="lin" valueType="num">
                                      <p:cBhvr additive="base">
                                        <p:cTn id="385" dur="500"/>
                                        <p:tgtEl>
                                          <p:spTgt spid="4"/>
                                        </p:tgtEl>
                                        <p:attrNameLst>
                                          <p:attrName>ppt_y</p:attrName>
                                        </p:attrNameLst>
                                      </p:cBhvr>
                                      <p:tavLst>
                                        <p:tav tm="0">
                                          <p:val>
                                            <p:strVal val="#ppt_y-#ppt_h*1.125000"/>
                                          </p:val>
                                        </p:tav>
                                        <p:tav tm="100000">
                                          <p:val>
                                            <p:strVal val="#ppt_y"/>
                                          </p:val>
                                        </p:tav>
                                      </p:tavLst>
                                    </p:anim>
                                    <p:animEffect transition="in" filter="wipe(down)">
                                      <p:cBhvr>
                                        <p:cTn id="386" dur="500"/>
                                        <p:tgtEl>
                                          <p:spTgt spid="4"/>
                                        </p:tgtEl>
                                      </p:cBhvr>
                                    </p:animEffect>
                                  </p:childTnLst>
                                </p:cTn>
                              </p:par>
                            </p:childTnLst>
                          </p:cTn>
                        </p:par>
                        <p:par>
                          <p:cTn id="387" fill="hold">
                            <p:stCondLst>
                              <p:cond delay="39000"/>
                            </p:stCondLst>
                            <p:childTnLst>
                              <p:par>
                                <p:cTn id="388" presetID="12" presetClass="exit" presetSubtype="4" fill="hold" grpId="7" nodeType="afterEffect">
                                  <p:stCondLst>
                                    <p:cond delay="500"/>
                                  </p:stCondLst>
                                  <p:childTnLst>
                                    <p:anim calcmode="lin" valueType="num">
                                      <p:cBhvr additive="base">
                                        <p:cTn id="389" dur="500"/>
                                        <p:tgtEl>
                                          <p:spTgt spid="4"/>
                                        </p:tgtEl>
                                        <p:attrNameLst>
                                          <p:attrName>ppt_y</p:attrName>
                                        </p:attrNameLst>
                                      </p:cBhvr>
                                      <p:tavLst>
                                        <p:tav tm="0">
                                          <p:val>
                                            <p:strVal val="#ppt_y"/>
                                          </p:val>
                                        </p:tav>
                                        <p:tav tm="100000">
                                          <p:val>
                                            <p:strVal val="#ppt_y+#ppt_h*1.125000"/>
                                          </p:val>
                                        </p:tav>
                                      </p:tavLst>
                                    </p:anim>
                                    <p:animEffect transition="out" filter="wipe(down)">
                                      <p:cBhvr>
                                        <p:cTn id="390" dur="500"/>
                                        <p:tgtEl>
                                          <p:spTgt spid="4"/>
                                        </p:tgtEl>
                                      </p:cBhvr>
                                    </p:animEffect>
                                    <p:set>
                                      <p:cBhvr>
                                        <p:cTn id="391" dur="1" fill="hold">
                                          <p:stCondLst>
                                            <p:cond delay="499"/>
                                          </p:stCondLst>
                                        </p:cTn>
                                        <p:tgtEl>
                                          <p:spTgt spid="4"/>
                                        </p:tgtEl>
                                        <p:attrNameLst>
                                          <p:attrName>style.visibility</p:attrName>
                                        </p:attrNameLst>
                                      </p:cBhvr>
                                      <p:to>
                                        <p:strVal val="hidden"/>
                                      </p:to>
                                    </p:set>
                                  </p:childTnLst>
                                </p:cTn>
                              </p:par>
                              <p:par>
                                <p:cTn id="392" presetID="12" presetClass="entr" presetSubtype="1" fill="hold" grpId="7" nodeType="withEffect">
                                  <p:stCondLst>
                                    <p:cond delay="500"/>
                                  </p:stCondLst>
                                  <p:childTnLst>
                                    <p:set>
                                      <p:cBhvr>
                                        <p:cTn id="393" dur="1" fill="hold">
                                          <p:stCondLst>
                                            <p:cond delay="0"/>
                                          </p:stCondLst>
                                        </p:cTn>
                                        <p:tgtEl>
                                          <p:spTgt spid="3"/>
                                        </p:tgtEl>
                                        <p:attrNameLst>
                                          <p:attrName>style.visibility</p:attrName>
                                        </p:attrNameLst>
                                      </p:cBhvr>
                                      <p:to>
                                        <p:strVal val="visible"/>
                                      </p:to>
                                    </p:set>
                                    <p:anim calcmode="lin" valueType="num">
                                      <p:cBhvr additive="base">
                                        <p:cTn id="394" dur="500"/>
                                        <p:tgtEl>
                                          <p:spTgt spid="3"/>
                                        </p:tgtEl>
                                        <p:attrNameLst>
                                          <p:attrName>ppt_y</p:attrName>
                                        </p:attrNameLst>
                                      </p:cBhvr>
                                      <p:tavLst>
                                        <p:tav tm="0">
                                          <p:val>
                                            <p:strVal val="#ppt_y-#ppt_h*1.125000"/>
                                          </p:val>
                                        </p:tav>
                                        <p:tav tm="100000">
                                          <p:val>
                                            <p:strVal val="#ppt_y"/>
                                          </p:val>
                                        </p:tav>
                                      </p:tavLst>
                                    </p:anim>
                                    <p:animEffect transition="in" filter="wipe(down)">
                                      <p:cBhvr>
                                        <p:cTn id="395" dur="500"/>
                                        <p:tgtEl>
                                          <p:spTgt spid="3"/>
                                        </p:tgtEl>
                                      </p:cBhvr>
                                    </p:animEffect>
                                  </p:childTnLst>
                                </p:cTn>
                              </p:par>
                            </p:childTnLst>
                          </p:cTn>
                        </p:par>
                        <p:par>
                          <p:cTn id="396" fill="hold">
                            <p:stCondLst>
                              <p:cond delay="40000"/>
                            </p:stCondLst>
                            <p:childTnLst>
                              <p:par>
                                <p:cTn id="397" presetID="12" presetClass="exit" presetSubtype="4" fill="hold" grpId="1" nodeType="afterEffect">
                                  <p:stCondLst>
                                    <p:cond delay="500"/>
                                  </p:stCondLst>
                                  <p:childTnLst>
                                    <p:anim calcmode="lin" valueType="num">
                                      <p:cBhvr additive="base">
                                        <p:cTn id="398" dur="500"/>
                                        <p:tgtEl>
                                          <p:spTgt spid="15"/>
                                        </p:tgtEl>
                                        <p:attrNameLst>
                                          <p:attrName>ppt_y</p:attrName>
                                        </p:attrNameLst>
                                      </p:cBhvr>
                                      <p:tavLst>
                                        <p:tav tm="0">
                                          <p:val>
                                            <p:strVal val="#ppt_y"/>
                                          </p:val>
                                        </p:tav>
                                        <p:tav tm="100000">
                                          <p:val>
                                            <p:strVal val="#ppt_y+#ppt_h*1.125000"/>
                                          </p:val>
                                        </p:tav>
                                      </p:tavLst>
                                    </p:anim>
                                    <p:animEffect transition="out" filter="wipe(down)">
                                      <p:cBhvr>
                                        <p:cTn id="399" dur="500"/>
                                        <p:tgtEl>
                                          <p:spTgt spid="15"/>
                                        </p:tgtEl>
                                      </p:cBhvr>
                                    </p:animEffect>
                                    <p:set>
                                      <p:cBhvr>
                                        <p:cTn id="400" dur="1" fill="hold">
                                          <p:stCondLst>
                                            <p:cond delay="499"/>
                                          </p:stCondLst>
                                        </p:cTn>
                                        <p:tgtEl>
                                          <p:spTgt spid="15"/>
                                        </p:tgtEl>
                                        <p:attrNameLst>
                                          <p:attrName>style.visibility</p:attrName>
                                        </p:attrNameLst>
                                      </p:cBhvr>
                                      <p:to>
                                        <p:strVal val="hidden"/>
                                      </p:to>
                                    </p:set>
                                  </p:childTnLst>
                                </p:cTn>
                              </p:par>
                              <p:par>
                                <p:cTn id="401" presetID="12" presetClass="entr" presetSubtype="1" fill="hold" grpId="0" nodeType="withEffect">
                                  <p:stCondLst>
                                    <p:cond delay="500"/>
                                  </p:stCondLst>
                                  <p:childTnLst>
                                    <p:set>
                                      <p:cBhvr>
                                        <p:cTn id="402" dur="1" fill="hold">
                                          <p:stCondLst>
                                            <p:cond delay="0"/>
                                          </p:stCondLst>
                                        </p:cTn>
                                        <p:tgtEl>
                                          <p:spTgt spid="14"/>
                                        </p:tgtEl>
                                        <p:attrNameLst>
                                          <p:attrName>style.visibility</p:attrName>
                                        </p:attrNameLst>
                                      </p:cBhvr>
                                      <p:to>
                                        <p:strVal val="visible"/>
                                      </p:to>
                                    </p:set>
                                    <p:anim calcmode="lin" valueType="num">
                                      <p:cBhvr additive="base">
                                        <p:cTn id="403" dur="500"/>
                                        <p:tgtEl>
                                          <p:spTgt spid="14"/>
                                        </p:tgtEl>
                                        <p:attrNameLst>
                                          <p:attrName>ppt_y</p:attrName>
                                        </p:attrNameLst>
                                      </p:cBhvr>
                                      <p:tavLst>
                                        <p:tav tm="0">
                                          <p:val>
                                            <p:strVal val="#ppt_y-#ppt_h*1.125000"/>
                                          </p:val>
                                        </p:tav>
                                        <p:tav tm="100000">
                                          <p:val>
                                            <p:strVal val="#ppt_y"/>
                                          </p:val>
                                        </p:tav>
                                      </p:tavLst>
                                    </p:anim>
                                    <p:animEffect transition="in" filter="wipe(down)">
                                      <p:cBhvr>
                                        <p:cTn id="404" dur="500"/>
                                        <p:tgtEl>
                                          <p:spTgt spid="14"/>
                                        </p:tgtEl>
                                      </p:cBhvr>
                                    </p:animEffect>
                                  </p:childTnLst>
                                </p:cTn>
                              </p:par>
                              <p:par>
                                <p:cTn id="405" presetID="12" presetClass="exit" presetSubtype="4" fill="hold" grpId="8" nodeType="withEffect">
                                  <p:stCondLst>
                                    <p:cond delay="500"/>
                                  </p:stCondLst>
                                  <p:childTnLst>
                                    <p:anim calcmode="lin" valueType="num">
                                      <p:cBhvr additive="base">
                                        <p:cTn id="406" dur="500"/>
                                        <p:tgtEl>
                                          <p:spTgt spid="3"/>
                                        </p:tgtEl>
                                        <p:attrNameLst>
                                          <p:attrName>ppt_y</p:attrName>
                                        </p:attrNameLst>
                                      </p:cBhvr>
                                      <p:tavLst>
                                        <p:tav tm="0">
                                          <p:val>
                                            <p:strVal val="#ppt_y"/>
                                          </p:val>
                                        </p:tav>
                                        <p:tav tm="100000">
                                          <p:val>
                                            <p:strVal val="#ppt_y+#ppt_h*1.125000"/>
                                          </p:val>
                                        </p:tav>
                                      </p:tavLst>
                                    </p:anim>
                                    <p:animEffect transition="out" filter="wipe(down)">
                                      <p:cBhvr>
                                        <p:cTn id="407" dur="500"/>
                                        <p:tgtEl>
                                          <p:spTgt spid="3"/>
                                        </p:tgtEl>
                                      </p:cBhvr>
                                    </p:animEffect>
                                    <p:set>
                                      <p:cBhvr>
                                        <p:cTn id="408" dur="1" fill="hold">
                                          <p:stCondLst>
                                            <p:cond delay="499"/>
                                          </p:stCondLst>
                                        </p:cTn>
                                        <p:tgtEl>
                                          <p:spTgt spid="3"/>
                                        </p:tgtEl>
                                        <p:attrNameLst>
                                          <p:attrName>style.visibility</p:attrName>
                                        </p:attrNameLst>
                                      </p:cBhvr>
                                      <p:to>
                                        <p:strVal val="hidden"/>
                                      </p:to>
                                    </p:set>
                                  </p:childTnLst>
                                </p:cTn>
                              </p:par>
                              <p:par>
                                <p:cTn id="409" presetID="12" presetClass="entr" presetSubtype="1" fill="hold" grpId="8" nodeType="withEffect">
                                  <p:stCondLst>
                                    <p:cond delay="500"/>
                                  </p:stCondLst>
                                  <p:childTnLst>
                                    <p:set>
                                      <p:cBhvr>
                                        <p:cTn id="410" dur="1" fill="hold">
                                          <p:stCondLst>
                                            <p:cond delay="0"/>
                                          </p:stCondLst>
                                        </p:cTn>
                                        <p:tgtEl>
                                          <p:spTgt spid="12"/>
                                        </p:tgtEl>
                                        <p:attrNameLst>
                                          <p:attrName>style.visibility</p:attrName>
                                        </p:attrNameLst>
                                      </p:cBhvr>
                                      <p:to>
                                        <p:strVal val="visible"/>
                                      </p:to>
                                    </p:set>
                                    <p:anim calcmode="lin" valueType="num">
                                      <p:cBhvr additive="base">
                                        <p:cTn id="411" dur="500"/>
                                        <p:tgtEl>
                                          <p:spTgt spid="12"/>
                                        </p:tgtEl>
                                        <p:attrNameLst>
                                          <p:attrName>ppt_y</p:attrName>
                                        </p:attrNameLst>
                                      </p:cBhvr>
                                      <p:tavLst>
                                        <p:tav tm="0">
                                          <p:val>
                                            <p:strVal val="#ppt_y-#ppt_h*1.125000"/>
                                          </p:val>
                                        </p:tav>
                                        <p:tav tm="100000">
                                          <p:val>
                                            <p:strVal val="#ppt_y"/>
                                          </p:val>
                                        </p:tav>
                                      </p:tavLst>
                                    </p:anim>
                                    <p:animEffect transition="in" filter="wipe(down)">
                                      <p:cBhvr>
                                        <p:cTn id="412" dur="500"/>
                                        <p:tgtEl>
                                          <p:spTgt spid="12"/>
                                        </p:tgtEl>
                                      </p:cBhvr>
                                    </p:animEffect>
                                  </p:childTnLst>
                                </p:cTn>
                              </p:par>
                            </p:childTnLst>
                          </p:cTn>
                        </p:par>
                        <p:par>
                          <p:cTn id="413" fill="hold">
                            <p:stCondLst>
                              <p:cond delay="41000"/>
                            </p:stCondLst>
                            <p:childTnLst>
                              <p:par>
                                <p:cTn id="414" presetID="12" presetClass="exit" presetSubtype="4" fill="hold" grpId="9" nodeType="afterEffect">
                                  <p:stCondLst>
                                    <p:cond delay="500"/>
                                  </p:stCondLst>
                                  <p:childTnLst>
                                    <p:anim calcmode="lin" valueType="num">
                                      <p:cBhvr additive="base">
                                        <p:cTn id="415" dur="500"/>
                                        <p:tgtEl>
                                          <p:spTgt spid="12"/>
                                        </p:tgtEl>
                                        <p:attrNameLst>
                                          <p:attrName>ppt_y</p:attrName>
                                        </p:attrNameLst>
                                      </p:cBhvr>
                                      <p:tavLst>
                                        <p:tav tm="0">
                                          <p:val>
                                            <p:strVal val="#ppt_y"/>
                                          </p:val>
                                        </p:tav>
                                        <p:tav tm="100000">
                                          <p:val>
                                            <p:strVal val="#ppt_y+#ppt_h*1.125000"/>
                                          </p:val>
                                        </p:tav>
                                      </p:tavLst>
                                    </p:anim>
                                    <p:animEffect transition="out" filter="wipe(down)">
                                      <p:cBhvr>
                                        <p:cTn id="416" dur="500"/>
                                        <p:tgtEl>
                                          <p:spTgt spid="12"/>
                                        </p:tgtEl>
                                      </p:cBhvr>
                                    </p:animEffect>
                                    <p:set>
                                      <p:cBhvr>
                                        <p:cTn id="417" dur="1" fill="hold">
                                          <p:stCondLst>
                                            <p:cond delay="499"/>
                                          </p:stCondLst>
                                        </p:cTn>
                                        <p:tgtEl>
                                          <p:spTgt spid="12"/>
                                        </p:tgtEl>
                                        <p:attrNameLst>
                                          <p:attrName>style.visibility</p:attrName>
                                        </p:attrNameLst>
                                      </p:cBhvr>
                                      <p:to>
                                        <p:strVal val="hidden"/>
                                      </p:to>
                                    </p:set>
                                  </p:childTnLst>
                                </p:cTn>
                              </p:par>
                              <p:par>
                                <p:cTn id="418" presetID="12" presetClass="entr" presetSubtype="1" fill="hold" grpId="8" nodeType="withEffect">
                                  <p:stCondLst>
                                    <p:cond delay="500"/>
                                  </p:stCondLst>
                                  <p:childTnLst>
                                    <p:set>
                                      <p:cBhvr>
                                        <p:cTn id="419" dur="1" fill="hold">
                                          <p:stCondLst>
                                            <p:cond delay="0"/>
                                          </p:stCondLst>
                                        </p:cTn>
                                        <p:tgtEl>
                                          <p:spTgt spid="11"/>
                                        </p:tgtEl>
                                        <p:attrNameLst>
                                          <p:attrName>style.visibility</p:attrName>
                                        </p:attrNameLst>
                                      </p:cBhvr>
                                      <p:to>
                                        <p:strVal val="visible"/>
                                      </p:to>
                                    </p:set>
                                    <p:anim calcmode="lin" valueType="num">
                                      <p:cBhvr additive="base">
                                        <p:cTn id="420" dur="500"/>
                                        <p:tgtEl>
                                          <p:spTgt spid="11"/>
                                        </p:tgtEl>
                                        <p:attrNameLst>
                                          <p:attrName>ppt_y</p:attrName>
                                        </p:attrNameLst>
                                      </p:cBhvr>
                                      <p:tavLst>
                                        <p:tav tm="0">
                                          <p:val>
                                            <p:strVal val="#ppt_y-#ppt_h*1.125000"/>
                                          </p:val>
                                        </p:tav>
                                        <p:tav tm="100000">
                                          <p:val>
                                            <p:strVal val="#ppt_y"/>
                                          </p:val>
                                        </p:tav>
                                      </p:tavLst>
                                    </p:anim>
                                    <p:animEffect transition="in" filter="wipe(down)">
                                      <p:cBhvr>
                                        <p:cTn id="421" dur="500"/>
                                        <p:tgtEl>
                                          <p:spTgt spid="11"/>
                                        </p:tgtEl>
                                      </p:cBhvr>
                                    </p:animEffect>
                                  </p:childTnLst>
                                </p:cTn>
                              </p:par>
                            </p:childTnLst>
                          </p:cTn>
                        </p:par>
                        <p:par>
                          <p:cTn id="422" fill="hold">
                            <p:stCondLst>
                              <p:cond delay="42000"/>
                            </p:stCondLst>
                            <p:childTnLst>
                              <p:par>
                                <p:cTn id="423" presetID="12" presetClass="exit" presetSubtype="4" fill="hold" grpId="9" nodeType="afterEffect">
                                  <p:stCondLst>
                                    <p:cond delay="500"/>
                                  </p:stCondLst>
                                  <p:childTnLst>
                                    <p:anim calcmode="lin" valueType="num">
                                      <p:cBhvr additive="base">
                                        <p:cTn id="424" dur="500"/>
                                        <p:tgtEl>
                                          <p:spTgt spid="11"/>
                                        </p:tgtEl>
                                        <p:attrNameLst>
                                          <p:attrName>ppt_y</p:attrName>
                                        </p:attrNameLst>
                                      </p:cBhvr>
                                      <p:tavLst>
                                        <p:tav tm="0">
                                          <p:val>
                                            <p:strVal val="#ppt_y"/>
                                          </p:val>
                                        </p:tav>
                                        <p:tav tm="100000">
                                          <p:val>
                                            <p:strVal val="#ppt_y+#ppt_h*1.125000"/>
                                          </p:val>
                                        </p:tav>
                                      </p:tavLst>
                                    </p:anim>
                                    <p:animEffect transition="out" filter="wipe(down)">
                                      <p:cBhvr>
                                        <p:cTn id="425" dur="500"/>
                                        <p:tgtEl>
                                          <p:spTgt spid="11"/>
                                        </p:tgtEl>
                                      </p:cBhvr>
                                    </p:animEffect>
                                    <p:set>
                                      <p:cBhvr>
                                        <p:cTn id="426" dur="1" fill="hold">
                                          <p:stCondLst>
                                            <p:cond delay="499"/>
                                          </p:stCondLst>
                                        </p:cTn>
                                        <p:tgtEl>
                                          <p:spTgt spid="11"/>
                                        </p:tgtEl>
                                        <p:attrNameLst>
                                          <p:attrName>style.visibility</p:attrName>
                                        </p:attrNameLst>
                                      </p:cBhvr>
                                      <p:to>
                                        <p:strVal val="hidden"/>
                                      </p:to>
                                    </p:set>
                                  </p:childTnLst>
                                </p:cTn>
                              </p:par>
                              <p:par>
                                <p:cTn id="427" presetID="12" presetClass="entr" presetSubtype="1" fill="hold" grpId="8" nodeType="withEffect">
                                  <p:stCondLst>
                                    <p:cond delay="500"/>
                                  </p:stCondLst>
                                  <p:childTnLst>
                                    <p:set>
                                      <p:cBhvr>
                                        <p:cTn id="428" dur="1" fill="hold">
                                          <p:stCondLst>
                                            <p:cond delay="0"/>
                                          </p:stCondLst>
                                        </p:cTn>
                                        <p:tgtEl>
                                          <p:spTgt spid="10"/>
                                        </p:tgtEl>
                                        <p:attrNameLst>
                                          <p:attrName>style.visibility</p:attrName>
                                        </p:attrNameLst>
                                      </p:cBhvr>
                                      <p:to>
                                        <p:strVal val="visible"/>
                                      </p:to>
                                    </p:set>
                                    <p:anim calcmode="lin" valueType="num">
                                      <p:cBhvr additive="base">
                                        <p:cTn id="429" dur="500"/>
                                        <p:tgtEl>
                                          <p:spTgt spid="10"/>
                                        </p:tgtEl>
                                        <p:attrNameLst>
                                          <p:attrName>ppt_y</p:attrName>
                                        </p:attrNameLst>
                                      </p:cBhvr>
                                      <p:tavLst>
                                        <p:tav tm="0">
                                          <p:val>
                                            <p:strVal val="#ppt_y-#ppt_h*1.125000"/>
                                          </p:val>
                                        </p:tav>
                                        <p:tav tm="100000">
                                          <p:val>
                                            <p:strVal val="#ppt_y"/>
                                          </p:val>
                                        </p:tav>
                                      </p:tavLst>
                                    </p:anim>
                                    <p:animEffect transition="in" filter="wipe(down)">
                                      <p:cBhvr>
                                        <p:cTn id="430" dur="500"/>
                                        <p:tgtEl>
                                          <p:spTgt spid="10"/>
                                        </p:tgtEl>
                                      </p:cBhvr>
                                    </p:animEffect>
                                  </p:childTnLst>
                                </p:cTn>
                              </p:par>
                            </p:childTnLst>
                          </p:cTn>
                        </p:par>
                        <p:par>
                          <p:cTn id="431" fill="hold">
                            <p:stCondLst>
                              <p:cond delay="43000"/>
                            </p:stCondLst>
                            <p:childTnLst>
                              <p:par>
                                <p:cTn id="432" presetID="12" presetClass="exit" presetSubtype="4" fill="hold" grpId="9" nodeType="afterEffect">
                                  <p:stCondLst>
                                    <p:cond delay="500"/>
                                  </p:stCondLst>
                                  <p:childTnLst>
                                    <p:anim calcmode="lin" valueType="num">
                                      <p:cBhvr additive="base">
                                        <p:cTn id="433" dur="500"/>
                                        <p:tgtEl>
                                          <p:spTgt spid="10"/>
                                        </p:tgtEl>
                                        <p:attrNameLst>
                                          <p:attrName>ppt_y</p:attrName>
                                        </p:attrNameLst>
                                      </p:cBhvr>
                                      <p:tavLst>
                                        <p:tav tm="0">
                                          <p:val>
                                            <p:strVal val="#ppt_y"/>
                                          </p:val>
                                        </p:tav>
                                        <p:tav tm="100000">
                                          <p:val>
                                            <p:strVal val="#ppt_y+#ppt_h*1.125000"/>
                                          </p:val>
                                        </p:tav>
                                      </p:tavLst>
                                    </p:anim>
                                    <p:animEffect transition="out" filter="wipe(down)">
                                      <p:cBhvr>
                                        <p:cTn id="434" dur="500"/>
                                        <p:tgtEl>
                                          <p:spTgt spid="10"/>
                                        </p:tgtEl>
                                      </p:cBhvr>
                                    </p:animEffect>
                                    <p:set>
                                      <p:cBhvr>
                                        <p:cTn id="435" dur="1" fill="hold">
                                          <p:stCondLst>
                                            <p:cond delay="499"/>
                                          </p:stCondLst>
                                        </p:cTn>
                                        <p:tgtEl>
                                          <p:spTgt spid="10"/>
                                        </p:tgtEl>
                                        <p:attrNameLst>
                                          <p:attrName>style.visibility</p:attrName>
                                        </p:attrNameLst>
                                      </p:cBhvr>
                                      <p:to>
                                        <p:strVal val="hidden"/>
                                      </p:to>
                                    </p:set>
                                  </p:childTnLst>
                                </p:cTn>
                              </p:par>
                              <p:par>
                                <p:cTn id="436" presetID="12" presetClass="entr" presetSubtype="1" fill="hold" grpId="8" nodeType="withEffect">
                                  <p:stCondLst>
                                    <p:cond delay="500"/>
                                  </p:stCondLst>
                                  <p:childTnLst>
                                    <p:set>
                                      <p:cBhvr>
                                        <p:cTn id="437" dur="1" fill="hold">
                                          <p:stCondLst>
                                            <p:cond delay="0"/>
                                          </p:stCondLst>
                                        </p:cTn>
                                        <p:tgtEl>
                                          <p:spTgt spid="9"/>
                                        </p:tgtEl>
                                        <p:attrNameLst>
                                          <p:attrName>style.visibility</p:attrName>
                                        </p:attrNameLst>
                                      </p:cBhvr>
                                      <p:to>
                                        <p:strVal val="visible"/>
                                      </p:to>
                                    </p:set>
                                    <p:anim calcmode="lin" valueType="num">
                                      <p:cBhvr additive="base">
                                        <p:cTn id="438" dur="500"/>
                                        <p:tgtEl>
                                          <p:spTgt spid="9"/>
                                        </p:tgtEl>
                                        <p:attrNameLst>
                                          <p:attrName>ppt_y</p:attrName>
                                        </p:attrNameLst>
                                      </p:cBhvr>
                                      <p:tavLst>
                                        <p:tav tm="0">
                                          <p:val>
                                            <p:strVal val="#ppt_y-#ppt_h*1.125000"/>
                                          </p:val>
                                        </p:tav>
                                        <p:tav tm="100000">
                                          <p:val>
                                            <p:strVal val="#ppt_y"/>
                                          </p:val>
                                        </p:tav>
                                      </p:tavLst>
                                    </p:anim>
                                    <p:animEffect transition="in" filter="wipe(down)">
                                      <p:cBhvr>
                                        <p:cTn id="439" dur="500"/>
                                        <p:tgtEl>
                                          <p:spTgt spid="9"/>
                                        </p:tgtEl>
                                      </p:cBhvr>
                                    </p:animEffect>
                                  </p:childTnLst>
                                </p:cTn>
                              </p:par>
                            </p:childTnLst>
                          </p:cTn>
                        </p:par>
                        <p:par>
                          <p:cTn id="440" fill="hold">
                            <p:stCondLst>
                              <p:cond delay="44000"/>
                            </p:stCondLst>
                            <p:childTnLst>
                              <p:par>
                                <p:cTn id="441" presetID="12" presetClass="exit" presetSubtype="4" fill="hold" grpId="9" nodeType="afterEffect">
                                  <p:stCondLst>
                                    <p:cond delay="500"/>
                                  </p:stCondLst>
                                  <p:childTnLst>
                                    <p:anim calcmode="lin" valueType="num">
                                      <p:cBhvr additive="base">
                                        <p:cTn id="442" dur="500"/>
                                        <p:tgtEl>
                                          <p:spTgt spid="9"/>
                                        </p:tgtEl>
                                        <p:attrNameLst>
                                          <p:attrName>ppt_y</p:attrName>
                                        </p:attrNameLst>
                                      </p:cBhvr>
                                      <p:tavLst>
                                        <p:tav tm="0">
                                          <p:val>
                                            <p:strVal val="#ppt_y"/>
                                          </p:val>
                                        </p:tav>
                                        <p:tav tm="100000">
                                          <p:val>
                                            <p:strVal val="#ppt_y+#ppt_h*1.125000"/>
                                          </p:val>
                                        </p:tav>
                                      </p:tavLst>
                                    </p:anim>
                                    <p:animEffect transition="out" filter="wipe(down)">
                                      <p:cBhvr>
                                        <p:cTn id="443" dur="500"/>
                                        <p:tgtEl>
                                          <p:spTgt spid="9"/>
                                        </p:tgtEl>
                                      </p:cBhvr>
                                    </p:animEffect>
                                    <p:set>
                                      <p:cBhvr>
                                        <p:cTn id="444" dur="1" fill="hold">
                                          <p:stCondLst>
                                            <p:cond delay="499"/>
                                          </p:stCondLst>
                                        </p:cTn>
                                        <p:tgtEl>
                                          <p:spTgt spid="9"/>
                                        </p:tgtEl>
                                        <p:attrNameLst>
                                          <p:attrName>style.visibility</p:attrName>
                                        </p:attrNameLst>
                                      </p:cBhvr>
                                      <p:to>
                                        <p:strVal val="hidden"/>
                                      </p:to>
                                    </p:set>
                                  </p:childTnLst>
                                </p:cTn>
                              </p:par>
                              <p:par>
                                <p:cTn id="445" presetID="12" presetClass="entr" presetSubtype="1" fill="hold" grpId="8" nodeType="withEffect">
                                  <p:stCondLst>
                                    <p:cond delay="500"/>
                                  </p:stCondLst>
                                  <p:childTnLst>
                                    <p:set>
                                      <p:cBhvr>
                                        <p:cTn id="446" dur="1" fill="hold">
                                          <p:stCondLst>
                                            <p:cond delay="0"/>
                                          </p:stCondLst>
                                        </p:cTn>
                                        <p:tgtEl>
                                          <p:spTgt spid="8"/>
                                        </p:tgtEl>
                                        <p:attrNameLst>
                                          <p:attrName>style.visibility</p:attrName>
                                        </p:attrNameLst>
                                      </p:cBhvr>
                                      <p:to>
                                        <p:strVal val="visible"/>
                                      </p:to>
                                    </p:set>
                                    <p:anim calcmode="lin" valueType="num">
                                      <p:cBhvr additive="base">
                                        <p:cTn id="447" dur="500"/>
                                        <p:tgtEl>
                                          <p:spTgt spid="8"/>
                                        </p:tgtEl>
                                        <p:attrNameLst>
                                          <p:attrName>ppt_y</p:attrName>
                                        </p:attrNameLst>
                                      </p:cBhvr>
                                      <p:tavLst>
                                        <p:tav tm="0">
                                          <p:val>
                                            <p:strVal val="#ppt_y-#ppt_h*1.125000"/>
                                          </p:val>
                                        </p:tav>
                                        <p:tav tm="100000">
                                          <p:val>
                                            <p:strVal val="#ppt_y"/>
                                          </p:val>
                                        </p:tav>
                                      </p:tavLst>
                                    </p:anim>
                                    <p:animEffect transition="in" filter="wipe(down)">
                                      <p:cBhvr>
                                        <p:cTn id="448" dur="500"/>
                                        <p:tgtEl>
                                          <p:spTgt spid="8"/>
                                        </p:tgtEl>
                                      </p:cBhvr>
                                    </p:animEffect>
                                  </p:childTnLst>
                                </p:cTn>
                              </p:par>
                            </p:childTnLst>
                          </p:cTn>
                        </p:par>
                        <p:par>
                          <p:cTn id="449" fill="hold">
                            <p:stCondLst>
                              <p:cond delay="45000"/>
                            </p:stCondLst>
                            <p:childTnLst>
                              <p:par>
                                <p:cTn id="450" presetID="12" presetClass="exit" presetSubtype="4" fill="hold" grpId="9" nodeType="afterEffect">
                                  <p:stCondLst>
                                    <p:cond delay="500"/>
                                  </p:stCondLst>
                                  <p:childTnLst>
                                    <p:anim calcmode="lin" valueType="num">
                                      <p:cBhvr additive="base">
                                        <p:cTn id="451" dur="500"/>
                                        <p:tgtEl>
                                          <p:spTgt spid="8"/>
                                        </p:tgtEl>
                                        <p:attrNameLst>
                                          <p:attrName>ppt_y</p:attrName>
                                        </p:attrNameLst>
                                      </p:cBhvr>
                                      <p:tavLst>
                                        <p:tav tm="0">
                                          <p:val>
                                            <p:strVal val="#ppt_y"/>
                                          </p:val>
                                        </p:tav>
                                        <p:tav tm="100000">
                                          <p:val>
                                            <p:strVal val="#ppt_y+#ppt_h*1.125000"/>
                                          </p:val>
                                        </p:tav>
                                      </p:tavLst>
                                    </p:anim>
                                    <p:animEffect transition="out" filter="wipe(down)">
                                      <p:cBhvr>
                                        <p:cTn id="452" dur="500"/>
                                        <p:tgtEl>
                                          <p:spTgt spid="8"/>
                                        </p:tgtEl>
                                      </p:cBhvr>
                                    </p:animEffect>
                                    <p:set>
                                      <p:cBhvr>
                                        <p:cTn id="453" dur="1" fill="hold">
                                          <p:stCondLst>
                                            <p:cond delay="499"/>
                                          </p:stCondLst>
                                        </p:cTn>
                                        <p:tgtEl>
                                          <p:spTgt spid="8"/>
                                        </p:tgtEl>
                                        <p:attrNameLst>
                                          <p:attrName>style.visibility</p:attrName>
                                        </p:attrNameLst>
                                      </p:cBhvr>
                                      <p:to>
                                        <p:strVal val="hidden"/>
                                      </p:to>
                                    </p:set>
                                  </p:childTnLst>
                                </p:cTn>
                              </p:par>
                              <p:par>
                                <p:cTn id="454" presetID="12" presetClass="entr" presetSubtype="1" fill="hold" grpId="8" nodeType="withEffect">
                                  <p:stCondLst>
                                    <p:cond delay="500"/>
                                  </p:stCondLst>
                                  <p:childTnLst>
                                    <p:set>
                                      <p:cBhvr>
                                        <p:cTn id="455" dur="1" fill="hold">
                                          <p:stCondLst>
                                            <p:cond delay="0"/>
                                          </p:stCondLst>
                                        </p:cTn>
                                        <p:tgtEl>
                                          <p:spTgt spid="7"/>
                                        </p:tgtEl>
                                        <p:attrNameLst>
                                          <p:attrName>style.visibility</p:attrName>
                                        </p:attrNameLst>
                                      </p:cBhvr>
                                      <p:to>
                                        <p:strVal val="visible"/>
                                      </p:to>
                                    </p:set>
                                    <p:anim calcmode="lin" valueType="num">
                                      <p:cBhvr additive="base">
                                        <p:cTn id="456" dur="500"/>
                                        <p:tgtEl>
                                          <p:spTgt spid="7"/>
                                        </p:tgtEl>
                                        <p:attrNameLst>
                                          <p:attrName>ppt_y</p:attrName>
                                        </p:attrNameLst>
                                      </p:cBhvr>
                                      <p:tavLst>
                                        <p:tav tm="0">
                                          <p:val>
                                            <p:strVal val="#ppt_y-#ppt_h*1.125000"/>
                                          </p:val>
                                        </p:tav>
                                        <p:tav tm="100000">
                                          <p:val>
                                            <p:strVal val="#ppt_y"/>
                                          </p:val>
                                        </p:tav>
                                      </p:tavLst>
                                    </p:anim>
                                    <p:animEffect transition="in" filter="wipe(down)">
                                      <p:cBhvr>
                                        <p:cTn id="457" dur="500"/>
                                        <p:tgtEl>
                                          <p:spTgt spid="7"/>
                                        </p:tgtEl>
                                      </p:cBhvr>
                                    </p:animEffect>
                                  </p:childTnLst>
                                </p:cTn>
                              </p:par>
                            </p:childTnLst>
                          </p:cTn>
                        </p:par>
                        <p:par>
                          <p:cTn id="458" fill="hold">
                            <p:stCondLst>
                              <p:cond delay="46000"/>
                            </p:stCondLst>
                            <p:childTnLst>
                              <p:par>
                                <p:cTn id="459" presetID="12" presetClass="exit" presetSubtype="4" fill="hold" grpId="9" nodeType="afterEffect">
                                  <p:stCondLst>
                                    <p:cond delay="500"/>
                                  </p:stCondLst>
                                  <p:childTnLst>
                                    <p:anim calcmode="lin" valueType="num">
                                      <p:cBhvr additive="base">
                                        <p:cTn id="460" dur="500"/>
                                        <p:tgtEl>
                                          <p:spTgt spid="7"/>
                                        </p:tgtEl>
                                        <p:attrNameLst>
                                          <p:attrName>ppt_y</p:attrName>
                                        </p:attrNameLst>
                                      </p:cBhvr>
                                      <p:tavLst>
                                        <p:tav tm="0">
                                          <p:val>
                                            <p:strVal val="#ppt_y"/>
                                          </p:val>
                                        </p:tav>
                                        <p:tav tm="100000">
                                          <p:val>
                                            <p:strVal val="#ppt_y+#ppt_h*1.125000"/>
                                          </p:val>
                                        </p:tav>
                                      </p:tavLst>
                                    </p:anim>
                                    <p:animEffect transition="out" filter="wipe(down)">
                                      <p:cBhvr>
                                        <p:cTn id="461" dur="500"/>
                                        <p:tgtEl>
                                          <p:spTgt spid="7"/>
                                        </p:tgtEl>
                                      </p:cBhvr>
                                    </p:animEffect>
                                    <p:set>
                                      <p:cBhvr>
                                        <p:cTn id="462" dur="1" fill="hold">
                                          <p:stCondLst>
                                            <p:cond delay="499"/>
                                          </p:stCondLst>
                                        </p:cTn>
                                        <p:tgtEl>
                                          <p:spTgt spid="7"/>
                                        </p:tgtEl>
                                        <p:attrNameLst>
                                          <p:attrName>style.visibility</p:attrName>
                                        </p:attrNameLst>
                                      </p:cBhvr>
                                      <p:to>
                                        <p:strVal val="hidden"/>
                                      </p:to>
                                    </p:set>
                                  </p:childTnLst>
                                </p:cTn>
                              </p:par>
                              <p:par>
                                <p:cTn id="463" presetID="12" presetClass="entr" presetSubtype="1" fill="hold" grpId="8" nodeType="withEffect">
                                  <p:stCondLst>
                                    <p:cond delay="500"/>
                                  </p:stCondLst>
                                  <p:childTnLst>
                                    <p:set>
                                      <p:cBhvr>
                                        <p:cTn id="464" dur="1" fill="hold">
                                          <p:stCondLst>
                                            <p:cond delay="0"/>
                                          </p:stCondLst>
                                        </p:cTn>
                                        <p:tgtEl>
                                          <p:spTgt spid="6"/>
                                        </p:tgtEl>
                                        <p:attrNameLst>
                                          <p:attrName>style.visibility</p:attrName>
                                        </p:attrNameLst>
                                      </p:cBhvr>
                                      <p:to>
                                        <p:strVal val="visible"/>
                                      </p:to>
                                    </p:set>
                                    <p:anim calcmode="lin" valueType="num">
                                      <p:cBhvr additive="base">
                                        <p:cTn id="465" dur="500"/>
                                        <p:tgtEl>
                                          <p:spTgt spid="6"/>
                                        </p:tgtEl>
                                        <p:attrNameLst>
                                          <p:attrName>ppt_y</p:attrName>
                                        </p:attrNameLst>
                                      </p:cBhvr>
                                      <p:tavLst>
                                        <p:tav tm="0">
                                          <p:val>
                                            <p:strVal val="#ppt_y-#ppt_h*1.125000"/>
                                          </p:val>
                                        </p:tav>
                                        <p:tav tm="100000">
                                          <p:val>
                                            <p:strVal val="#ppt_y"/>
                                          </p:val>
                                        </p:tav>
                                      </p:tavLst>
                                    </p:anim>
                                    <p:animEffect transition="in" filter="wipe(down)">
                                      <p:cBhvr>
                                        <p:cTn id="466" dur="500"/>
                                        <p:tgtEl>
                                          <p:spTgt spid="6"/>
                                        </p:tgtEl>
                                      </p:cBhvr>
                                    </p:animEffect>
                                  </p:childTnLst>
                                </p:cTn>
                              </p:par>
                            </p:childTnLst>
                          </p:cTn>
                        </p:par>
                        <p:par>
                          <p:cTn id="467" fill="hold">
                            <p:stCondLst>
                              <p:cond delay="47000"/>
                            </p:stCondLst>
                            <p:childTnLst>
                              <p:par>
                                <p:cTn id="468" presetID="12" presetClass="exit" presetSubtype="4" fill="hold" grpId="9" nodeType="afterEffect">
                                  <p:stCondLst>
                                    <p:cond delay="500"/>
                                  </p:stCondLst>
                                  <p:childTnLst>
                                    <p:anim calcmode="lin" valueType="num">
                                      <p:cBhvr additive="base">
                                        <p:cTn id="469" dur="500"/>
                                        <p:tgtEl>
                                          <p:spTgt spid="6"/>
                                        </p:tgtEl>
                                        <p:attrNameLst>
                                          <p:attrName>ppt_y</p:attrName>
                                        </p:attrNameLst>
                                      </p:cBhvr>
                                      <p:tavLst>
                                        <p:tav tm="0">
                                          <p:val>
                                            <p:strVal val="#ppt_y"/>
                                          </p:val>
                                        </p:tav>
                                        <p:tav tm="100000">
                                          <p:val>
                                            <p:strVal val="#ppt_y+#ppt_h*1.125000"/>
                                          </p:val>
                                        </p:tav>
                                      </p:tavLst>
                                    </p:anim>
                                    <p:animEffect transition="out" filter="wipe(down)">
                                      <p:cBhvr>
                                        <p:cTn id="470" dur="500"/>
                                        <p:tgtEl>
                                          <p:spTgt spid="6"/>
                                        </p:tgtEl>
                                      </p:cBhvr>
                                    </p:animEffect>
                                    <p:set>
                                      <p:cBhvr>
                                        <p:cTn id="471" dur="1" fill="hold">
                                          <p:stCondLst>
                                            <p:cond delay="499"/>
                                          </p:stCondLst>
                                        </p:cTn>
                                        <p:tgtEl>
                                          <p:spTgt spid="6"/>
                                        </p:tgtEl>
                                        <p:attrNameLst>
                                          <p:attrName>style.visibility</p:attrName>
                                        </p:attrNameLst>
                                      </p:cBhvr>
                                      <p:to>
                                        <p:strVal val="hidden"/>
                                      </p:to>
                                    </p:set>
                                  </p:childTnLst>
                                </p:cTn>
                              </p:par>
                              <p:par>
                                <p:cTn id="472" presetID="12" presetClass="entr" presetSubtype="1" fill="hold" grpId="8" nodeType="withEffect">
                                  <p:stCondLst>
                                    <p:cond delay="500"/>
                                  </p:stCondLst>
                                  <p:childTnLst>
                                    <p:set>
                                      <p:cBhvr>
                                        <p:cTn id="473" dur="1" fill="hold">
                                          <p:stCondLst>
                                            <p:cond delay="0"/>
                                          </p:stCondLst>
                                        </p:cTn>
                                        <p:tgtEl>
                                          <p:spTgt spid="5"/>
                                        </p:tgtEl>
                                        <p:attrNameLst>
                                          <p:attrName>style.visibility</p:attrName>
                                        </p:attrNameLst>
                                      </p:cBhvr>
                                      <p:to>
                                        <p:strVal val="visible"/>
                                      </p:to>
                                    </p:set>
                                    <p:anim calcmode="lin" valueType="num">
                                      <p:cBhvr additive="base">
                                        <p:cTn id="474" dur="500"/>
                                        <p:tgtEl>
                                          <p:spTgt spid="5"/>
                                        </p:tgtEl>
                                        <p:attrNameLst>
                                          <p:attrName>ppt_y</p:attrName>
                                        </p:attrNameLst>
                                      </p:cBhvr>
                                      <p:tavLst>
                                        <p:tav tm="0">
                                          <p:val>
                                            <p:strVal val="#ppt_y-#ppt_h*1.125000"/>
                                          </p:val>
                                        </p:tav>
                                        <p:tav tm="100000">
                                          <p:val>
                                            <p:strVal val="#ppt_y"/>
                                          </p:val>
                                        </p:tav>
                                      </p:tavLst>
                                    </p:anim>
                                    <p:animEffect transition="in" filter="wipe(down)">
                                      <p:cBhvr>
                                        <p:cTn id="475" dur="500"/>
                                        <p:tgtEl>
                                          <p:spTgt spid="5"/>
                                        </p:tgtEl>
                                      </p:cBhvr>
                                    </p:animEffect>
                                  </p:childTnLst>
                                </p:cTn>
                              </p:par>
                            </p:childTnLst>
                          </p:cTn>
                        </p:par>
                        <p:par>
                          <p:cTn id="476" fill="hold">
                            <p:stCondLst>
                              <p:cond delay="48000"/>
                            </p:stCondLst>
                            <p:childTnLst>
                              <p:par>
                                <p:cTn id="477" presetID="12" presetClass="exit" presetSubtype="4" fill="hold" grpId="9" nodeType="afterEffect">
                                  <p:stCondLst>
                                    <p:cond delay="500"/>
                                  </p:stCondLst>
                                  <p:childTnLst>
                                    <p:anim calcmode="lin" valueType="num">
                                      <p:cBhvr additive="base">
                                        <p:cTn id="478" dur="500"/>
                                        <p:tgtEl>
                                          <p:spTgt spid="5"/>
                                        </p:tgtEl>
                                        <p:attrNameLst>
                                          <p:attrName>ppt_y</p:attrName>
                                        </p:attrNameLst>
                                      </p:cBhvr>
                                      <p:tavLst>
                                        <p:tav tm="0">
                                          <p:val>
                                            <p:strVal val="#ppt_y"/>
                                          </p:val>
                                        </p:tav>
                                        <p:tav tm="100000">
                                          <p:val>
                                            <p:strVal val="#ppt_y+#ppt_h*1.125000"/>
                                          </p:val>
                                        </p:tav>
                                      </p:tavLst>
                                    </p:anim>
                                    <p:animEffect transition="out" filter="wipe(down)">
                                      <p:cBhvr>
                                        <p:cTn id="479" dur="500"/>
                                        <p:tgtEl>
                                          <p:spTgt spid="5"/>
                                        </p:tgtEl>
                                      </p:cBhvr>
                                    </p:animEffect>
                                    <p:set>
                                      <p:cBhvr>
                                        <p:cTn id="480" dur="1" fill="hold">
                                          <p:stCondLst>
                                            <p:cond delay="499"/>
                                          </p:stCondLst>
                                        </p:cTn>
                                        <p:tgtEl>
                                          <p:spTgt spid="5"/>
                                        </p:tgtEl>
                                        <p:attrNameLst>
                                          <p:attrName>style.visibility</p:attrName>
                                        </p:attrNameLst>
                                      </p:cBhvr>
                                      <p:to>
                                        <p:strVal val="hidden"/>
                                      </p:to>
                                    </p:set>
                                  </p:childTnLst>
                                </p:cTn>
                              </p:par>
                              <p:par>
                                <p:cTn id="481" presetID="12" presetClass="entr" presetSubtype="1" fill="hold" grpId="8" nodeType="withEffect">
                                  <p:stCondLst>
                                    <p:cond delay="500"/>
                                  </p:stCondLst>
                                  <p:childTnLst>
                                    <p:set>
                                      <p:cBhvr>
                                        <p:cTn id="482" dur="1" fill="hold">
                                          <p:stCondLst>
                                            <p:cond delay="0"/>
                                          </p:stCondLst>
                                        </p:cTn>
                                        <p:tgtEl>
                                          <p:spTgt spid="4"/>
                                        </p:tgtEl>
                                        <p:attrNameLst>
                                          <p:attrName>style.visibility</p:attrName>
                                        </p:attrNameLst>
                                      </p:cBhvr>
                                      <p:to>
                                        <p:strVal val="visible"/>
                                      </p:to>
                                    </p:set>
                                    <p:anim calcmode="lin" valueType="num">
                                      <p:cBhvr additive="base">
                                        <p:cTn id="483" dur="500"/>
                                        <p:tgtEl>
                                          <p:spTgt spid="4"/>
                                        </p:tgtEl>
                                        <p:attrNameLst>
                                          <p:attrName>ppt_y</p:attrName>
                                        </p:attrNameLst>
                                      </p:cBhvr>
                                      <p:tavLst>
                                        <p:tav tm="0">
                                          <p:val>
                                            <p:strVal val="#ppt_y-#ppt_h*1.125000"/>
                                          </p:val>
                                        </p:tav>
                                        <p:tav tm="100000">
                                          <p:val>
                                            <p:strVal val="#ppt_y"/>
                                          </p:val>
                                        </p:tav>
                                      </p:tavLst>
                                    </p:anim>
                                    <p:animEffect transition="in" filter="wipe(down)">
                                      <p:cBhvr>
                                        <p:cTn id="484" dur="500"/>
                                        <p:tgtEl>
                                          <p:spTgt spid="4"/>
                                        </p:tgtEl>
                                      </p:cBhvr>
                                    </p:animEffect>
                                  </p:childTnLst>
                                </p:cTn>
                              </p:par>
                            </p:childTnLst>
                          </p:cTn>
                        </p:par>
                        <p:par>
                          <p:cTn id="485" fill="hold">
                            <p:stCondLst>
                              <p:cond delay="49000"/>
                            </p:stCondLst>
                            <p:childTnLst>
                              <p:par>
                                <p:cTn id="486" presetID="12" presetClass="exit" presetSubtype="4" fill="hold" grpId="9" nodeType="afterEffect">
                                  <p:stCondLst>
                                    <p:cond delay="500"/>
                                  </p:stCondLst>
                                  <p:childTnLst>
                                    <p:anim calcmode="lin" valueType="num">
                                      <p:cBhvr additive="base">
                                        <p:cTn id="487" dur="500"/>
                                        <p:tgtEl>
                                          <p:spTgt spid="4"/>
                                        </p:tgtEl>
                                        <p:attrNameLst>
                                          <p:attrName>ppt_y</p:attrName>
                                        </p:attrNameLst>
                                      </p:cBhvr>
                                      <p:tavLst>
                                        <p:tav tm="0">
                                          <p:val>
                                            <p:strVal val="#ppt_y"/>
                                          </p:val>
                                        </p:tav>
                                        <p:tav tm="100000">
                                          <p:val>
                                            <p:strVal val="#ppt_y+#ppt_h*1.125000"/>
                                          </p:val>
                                        </p:tav>
                                      </p:tavLst>
                                    </p:anim>
                                    <p:animEffect transition="out" filter="wipe(down)">
                                      <p:cBhvr>
                                        <p:cTn id="488" dur="500"/>
                                        <p:tgtEl>
                                          <p:spTgt spid="4"/>
                                        </p:tgtEl>
                                      </p:cBhvr>
                                    </p:animEffect>
                                    <p:set>
                                      <p:cBhvr>
                                        <p:cTn id="489" dur="1" fill="hold">
                                          <p:stCondLst>
                                            <p:cond delay="499"/>
                                          </p:stCondLst>
                                        </p:cTn>
                                        <p:tgtEl>
                                          <p:spTgt spid="4"/>
                                        </p:tgtEl>
                                        <p:attrNameLst>
                                          <p:attrName>style.visibility</p:attrName>
                                        </p:attrNameLst>
                                      </p:cBhvr>
                                      <p:to>
                                        <p:strVal val="hidden"/>
                                      </p:to>
                                    </p:set>
                                  </p:childTnLst>
                                </p:cTn>
                              </p:par>
                              <p:par>
                                <p:cTn id="490" presetID="12" presetClass="entr" presetSubtype="1" fill="hold" grpId="9" nodeType="withEffect">
                                  <p:stCondLst>
                                    <p:cond delay="500"/>
                                  </p:stCondLst>
                                  <p:childTnLst>
                                    <p:set>
                                      <p:cBhvr>
                                        <p:cTn id="491" dur="1" fill="hold">
                                          <p:stCondLst>
                                            <p:cond delay="0"/>
                                          </p:stCondLst>
                                        </p:cTn>
                                        <p:tgtEl>
                                          <p:spTgt spid="3"/>
                                        </p:tgtEl>
                                        <p:attrNameLst>
                                          <p:attrName>style.visibility</p:attrName>
                                        </p:attrNameLst>
                                      </p:cBhvr>
                                      <p:to>
                                        <p:strVal val="visible"/>
                                      </p:to>
                                    </p:set>
                                    <p:anim calcmode="lin" valueType="num">
                                      <p:cBhvr additive="base">
                                        <p:cTn id="492" dur="500"/>
                                        <p:tgtEl>
                                          <p:spTgt spid="3"/>
                                        </p:tgtEl>
                                        <p:attrNameLst>
                                          <p:attrName>ppt_y</p:attrName>
                                        </p:attrNameLst>
                                      </p:cBhvr>
                                      <p:tavLst>
                                        <p:tav tm="0">
                                          <p:val>
                                            <p:strVal val="#ppt_y-#ppt_h*1.125000"/>
                                          </p:val>
                                        </p:tav>
                                        <p:tav tm="100000">
                                          <p:val>
                                            <p:strVal val="#ppt_y"/>
                                          </p:val>
                                        </p:tav>
                                      </p:tavLst>
                                    </p:anim>
                                    <p:animEffect transition="in" filter="wipe(down)">
                                      <p:cBhvr>
                                        <p:cTn id="493" dur="500"/>
                                        <p:tgtEl>
                                          <p:spTgt spid="3"/>
                                        </p:tgtEl>
                                      </p:cBhvr>
                                    </p:animEffect>
                                  </p:childTnLst>
                                </p:cTn>
                              </p:par>
                            </p:childTnLst>
                          </p:cTn>
                        </p:par>
                        <p:par>
                          <p:cTn id="494" fill="hold">
                            <p:stCondLst>
                              <p:cond delay="50000"/>
                            </p:stCondLst>
                            <p:childTnLst>
                              <p:par>
                                <p:cTn id="495" presetID="12" presetClass="exit" presetSubtype="4" fill="hold" grpId="1" nodeType="afterEffect">
                                  <p:stCondLst>
                                    <p:cond delay="500"/>
                                  </p:stCondLst>
                                  <p:childTnLst>
                                    <p:anim calcmode="lin" valueType="num">
                                      <p:cBhvr additive="base">
                                        <p:cTn id="496" dur="500"/>
                                        <p:tgtEl>
                                          <p:spTgt spid="14"/>
                                        </p:tgtEl>
                                        <p:attrNameLst>
                                          <p:attrName>ppt_y</p:attrName>
                                        </p:attrNameLst>
                                      </p:cBhvr>
                                      <p:tavLst>
                                        <p:tav tm="0">
                                          <p:val>
                                            <p:strVal val="#ppt_y"/>
                                          </p:val>
                                        </p:tav>
                                        <p:tav tm="100000">
                                          <p:val>
                                            <p:strVal val="#ppt_y+#ppt_h*1.125000"/>
                                          </p:val>
                                        </p:tav>
                                      </p:tavLst>
                                    </p:anim>
                                    <p:animEffect transition="out" filter="wipe(down)">
                                      <p:cBhvr>
                                        <p:cTn id="497" dur="500"/>
                                        <p:tgtEl>
                                          <p:spTgt spid="14"/>
                                        </p:tgtEl>
                                      </p:cBhvr>
                                    </p:animEffect>
                                    <p:set>
                                      <p:cBhvr>
                                        <p:cTn id="498" dur="1" fill="hold">
                                          <p:stCondLst>
                                            <p:cond delay="499"/>
                                          </p:stCondLst>
                                        </p:cTn>
                                        <p:tgtEl>
                                          <p:spTgt spid="14"/>
                                        </p:tgtEl>
                                        <p:attrNameLst>
                                          <p:attrName>style.visibility</p:attrName>
                                        </p:attrNameLst>
                                      </p:cBhvr>
                                      <p:to>
                                        <p:strVal val="hidden"/>
                                      </p:to>
                                    </p:set>
                                  </p:childTnLst>
                                </p:cTn>
                              </p:par>
                              <p:par>
                                <p:cTn id="499" presetID="12" presetClass="entr" presetSubtype="1" fill="hold" grpId="1" nodeType="withEffect">
                                  <p:stCondLst>
                                    <p:cond delay="500"/>
                                  </p:stCondLst>
                                  <p:childTnLst>
                                    <p:set>
                                      <p:cBhvr>
                                        <p:cTn id="500" dur="1" fill="hold">
                                          <p:stCondLst>
                                            <p:cond delay="0"/>
                                          </p:stCondLst>
                                        </p:cTn>
                                        <p:tgtEl>
                                          <p:spTgt spid="13"/>
                                        </p:tgtEl>
                                        <p:attrNameLst>
                                          <p:attrName>style.visibility</p:attrName>
                                        </p:attrNameLst>
                                      </p:cBhvr>
                                      <p:to>
                                        <p:strVal val="visible"/>
                                      </p:to>
                                    </p:set>
                                    <p:anim calcmode="lin" valueType="num">
                                      <p:cBhvr additive="base">
                                        <p:cTn id="501" dur="500"/>
                                        <p:tgtEl>
                                          <p:spTgt spid="13"/>
                                        </p:tgtEl>
                                        <p:attrNameLst>
                                          <p:attrName>ppt_y</p:attrName>
                                        </p:attrNameLst>
                                      </p:cBhvr>
                                      <p:tavLst>
                                        <p:tav tm="0">
                                          <p:val>
                                            <p:strVal val="#ppt_y-#ppt_h*1.125000"/>
                                          </p:val>
                                        </p:tav>
                                        <p:tav tm="100000">
                                          <p:val>
                                            <p:strVal val="#ppt_y"/>
                                          </p:val>
                                        </p:tav>
                                      </p:tavLst>
                                    </p:anim>
                                    <p:animEffect transition="in" filter="wipe(down)">
                                      <p:cBhvr>
                                        <p:cTn id="502" dur="500"/>
                                        <p:tgtEl>
                                          <p:spTgt spid="13"/>
                                        </p:tgtEl>
                                      </p:cBhvr>
                                    </p:animEffect>
                                  </p:childTnLst>
                                </p:cTn>
                              </p:par>
                              <p:par>
                                <p:cTn id="503" presetID="12" presetClass="exit" presetSubtype="4" fill="hold" grpId="10" nodeType="withEffect">
                                  <p:stCondLst>
                                    <p:cond delay="500"/>
                                  </p:stCondLst>
                                  <p:childTnLst>
                                    <p:anim calcmode="lin" valueType="num">
                                      <p:cBhvr additive="base">
                                        <p:cTn id="504" dur="500"/>
                                        <p:tgtEl>
                                          <p:spTgt spid="3"/>
                                        </p:tgtEl>
                                        <p:attrNameLst>
                                          <p:attrName>ppt_y</p:attrName>
                                        </p:attrNameLst>
                                      </p:cBhvr>
                                      <p:tavLst>
                                        <p:tav tm="0">
                                          <p:val>
                                            <p:strVal val="#ppt_y"/>
                                          </p:val>
                                        </p:tav>
                                        <p:tav tm="100000">
                                          <p:val>
                                            <p:strVal val="#ppt_y+#ppt_h*1.125000"/>
                                          </p:val>
                                        </p:tav>
                                      </p:tavLst>
                                    </p:anim>
                                    <p:animEffect transition="out" filter="wipe(down)">
                                      <p:cBhvr>
                                        <p:cTn id="505" dur="500"/>
                                        <p:tgtEl>
                                          <p:spTgt spid="3"/>
                                        </p:tgtEl>
                                      </p:cBhvr>
                                    </p:animEffect>
                                    <p:set>
                                      <p:cBhvr>
                                        <p:cTn id="506" dur="1" fill="hold">
                                          <p:stCondLst>
                                            <p:cond delay="499"/>
                                          </p:stCondLst>
                                        </p:cTn>
                                        <p:tgtEl>
                                          <p:spTgt spid="3"/>
                                        </p:tgtEl>
                                        <p:attrNameLst>
                                          <p:attrName>style.visibility</p:attrName>
                                        </p:attrNameLst>
                                      </p:cBhvr>
                                      <p:to>
                                        <p:strVal val="hidden"/>
                                      </p:to>
                                    </p:set>
                                  </p:childTnLst>
                                </p:cTn>
                              </p:par>
                              <p:par>
                                <p:cTn id="507" presetID="12" presetClass="entr" presetSubtype="1" fill="hold" grpId="10" nodeType="withEffect">
                                  <p:stCondLst>
                                    <p:cond delay="500"/>
                                  </p:stCondLst>
                                  <p:childTnLst>
                                    <p:set>
                                      <p:cBhvr>
                                        <p:cTn id="508" dur="1" fill="hold">
                                          <p:stCondLst>
                                            <p:cond delay="0"/>
                                          </p:stCondLst>
                                        </p:cTn>
                                        <p:tgtEl>
                                          <p:spTgt spid="12"/>
                                        </p:tgtEl>
                                        <p:attrNameLst>
                                          <p:attrName>style.visibility</p:attrName>
                                        </p:attrNameLst>
                                      </p:cBhvr>
                                      <p:to>
                                        <p:strVal val="visible"/>
                                      </p:to>
                                    </p:set>
                                    <p:anim calcmode="lin" valueType="num">
                                      <p:cBhvr additive="base">
                                        <p:cTn id="509" dur="500"/>
                                        <p:tgtEl>
                                          <p:spTgt spid="12"/>
                                        </p:tgtEl>
                                        <p:attrNameLst>
                                          <p:attrName>ppt_y</p:attrName>
                                        </p:attrNameLst>
                                      </p:cBhvr>
                                      <p:tavLst>
                                        <p:tav tm="0">
                                          <p:val>
                                            <p:strVal val="#ppt_y-#ppt_h*1.125000"/>
                                          </p:val>
                                        </p:tav>
                                        <p:tav tm="100000">
                                          <p:val>
                                            <p:strVal val="#ppt_y"/>
                                          </p:val>
                                        </p:tav>
                                      </p:tavLst>
                                    </p:anim>
                                    <p:animEffect transition="in" filter="wipe(down)">
                                      <p:cBhvr>
                                        <p:cTn id="510" dur="500"/>
                                        <p:tgtEl>
                                          <p:spTgt spid="12"/>
                                        </p:tgtEl>
                                      </p:cBhvr>
                                    </p:animEffect>
                                  </p:childTnLst>
                                </p:cTn>
                              </p:par>
                            </p:childTnLst>
                          </p:cTn>
                        </p:par>
                        <p:par>
                          <p:cTn id="511" fill="hold">
                            <p:stCondLst>
                              <p:cond delay="51000"/>
                            </p:stCondLst>
                            <p:childTnLst>
                              <p:par>
                                <p:cTn id="512" presetID="12" presetClass="exit" presetSubtype="4" fill="hold" grpId="11" nodeType="afterEffect">
                                  <p:stCondLst>
                                    <p:cond delay="500"/>
                                  </p:stCondLst>
                                  <p:childTnLst>
                                    <p:anim calcmode="lin" valueType="num">
                                      <p:cBhvr additive="base">
                                        <p:cTn id="513" dur="500"/>
                                        <p:tgtEl>
                                          <p:spTgt spid="12"/>
                                        </p:tgtEl>
                                        <p:attrNameLst>
                                          <p:attrName>ppt_y</p:attrName>
                                        </p:attrNameLst>
                                      </p:cBhvr>
                                      <p:tavLst>
                                        <p:tav tm="0">
                                          <p:val>
                                            <p:strVal val="#ppt_y"/>
                                          </p:val>
                                        </p:tav>
                                        <p:tav tm="100000">
                                          <p:val>
                                            <p:strVal val="#ppt_y+#ppt_h*1.125000"/>
                                          </p:val>
                                        </p:tav>
                                      </p:tavLst>
                                    </p:anim>
                                    <p:animEffect transition="out" filter="wipe(down)">
                                      <p:cBhvr>
                                        <p:cTn id="514" dur="500"/>
                                        <p:tgtEl>
                                          <p:spTgt spid="12"/>
                                        </p:tgtEl>
                                      </p:cBhvr>
                                    </p:animEffect>
                                    <p:set>
                                      <p:cBhvr>
                                        <p:cTn id="515" dur="1" fill="hold">
                                          <p:stCondLst>
                                            <p:cond delay="499"/>
                                          </p:stCondLst>
                                        </p:cTn>
                                        <p:tgtEl>
                                          <p:spTgt spid="12"/>
                                        </p:tgtEl>
                                        <p:attrNameLst>
                                          <p:attrName>style.visibility</p:attrName>
                                        </p:attrNameLst>
                                      </p:cBhvr>
                                      <p:to>
                                        <p:strVal val="hidden"/>
                                      </p:to>
                                    </p:set>
                                  </p:childTnLst>
                                </p:cTn>
                              </p:par>
                              <p:par>
                                <p:cTn id="516" presetID="12" presetClass="entr" presetSubtype="1" fill="hold" grpId="10" nodeType="withEffect">
                                  <p:stCondLst>
                                    <p:cond delay="500"/>
                                  </p:stCondLst>
                                  <p:childTnLst>
                                    <p:set>
                                      <p:cBhvr>
                                        <p:cTn id="517" dur="1" fill="hold">
                                          <p:stCondLst>
                                            <p:cond delay="0"/>
                                          </p:stCondLst>
                                        </p:cTn>
                                        <p:tgtEl>
                                          <p:spTgt spid="11"/>
                                        </p:tgtEl>
                                        <p:attrNameLst>
                                          <p:attrName>style.visibility</p:attrName>
                                        </p:attrNameLst>
                                      </p:cBhvr>
                                      <p:to>
                                        <p:strVal val="visible"/>
                                      </p:to>
                                    </p:set>
                                    <p:anim calcmode="lin" valueType="num">
                                      <p:cBhvr additive="base">
                                        <p:cTn id="518" dur="500"/>
                                        <p:tgtEl>
                                          <p:spTgt spid="11"/>
                                        </p:tgtEl>
                                        <p:attrNameLst>
                                          <p:attrName>ppt_y</p:attrName>
                                        </p:attrNameLst>
                                      </p:cBhvr>
                                      <p:tavLst>
                                        <p:tav tm="0">
                                          <p:val>
                                            <p:strVal val="#ppt_y-#ppt_h*1.125000"/>
                                          </p:val>
                                        </p:tav>
                                        <p:tav tm="100000">
                                          <p:val>
                                            <p:strVal val="#ppt_y"/>
                                          </p:val>
                                        </p:tav>
                                      </p:tavLst>
                                    </p:anim>
                                    <p:animEffect transition="in" filter="wipe(down)">
                                      <p:cBhvr>
                                        <p:cTn id="519" dur="500"/>
                                        <p:tgtEl>
                                          <p:spTgt spid="11"/>
                                        </p:tgtEl>
                                      </p:cBhvr>
                                    </p:animEffect>
                                  </p:childTnLst>
                                </p:cTn>
                              </p:par>
                            </p:childTnLst>
                          </p:cTn>
                        </p:par>
                        <p:par>
                          <p:cTn id="520" fill="hold">
                            <p:stCondLst>
                              <p:cond delay="52000"/>
                            </p:stCondLst>
                            <p:childTnLst>
                              <p:par>
                                <p:cTn id="521" presetID="12" presetClass="exit" presetSubtype="4" fill="hold" grpId="11" nodeType="afterEffect">
                                  <p:stCondLst>
                                    <p:cond delay="500"/>
                                  </p:stCondLst>
                                  <p:childTnLst>
                                    <p:anim calcmode="lin" valueType="num">
                                      <p:cBhvr additive="base">
                                        <p:cTn id="522" dur="500"/>
                                        <p:tgtEl>
                                          <p:spTgt spid="11"/>
                                        </p:tgtEl>
                                        <p:attrNameLst>
                                          <p:attrName>ppt_y</p:attrName>
                                        </p:attrNameLst>
                                      </p:cBhvr>
                                      <p:tavLst>
                                        <p:tav tm="0">
                                          <p:val>
                                            <p:strVal val="#ppt_y"/>
                                          </p:val>
                                        </p:tav>
                                        <p:tav tm="100000">
                                          <p:val>
                                            <p:strVal val="#ppt_y+#ppt_h*1.125000"/>
                                          </p:val>
                                        </p:tav>
                                      </p:tavLst>
                                    </p:anim>
                                    <p:animEffect transition="out" filter="wipe(down)">
                                      <p:cBhvr>
                                        <p:cTn id="523" dur="500"/>
                                        <p:tgtEl>
                                          <p:spTgt spid="11"/>
                                        </p:tgtEl>
                                      </p:cBhvr>
                                    </p:animEffect>
                                    <p:set>
                                      <p:cBhvr>
                                        <p:cTn id="524" dur="1" fill="hold">
                                          <p:stCondLst>
                                            <p:cond delay="499"/>
                                          </p:stCondLst>
                                        </p:cTn>
                                        <p:tgtEl>
                                          <p:spTgt spid="11"/>
                                        </p:tgtEl>
                                        <p:attrNameLst>
                                          <p:attrName>style.visibility</p:attrName>
                                        </p:attrNameLst>
                                      </p:cBhvr>
                                      <p:to>
                                        <p:strVal val="hidden"/>
                                      </p:to>
                                    </p:set>
                                  </p:childTnLst>
                                </p:cTn>
                              </p:par>
                              <p:par>
                                <p:cTn id="525" presetID="12" presetClass="entr" presetSubtype="1" fill="hold" grpId="10" nodeType="withEffect">
                                  <p:stCondLst>
                                    <p:cond delay="500"/>
                                  </p:stCondLst>
                                  <p:childTnLst>
                                    <p:set>
                                      <p:cBhvr>
                                        <p:cTn id="526" dur="1" fill="hold">
                                          <p:stCondLst>
                                            <p:cond delay="0"/>
                                          </p:stCondLst>
                                        </p:cTn>
                                        <p:tgtEl>
                                          <p:spTgt spid="10"/>
                                        </p:tgtEl>
                                        <p:attrNameLst>
                                          <p:attrName>style.visibility</p:attrName>
                                        </p:attrNameLst>
                                      </p:cBhvr>
                                      <p:to>
                                        <p:strVal val="visible"/>
                                      </p:to>
                                    </p:set>
                                    <p:anim calcmode="lin" valueType="num">
                                      <p:cBhvr additive="base">
                                        <p:cTn id="527" dur="500"/>
                                        <p:tgtEl>
                                          <p:spTgt spid="10"/>
                                        </p:tgtEl>
                                        <p:attrNameLst>
                                          <p:attrName>ppt_y</p:attrName>
                                        </p:attrNameLst>
                                      </p:cBhvr>
                                      <p:tavLst>
                                        <p:tav tm="0">
                                          <p:val>
                                            <p:strVal val="#ppt_y-#ppt_h*1.125000"/>
                                          </p:val>
                                        </p:tav>
                                        <p:tav tm="100000">
                                          <p:val>
                                            <p:strVal val="#ppt_y"/>
                                          </p:val>
                                        </p:tav>
                                      </p:tavLst>
                                    </p:anim>
                                    <p:animEffect transition="in" filter="wipe(down)">
                                      <p:cBhvr>
                                        <p:cTn id="528" dur="500"/>
                                        <p:tgtEl>
                                          <p:spTgt spid="10"/>
                                        </p:tgtEl>
                                      </p:cBhvr>
                                    </p:animEffect>
                                  </p:childTnLst>
                                </p:cTn>
                              </p:par>
                            </p:childTnLst>
                          </p:cTn>
                        </p:par>
                        <p:par>
                          <p:cTn id="529" fill="hold">
                            <p:stCondLst>
                              <p:cond delay="53000"/>
                            </p:stCondLst>
                            <p:childTnLst>
                              <p:par>
                                <p:cTn id="530" presetID="12" presetClass="exit" presetSubtype="4" fill="hold" grpId="11" nodeType="afterEffect">
                                  <p:stCondLst>
                                    <p:cond delay="500"/>
                                  </p:stCondLst>
                                  <p:childTnLst>
                                    <p:anim calcmode="lin" valueType="num">
                                      <p:cBhvr additive="base">
                                        <p:cTn id="531" dur="500"/>
                                        <p:tgtEl>
                                          <p:spTgt spid="10"/>
                                        </p:tgtEl>
                                        <p:attrNameLst>
                                          <p:attrName>ppt_y</p:attrName>
                                        </p:attrNameLst>
                                      </p:cBhvr>
                                      <p:tavLst>
                                        <p:tav tm="0">
                                          <p:val>
                                            <p:strVal val="#ppt_y"/>
                                          </p:val>
                                        </p:tav>
                                        <p:tav tm="100000">
                                          <p:val>
                                            <p:strVal val="#ppt_y+#ppt_h*1.125000"/>
                                          </p:val>
                                        </p:tav>
                                      </p:tavLst>
                                    </p:anim>
                                    <p:animEffect transition="out" filter="wipe(down)">
                                      <p:cBhvr>
                                        <p:cTn id="532" dur="500"/>
                                        <p:tgtEl>
                                          <p:spTgt spid="10"/>
                                        </p:tgtEl>
                                      </p:cBhvr>
                                    </p:animEffect>
                                    <p:set>
                                      <p:cBhvr>
                                        <p:cTn id="533" dur="1" fill="hold">
                                          <p:stCondLst>
                                            <p:cond delay="499"/>
                                          </p:stCondLst>
                                        </p:cTn>
                                        <p:tgtEl>
                                          <p:spTgt spid="10"/>
                                        </p:tgtEl>
                                        <p:attrNameLst>
                                          <p:attrName>style.visibility</p:attrName>
                                        </p:attrNameLst>
                                      </p:cBhvr>
                                      <p:to>
                                        <p:strVal val="hidden"/>
                                      </p:to>
                                    </p:set>
                                  </p:childTnLst>
                                </p:cTn>
                              </p:par>
                              <p:par>
                                <p:cTn id="534" presetID="12" presetClass="entr" presetSubtype="1" fill="hold" grpId="10" nodeType="withEffect">
                                  <p:stCondLst>
                                    <p:cond delay="500"/>
                                  </p:stCondLst>
                                  <p:childTnLst>
                                    <p:set>
                                      <p:cBhvr>
                                        <p:cTn id="535" dur="1" fill="hold">
                                          <p:stCondLst>
                                            <p:cond delay="0"/>
                                          </p:stCondLst>
                                        </p:cTn>
                                        <p:tgtEl>
                                          <p:spTgt spid="9"/>
                                        </p:tgtEl>
                                        <p:attrNameLst>
                                          <p:attrName>style.visibility</p:attrName>
                                        </p:attrNameLst>
                                      </p:cBhvr>
                                      <p:to>
                                        <p:strVal val="visible"/>
                                      </p:to>
                                    </p:set>
                                    <p:anim calcmode="lin" valueType="num">
                                      <p:cBhvr additive="base">
                                        <p:cTn id="536" dur="500"/>
                                        <p:tgtEl>
                                          <p:spTgt spid="9"/>
                                        </p:tgtEl>
                                        <p:attrNameLst>
                                          <p:attrName>ppt_y</p:attrName>
                                        </p:attrNameLst>
                                      </p:cBhvr>
                                      <p:tavLst>
                                        <p:tav tm="0">
                                          <p:val>
                                            <p:strVal val="#ppt_y-#ppt_h*1.125000"/>
                                          </p:val>
                                        </p:tav>
                                        <p:tav tm="100000">
                                          <p:val>
                                            <p:strVal val="#ppt_y"/>
                                          </p:val>
                                        </p:tav>
                                      </p:tavLst>
                                    </p:anim>
                                    <p:animEffect transition="in" filter="wipe(down)">
                                      <p:cBhvr>
                                        <p:cTn id="537" dur="500"/>
                                        <p:tgtEl>
                                          <p:spTgt spid="9"/>
                                        </p:tgtEl>
                                      </p:cBhvr>
                                    </p:animEffect>
                                  </p:childTnLst>
                                </p:cTn>
                              </p:par>
                            </p:childTnLst>
                          </p:cTn>
                        </p:par>
                        <p:par>
                          <p:cTn id="538" fill="hold">
                            <p:stCondLst>
                              <p:cond delay="54000"/>
                            </p:stCondLst>
                            <p:childTnLst>
                              <p:par>
                                <p:cTn id="539" presetID="12" presetClass="exit" presetSubtype="4" fill="hold" grpId="11" nodeType="afterEffect">
                                  <p:stCondLst>
                                    <p:cond delay="500"/>
                                  </p:stCondLst>
                                  <p:childTnLst>
                                    <p:anim calcmode="lin" valueType="num">
                                      <p:cBhvr additive="base">
                                        <p:cTn id="540" dur="500"/>
                                        <p:tgtEl>
                                          <p:spTgt spid="9"/>
                                        </p:tgtEl>
                                        <p:attrNameLst>
                                          <p:attrName>ppt_y</p:attrName>
                                        </p:attrNameLst>
                                      </p:cBhvr>
                                      <p:tavLst>
                                        <p:tav tm="0">
                                          <p:val>
                                            <p:strVal val="#ppt_y"/>
                                          </p:val>
                                        </p:tav>
                                        <p:tav tm="100000">
                                          <p:val>
                                            <p:strVal val="#ppt_y+#ppt_h*1.125000"/>
                                          </p:val>
                                        </p:tav>
                                      </p:tavLst>
                                    </p:anim>
                                    <p:animEffect transition="out" filter="wipe(down)">
                                      <p:cBhvr>
                                        <p:cTn id="541" dur="500"/>
                                        <p:tgtEl>
                                          <p:spTgt spid="9"/>
                                        </p:tgtEl>
                                      </p:cBhvr>
                                    </p:animEffect>
                                    <p:set>
                                      <p:cBhvr>
                                        <p:cTn id="542" dur="1" fill="hold">
                                          <p:stCondLst>
                                            <p:cond delay="499"/>
                                          </p:stCondLst>
                                        </p:cTn>
                                        <p:tgtEl>
                                          <p:spTgt spid="9"/>
                                        </p:tgtEl>
                                        <p:attrNameLst>
                                          <p:attrName>style.visibility</p:attrName>
                                        </p:attrNameLst>
                                      </p:cBhvr>
                                      <p:to>
                                        <p:strVal val="hidden"/>
                                      </p:to>
                                    </p:set>
                                  </p:childTnLst>
                                </p:cTn>
                              </p:par>
                              <p:par>
                                <p:cTn id="543" presetID="12" presetClass="entr" presetSubtype="1" fill="hold" grpId="10" nodeType="withEffect">
                                  <p:stCondLst>
                                    <p:cond delay="500"/>
                                  </p:stCondLst>
                                  <p:childTnLst>
                                    <p:set>
                                      <p:cBhvr>
                                        <p:cTn id="544" dur="1" fill="hold">
                                          <p:stCondLst>
                                            <p:cond delay="0"/>
                                          </p:stCondLst>
                                        </p:cTn>
                                        <p:tgtEl>
                                          <p:spTgt spid="8"/>
                                        </p:tgtEl>
                                        <p:attrNameLst>
                                          <p:attrName>style.visibility</p:attrName>
                                        </p:attrNameLst>
                                      </p:cBhvr>
                                      <p:to>
                                        <p:strVal val="visible"/>
                                      </p:to>
                                    </p:set>
                                    <p:anim calcmode="lin" valueType="num">
                                      <p:cBhvr additive="base">
                                        <p:cTn id="545" dur="500"/>
                                        <p:tgtEl>
                                          <p:spTgt spid="8"/>
                                        </p:tgtEl>
                                        <p:attrNameLst>
                                          <p:attrName>ppt_y</p:attrName>
                                        </p:attrNameLst>
                                      </p:cBhvr>
                                      <p:tavLst>
                                        <p:tav tm="0">
                                          <p:val>
                                            <p:strVal val="#ppt_y-#ppt_h*1.125000"/>
                                          </p:val>
                                        </p:tav>
                                        <p:tav tm="100000">
                                          <p:val>
                                            <p:strVal val="#ppt_y"/>
                                          </p:val>
                                        </p:tav>
                                      </p:tavLst>
                                    </p:anim>
                                    <p:animEffect transition="in" filter="wipe(down)">
                                      <p:cBhvr>
                                        <p:cTn id="546" dur="500"/>
                                        <p:tgtEl>
                                          <p:spTgt spid="8"/>
                                        </p:tgtEl>
                                      </p:cBhvr>
                                    </p:animEffect>
                                  </p:childTnLst>
                                </p:cTn>
                              </p:par>
                            </p:childTnLst>
                          </p:cTn>
                        </p:par>
                        <p:par>
                          <p:cTn id="547" fill="hold">
                            <p:stCondLst>
                              <p:cond delay="55000"/>
                            </p:stCondLst>
                            <p:childTnLst>
                              <p:par>
                                <p:cTn id="548" presetID="12" presetClass="exit" presetSubtype="4" fill="hold" grpId="11" nodeType="afterEffect">
                                  <p:stCondLst>
                                    <p:cond delay="500"/>
                                  </p:stCondLst>
                                  <p:childTnLst>
                                    <p:anim calcmode="lin" valueType="num">
                                      <p:cBhvr additive="base">
                                        <p:cTn id="549" dur="500"/>
                                        <p:tgtEl>
                                          <p:spTgt spid="8"/>
                                        </p:tgtEl>
                                        <p:attrNameLst>
                                          <p:attrName>ppt_y</p:attrName>
                                        </p:attrNameLst>
                                      </p:cBhvr>
                                      <p:tavLst>
                                        <p:tav tm="0">
                                          <p:val>
                                            <p:strVal val="#ppt_y"/>
                                          </p:val>
                                        </p:tav>
                                        <p:tav tm="100000">
                                          <p:val>
                                            <p:strVal val="#ppt_y+#ppt_h*1.125000"/>
                                          </p:val>
                                        </p:tav>
                                      </p:tavLst>
                                    </p:anim>
                                    <p:animEffect transition="out" filter="wipe(down)">
                                      <p:cBhvr>
                                        <p:cTn id="550" dur="500"/>
                                        <p:tgtEl>
                                          <p:spTgt spid="8"/>
                                        </p:tgtEl>
                                      </p:cBhvr>
                                    </p:animEffect>
                                    <p:set>
                                      <p:cBhvr>
                                        <p:cTn id="551" dur="1" fill="hold">
                                          <p:stCondLst>
                                            <p:cond delay="499"/>
                                          </p:stCondLst>
                                        </p:cTn>
                                        <p:tgtEl>
                                          <p:spTgt spid="8"/>
                                        </p:tgtEl>
                                        <p:attrNameLst>
                                          <p:attrName>style.visibility</p:attrName>
                                        </p:attrNameLst>
                                      </p:cBhvr>
                                      <p:to>
                                        <p:strVal val="hidden"/>
                                      </p:to>
                                    </p:set>
                                  </p:childTnLst>
                                </p:cTn>
                              </p:par>
                              <p:par>
                                <p:cTn id="552" presetID="12" presetClass="entr" presetSubtype="1" fill="hold" grpId="10" nodeType="withEffect">
                                  <p:stCondLst>
                                    <p:cond delay="500"/>
                                  </p:stCondLst>
                                  <p:childTnLst>
                                    <p:set>
                                      <p:cBhvr>
                                        <p:cTn id="553" dur="1" fill="hold">
                                          <p:stCondLst>
                                            <p:cond delay="0"/>
                                          </p:stCondLst>
                                        </p:cTn>
                                        <p:tgtEl>
                                          <p:spTgt spid="7"/>
                                        </p:tgtEl>
                                        <p:attrNameLst>
                                          <p:attrName>style.visibility</p:attrName>
                                        </p:attrNameLst>
                                      </p:cBhvr>
                                      <p:to>
                                        <p:strVal val="visible"/>
                                      </p:to>
                                    </p:set>
                                    <p:anim calcmode="lin" valueType="num">
                                      <p:cBhvr additive="base">
                                        <p:cTn id="554" dur="500"/>
                                        <p:tgtEl>
                                          <p:spTgt spid="7"/>
                                        </p:tgtEl>
                                        <p:attrNameLst>
                                          <p:attrName>ppt_y</p:attrName>
                                        </p:attrNameLst>
                                      </p:cBhvr>
                                      <p:tavLst>
                                        <p:tav tm="0">
                                          <p:val>
                                            <p:strVal val="#ppt_y-#ppt_h*1.125000"/>
                                          </p:val>
                                        </p:tav>
                                        <p:tav tm="100000">
                                          <p:val>
                                            <p:strVal val="#ppt_y"/>
                                          </p:val>
                                        </p:tav>
                                      </p:tavLst>
                                    </p:anim>
                                    <p:animEffect transition="in" filter="wipe(down)">
                                      <p:cBhvr>
                                        <p:cTn id="555" dur="500"/>
                                        <p:tgtEl>
                                          <p:spTgt spid="7"/>
                                        </p:tgtEl>
                                      </p:cBhvr>
                                    </p:animEffect>
                                  </p:childTnLst>
                                </p:cTn>
                              </p:par>
                            </p:childTnLst>
                          </p:cTn>
                        </p:par>
                        <p:par>
                          <p:cTn id="556" fill="hold">
                            <p:stCondLst>
                              <p:cond delay="56000"/>
                            </p:stCondLst>
                            <p:childTnLst>
                              <p:par>
                                <p:cTn id="557" presetID="12" presetClass="exit" presetSubtype="4" fill="hold" grpId="11" nodeType="afterEffect">
                                  <p:stCondLst>
                                    <p:cond delay="500"/>
                                  </p:stCondLst>
                                  <p:childTnLst>
                                    <p:anim calcmode="lin" valueType="num">
                                      <p:cBhvr additive="base">
                                        <p:cTn id="558" dur="500"/>
                                        <p:tgtEl>
                                          <p:spTgt spid="7"/>
                                        </p:tgtEl>
                                        <p:attrNameLst>
                                          <p:attrName>ppt_y</p:attrName>
                                        </p:attrNameLst>
                                      </p:cBhvr>
                                      <p:tavLst>
                                        <p:tav tm="0">
                                          <p:val>
                                            <p:strVal val="#ppt_y"/>
                                          </p:val>
                                        </p:tav>
                                        <p:tav tm="100000">
                                          <p:val>
                                            <p:strVal val="#ppt_y+#ppt_h*1.125000"/>
                                          </p:val>
                                        </p:tav>
                                      </p:tavLst>
                                    </p:anim>
                                    <p:animEffect transition="out" filter="wipe(down)">
                                      <p:cBhvr>
                                        <p:cTn id="559" dur="500"/>
                                        <p:tgtEl>
                                          <p:spTgt spid="7"/>
                                        </p:tgtEl>
                                      </p:cBhvr>
                                    </p:animEffect>
                                    <p:set>
                                      <p:cBhvr>
                                        <p:cTn id="560" dur="1" fill="hold">
                                          <p:stCondLst>
                                            <p:cond delay="499"/>
                                          </p:stCondLst>
                                        </p:cTn>
                                        <p:tgtEl>
                                          <p:spTgt spid="7"/>
                                        </p:tgtEl>
                                        <p:attrNameLst>
                                          <p:attrName>style.visibility</p:attrName>
                                        </p:attrNameLst>
                                      </p:cBhvr>
                                      <p:to>
                                        <p:strVal val="hidden"/>
                                      </p:to>
                                    </p:set>
                                  </p:childTnLst>
                                </p:cTn>
                              </p:par>
                              <p:par>
                                <p:cTn id="561" presetID="12" presetClass="entr" presetSubtype="1" fill="hold" grpId="10" nodeType="withEffect">
                                  <p:stCondLst>
                                    <p:cond delay="500"/>
                                  </p:stCondLst>
                                  <p:childTnLst>
                                    <p:set>
                                      <p:cBhvr>
                                        <p:cTn id="562" dur="1" fill="hold">
                                          <p:stCondLst>
                                            <p:cond delay="0"/>
                                          </p:stCondLst>
                                        </p:cTn>
                                        <p:tgtEl>
                                          <p:spTgt spid="6"/>
                                        </p:tgtEl>
                                        <p:attrNameLst>
                                          <p:attrName>style.visibility</p:attrName>
                                        </p:attrNameLst>
                                      </p:cBhvr>
                                      <p:to>
                                        <p:strVal val="visible"/>
                                      </p:to>
                                    </p:set>
                                    <p:anim calcmode="lin" valueType="num">
                                      <p:cBhvr additive="base">
                                        <p:cTn id="563" dur="500"/>
                                        <p:tgtEl>
                                          <p:spTgt spid="6"/>
                                        </p:tgtEl>
                                        <p:attrNameLst>
                                          <p:attrName>ppt_y</p:attrName>
                                        </p:attrNameLst>
                                      </p:cBhvr>
                                      <p:tavLst>
                                        <p:tav tm="0">
                                          <p:val>
                                            <p:strVal val="#ppt_y-#ppt_h*1.125000"/>
                                          </p:val>
                                        </p:tav>
                                        <p:tav tm="100000">
                                          <p:val>
                                            <p:strVal val="#ppt_y"/>
                                          </p:val>
                                        </p:tav>
                                      </p:tavLst>
                                    </p:anim>
                                    <p:animEffect transition="in" filter="wipe(down)">
                                      <p:cBhvr>
                                        <p:cTn id="564" dur="500"/>
                                        <p:tgtEl>
                                          <p:spTgt spid="6"/>
                                        </p:tgtEl>
                                      </p:cBhvr>
                                    </p:animEffect>
                                  </p:childTnLst>
                                </p:cTn>
                              </p:par>
                            </p:childTnLst>
                          </p:cTn>
                        </p:par>
                        <p:par>
                          <p:cTn id="565" fill="hold">
                            <p:stCondLst>
                              <p:cond delay="57000"/>
                            </p:stCondLst>
                            <p:childTnLst>
                              <p:par>
                                <p:cTn id="566" presetID="12" presetClass="exit" presetSubtype="4" fill="hold" grpId="11" nodeType="afterEffect">
                                  <p:stCondLst>
                                    <p:cond delay="500"/>
                                  </p:stCondLst>
                                  <p:childTnLst>
                                    <p:anim calcmode="lin" valueType="num">
                                      <p:cBhvr additive="base">
                                        <p:cTn id="567" dur="500"/>
                                        <p:tgtEl>
                                          <p:spTgt spid="6"/>
                                        </p:tgtEl>
                                        <p:attrNameLst>
                                          <p:attrName>ppt_y</p:attrName>
                                        </p:attrNameLst>
                                      </p:cBhvr>
                                      <p:tavLst>
                                        <p:tav tm="0">
                                          <p:val>
                                            <p:strVal val="#ppt_y"/>
                                          </p:val>
                                        </p:tav>
                                        <p:tav tm="100000">
                                          <p:val>
                                            <p:strVal val="#ppt_y+#ppt_h*1.125000"/>
                                          </p:val>
                                        </p:tav>
                                      </p:tavLst>
                                    </p:anim>
                                    <p:animEffect transition="out" filter="wipe(down)">
                                      <p:cBhvr>
                                        <p:cTn id="568" dur="500"/>
                                        <p:tgtEl>
                                          <p:spTgt spid="6"/>
                                        </p:tgtEl>
                                      </p:cBhvr>
                                    </p:animEffect>
                                    <p:set>
                                      <p:cBhvr>
                                        <p:cTn id="569" dur="1" fill="hold">
                                          <p:stCondLst>
                                            <p:cond delay="499"/>
                                          </p:stCondLst>
                                        </p:cTn>
                                        <p:tgtEl>
                                          <p:spTgt spid="6"/>
                                        </p:tgtEl>
                                        <p:attrNameLst>
                                          <p:attrName>style.visibility</p:attrName>
                                        </p:attrNameLst>
                                      </p:cBhvr>
                                      <p:to>
                                        <p:strVal val="hidden"/>
                                      </p:to>
                                    </p:set>
                                  </p:childTnLst>
                                </p:cTn>
                              </p:par>
                              <p:par>
                                <p:cTn id="570" presetID="12" presetClass="entr" presetSubtype="1" fill="hold" grpId="10" nodeType="withEffect">
                                  <p:stCondLst>
                                    <p:cond delay="500"/>
                                  </p:stCondLst>
                                  <p:childTnLst>
                                    <p:set>
                                      <p:cBhvr>
                                        <p:cTn id="571" dur="1" fill="hold">
                                          <p:stCondLst>
                                            <p:cond delay="0"/>
                                          </p:stCondLst>
                                        </p:cTn>
                                        <p:tgtEl>
                                          <p:spTgt spid="5"/>
                                        </p:tgtEl>
                                        <p:attrNameLst>
                                          <p:attrName>style.visibility</p:attrName>
                                        </p:attrNameLst>
                                      </p:cBhvr>
                                      <p:to>
                                        <p:strVal val="visible"/>
                                      </p:to>
                                    </p:set>
                                    <p:anim calcmode="lin" valueType="num">
                                      <p:cBhvr additive="base">
                                        <p:cTn id="572" dur="500"/>
                                        <p:tgtEl>
                                          <p:spTgt spid="5"/>
                                        </p:tgtEl>
                                        <p:attrNameLst>
                                          <p:attrName>ppt_y</p:attrName>
                                        </p:attrNameLst>
                                      </p:cBhvr>
                                      <p:tavLst>
                                        <p:tav tm="0">
                                          <p:val>
                                            <p:strVal val="#ppt_y-#ppt_h*1.125000"/>
                                          </p:val>
                                        </p:tav>
                                        <p:tav tm="100000">
                                          <p:val>
                                            <p:strVal val="#ppt_y"/>
                                          </p:val>
                                        </p:tav>
                                      </p:tavLst>
                                    </p:anim>
                                    <p:animEffect transition="in" filter="wipe(down)">
                                      <p:cBhvr>
                                        <p:cTn id="573" dur="500"/>
                                        <p:tgtEl>
                                          <p:spTgt spid="5"/>
                                        </p:tgtEl>
                                      </p:cBhvr>
                                    </p:animEffect>
                                  </p:childTnLst>
                                </p:cTn>
                              </p:par>
                            </p:childTnLst>
                          </p:cTn>
                        </p:par>
                        <p:par>
                          <p:cTn id="574" fill="hold">
                            <p:stCondLst>
                              <p:cond delay="58000"/>
                            </p:stCondLst>
                            <p:childTnLst>
                              <p:par>
                                <p:cTn id="575" presetID="12" presetClass="exit" presetSubtype="4" fill="hold" grpId="11" nodeType="afterEffect">
                                  <p:stCondLst>
                                    <p:cond delay="500"/>
                                  </p:stCondLst>
                                  <p:childTnLst>
                                    <p:anim calcmode="lin" valueType="num">
                                      <p:cBhvr additive="base">
                                        <p:cTn id="576" dur="500"/>
                                        <p:tgtEl>
                                          <p:spTgt spid="5"/>
                                        </p:tgtEl>
                                        <p:attrNameLst>
                                          <p:attrName>ppt_y</p:attrName>
                                        </p:attrNameLst>
                                      </p:cBhvr>
                                      <p:tavLst>
                                        <p:tav tm="0">
                                          <p:val>
                                            <p:strVal val="#ppt_y"/>
                                          </p:val>
                                        </p:tav>
                                        <p:tav tm="100000">
                                          <p:val>
                                            <p:strVal val="#ppt_y+#ppt_h*1.125000"/>
                                          </p:val>
                                        </p:tav>
                                      </p:tavLst>
                                    </p:anim>
                                    <p:animEffect transition="out" filter="wipe(down)">
                                      <p:cBhvr>
                                        <p:cTn id="577" dur="500"/>
                                        <p:tgtEl>
                                          <p:spTgt spid="5"/>
                                        </p:tgtEl>
                                      </p:cBhvr>
                                    </p:animEffect>
                                    <p:set>
                                      <p:cBhvr>
                                        <p:cTn id="578" dur="1" fill="hold">
                                          <p:stCondLst>
                                            <p:cond delay="499"/>
                                          </p:stCondLst>
                                        </p:cTn>
                                        <p:tgtEl>
                                          <p:spTgt spid="5"/>
                                        </p:tgtEl>
                                        <p:attrNameLst>
                                          <p:attrName>style.visibility</p:attrName>
                                        </p:attrNameLst>
                                      </p:cBhvr>
                                      <p:to>
                                        <p:strVal val="hidden"/>
                                      </p:to>
                                    </p:set>
                                  </p:childTnLst>
                                </p:cTn>
                              </p:par>
                              <p:par>
                                <p:cTn id="579" presetID="12" presetClass="entr" presetSubtype="1" fill="hold" grpId="10" nodeType="withEffect">
                                  <p:stCondLst>
                                    <p:cond delay="500"/>
                                  </p:stCondLst>
                                  <p:childTnLst>
                                    <p:set>
                                      <p:cBhvr>
                                        <p:cTn id="580" dur="1" fill="hold">
                                          <p:stCondLst>
                                            <p:cond delay="0"/>
                                          </p:stCondLst>
                                        </p:cTn>
                                        <p:tgtEl>
                                          <p:spTgt spid="4"/>
                                        </p:tgtEl>
                                        <p:attrNameLst>
                                          <p:attrName>style.visibility</p:attrName>
                                        </p:attrNameLst>
                                      </p:cBhvr>
                                      <p:to>
                                        <p:strVal val="visible"/>
                                      </p:to>
                                    </p:set>
                                    <p:anim calcmode="lin" valueType="num">
                                      <p:cBhvr additive="base">
                                        <p:cTn id="581" dur="500"/>
                                        <p:tgtEl>
                                          <p:spTgt spid="4"/>
                                        </p:tgtEl>
                                        <p:attrNameLst>
                                          <p:attrName>ppt_y</p:attrName>
                                        </p:attrNameLst>
                                      </p:cBhvr>
                                      <p:tavLst>
                                        <p:tav tm="0">
                                          <p:val>
                                            <p:strVal val="#ppt_y-#ppt_h*1.125000"/>
                                          </p:val>
                                        </p:tav>
                                        <p:tav tm="100000">
                                          <p:val>
                                            <p:strVal val="#ppt_y"/>
                                          </p:val>
                                        </p:tav>
                                      </p:tavLst>
                                    </p:anim>
                                    <p:animEffect transition="in" filter="wipe(down)">
                                      <p:cBhvr>
                                        <p:cTn id="582" dur="500"/>
                                        <p:tgtEl>
                                          <p:spTgt spid="4"/>
                                        </p:tgtEl>
                                      </p:cBhvr>
                                    </p:animEffect>
                                  </p:childTnLst>
                                </p:cTn>
                              </p:par>
                            </p:childTnLst>
                          </p:cTn>
                        </p:par>
                        <p:par>
                          <p:cTn id="583" fill="hold">
                            <p:stCondLst>
                              <p:cond delay="59000"/>
                            </p:stCondLst>
                            <p:childTnLst>
                              <p:par>
                                <p:cTn id="584" presetID="12" presetClass="exit" presetSubtype="4" fill="hold" grpId="11" nodeType="afterEffect">
                                  <p:stCondLst>
                                    <p:cond delay="500"/>
                                  </p:stCondLst>
                                  <p:childTnLst>
                                    <p:anim calcmode="lin" valueType="num">
                                      <p:cBhvr additive="base">
                                        <p:cTn id="585" dur="500"/>
                                        <p:tgtEl>
                                          <p:spTgt spid="4"/>
                                        </p:tgtEl>
                                        <p:attrNameLst>
                                          <p:attrName>ppt_y</p:attrName>
                                        </p:attrNameLst>
                                      </p:cBhvr>
                                      <p:tavLst>
                                        <p:tav tm="0">
                                          <p:val>
                                            <p:strVal val="#ppt_y"/>
                                          </p:val>
                                        </p:tav>
                                        <p:tav tm="100000">
                                          <p:val>
                                            <p:strVal val="#ppt_y+#ppt_h*1.125000"/>
                                          </p:val>
                                        </p:tav>
                                      </p:tavLst>
                                    </p:anim>
                                    <p:animEffect transition="out" filter="wipe(down)">
                                      <p:cBhvr>
                                        <p:cTn id="586" dur="500"/>
                                        <p:tgtEl>
                                          <p:spTgt spid="4"/>
                                        </p:tgtEl>
                                      </p:cBhvr>
                                    </p:animEffect>
                                    <p:set>
                                      <p:cBhvr>
                                        <p:cTn id="587" dur="1" fill="hold">
                                          <p:stCondLst>
                                            <p:cond delay="499"/>
                                          </p:stCondLst>
                                        </p:cTn>
                                        <p:tgtEl>
                                          <p:spTgt spid="4"/>
                                        </p:tgtEl>
                                        <p:attrNameLst>
                                          <p:attrName>style.visibility</p:attrName>
                                        </p:attrNameLst>
                                      </p:cBhvr>
                                      <p:to>
                                        <p:strVal val="hidden"/>
                                      </p:to>
                                    </p:set>
                                  </p:childTnLst>
                                </p:cTn>
                              </p:par>
                              <p:par>
                                <p:cTn id="588" presetID="12" presetClass="entr" presetSubtype="1" fill="hold" grpId="11" nodeType="withEffect">
                                  <p:stCondLst>
                                    <p:cond delay="500"/>
                                  </p:stCondLst>
                                  <p:childTnLst>
                                    <p:set>
                                      <p:cBhvr>
                                        <p:cTn id="589" dur="1" fill="hold">
                                          <p:stCondLst>
                                            <p:cond delay="0"/>
                                          </p:stCondLst>
                                        </p:cTn>
                                        <p:tgtEl>
                                          <p:spTgt spid="3"/>
                                        </p:tgtEl>
                                        <p:attrNameLst>
                                          <p:attrName>style.visibility</p:attrName>
                                        </p:attrNameLst>
                                      </p:cBhvr>
                                      <p:to>
                                        <p:strVal val="visible"/>
                                      </p:to>
                                    </p:set>
                                    <p:anim calcmode="lin" valueType="num">
                                      <p:cBhvr additive="base">
                                        <p:cTn id="590" dur="500"/>
                                        <p:tgtEl>
                                          <p:spTgt spid="3"/>
                                        </p:tgtEl>
                                        <p:attrNameLst>
                                          <p:attrName>ppt_y</p:attrName>
                                        </p:attrNameLst>
                                      </p:cBhvr>
                                      <p:tavLst>
                                        <p:tav tm="0">
                                          <p:val>
                                            <p:strVal val="#ppt_y-#ppt_h*1.125000"/>
                                          </p:val>
                                        </p:tav>
                                        <p:tav tm="100000">
                                          <p:val>
                                            <p:strVal val="#ppt_y"/>
                                          </p:val>
                                        </p:tav>
                                      </p:tavLst>
                                    </p:anim>
                                    <p:animEffect transition="in" filter="wipe(down)">
                                      <p:cBhvr>
                                        <p:cTn id="59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3" grpId="8"/>
      <p:bldP spid="3" grpId="9"/>
      <p:bldP spid="3" grpId="10"/>
      <p:bldP spid="3" grpId="11"/>
      <p:bldP spid="4" grpId="0"/>
      <p:bldP spid="4" grpId="1"/>
      <p:bldP spid="4" grpId="2"/>
      <p:bldP spid="4" grpId="3"/>
      <p:bldP spid="4" grpId="4"/>
      <p:bldP spid="4" grpId="5"/>
      <p:bldP spid="4" grpId="6"/>
      <p:bldP spid="4" grpId="7"/>
      <p:bldP spid="4" grpId="8"/>
      <p:bldP spid="4" grpId="9"/>
      <p:bldP spid="4" grpId="10"/>
      <p:bldP spid="4" grpId="11"/>
      <p:bldP spid="5" grpId="0"/>
      <p:bldP spid="5" grpId="1"/>
      <p:bldP spid="5" grpId="2"/>
      <p:bldP spid="5" grpId="3"/>
      <p:bldP spid="5" grpId="4"/>
      <p:bldP spid="5" grpId="5"/>
      <p:bldP spid="5" grpId="6"/>
      <p:bldP spid="5" grpId="7"/>
      <p:bldP spid="5" grpId="8"/>
      <p:bldP spid="5" grpId="9"/>
      <p:bldP spid="5" grpId="10"/>
      <p:bldP spid="5" grpId="11"/>
      <p:bldP spid="6" grpId="0"/>
      <p:bldP spid="6" grpId="1"/>
      <p:bldP spid="6" grpId="2"/>
      <p:bldP spid="6" grpId="3"/>
      <p:bldP spid="6" grpId="4"/>
      <p:bldP spid="6" grpId="5"/>
      <p:bldP spid="6" grpId="6"/>
      <p:bldP spid="6" grpId="7"/>
      <p:bldP spid="6" grpId="8"/>
      <p:bldP spid="6" grpId="9"/>
      <p:bldP spid="6" grpId="10"/>
      <p:bldP spid="6" grpId="11"/>
      <p:bldP spid="7" grpId="0"/>
      <p:bldP spid="7" grpId="1"/>
      <p:bldP spid="7" grpId="2"/>
      <p:bldP spid="7" grpId="3"/>
      <p:bldP spid="7" grpId="4"/>
      <p:bldP spid="7" grpId="5"/>
      <p:bldP spid="7" grpId="6"/>
      <p:bldP spid="7" grpId="7"/>
      <p:bldP spid="7" grpId="8"/>
      <p:bldP spid="7" grpId="9"/>
      <p:bldP spid="7" grpId="10"/>
      <p:bldP spid="7" grpId="11"/>
      <p:bldP spid="8" grpId="0"/>
      <p:bldP spid="8" grpId="1"/>
      <p:bldP spid="8" grpId="2"/>
      <p:bldP spid="8" grpId="3"/>
      <p:bldP spid="8" grpId="4"/>
      <p:bldP spid="8" grpId="5"/>
      <p:bldP spid="8" grpId="6"/>
      <p:bldP spid="8" grpId="7"/>
      <p:bldP spid="8" grpId="8"/>
      <p:bldP spid="8" grpId="9"/>
      <p:bldP spid="8" grpId="10"/>
      <p:bldP spid="8" grpId="11"/>
      <p:bldP spid="9" grpId="0"/>
      <p:bldP spid="9" grpId="1"/>
      <p:bldP spid="9" grpId="2"/>
      <p:bldP spid="9" grpId="3"/>
      <p:bldP spid="9" grpId="4"/>
      <p:bldP spid="9" grpId="5"/>
      <p:bldP spid="9" grpId="6"/>
      <p:bldP spid="9" grpId="7"/>
      <p:bldP spid="9" grpId="8"/>
      <p:bldP spid="9" grpId="9"/>
      <p:bldP spid="9" grpId="10"/>
      <p:bldP spid="9" grpId="11"/>
      <p:bldP spid="10" grpId="0"/>
      <p:bldP spid="10" grpId="1"/>
      <p:bldP spid="10" grpId="2"/>
      <p:bldP spid="10" grpId="3"/>
      <p:bldP spid="10" grpId="4"/>
      <p:bldP spid="10" grpId="5"/>
      <p:bldP spid="10" grpId="6"/>
      <p:bldP spid="10" grpId="7"/>
      <p:bldP spid="10" grpId="8"/>
      <p:bldP spid="10" grpId="9"/>
      <p:bldP spid="10" grpId="10"/>
      <p:bldP spid="10" grpId="11"/>
      <p:bldP spid="11" grpId="0"/>
      <p:bldP spid="11" grpId="1"/>
      <p:bldP spid="11" grpId="2"/>
      <p:bldP spid="11" grpId="3"/>
      <p:bldP spid="11" grpId="4"/>
      <p:bldP spid="11" grpId="5"/>
      <p:bldP spid="11" grpId="6"/>
      <p:bldP spid="11" grpId="7"/>
      <p:bldP spid="11" grpId="8"/>
      <p:bldP spid="11" grpId="9"/>
      <p:bldP spid="11" grpId="10"/>
      <p:bldP spid="11" grpId="11"/>
      <p:bldP spid="12" grpId="0"/>
      <p:bldP spid="12" grpId="1"/>
      <p:bldP spid="12" grpId="2"/>
      <p:bldP spid="12" grpId="3"/>
      <p:bldP spid="12" grpId="4"/>
      <p:bldP spid="12" grpId="5"/>
      <p:bldP spid="12" grpId="6"/>
      <p:bldP spid="12" grpId="7"/>
      <p:bldP spid="12" grpId="8"/>
      <p:bldP spid="12" grpId="9"/>
      <p:bldP spid="12" grpId="10"/>
      <p:bldP spid="12" grpId="11"/>
      <p:bldP spid="13" grpId="0"/>
      <p:bldP spid="13" grpId="1"/>
      <p:bldP spid="14" grpId="0"/>
      <p:bldP spid="14" grpId="1"/>
      <p:bldP spid="15" grpId="0"/>
      <p:bldP spid="15" grpId="1"/>
      <p:bldP spid="16" grpId="0"/>
      <p:bldP spid="16" grpId="1"/>
      <p:bldP spid="17" grpId="0"/>
      <p:bldP spid="17" grpId="1"/>
      <p:bldP spid="18" grpId="0"/>
      <p:bldP spid="18"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4" name="Picture 3" descr="Middle school age students sit in circle and raise hand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4" name="Picture 3" descr="The Washington State Capitol Build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A high school age girl sits on a couch and talks to a counselo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4" name="Picture 3" descr="A woman walks a young child towards the school."/>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A woman says goodbye to her young daughter as she prepares to board a school bu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7163585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4" name="Picture 3" descr="A group of high school graduates smile with their diploma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93226422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4" name="Picture 3" descr="A teacher with a group of students learning in a garden."/>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6" name="Picture 5" descr="A teacher in a classroom with a group of kindergartener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6" name="Picture 5" descr="A boy, looking excited, hangs from monkey bars on a playgroun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A middle school student and his teacher work look at the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A teacher leads discussion with high school student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7" y="0"/>
            <a:ext cx="12201903"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Two middle school-aged girls work at desks in a classroom."/>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8/13/24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a:prstGeom prst="rect">
            <a:avLst/>
          </a:prstGeom>
        </p:spPr>
        <p:txBody>
          <a:bodyPr/>
          <a:lstStyle>
            <a:lvl1pPr>
              <a:defRPr baseline="0"/>
            </a:lvl1pPr>
          </a:lstStyle>
          <a:p>
            <a:r>
              <a:rPr lang="en-US"/>
              <a:t>Click to edit Master title style</a:t>
            </a:r>
            <a:endParaRPr lang="en-US" dirty="0"/>
          </a:p>
        </p:txBody>
      </p:sp>
      <p:pic>
        <p:nvPicPr>
          <p:cNvPr id="3" name="Picture 2" descr="Two teachers pose together for a phot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3"/>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8/13/24</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8/13/24</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274022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770382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00318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151813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17563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74725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710631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055612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61007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96786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678266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341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15" r:id="rId11"/>
    <p:sldLayoutId id="2147483716" r:id="rId12"/>
    <p:sldLayoutId id="2147483719" r:id="rId13"/>
    <p:sldLayoutId id="2147483710" r:id="rId14"/>
    <p:sldLayoutId id="2147483711" r:id="rId15"/>
    <p:sldLayoutId id="2147483663" r:id="rId16"/>
    <p:sldLayoutId id="2147483680" r:id="rId17"/>
    <p:sldLayoutId id="2147483667" r:id="rId18"/>
    <p:sldLayoutId id="2147483668" r:id="rId19"/>
    <p:sldLayoutId id="2147483681" r:id="rId20"/>
    <p:sldLayoutId id="2147483693" r:id="rId21"/>
    <p:sldLayoutId id="2147483669" r:id="rId22"/>
    <p:sldLayoutId id="2147483673" r:id="rId23"/>
    <p:sldLayoutId id="2147483679" r:id="rId24"/>
    <p:sldLayoutId id="2147483675" r:id="rId25"/>
    <p:sldLayoutId id="2147483674" r:id="rId26"/>
    <p:sldLayoutId id="2147483676" r:id="rId27"/>
    <p:sldLayoutId id="2147483677" r:id="rId28"/>
    <p:sldLayoutId id="2147483666" r:id="rId2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8/13/24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01455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jfif"/><Relationship Id="rId1" Type="http://schemas.openxmlformats.org/officeDocument/2006/relationships/slideLayout" Target="../slideLayouts/slideLayout3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www.msdr.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k12.wa.us/" TargetMode="External"/><Relationship Id="rId7"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3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mailto:maira.ruiz@k12.wa.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8.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69.png"/><Relationship Id="rId26" Type="http://schemas.openxmlformats.org/officeDocument/2006/relationships/image" Target="../media/image73.png"/><Relationship Id="rId3" Type="http://schemas.openxmlformats.org/officeDocument/2006/relationships/image" Target="../media/image65.svg"/><Relationship Id="rId21" Type="http://schemas.openxmlformats.org/officeDocument/2006/relationships/customXml" Target="../ink/ink9.xml"/><Relationship Id="rId34" Type="http://schemas.openxmlformats.org/officeDocument/2006/relationships/image" Target="../media/image77.png"/><Relationship Id="rId7" Type="http://schemas.openxmlformats.org/officeDocument/2006/relationships/customXml" Target="../ink/ink2.xml"/><Relationship Id="rId12" Type="http://schemas.openxmlformats.org/officeDocument/2006/relationships/image" Target="../media/image66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image" Target="../media/image64.png"/><Relationship Id="rId16" Type="http://schemas.openxmlformats.org/officeDocument/2006/relationships/image" Target="../media/image68.png"/><Relationship Id="rId20" Type="http://schemas.openxmlformats.org/officeDocument/2006/relationships/image" Target="../media/image70.png"/><Relationship Id="rId29" Type="http://schemas.openxmlformats.org/officeDocument/2006/relationships/customXml" Target="../ink/ink13.xml"/><Relationship Id="rId1" Type="http://schemas.openxmlformats.org/officeDocument/2006/relationships/slideLayout" Target="../slideLayouts/slideLayout38.xml"/><Relationship Id="rId6" Type="http://schemas.openxmlformats.org/officeDocument/2006/relationships/image" Target="../media/image630.png"/><Relationship Id="rId11" Type="http://schemas.openxmlformats.org/officeDocument/2006/relationships/customXml" Target="../ink/ink4.xml"/><Relationship Id="rId24" Type="http://schemas.openxmlformats.org/officeDocument/2006/relationships/image" Target="../media/image72.png"/><Relationship Id="rId32" Type="http://schemas.openxmlformats.org/officeDocument/2006/relationships/image" Target="../media/image76.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74.png"/><Relationship Id="rId10" Type="http://schemas.openxmlformats.org/officeDocument/2006/relationships/image" Target="../media/image65.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66.png"/><Relationship Id="rId9" Type="http://schemas.openxmlformats.org/officeDocument/2006/relationships/customXml" Target="../ink/ink3.xml"/><Relationship Id="rId14" Type="http://schemas.openxmlformats.org/officeDocument/2006/relationships/image" Target="../media/image67.png"/><Relationship Id="rId22" Type="http://schemas.openxmlformats.org/officeDocument/2006/relationships/image" Target="../media/image71.png"/><Relationship Id="rId27" Type="http://schemas.openxmlformats.org/officeDocument/2006/relationships/customXml" Target="../ink/ink12.xml"/><Relationship Id="rId30" Type="http://schemas.openxmlformats.org/officeDocument/2006/relationships/image" Target="../media/image75.png"/><Relationship Id="rId8" Type="http://schemas.openxmlformats.org/officeDocument/2006/relationships/image" Target="../media/image640.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8.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hyperlink" Target="mailto:msdr@msdr.org" TargetMode="External"/><Relationship Id="rId2" Type="http://schemas.openxmlformats.org/officeDocument/2006/relationships/hyperlink" Target="mailto:msis@msdr.org" TargetMode="External"/><Relationship Id="rId1" Type="http://schemas.openxmlformats.org/officeDocument/2006/relationships/slideLayout" Target="../slideLayouts/slideLayout38.xml"/><Relationship Id="rId4" Type="http://schemas.openxmlformats.org/officeDocument/2006/relationships/image" Target="../media/image36.jfif"/></Relationships>
</file>

<file path=ppt/slides/_rels/slide8.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027416" y="1506842"/>
            <a:ext cx="10359775" cy="2387600"/>
          </a:xfrm>
        </p:spPr>
        <p:txBody>
          <a:bodyPr>
            <a:noAutofit/>
          </a:bodyPr>
          <a:lstStyle/>
          <a:p>
            <a:r>
              <a:rPr lang="en-US" sz="4800" b="1" dirty="0">
                <a:effectLst/>
                <a:latin typeface="Aptos" panose="020B0004020202020204" pitchFamily="34" charset="0"/>
                <a:ea typeface="Aptos" panose="020B0004020202020204" pitchFamily="34" charset="0"/>
                <a:cs typeface="Aptos" panose="020B0004020202020204" pitchFamily="34" charset="0"/>
              </a:rPr>
              <a:t>MSIS Reporting Updates and Preparing for 2024-2025 School Year</a:t>
            </a:r>
            <a:br>
              <a:rPr lang="en-US" sz="4800" dirty="0">
                <a:effectLst/>
                <a:latin typeface="Aptos" panose="020B0004020202020204" pitchFamily="34" charset="0"/>
                <a:ea typeface="Aptos" panose="020B0004020202020204" pitchFamily="34" charset="0"/>
                <a:cs typeface="Aptos" panose="020B0004020202020204" pitchFamily="34" charset="0"/>
              </a:rPr>
            </a:br>
            <a:endParaRPr lang="en-US" sz="4800" dirty="0"/>
          </a:p>
        </p:txBody>
      </p:sp>
      <p:sp>
        <p:nvSpPr>
          <p:cNvPr id="23" name="Subtitle 22"/>
          <p:cNvSpPr>
            <a:spLocks noGrp="1"/>
          </p:cNvSpPr>
          <p:nvPr>
            <p:ph type="subTitle" idx="1"/>
          </p:nvPr>
        </p:nvSpPr>
        <p:spPr/>
        <p:txBody>
          <a:bodyPr/>
          <a:lstStyle/>
          <a:p>
            <a:r>
              <a:rPr lang="en-US"/>
              <a:t>Maira Ruiz, </a:t>
            </a:r>
            <a:r>
              <a:rPr lang="en-US" b="1"/>
              <a:t>OSPI</a:t>
            </a:r>
            <a:endParaRPr lang="en-US" b="1" dirty="0"/>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mountain with clouds in the background&#10;&#10;Description automatically generated">
            <a:extLst>
              <a:ext uri="{FF2B5EF4-FFF2-40B4-BE49-F238E27FC236}">
                <a16:creationId xmlns:a16="http://schemas.microsoft.com/office/drawing/2014/main" id="{FEBB4AA7-6966-6F34-3D91-09DBAA16F649}"/>
              </a:ext>
            </a:extLst>
          </p:cNvPr>
          <p:cNvPicPr>
            <a:picLocks noChangeAspect="1"/>
          </p:cNvPicPr>
          <p:nvPr/>
        </p:nvPicPr>
        <p:blipFill rotWithShape="1">
          <a:blip r:embed="rId2">
            <a:alphaModFix amt="91000"/>
            <a:extLst>
              <a:ext uri="{28A0092B-C50C-407E-A947-70E740481C1C}">
                <a14:useLocalDpi xmlns:a14="http://schemas.microsoft.com/office/drawing/2010/main" val="0"/>
              </a:ext>
            </a:extLst>
          </a:blip>
          <a:srcRect r="8902"/>
          <a:stretch/>
        </p:blipFill>
        <p:spPr>
          <a:xfrm>
            <a:off x="10211434" y="5532343"/>
            <a:ext cx="1902912" cy="1189320"/>
          </a:xfrm>
          <a:prstGeom prst="rect">
            <a:avLst/>
          </a:prstGeom>
          <a:effectLst>
            <a:outerShdw blurRad="50800" dist="50800" dir="5400000" algn="ctr" rotWithShape="0">
              <a:srgbClr val="000000"/>
            </a:outerShdw>
            <a:reflection stA="0" endPos="65000" dist="50800" dir="5400000" sy="-100000" algn="bl" rotWithShape="0"/>
          </a:effectLst>
        </p:spPr>
      </p:pic>
      <p:pic>
        <p:nvPicPr>
          <p:cNvPr id="6" name="Picture 5" descr="A diagram of a diagram&#10;&#10;Description automatically generated with medium confidence">
            <a:extLst>
              <a:ext uri="{FF2B5EF4-FFF2-40B4-BE49-F238E27FC236}">
                <a16:creationId xmlns:a16="http://schemas.microsoft.com/office/drawing/2014/main" id="{AD252901-DEA6-76F7-2E64-7022EBC24B4F}"/>
              </a:ext>
            </a:extLst>
          </p:cNvPr>
          <p:cNvPicPr>
            <a:picLocks noChangeAspect="1"/>
          </p:cNvPicPr>
          <p:nvPr/>
        </p:nvPicPr>
        <p:blipFill rotWithShape="1">
          <a:blip r:embed="rId3">
            <a:extLst>
              <a:ext uri="{28A0092B-C50C-407E-A947-70E740481C1C}">
                <a14:useLocalDpi xmlns:a14="http://schemas.microsoft.com/office/drawing/2010/main" val="0"/>
              </a:ext>
            </a:extLst>
          </a:blip>
          <a:srcRect b="28050"/>
          <a:stretch/>
        </p:blipFill>
        <p:spPr>
          <a:xfrm>
            <a:off x="55299" y="471718"/>
            <a:ext cx="12136701" cy="4911951"/>
          </a:xfrm>
          <a:prstGeom prst="rect">
            <a:avLst/>
          </a:prstGeom>
          <a:noFill/>
        </p:spPr>
      </p:pic>
      <p:sp>
        <p:nvSpPr>
          <p:cNvPr id="11" name="Title 1">
            <a:extLst>
              <a:ext uri="{FF2B5EF4-FFF2-40B4-BE49-F238E27FC236}">
                <a16:creationId xmlns:a16="http://schemas.microsoft.com/office/drawing/2014/main" id="{D23D1668-992F-D8C2-8928-87C6AD9BE4C8}"/>
              </a:ext>
            </a:extLst>
          </p:cNvPr>
          <p:cNvSpPr>
            <a:spLocks noGrp="1"/>
          </p:cNvSpPr>
          <p:nvPr>
            <p:ph type="title"/>
          </p:nvPr>
        </p:nvSpPr>
        <p:spPr>
          <a:xfrm>
            <a:off x="247274" y="136337"/>
            <a:ext cx="11203698" cy="773210"/>
          </a:xfrm>
        </p:spPr>
        <p:txBody>
          <a:bodyPr>
            <a:noAutofit/>
          </a:bodyPr>
          <a:lstStyle/>
          <a:p>
            <a:r>
              <a:rPr lang="en-US" sz="3200" dirty="0"/>
              <a:t>WHO DO I CONTACT FOR… </a:t>
            </a:r>
          </a:p>
        </p:txBody>
      </p:sp>
      <p:sp>
        <p:nvSpPr>
          <p:cNvPr id="7" name="TextBox 6">
            <a:extLst>
              <a:ext uri="{FF2B5EF4-FFF2-40B4-BE49-F238E27FC236}">
                <a16:creationId xmlns:a16="http://schemas.microsoft.com/office/drawing/2014/main" id="{374251BB-350F-AABC-A68A-5A698A586DBA}"/>
              </a:ext>
            </a:extLst>
          </p:cNvPr>
          <p:cNvSpPr txBox="1"/>
          <p:nvPr/>
        </p:nvSpPr>
        <p:spPr>
          <a:xfrm>
            <a:off x="544856" y="2304061"/>
            <a:ext cx="1825436" cy="1908215"/>
          </a:xfrm>
          <a:prstGeom prst="rect">
            <a:avLst/>
          </a:prstGeom>
          <a:noFill/>
        </p:spPr>
        <p:txBody>
          <a:bodyPr wrap="none" rtlCol="0">
            <a:spAutoFit/>
          </a:bodyPr>
          <a:lstStyle/>
          <a:p>
            <a:pPr algn="ctr"/>
            <a:r>
              <a:rPr lang="en-US" b="1" dirty="0">
                <a:solidFill>
                  <a:schemeClr val="accent5"/>
                </a:solidFill>
              </a:rPr>
              <a:t>School District </a:t>
            </a:r>
          </a:p>
          <a:p>
            <a:pPr algn="ctr"/>
            <a:r>
              <a:rPr lang="en-US" b="1" dirty="0">
                <a:solidFill>
                  <a:schemeClr val="accent5"/>
                </a:solidFill>
              </a:rPr>
              <a:t>Directory </a:t>
            </a:r>
          </a:p>
          <a:p>
            <a:r>
              <a:rPr lang="en-US" sz="1600" dirty="0"/>
              <a:t>Dates &amp; Staff </a:t>
            </a:r>
          </a:p>
          <a:p>
            <a:r>
              <a:rPr lang="en-US" sz="1600" dirty="0"/>
              <a:t>Updates during </a:t>
            </a:r>
          </a:p>
          <a:p>
            <a:r>
              <a:rPr lang="en-US" sz="1600" dirty="0"/>
              <a:t>Regular school </a:t>
            </a:r>
          </a:p>
          <a:p>
            <a:r>
              <a:rPr lang="en-US" sz="1600" dirty="0"/>
              <a:t>Year &amp; Summer</a:t>
            </a:r>
          </a:p>
          <a:p>
            <a:endParaRPr lang="en-US" dirty="0"/>
          </a:p>
        </p:txBody>
      </p:sp>
      <p:sp>
        <p:nvSpPr>
          <p:cNvPr id="8" name="TextBox 7">
            <a:extLst>
              <a:ext uri="{FF2B5EF4-FFF2-40B4-BE49-F238E27FC236}">
                <a16:creationId xmlns:a16="http://schemas.microsoft.com/office/drawing/2014/main" id="{5BEC3561-6410-4A08-EDDD-82159B1A63C8}"/>
              </a:ext>
            </a:extLst>
          </p:cNvPr>
          <p:cNvSpPr txBox="1"/>
          <p:nvPr/>
        </p:nvSpPr>
        <p:spPr>
          <a:xfrm>
            <a:off x="2887499" y="2301590"/>
            <a:ext cx="1596527" cy="1692771"/>
          </a:xfrm>
          <a:prstGeom prst="rect">
            <a:avLst/>
          </a:prstGeom>
          <a:noFill/>
        </p:spPr>
        <p:txBody>
          <a:bodyPr wrap="none" rtlCol="0">
            <a:spAutoFit/>
          </a:bodyPr>
          <a:lstStyle/>
          <a:p>
            <a:pPr algn="ctr"/>
            <a:r>
              <a:rPr lang="en-US" b="1" dirty="0">
                <a:solidFill>
                  <a:schemeClr val="accent4">
                    <a:lumMod val="75000"/>
                  </a:schemeClr>
                </a:solidFill>
              </a:rPr>
              <a:t>Building </a:t>
            </a:r>
          </a:p>
          <a:p>
            <a:pPr algn="ctr"/>
            <a:r>
              <a:rPr lang="en-US" b="1" dirty="0">
                <a:solidFill>
                  <a:schemeClr val="accent4">
                    <a:lumMod val="75000"/>
                  </a:schemeClr>
                </a:solidFill>
              </a:rPr>
              <a:t>Verification</a:t>
            </a:r>
          </a:p>
          <a:p>
            <a:pPr algn="ctr"/>
            <a:r>
              <a:rPr lang="en-US" b="1" dirty="0">
                <a:solidFill>
                  <a:schemeClr val="accent4">
                    <a:lumMod val="75000"/>
                  </a:schemeClr>
                </a:solidFill>
              </a:rPr>
              <a:t>Process</a:t>
            </a:r>
          </a:p>
          <a:p>
            <a:r>
              <a:rPr lang="en-US" sz="1600" dirty="0"/>
              <a:t>Regular school </a:t>
            </a:r>
          </a:p>
          <a:p>
            <a:r>
              <a:rPr lang="en-US" sz="1600" dirty="0"/>
              <a:t>Year &amp; Summer</a:t>
            </a:r>
          </a:p>
          <a:p>
            <a:endParaRPr lang="en-US" dirty="0"/>
          </a:p>
        </p:txBody>
      </p:sp>
      <p:sp>
        <p:nvSpPr>
          <p:cNvPr id="9" name="TextBox 8">
            <a:extLst>
              <a:ext uri="{FF2B5EF4-FFF2-40B4-BE49-F238E27FC236}">
                <a16:creationId xmlns:a16="http://schemas.microsoft.com/office/drawing/2014/main" id="{62443096-A83B-C06B-5916-8B9AECAE6AC7}"/>
              </a:ext>
            </a:extLst>
          </p:cNvPr>
          <p:cNvSpPr txBox="1"/>
          <p:nvPr/>
        </p:nvSpPr>
        <p:spPr>
          <a:xfrm>
            <a:off x="5045174" y="2301590"/>
            <a:ext cx="2227661" cy="2677656"/>
          </a:xfrm>
          <a:prstGeom prst="rect">
            <a:avLst/>
          </a:prstGeom>
          <a:noFill/>
        </p:spPr>
        <p:txBody>
          <a:bodyPr wrap="square" rtlCol="0">
            <a:spAutoFit/>
          </a:bodyPr>
          <a:lstStyle/>
          <a:p>
            <a:pPr algn="ctr"/>
            <a:r>
              <a:rPr lang="en-US" b="1" dirty="0">
                <a:solidFill>
                  <a:schemeClr val="accent2"/>
                </a:solidFill>
              </a:rPr>
              <a:t>Student Data </a:t>
            </a:r>
          </a:p>
          <a:p>
            <a:pPr algn="ctr"/>
            <a:r>
              <a:rPr lang="en-US" b="1" dirty="0">
                <a:solidFill>
                  <a:schemeClr val="accent2"/>
                </a:solidFill>
              </a:rPr>
              <a:t>Changes</a:t>
            </a:r>
          </a:p>
          <a:p>
            <a:r>
              <a:rPr lang="en-US" sz="1600" dirty="0"/>
              <a:t>-</a:t>
            </a:r>
            <a:r>
              <a:rPr lang="en-US" sz="1600" b="1" dirty="0"/>
              <a:t>Enrollment</a:t>
            </a:r>
            <a:r>
              <a:rPr lang="en-US" sz="1600" dirty="0"/>
              <a:t> Deletions</a:t>
            </a:r>
          </a:p>
          <a:p>
            <a:r>
              <a:rPr lang="en-US" sz="1600" dirty="0"/>
              <a:t>-Student Information</a:t>
            </a:r>
          </a:p>
          <a:p>
            <a:r>
              <a:rPr lang="en-US" sz="1600" dirty="0"/>
              <a:t>Updates (</a:t>
            </a:r>
            <a:r>
              <a:rPr lang="en-US" sz="1600" b="1" dirty="0"/>
              <a:t>Spelling</a:t>
            </a:r>
            <a:r>
              <a:rPr lang="en-US" sz="1600" dirty="0"/>
              <a:t>,</a:t>
            </a:r>
          </a:p>
          <a:p>
            <a:r>
              <a:rPr lang="en-US" sz="1600" b="1" dirty="0"/>
              <a:t>Birthdates</a:t>
            </a:r>
            <a:r>
              <a:rPr lang="en-US" sz="1600" dirty="0"/>
              <a:t>, etc.)</a:t>
            </a:r>
          </a:p>
          <a:p>
            <a:r>
              <a:rPr lang="en-US" sz="1600" dirty="0"/>
              <a:t>-</a:t>
            </a:r>
            <a:r>
              <a:rPr lang="en-US" sz="1600" b="1" dirty="0"/>
              <a:t>QAD</a:t>
            </a:r>
            <a:r>
              <a:rPr lang="en-US" sz="1600" dirty="0"/>
              <a:t> Information</a:t>
            </a:r>
          </a:p>
          <a:p>
            <a:r>
              <a:rPr lang="en-US" sz="1600" dirty="0"/>
              <a:t>-Adding a N</a:t>
            </a:r>
            <a:r>
              <a:rPr lang="en-US" sz="1600" b="1" dirty="0"/>
              <a:t>EW</a:t>
            </a:r>
          </a:p>
          <a:p>
            <a:r>
              <a:rPr lang="en-US" sz="1600" b="1" dirty="0"/>
              <a:t> student</a:t>
            </a:r>
            <a:r>
              <a:rPr lang="en-US" sz="1600" dirty="0"/>
              <a:t> to a COE</a:t>
            </a:r>
            <a:r>
              <a:rPr lang="en-US" dirty="0"/>
              <a:t> </a:t>
            </a:r>
          </a:p>
          <a:p>
            <a:endParaRPr lang="en-US" dirty="0"/>
          </a:p>
        </p:txBody>
      </p:sp>
      <p:sp>
        <p:nvSpPr>
          <p:cNvPr id="10" name="TextBox 9">
            <a:extLst>
              <a:ext uri="{FF2B5EF4-FFF2-40B4-BE49-F238E27FC236}">
                <a16:creationId xmlns:a16="http://schemas.microsoft.com/office/drawing/2014/main" id="{B47D3E1B-AC5D-1AA4-9D69-FE24B59E0B8A}"/>
              </a:ext>
            </a:extLst>
          </p:cNvPr>
          <p:cNvSpPr txBox="1"/>
          <p:nvPr/>
        </p:nvSpPr>
        <p:spPr>
          <a:xfrm>
            <a:off x="7505751" y="2301590"/>
            <a:ext cx="1955985" cy="2431435"/>
          </a:xfrm>
          <a:prstGeom prst="rect">
            <a:avLst/>
          </a:prstGeom>
          <a:noFill/>
        </p:spPr>
        <p:txBody>
          <a:bodyPr wrap="none" rtlCol="0">
            <a:spAutoFit/>
          </a:bodyPr>
          <a:lstStyle/>
          <a:p>
            <a:r>
              <a:rPr lang="en-US" b="1" dirty="0">
                <a:solidFill>
                  <a:schemeClr val="bg2">
                    <a:lumMod val="50000"/>
                  </a:schemeClr>
                </a:solidFill>
              </a:rPr>
              <a:t>Quality Control</a:t>
            </a:r>
          </a:p>
          <a:p>
            <a:r>
              <a:rPr lang="en-US" b="1" dirty="0">
                <a:solidFill>
                  <a:schemeClr val="bg2">
                    <a:lumMod val="50000"/>
                  </a:schemeClr>
                </a:solidFill>
              </a:rPr>
              <a:t>&amp; Data Integrity</a:t>
            </a:r>
          </a:p>
          <a:p>
            <a:r>
              <a:rPr lang="en-US" b="1" dirty="0">
                <a:solidFill>
                  <a:schemeClr val="bg2">
                    <a:lumMod val="50000"/>
                  </a:schemeClr>
                </a:solidFill>
              </a:rPr>
              <a:t>Activities</a:t>
            </a:r>
          </a:p>
          <a:p>
            <a:r>
              <a:rPr lang="en-US" sz="1600" dirty="0"/>
              <a:t>Data Clean Up such</a:t>
            </a:r>
          </a:p>
          <a:p>
            <a:r>
              <a:rPr lang="en-US" sz="1600" dirty="0"/>
              <a:t>As enrollments,</a:t>
            </a:r>
          </a:p>
          <a:p>
            <a:r>
              <a:rPr lang="en-US" sz="1600" dirty="0"/>
              <a:t>Assessments, </a:t>
            </a:r>
          </a:p>
          <a:p>
            <a:r>
              <a:rPr lang="en-US" sz="1600" dirty="0"/>
              <a:t>Supplemental and </a:t>
            </a:r>
          </a:p>
          <a:p>
            <a:r>
              <a:rPr lang="en-US" sz="1600" dirty="0"/>
              <a:t>Secondary data. </a:t>
            </a:r>
          </a:p>
          <a:p>
            <a:endParaRPr lang="en-US" dirty="0"/>
          </a:p>
        </p:txBody>
      </p:sp>
      <p:sp>
        <p:nvSpPr>
          <p:cNvPr id="12" name="TextBox 11">
            <a:extLst>
              <a:ext uri="{FF2B5EF4-FFF2-40B4-BE49-F238E27FC236}">
                <a16:creationId xmlns:a16="http://schemas.microsoft.com/office/drawing/2014/main" id="{572A585C-3FCC-5674-1747-069ABF8340EF}"/>
              </a:ext>
            </a:extLst>
          </p:cNvPr>
          <p:cNvSpPr txBox="1"/>
          <p:nvPr/>
        </p:nvSpPr>
        <p:spPr>
          <a:xfrm>
            <a:off x="9694652" y="2242506"/>
            <a:ext cx="2186778" cy="3939540"/>
          </a:xfrm>
          <a:prstGeom prst="rect">
            <a:avLst/>
          </a:prstGeom>
          <a:noFill/>
        </p:spPr>
        <p:txBody>
          <a:bodyPr wrap="square" rtlCol="0">
            <a:spAutoFit/>
          </a:bodyPr>
          <a:lstStyle/>
          <a:p>
            <a:pPr algn="ctr"/>
            <a:r>
              <a:rPr lang="en-US" b="1" dirty="0">
                <a:solidFill>
                  <a:schemeClr val="bg2">
                    <a:lumMod val="25000"/>
                  </a:schemeClr>
                </a:solidFill>
              </a:rPr>
              <a:t>Electronic Change Request ONLY</a:t>
            </a:r>
          </a:p>
          <a:p>
            <a:pPr algn="ctr"/>
            <a:endParaRPr lang="en-US" b="1" dirty="0">
              <a:solidFill>
                <a:schemeClr val="bg2">
                  <a:lumMod val="25000"/>
                </a:schemeClr>
              </a:solidFill>
            </a:endParaRPr>
          </a:p>
          <a:p>
            <a:r>
              <a:rPr lang="en-US" sz="1600" b="1" dirty="0">
                <a:solidFill>
                  <a:schemeClr val="bg2">
                    <a:lumMod val="25000"/>
                  </a:schemeClr>
                </a:solidFill>
              </a:rPr>
              <a:t>ALL </a:t>
            </a:r>
            <a:r>
              <a:rPr lang="en-US" sz="1600" dirty="0">
                <a:solidFill>
                  <a:schemeClr val="bg2">
                    <a:lumMod val="25000"/>
                  </a:schemeClr>
                </a:solidFill>
              </a:rPr>
              <a:t>changes will </a:t>
            </a:r>
          </a:p>
          <a:p>
            <a:r>
              <a:rPr lang="en-US" sz="1600" dirty="0">
                <a:solidFill>
                  <a:schemeClr val="bg2">
                    <a:lumMod val="25000"/>
                  </a:schemeClr>
                </a:solidFill>
              </a:rPr>
              <a:t>need to be requested electronically through MSIS for auditing </a:t>
            </a:r>
          </a:p>
          <a:p>
            <a:r>
              <a:rPr lang="en-US" sz="1600" dirty="0">
                <a:solidFill>
                  <a:schemeClr val="bg2">
                    <a:lumMod val="25000"/>
                  </a:schemeClr>
                </a:solidFill>
              </a:rPr>
              <a:t>purposes. NO phone calls or emails will be accepted to make </a:t>
            </a:r>
          </a:p>
          <a:p>
            <a:r>
              <a:rPr lang="en-US" sz="1600" dirty="0">
                <a:solidFill>
                  <a:schemeClr val="bg2">
                    <a:lumMod val="25000"/>
                  </a:schemeClr>
                </a:solidFill>
              </a:rPr>
              <a:t>Changes to data for </a:t>
            </a:r>
          </a:p>
          <a:p>
            <a:r>
              <a:rPr lang="en-US" sz="1600" dirty="0">
                <a:solidFill>
                  <a:schemeClr val="bg2">
                    <a:lumMod val="25000"/>
                  </a:schemeClr>
                </a:solidFill>
              </a:rPr>
              <a:t>School year 24-25</a:t>
            </a:r>
          </a:p>
          <a:p>
            <a:endParaRPr lang="en-US" sz="1600" dirty="0">
              <a:solidFill>
                <a:schemeClr val="bg2">
                  <a:lumMod val="25000"/>
                </a:schemeClr>
              </a:solidFill>
            </a:endParaRPr>
          </a:p>
          <a:p>
            <a:endParaRPr lang="en-US" dirty="0">
              <a:solidFill>
                <a:schemeClr val="bg2">
                  <a:lumMod val="25000"/>
                </a:schemeClr>
              </a:solidFill>
            </a:endParaRPr>
          </a:p>
          <a:p>
            <a:endParaRPr lang="en-US" dirty="0"/>
          </a:p>
        </p:txBody>
      </p:sp>
      <p:sp>
        <p:nvSpPr>
          <p:cNvPr id="13" name="Title 1">
            <a:extLst>
              <a:ext uri="{FF2B5EF4-FFF2-40B4-BE49-F238E27FC236}">
                <a16:creationId xmlns:a16="http://schemas.microsoft.com/office/drawing/2014/main" id="{0D658199-EB78-5F24-CFDB-BD20829D50AC}"/>
              </a:ext>
            </a:extLst>
          </p:cNvPr>
          <p:cNvSpPr txBox="1">
            <a:spLocks/>
          </p:cNvSpPr>
          <p:nvPr/>
        </p:nvSpPr>
        <p:spPr>
          <a:xfrm>
            <a:off x="3352296" y="5769384"/>
            <a:ext cx="7028218" cy="773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solidFill>
              </a:rPr>
              <a:t>MSDRS SUPPORT </a:t>
            </a:r>
            <a:r>
              <a:rPr lang="en-US" sz="3200" dirty="0"/>
              <a:t>for Records Clerks</a:t>
            </a:r>
            <a:br>
              <a:rPr lang="en-US" sz="3200" dirty="0"/>
            </a:br>
            <a:r>
              <a:rPr lang="en-US" sz="2800" dirty="0">
                <a:hlinkClick r:id="rId4"/>
              </a:rPr>
              <a:t>www.MSDR.ORG</a:t>
            </a:r>
            <a:r>
              <a:rPr lang="en-US" sz="2800" dirty="0"/>
              <a:t> OR (509) 837-2712</a:t>
            </a:r>
            <a:br>
              <a:rPr lang="en-US" sz="3200" dirty="0"/>
            </a:br>
            <a:endParaRPr lang="en-US" sz="3200" dirty="0"/>
          </a:p>
        </p:txBody>
      </p:sp>
      <p:pic>
        <p:nvPicPr>
          <p:cNvPr id="15" name="Graphic 14" descr="Arrow: Slight curve with solid fill">
            <a:extLst>
              <a:ext uri="{FF2B5EF4-FFF2-40B4-BE49-F238E27FC236}">
                <a16:creationId xmlns:a16="http://schemas.microsoft.com/office/drawing/2014/main" id="{91566BED-B1D5-A317-D1CA-B7F7C61B0B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7173" y="5312184"/>
            <a:ext cx="914400" cy="914400"/>
          </a:xfrm>
          <a:prstGeom prst="rect">
            <a:avLst/>
          </a:prstGeom>
        </p:spPr>
      </p:pic>
      <p:sp>
        <p:nvSpPr>
          <p:cNvPr id="18" name="TextBox 17">
            <a:extLst>
              <a:ext uri="{FF2B5EF4-FFF2-40B4-BE49-F238E27FC236}">
                <a16:creationId xmlns:a16="http://schemas.microsoft.com/office/drawing/2014/main" id="{C97A5851-D773-A875-0FC4-CA251737B738}"/>
              </a:ext>
            </a:extLst>
          </p:cNvPr>
          <p:cNvSpPr txBox="1"/>
          <p:nvPr/>
        </p:nvSpPr>
        <p:spPr>
          <a:xfrm>
            <a:off x="10543482" y="5769384"/>
            <a:ext cx="1477180" cy="523220"/>
          </a:xfrm>
          <a:prstGeom prst="rect">
            <a:avLst/>
          </a:prstGeom>
          <a:noFill/>
        </p:spPr>
        <p:txBody>
          <a:bodyPr wrap="square">
            <a:spAutoFit/>
          </a:bodyPr>
          <a:lstStyle/>
          <a:p>
            <a:r>
              <a:rPr lang="en-US" sz="2800" b="1" dirty="0">
                <a:solidFill>
                  <a:srgbClr val="002060"/>
                </a:solidFill>
              </a:rPr>
              <a:t>MSDRS</a:t>
            </a:r>
            <a:endParaRPr lang="en-US" sz="2800" dirty="0"/>
          </a:p>
        </p:txBody>
      </p:sp>
    </p:spTree>
    <p:extLst>
      <p:ext uri="{BB962C8B-B14F-4D97-AF65-F5344CB8AC3E}">
        <p14:creationId xmlns:p14="http://schemas.microsoft.com/office/powerpoint/2010/main" val="421304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Description automatically generated with medium confidence">
            <a:extLst>
              <a:ext uri="{FF2B5EF4-FFF2-40B4-BE49-F238E27FC236}">
                <a16:creationId xmlns:a16="http://schemas.microsoft.com/office/drawing/2014/main" id="{C4269BFB-857D-9596-65FA-5BE33339F30E}"/>
              </a:ext>
            </a:extLst>
          </p:cNvPr>
          <p:cNvPicPr>
            <a:picLocks noChangeAspect="1"/>
          </p:cNvPicPr>
          <p:nvPr/>
        </p:nvPicPr>
        <p:blipFill rotWithShape="1">
          <a:blip r:embed="rId2">
            <a:extLst>
              <a:ext uri="{28A0092B-C50C-407E-A947-70E740481C1C}">
                <a14:useLocalDpi xmlns:a14="http://schemas.microsoft.com/office/drawing/2010/main" val="0"/>
              </a:ext>
            </a:extLst>
          </a:blip>
          <a:srcRect l="3001" t="3748" r="18866" b="24050"/>
          <a:stretch/>
        </p:blipFill>
        <p:spPr>
          <a:xfrm>
            <a:off x="991673" y="477311"/>
            <a:ext cx="9450400" cy="4912426"/>
          </a:xfrm>
          <a:prstGeom prst="rect">
            <a:avLst/>
          </a:prstGeom>
        </p:spPr>
      </p:pic>
      <p:sp>
        <p:nvSpPr>
          <p:cNvPr id="11" name="Title 1">
            <a:extLst>
              <a:ext uri="{FF2B5EF4-FFF2-40B4-BE49-F238E27FC236}">
                <a16:creationId xmlns:a16="http://schemas.microsoft.com/office/drawing/2014/main" id="{D23D1668-992F-D8C2-8928-87C6AD9BE4C8}"/>
              </a:ext>
            </a:extLst>
          </p:cNvPr>
          <p:cNvSpPr>
            <a:spLocks noGrp="1"/>
          </p:cNvSpPr>
          <p:nvPr>
            <p:ph type="title"/>
          </p:nvPr>
        </p:nvSpPr>
        <p:spPr>
          <a:xfrm>
            <a:off x="247274" y="61001"/>
            <a:ext cx="11203698" cy="773210"/>
          </a:xfrm>
        </p:spPr>
        <p:txBody>
          <a:bodyPr>
            <a:noAutofit/>
          </a:bodyPr>
          <a:lstStyle/>
          <a:p>
            <a:r>
              <a:rPr lang="en-US" sz="3200" dirty="0"/>
              <a:t>WHO DO I CONTACT FOR… </a:t>
            </a:r>
          </a:p>
        </p:txBody>
      </p:sp>
      <p:sp>
        <p:nvSpPr>
          <p:cNvPr id="7" name="TextBox 6">
            <a:extLst>
              <a:ext uri="{FF2B5EF4-FFF2-40B4-BE49-F238E27FC236}">
                <a16:creationId xmlns:a16="http://schemas.microsoft.com/office/drawing/2014/main" id="{374251BB-350F-AABC-A68A-5A698A586DBA}"/>
              </a:ext>
            </a:extLst>
          </p:cNvPr>
          <p:cNvSpPr txBox="1"/>
          <p:nvPr/>
        </p:nvSpPr>
        <p:spPr>
          <a:xfrm>
            <a:off x="1041876" y="2160708"/>
            <a:ext cx="2042547" cy="2585323"/>
          </a:xfrm>
          <a:prstGeom prst="rect">
            <a:avLst/>
          </a:prstGeom>
          <a:noFill/>
        </p:spPr>
        <p:txBody>
          <a:bodyPr wrap="none" rtlCol="0">
            <a:spAutoFit/>
          </a:bodyPr>
          <a:lstStyle/>
          <a:p>
            <a:pPr algn="ctr"/>
            <a:r>
              <a:rPr lang="en-US" b="1" dirty="0">
                <a:solidFill>
                  <a:schemeClr val="accent5"/>
                </a:solidFill>
              </a:rPr>
              <a:t>MSIS TRAINING</a:t>
            </a:r>
          </a:p>
          <a:p>
            <a:endParaRPr lang="en-US" sz="1600" dirty="0"/>
          </a:p>
          <a:p>
            <a:r>
              <a:rPr lang="en-US" sz="1600" dirty="0"/>
              <a:t>On data entry of </a:t>
            </a:r>
          </a:p>
          <a:p>
            <a:r>
              <a:rPr lang="en-US" sz="1600" dirty="0"/>
              <a:t>Migrant student</a:t>
            </a:r>
          </a:p>
          <a:p>
            <a:r>
              <a:rPr lang="en-US" sz="1600" dirty="0"/>
              <a:t>information into the</a:t>
            </a:r>
          </a:p>
          <a:p>
            <a:r>
              <a:rPr lang="en-US" sz="1600" dirty="0"/>
              <a:t>MSIS for Records </a:t>
            </a:r>
          </a:p>
          <a:p>
            <a:r>
              <a:rPr lang="en-US" sz="1600" dirty="0"/>
              <a:t>Clerks and training</a:t>
            </a:r>
          </a:p>
          <a:p>
            <a:r>
              <a:rPr lang="en-US" sz="1600" dirty="0"/>
              <a:t>on MSIS to other Ed.</a:t>
            </a:r>
          </a:p>
          <a:p>
            <a:r>
              <a:rPr lang="en-US" sz="1600" dirty="0"/>
              <a:t>Staff in Migrant </a:t>
            </a:r>
          </a:p>
          <a:p>
            <a:r>
              <a:rPr lang="en-US" sz="1600" dirty="0"/>
              <a:t>funded LEA’s</a:t>
            </a:r>
          </a:p>
        </p:txBody>
      </p:sp>
      <p:sp>
        <p:nvSpPr>
          <p:cNvPr id="8" name="TextBox 7">
            <a:extLst>
              <a:ext uri="{FF2B5EF4-FFF2-40B4-BE49-F238E27FC236}">
                <a16:creationId xmlns:a16="http://schemas.microsoft.com/office/drawing/2014/main" id="{5BEC3561-6410-4A08-EDDD-82159B1A63C8}"/>
              </a:ext>
            </a:extLst>
          </p:cNvPr>
          <p:cNvSpPr txBox="1"/>
          <p:nvPr/>
        </p:nvSpPr>
        <p:spPr>
          <a:xfrm>
            <a:off x="3424688" y="2160305"/>
            <a:ext cx="1977327" cy="2400657"/>
          </a:xfrm>
          <a:prstGeom prst="rect">
            <a:avLst/>
          </a:prstGeom>
          <a:noFill/>
        </p:spPr>
        <p:txBody>
          <a:bodyPr wrap="square" rtlCol="0">
            <a:spAutoFit/>
          </a:bodyPr>
          <a:lstStyle/>
          <a:p>
            <a:pPr algn="ctr"/>
            <a:r>
              <a:rPr lang="en-US" b="1" dirty="0">
                <a:solidFill>
                  <a:schemeClr val="accent4">
                    <a:lumMod val="75000"/>
                  </a:schemeClr>
                </a:solidFill>
              </a:rPr>
              <a:t>TECHNICAL</a:t>
            </a:r>
          </a:p>
          <a:p>
            <a:pPr algn="ctr"/>
            <a:r>
              <a:rPr lang="en-US" b="1" dirty="0">
                <a:solidFill>
                  <a:schemeClr val="accent4">
                    <a:lumMod val="75000"/>
                  </a:schemeClr>
                </a:solidFill>
              </a:rPr>
              <a:t>ASSISTANCE</a:t>
            </a:r>
          </a:p>
          <a:p>
            <a:endParaRPr lang="en-US" sz="1600" dirty="0"/>
          </a:p>
          <a:p>
            <a:r>
              <a:rPr lang="en-US" sz="1600" dirty="0"/>
              <a:t>To Records Clerks on Migrant Student</a:t>
            </a:r>
          </a:p>
          <a:p>
            <a:r>
              <a:rPr lang="en-US" sz="1600" dirty="0"/>
              <a:t>Data Reporting </a:t>
            </a:r>
          </a:p>
          <a:p>
            <a:r>
              <a:rPr lang="en-US" sz="1600" dirty="0"/>
              <a:t>and/or MSIS Reports</a:t>
            </a:r>
          </a:p>
          <a:p>
            <a:endParaRPr lang="en-US" dirty="0"/>
          </a:p>
        </p:txBody>
      </p:sp>
      <p:sp>
        <p:nvSpPr>
          <p:cNvPr id="9" name="TextBox 8">
            <a:extLst>
              <a:ext uri="{FF2B5EF4-FFF2-40B4-BE49-F238E27FC236}">
                <a16:creationId xmlns:a16="http://schemas.microsoft.com/office/drawing/2014/main" id="{62443096-A83B-C06B-5916-8B9AECAE6AC7}"/>
              </a:ext>
            </a:extLst>
          </p:cNvPr>
          <p:cNvSpPr txBox="1"/>
          <p:nvPr/>
        </p:nvSpPr>
        <p:spPr>
          <a:xfrm>
            <a:off x="5716873" y="2160305"/>
            <a:ext cx="2227661" cy="1661993"/>
          </a:xfrm>
          <a:prstGeom prst="rect">
            <a:avLst/>
          </a:prstGeom>
          <a:noFill/>
        </p:spPr>
        <p:txBody>
          <a:bodyPr wrap="square" rtlCol="0">
            <a:spAutoFit/>
          </a:bodyPr>
          <a:lstStyle/>
          <a:p>
            <a:pPr algn="ctr"/>
            <a:r>
              <a:rPr lang="en-US" b="1" dirty="0">
                <a:solidFill>
                  <a:schemeClr val="accent2"/>
                </a:solidFill>
              </a:rPr>
              <a:t>MSIS DATA </a:t>
            </a:r>
          </a:p>
          <a:p>
            <a:pPr algn="ctr"/>
            <a:r>
              <a:rPr lang="en-US" b="1" dirty="0">
                <a:solidFill>
                  <a:schemeClr val="accent2"/>
                </a:solidFill>
              </a:rPr>
              <a:t>MONITORING </a:t>
            </a:r>
          </a:p>
          <a:p>
            <a:pPr algn="ctr"/>
            <a:r>
              <a:rPr lang="en-US" b="1" dirty="0">
                <a:solidFill>
                  <a:schemeClr val="accent2"/>
                </a:solidFill>
              </a:rPr>
              <a:t>ACTIVITIES</a:t>
            </a:r>
          </a:p>
          <a:p>
            <a:endParaRPr lang="en-US" sz="1600" dirty="0"/>
          </a:p>
          <a:p>
            <a:r>
              <a:rPr lang="en-US" sz="1600" dirty="0"/>
              <a:t>Fall/Winter, Spring</a:t>
            </a:r>
          </a:p>
          <a:p>
            <a:r>
              <a:rPr lang="en-US" sz="1600" dirty="0"/>
              <a:t>and Summer Data</a:t>
            </a:r>
          </a:p>
        </p:txBody>
      </p:sp>
      <p:sp>
        <p:nvSpPr>
          <p:cNvPr id="10" name="TextBox 9">
            <a:extLst>
              <a:ext uri="{FF2B5EF4-FFF2-40B4-BE49-F238E27FC236}">
                <a16:creationId xmlns:a16="http://schemas.microsoft.com/office/drawing/2014/main" id="{B47D3E1B-AC5D-1AA4-9D69-FE24B59E0B8A}"/>
              </a:ext>
            </a:extLst>
          </p:cNvPr>
          <p:cNvSpPr txBox="1"/>
          <p:nvPr/>
        </p:nvSpPr>
        <p:spPr>
          <a:xfrm>
            <a:off x="8050024" y="2142478"/>
            <a:ext cx="1975605" cy="1938992"/>
          </a:xfrm>
          <a:prstGeom prst="rect">
            <a:avLst/>
          </a:prstGeom>
          <a:noFill/>
        </p:spPr>
        <p:txBody>
          <a:bodyPr wrap="none" rtlCol="0">
            <a:spAutoFit/>
          </a:bodyPr>
          <a:lstStyle/>
          <a:p>
            <a:pPr algn="ctr"/>
            <a:r>
              <a:rPr lang="en-US" b="1" dirty="0">
                <a:solidFill>
                  <a:schemeClr val="bg2">
                    <a:lumMod val="50000"/>
                  </a:schemeClr>
                </a:solidFill>
              </a:rPr>
              <a:t>RECORDS CLERK</a:t>
            </a:r>
          </a:p>
          <a:p>
            <a:pPr algn="ctr"/>
            <a:r>
              <a:rPr lang="en-US" b="1" dirty="0">
                <a:solidFill>
                  <a:schemeClr val="bg2">
                    <a:lumMod val="50000"/>
                  </a:schemeClr>
                </a:solidFill>
              </a:rPr>
              <a:t>TRAINING</a:t>
            </a:r>
          </a:p>
          <a:p>
            <a:pPr algn="ctr"/>
            <a:r>
              <a:rPr lang="en-US" b="1" dirty="0">
                <a:solidFill>
                  <a:schemeClr val="bg2">
                    <a:lumMod val="50000"/>
                  </a:schemeClr>
                </a:solidFill>
              </a:rPr>
              <a:t>MATERIALS</a:t>
            </a:r>
          </a:p>
          <a:p>
            <a:endParaRPr lang="en-US" sz="1600" dirty="0"/>
          </a:p>
          <a:p>
            <a:r>
              <a:rPr lang="en-US" sz="1600" dirty="0"/>
              <a:t>All records clerk </a:t>
            </a:r>
          </a:p>
          <a:p>
            <a:r>
              <a:rPr lang="en-US" sz="1600" dirty="0"/>
              <a:t>training materials </a:t>
            </a:r>
          </a:p>
          <a:p>
            <a:endParaRPr lang="en-US" dirty="0"/>
          </a:p>
        </p:txBody>
      </p:sp>
      <p:sp>
        <p:nvSpPr>
          <p:cNvPr id="13" name="Title 1">
            <a:extLst>
              <a:ext uri="{FF2B5EF4-FFF2-40B4-BE49-F238E27FC236}">
                <a16:creationId xmlns:a16="http://schemas.microsoft.com/office/drawing/2014/main" id="{0D658199-EB78-5F24-CFDB-BD20829D50AC}"/>
              </a:ext>
            </a:extLst>
          </p:cNvPr>
          <p:cNvSpPr txBox="1">
            <a:spLocks/>
          </p:cNvSpPr>
          <p:nvPr/>
        </p:nvSpPr>
        <p:spPr>
          <a:xfrm>
            <a:off x="1670138" y="5695877"/>
            <a:ext cx="7028218" cy="773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solidFill>
              </a:rPr>
              <a:t>OSPI SUPPORT </a:t>
            </a:r>
            <a:r>
              <a:rPr lang="en-US" sz="3200" dirty="0"/>
              <a:t>for Records Clerks</a:t>
            </a:r>
          </a:p>
          <a:p>
            <a:r>
              <a:rPr lang="en-US" sz="1800" dirty="0">
                <a:hlinkClick r:id="rId3"/>
              </a:rPr>
              <a:t>WWW.K12.WA.US</a:t>
            </a:r>
            <a:r>
              <a:rPr lang="en-US" sz="1800" dirty="0"/>
              <a:t> OR Contact Maira Ruiz </a:t>
            </a:r>
            <a:r>
              <a:rPr lang="en-US" sz="1800" dirty="0">
                <a:hlinkClick r:id="rId4"/>
              </a:rPr>
              <a:t>maira.ruiz@k12.wa.us</a:t>
            </a:r>
            <a:endParaRPr lang="en-US" sz="1800" dirty="0"/>
          </a:p>
          <a:p>
            <a:r>
              <a:rPr lang="en-US" sz="1800" dirty="0"/>
              <a:t>				        </a:t>
            </a:r>
            <a:r>
              <a:rPr lang="en-US" sz="1800" b="1" dirty="0"/>
              <a:t> </a:t>
            </a:r>
            <a:r>
              <a:rPr lang="en-US" sz="1800" dirty="0"/>
              <a:t>	</a:t>
            </a:r>
            <a:br>
              <a:rPr lang="en-US" sz="3200" dirty="0"/>
            </a:br>
            <a:endParaRPr lang="en-US" sz="3200" dirty="0"/>
          </a:p>
        </p:txBody>
      </p:sp>
      <p:pic>
        <p:nvPicPr>
          <p:cNvPr id="15" name="Graphic 14" descr="Arrow: Slight curve with solid fill">
            <a:extLst>
              <a:ext uri="{FF2B5EF4-FFF2-40B4-BE49-F238E27FC236}">
                <a16:creationId xmlns:a16="http://schemas.microsoft.com/office/drawing/2014/main" id="{91566BED-B1D5-A317-D1CA-B7F7C61B0B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047" y="5302541"/>
            <a:ext cx="914400" cy="914400"/>
          </a:xfrm>
          <a:prstGeom prst="rect">
            <a:avLst/>
          </a:prstGeom>
        </p:spPr>
      </p:pic>
      <p:pic>
        <p:nvPicPr>
          <p:cNvPr id="5" name="Picture 4">
            <a:extLst>
              <a:ext uri="{FF2B5EF4-FFF2-40B4-BE49-F238E27FC236}">
                <a16:creationId xmlns:a16="http://schemas.microsoft.com/office/drawing/2014/main" id="{61762F4B-FB3D-9C47-01DA-9F5DBEDC7BDF}"/>
              </a:ext>
            </a:extLst>
          </p:cNvPr>
          <p:cNvPicPr>
            <a:picLocks noChangeAspect="1"/>
          </p:cNvPicPr>
          <p:nvPr/>
        </p:nvPicPr>
        <p:blipFill rotWithShape="1">
          <a:blip r:embed="rId7"/>
          <a:srcRect l="4806" r="3833" b="10495"/>
          <a:stretch/>
        </p:blipFill>
        <p:spPr>
          <a:xfrm>
            <a:off x="8395029" y="3959806"/>
            <a:ext cx="2097247" cy="2685469"/>
          </a:xfrm>
          <a:prstGeom prst="rect">
            <a:avLst/>
          </a:prstGeom>
        </p:spPr>
      </p:pic>
    </p:spTree>
    <p:extLst>
      <p:ext uri="{BB962C8B-B14F-4D97-AF65-F5344CB8AC3E}">
        <p14:creationId xmlns:p14="http://schemas.microsoft.com/office/powerpoint/2010/main" val="278101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62F9B9-1074-8A71-9621-D4B4386C4CCA}"/>
              </a:ext>
            </a:extLst>
          </p:cNvPr>
          <p:cNvSpPr>
            <a:spLocks noGrp="1"/>
          </p:cNvSpPr>
          <p:nvPr>
            <p:ph type="body" idx="1"/>
          </p:nvPr>
        </p:nvSpPr>
        <p:spPr>
          <a:xfrm>
            <a:off x="7186911" y="1511246"/>
            <a:ext cx="3194866" cy="1500187"/>
          </a:xfrm>
        </p:spPr>
        <p:txBody>
          <a:bodyPr/>
          <a:lstStyle/>
          <a:p>
            <a:r>
              <a:rPr lang="en-US" sz="2800" b="1" dirty="0"/>
              <a:t>WHERE TO FIND: </a:t>
            </a:r>
          </a:p>
          <a:p>
            <a:r>
              <a:rPr lang="en-US" b="1" dirty="0">
                <a:solidFill>
                  <a:schemeClr val="accent5"/>
                </a:solidFill>
              </a:rPr>
              <a:t>Resource Page</a:t>
            </a:r>
          </a:p>
        </p:txBody>
      </p:sp>
      <p:sp>
        <p:nvSpPr>
          <p:cNvPr id="4" name="Title 3">
            <a:extLst>
              <a:ext uri="{FF2B5EF4-FFF2-40B4-BE49-F238E27FC236}">
                <a16:creationId xmlns:a16="http://schemas.microsoft.com/office/drawing/2014/main" id="{B131C5F1-06F0-6897-0128-C0976E785FDB}"/>
              </a:ext>
            </a:extLst>
          </p:cNvPr>
          <p:cNvSpPr txBox="1">
            <a:spLocks noGrp="1"/>
          </p:cNvSpPr>
          <p:nvPr>
            <p:ph type="title"/>
          </p:nvPr>
        </p:nvSpPr>
        <p:spPr>
          <a:xfrm>
            <a:off x="731181" y="392606"/>
            <a:ext cx="11214741" cy="923330"/>
          </a:xfrm>
          <a:prstGeom prst="rect">
            <a:avLst/>
          </a:prstGeom>
          <a:noFill/>
        </p:spPr>
        <p:txBody>
          <a:bodyPr wrap="square">
            <a:spAutoFit/>
          </a:bodyPr>
          <a:lstStyle/>
          <a:p>
            <a:r>
              <a:rPr lang="en-US" sz="3200" b="1" dirty="0">
                <a:effectLst/>
                <a:latin typeface="Tahoma" panose="020B0604030504040204" pitchFamily="34" charset="0"/>
                <a:ea typeface="Tahoma" panose="020B0604030504040204" pitchFamily="34" charset="0"/>
                <a:cs typeface="Tahoma" panose="020B0604030504040204" pitchFamily="34" charset="0"/>
              </a:rPr>
              <a:t>24-25 SCHOOL YEAR </a:t>
            </a:r>
            <a:r>
              <a:rPr lang="en-US" sz="3200" b="1" dirty="0">
                <a:latin typeface="Tahoma" panose="020B0604030504040204" pitchFamily="34" charset="0"/>
                <a:ea typeface="Tahoma" panose="020B0604030504040204" pitchFamily="34" charset="0"/>
                <a:cs typeface="Tahoma" panose="020B0604030504040204" pitchFamily="34" charset="0"/>
              </a:rPr>
              <a:t>OSPI/MSDRS </a:t>
            </a:r>
            <a:r>
              <a:rPr lang="en-US" sz="3200" b="1" dirty="0">
                <a:solidFill>
                  <a:srgbClr val="FBC639"/>
                </a:solidFill>
                <a:latin typeface="Tahoma" panose="020B0604030504040204" pitchFamily="34" charset="0"/>
                <a:ea typeface="Tahoma" panose="020B0604030504040204" pitchFamily="34" charset="0"/>
                <a:cs typeface="Tahoma" panose="020B0604030504040204" pitchFamily="34" charset="0"/>
              </a:rPr>
              <a:t>ACTIVITY GUIDE</a:t>
            </a:r>
            <a:endParaRPr lang="en-US" sz="3200" b="1" dirty="0">
              <a:solidFill>
                <a:srgbClr val="FBC639"/>
              </a:solidFill>
              <a:effectLst/>
              <a:latin typeface="Tahoma" panose="020B0604030504040204" pitchFamily="34" charset="0"/>
              <a:ea typeface="Tahoma" panose="020B0604030504040204" pitchFamily="34" charset="0"/>
              <a:cs typeface="Tahoma" panose="020B0604030504040204" pitchFamily="34" charset="0"/>
            </a:endParaRPr>
          </a:p>
          <a:p>
            <a:endParaRPr lang="en-US" sz="28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925FD268-CE5C-906F-9B55-408B45898DD3}"/>
              </a:ext>
            </a:extLst>
          </p:cNvPr>
          <p:cNvPicPr>
            <a:picLocks noChangeAspect="1"/>
          </p:cNvPicPr>
          <p:nvPr/>
        </p:nvPicPr>
        <p:blipFill rotWithShape="1">
          <a:blip r:embed="rId2"/>
          <a:srcRect t="58077"/>
          <a:stretch/>
        </p:blipFill>
        <p:spPr>
          <a:xfrm>
            <a:off x="7323324" y="3485083"/>
            <a:ext cx="3409122" cy="722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39511DF0-804E-CF8C-7D15-9A0E2B7A7254}"/>
              </a:ext>
            </a:extLst>
          </p:cNvPr>
          <p:cNvSpPr txBox="1"/>
          <p:nvPr/>
        </p:nvSpPr>
        <p:spPr>
          <a:xfrm>
            <a:off x="2464820" y="1443841"/>
            <a:ext cx="3873731" cy="4401205"/>
          </a:xfrm>
          <a:prstGeom prst="rect">
            <a:avLst/>
          </a:prstGeom>
          <a:noFill/>
        </p:spPr>
        <p:txBody>
          <a:bodyPr wrap="square" rtlCol="0">
            <a:spAutoFit/>
          </a:bodyPr>
          <a:lstStyle/>
          <a:p>
            <a:r>
              <a:rPr lang="en-US" sz="2800" b="1" dirty="0">
                <a:solidFill>
                  <a:srgbClr val="FBC639"/>
                </a:solidFill>
              </a:rPr>
              <a:t>Activity Guide</a:t>
            </a:r>
          </a:p>
          <a:p>
            <a:pPr marL="457200" indent="-457200">
              <a:buFont typeface="Arial" panose="020B0604020202020204" pitchFamily="34" charset="0"/>
              <a:buChar char="•"/>
            </a:pPr>
            <a:r>
              <a:rPr lang="en-US" sz="2800" dirty="0"/>
              <a:t>Find on MSDRS Resource Page</a:t>
            </a:r>
          </a:p>
          <a:p>
            <a:pPr marL="457200" indent="-457200">
              <a:buFont typeface="Arial" panose="020B0604020202020204" pitchFamily="34" charset="0"/>
              <a:buChar char="•"/>
            </a:pPr>
            <a:r>
              <a:rPr lang="en-US" sz="2800" dirty="0"/>
              <a:t>For both </a:t>
            </a:r>
            <a:r>
              <a:rPr lang="en-US" sz="2800" b="1" dirty="0"/>
              <a:t>RC</a:t>
            </a:r>
            <a:r>
              <a:rPr lang="en-US" sz="2800" dirty="0"/>
              <a:t> and </a:t>
            </a:r>
            <a:r>
              <a:rPr lang="en-US" sz="2800" b="1" dirty="0"/>
              <a:t>RT</a:t>
            </a:r>
            <a:r>
              <a:rPr lang="en-US" sz="2800" dirty="0"/>
              <a:t> staff</a:t>
            </a:r>
          </a:p>
          <a:p>
            <a:pPr marL="457200" indent="-457200">
              <a:buFont typeface="Arial" panose="020B0604020202020204" pitchFamily="34" charset="0"/>
              <a:buChar char="•"/>
            </a:pPr>
            <a:r>
              <a:rPr lang="en-US" sz="2800" dirty="0"/>
              <a:t>Updates will be available when resource page is complete</a:t>
            </a:r>
          </a:p>
          <a:p>
            <a:endParaRPr lang="en-US" sz="2800" b="1" dirty="0"/>
          </a:p>
        </p:txBody>
      </p:sp>
      <p:pic>
        <p:nvPicPr>
          <p:cNvPr id="8" name="Graphic 7" descr="Arrow: Slight curve with solid fill">
            <a:extLst>
              <a:ext uri="{FF2B5EF4-FFF2-40B4-BE49-F238E27FC236}">
                <a16:creationId xmlns:a16="http://schemas.microsoft.com/office/drawing/2014/main" id="{9C251EA6-AA10-56D3-D72C-96B2588A82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2511" y="3250089"/>
            <a:ext cx="914400" cy="914400"/>
          </a:xfrm>
          <a:prstGeom prst="rect">
            <a:avLst/>
          </a:prstGeom>
        </p:spPr>
      </p:pic>
      <p:pic>
        <p:nvPicPr>
          <p:cNvPr id="7" name="Picture 6">
            <a:extLst>
              <a:ext uri="{FF2B5EF4-FFF2-40B4-BE49-F238E27FC236}">
                <a16:creationId xmlns:a16="http://schemas.microsoft.com/office/drawing/2014/main" id="{5D5F5F50-F57E-B43A-4A19-76E4BF76D692}"/>
              </a:ext>
            </a:extLst>
          </p:cNvPr>
          <p:cNvPicPr>
            <a:picLocks noChangeAspect="1"/>
          </p:cNvPicPr>
          <p:nvPr/>
        </p:nvPicPr>
        <p:blipFill rotWithShape="1">
          <a:blip r:embed="rId5"/>
          <a:srcRect l="10089" t="-1" r="6276" b="2839"/>
          <a:stretch/>
        </p:blipFill>
        <p:spPr>
          <a:xfrm>
            <a:off x="638777" y="1514082"/>
            <a:ext cx="1506904" cy="1914918"/>
          </a:xfrm>
          <a:prstGeom prst="rect">
            <a:avLst/>
          </a:prstGeom>
        </p:spPr>
      </p:pic>
    </p:spTree>
    <p:extLst>
      <p:ext uri="{BB962C8B-B14F-4D97-AF65-F5344CB8AC3E}">
        <p14:creationId xmlns:p14="http://schemas.microsoft.com/office/powerpoint/2010/main" val="155030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79B8-D71A-78FE-F76B-3187C0171DBD}"/>
              </a:ext>
            </a:extLst>
          </p:cNvPr>
          <p:cNvSpPr>
            <a:spLocks noGrp="1"/>
          </p:cNvSpPr>
          <p:nvPr>
            <p:ph type="title"/>
          </p:nvPr>
        </p:nvSpPr>
        <p:spPr/>
        <p:txBody>
          <a:bodyPr/>
          <a:lstStyle/>
          <a:p>
            <a:r>
              <a:rPr lang="en-US" b="1" dirty="0">
                <a:solidFill>
                  <a:srgbClr val="FBC639"/>
                </a:solidFill>
              </a:rPr>
              <a:t>OSPI</a:t>
            </a:r>
            <a:r>
              <a:rPr lang="en-US" dirty="0"/>
              <a:t> </a:t>
            </a:r>
            <a:r>
              <a:rPr lang="en-US" b="1" dirty="0"/>
              <a:t>Data Reporting Due Dates 2023-2024 School Year</a:t>
            </a:r>
          </a:p>
        </p:txBody>
      </p:sp>
      <p:grpSp>
        <p:nvGrpSpPr>
          <p:cNvPr id="7" name="Group 6">
            <a:extLst>
              <a:ext uri="{FF2B5EF4-FFF2-40B4-BE49-F238E27FC236}">
                <a16:creationId xmlns:a16="http://schemas.microsoft.com/office/drawing/2014/main" id="{9BA4DF79-B338-5D65-6EF2-83254795CBDC}"/>
              </a:ext>
            </a:extLst>
          </p:cNvPr>
          <p:cNvGrpSpPr/>
          <p:nvPr/>
        </p:nvGrpSpPr>
        <p:grpSpPr>
          <a:xfrm>
            <a:off x="953548" y="2177249"/>
            <a:ext cx="9700469" cy="2743644"/>
            <a:chOff x="6096000" y="1902552"/>
            <a:chExt cx="5343800" cy="2743644"/>
          </a:xfrm>
        </p:grpSpPr>
        <p:sp>
          <p:nvSpPr>
            <p:cNvPr id="5" name="Rectangle: Top Corners Rounded 4">
              <a:extLst>
                <a:ext uri="{FF2B5EF4-FFF2-40B4-BE49-F238E27FC236}">
                  <a16:creationId xmlns:a16="http://schemas.microsoft.com/office/drawing/2014/main" id="{B76EC90B-92E5-B7EA-E80E-0A1781972FE2}"/>
                </a:ext>
              </a:extLst>
            </p:cNvPr>
            <p:cNvSpPr/>
            <p:nvPr/>
          </p:nvSpPr>
          <p:spPr>
            <a:xfrm>
              <a:off x="6096003" y="1902552"/>
              <a:ext cx="2019300" cy="52387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0" name="Straight Connector 9">
              <a:extLst>
                <a:ext uri="{FF2B5EF4-FFF2-40B4-BE49-F238E27FC236}">
                  <a16:creationId xmlns:a16="http://schemas.microsoft.com/office/drawing/2014/main" id="{461F7C83-9EF6-D069-88E7-6012DEF9C857}"/>
                </a:ext>
              </a:extLst>
            </p:cNvPr>
            <p:cNvCxnSpPr>
              <a:cxnSpLocks/>
            </p:cNvCxnSpPr>
            <p:nvPr/>
          </p:nvCxnSpPr>
          <p:spPr>
            <a:xfrm flipV="1">
              <a:off x="6096003" y="2464527"/>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B7E0D2-2AB8-2762-BB77-2E351A107E5C}"/>
                </a:ext>
              </a:extLst>
            </p:cNvPr>
            <p:cNvSpPr txBox="1"/>
            <p:nvPr/>
          </p:nvSpPr>
          <p:spPr>
            <a:xfrm>
              <a:off x="8226333" y="2087286"/>
              <a:ext cx="3213463"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E</a:t>
              </a:r>
              <a:r>
                <a:rPr lang="en-US" dirty="0" err="1">
                  <a:solidFill>
                    <a:prstClr val="black"/>
                  </a:solidFill>
                  <a:latin typeface="Segoe UI"/>
                </a:rPr>
                <a:t>nd</a:t>
              </a:r>
              <a:r>
                <a:rPr lang="en-US" dirty="0">
                  <a:solidFill>
                    <a:prstClr val="black"/>
                  </a:solidFill>
                  <a:latin typeface="Segoe UI"/>
                </a:rPr>
                <a:t> of Term, No later than </a:t>
              </a:r>
              <a:r>
                <a:rPr lang="en-US" b="1" dirty="0">
                  <a:solidFill>
                    <a:prstClr val="black"/>
                  </a:solidFill>
                  <a:latin typeface="Segoe UI"/>
                </a:rPr>
                <a:t>September 15th</a:t>
              </a:r>
              <a:endParaRPr kumimoji="0" lang="en-US" sz="1800" b="1"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E3D9CE4C-ED72-FB63-5C4F-60EF6961BB43}"/>
                </a:ext>
                <a:ext uri="{C183D7F6-B498-43B3-948B-1728B52AA6E4}">
                  <adec:decorative xmlns:adec="http://schemas.microsoft.com/office/drawing/2017/decorative" val="1"/>
                </a:ext>
              </a:extLst>
            </p:cNvPr>
            <p:cNvSpPr txBox="1"/>
            <p:nvPr/>
          </p:nvSpPr>
          <p:spPr>
            <a:xfrm>
              <a:off x="6096003" y="1979740"/>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a:solidFill>
                    <a:prstClr val="white"/>
                  </a:solidFill>
                  <a:latin typeface="Segoe UI"/>
                </a:rPr>
                <a:t>REGULAR SCHOOL YEAR</a:t>
              </a:r>
              <a:endParaRPr kumimoji="0" lang="en-US" sz="2000" b="1"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Rectangle: Top Corners Rounded 15">
              <a:extLst>
                <a:ext uri="{FF2B5EF4-FFF2-40B4-BE49-F238E27FC236}">
                  <a16:creationId xmlns:a16="http://schemas.microsoft.com/office/drawing/2014/main" id="{69B2D786-878B-058F-BB67-9FF1D66B3481}"/>
                </a:ext>
                <a:ext uri="{C183D7F6-B498-43B3-948B-1728B52AA6E4}">
                  <adec:decorative xmlns:adec="http://schemas.microsoft.com/office/drawing/2017/decorative" val="1"/>
                </a:ext>
              </a:extLst>
            </p:cNvPr>
            <p:cNvSpPr/>
            <p:nvPr/>
          </p:nvSpPr>
          <p:spPr>
            <a:xfrm>
              <a:off x="6096002" y="2989672"/>
              <a:ext cx="2019300" cy="523875"/>
            </a:xfrm>
            <a:prstGeom prst="round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7" name="Straight Connector 16">
              <a:extLst>
                <a:ext uri="{FF2B5EF4-FFF2-40B4-BE49-F238E27FC236}">
                  <a16:creationId xmlns:a16="http://schemas.microsoft.com/office/drawing/2014/main" id="{E0915EF1-26D8-8832-5D69-88438FDC0988}"/>
                </a:ext>
              </a:extLst>
            </p:cNvPr>
            <p:cNvCxnSpPr>
              <a:cxnSpLocks/>
            </p:cNvCxnSpPr>
            <p:nvPr/>
          </p:nvCxnSpPr>
          <p:spPr>
            <a:xfrm flipV="1">
              <a:off x="6096002" y="3551647"/>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0BCB50B-0143-F62B-CF68-CA3E7F49F6BD}"/>
                </a:ext>
              </a:extLst>
            </p:cNvPr>
            <p:cNvSpPr txBox="1"/>
            <p:nvPr/>
          </p:nvSpPr>
          <p:spPr>
            <a:xfrm>
              <a:off x="8226332" y="3121687"/>
              <a:ext cx="3213463"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E</a:t>
              </a:r>
              <a:r>
                <a:rPr lang="en-US" dirty="0" err="1">
                  <a:solidFill>
                    <a:prstClr val="black"/>
                  </a:solidFill>
                  <a:latin typeface="Segoe UI"/>
                </a:rPr>
                <a:t>nd</a:t>
              </a:r>
              <a:r>
                <a:rPr lang="en-US" dirty="0">
                  <a:solidFill>
                    <a:prstClr val="black"/>
                  </a:solidFill>
                  <a:latin typeface="Segoe UI"/>
                </a:rPr>
                <a:t> of Term, No later than </a:t>
              </a:r>
              <a:r>
                <a:rPr lang="en-US" b="1" dirty="0">
                  <a:solidFill>
                    <a:prstClr val="black"/>
                  </a:solidFill>
                  <a:latin typeface="Segoe UI"/>
                </a:rPr>
                <a:t>September 15th</a:t>
              </a:r>
              <a:endParaRPr kumimoji="0" lang="en-US" sz="1800" b="1"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369AA685-2362-27F0-8A00-CA5FE26F609C}"/>
                </a:ext>
              </a:extLst>
            </p:cNvPr>
            <p:cNvSpPr txBox="1"/>
            <p:nvPr/>
          </p:nvSpPr>
          <p:spPr>
            <a:xfrm>
              <a:off x="6096002" y="3066860"/>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Segoe UI"/>
                </a:rPr>
                <a:t>SUMMER PROGRAM</a:t>
              </a:r>
              <a:endParaRPr kumimoji="0" lang="en-US" sz="2000" b="1" i="0" u="none" strike="noStrike" kern="1200" cap="none" spc="0" normalizeH="0" baseline="0" noProof="0" dirty="0">
                <a:ln>
                  <a:noFill/>
                </a:ln>
                <a:solidFill>
                  <a:prstClr val="black"/>
                </a:solidFill>
                <a:effectLst/>
                <a:uLnTx/>
                <a:uFillTx/>
                <a:latin typeface="Segoe UI"/>
                <a:ea typeface="+mn-ea"/>
                <a:cs typeface="+mn-cs"/>
              </a:endParaRPr>
            </a:p>
          </p:txBody>
        </p:sp>
        <p:sp>
          <p:nvSpPr>
            <p:cNvPr id="26" name="Rectangle: Top Corners Rounded 25">
              <a:extLst>
                <a:ext uri="{FF2B5EF4-FFF2-40B4-BE49-F238E27FC236}">
                  <a16:creationId xmlns:a16="http://schemas.microsoft.com/office/drawing/2014/main" id="{8F47DEFF-4C1A-2258-0BAC-9D2C5D2561D4}"/>
                </a:ext>
                <a:ext uri="{C183D7F6-B498-43B3-948B-1728B52AA6E4}">
                  <adec:decorative xmlns:adec="http://schemas.microsoft.com/office/drawing/2017/decorative" val="1"/>
                </a:ext>
              </a:extLst>
            </p:cNvPr>
            <p:cNvSpPr/>
            <p:nvPr/>
          </p:nvSpPr>
          <p:spPr>
            <a:xfrm>
              <a:off x="6096000" y="4076792"/>
              <a:ext cx="2019300" cy="523875"/>
            </a:xfrm>
            <a:prstGeom prst="round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27" name="Straight Connector 26">
              <a:extLst>
                <a:ext uri="{FF2B5EF4-FFF2-40B4-BE49-F238E27FC236}">
                  <a16:creationId xmlns:a16="http://schemas.microsoft.com/office/drawing/2014/main" id="{BB602678-5E04-B780-6512-DDE174A832F1}"/>
                </a:ext>
              </a:extLst>
            </p:cNvPr>
            <p:cNvCxnSpPr>
              <a:cxnSpLocks/>
            </p:cNvCxnSpPr>
            <p:nvPr/>
          </p:nvCxnSpPr>
          <p:spPr>
            <a:xfrm flipV="1">
              <a:off x="6096000" y="4638767"/>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FB67F5-1E9A-4D0A-A978-8D4A1B4AA2E1}"/>
                </a:ext>
              </a:extLst>
            </p:cNvPr>
            <p:cNvSpPr txBox="1"/>
            <p:nvPr/>
          </p:nvSpPr>
          <p:spPr>
            <a:xfrm>
              <a:off x="8226331" y="3672985"/>
              <a:ext cx="3213463" cy="923330"/>
            </a:xfrm>
            <a:prstGeom prst="rect">
              <a:avLst/>
            </a:prstGeom>
            <a:noFill/>
          </p:spPr>
          <p:txBody>
            <a:bodyPr wrap="square" rtlCol="0" anchor="b">
              <a:spAutoFit/>
            </a:bodyPr>
            <a:lstStyle/>
            <a:p>
              <a:pPr lvl="0"/>
              <a:r>
                <a:rPr lang="en-US" b="1" dirty="0"/>
                <a:t>All services </a:t>
              </a:r>
              <a:r>
                <a:rPr lang="en-US" dirty="0"/>
                <a:t>and student record information should be reported at the end of the program term or </a:t>
              </a:r>
              <a:r>
                <a:rPr lang="en-US" b="1" dirty="0"/>
                <a:t>30 days </a:t>
              </a:r>
              <a:r>
                <a:rPr lang="en-US" dirty="0"/>
                <a:t>of student’s withdrawal.</a:t>
              </a:r>
            </a:p>
          </p:txBody>
        </p:sp>
        <p:sp>
          <p:nvSpPr>
            <p:cNvPr id="29" name="TextBox 28">
              <a:extLst>
                <a:ext uri="{FF2B5EF4-FFF2-40B4-BE49-F238E27FC236}">
                  <a16:creationId xmlns:a16="http://schemas.microsoft.com/office/drawing/2014/main" id="{8E00D4D1-A119-FB81-B5ED-84013B7937BA}"/>
                </a:ext>
              </a:extLst>
            </p:cNvPr>
            <p:cNvSpPr txBox="1"/>
            <p:nvPr/>
          </p:nvSpPr>
          <p:spPr>
            <a:xfrm>
              <a:off x="6096000" y="4153980"/>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Segoe UI"/>
                </a:rPr>
                <a:t>OSPI</a:t>
              </a:r>
              <a:endParaRPr kumimoji="0" lang="en-US" sz="2000" b="1" i="0" u="none" strike="noStrike" kern="1200" cap="none" spc="0" normalizeH="0" baseline="0" noProof="0" dirty="0">
                <a:ln>
                  <a:noFill/>
                </a:ln>
                <a:solidFill>
                  <a:prstClr val="black"/>
                </a:solidFill>
                <a:effectLst/>
                <a:uLnTx/>
                <a:uFillTx/>
                <a:latin typeface="Segoe UI"/>
                <a:ea typeface="+mn-ea"/>
                <a:cs typeface="+mn-cs"/>
              </a:endParaRPr>
            </a:p>
          </p:txBody>
        </p:sp>
      </p:grpSp>
    </p:spTree>
    <p:extLst>
      <p:ext uri="{BB962C8B-B14F-4D97-AF65-F5344CB8AC3E}">
        <p14:creationId xmlns:p14="http://schemas.microsoft.com/office/powerpoint/2010/main" val="344286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699829" y="382555"/>
            <a:ext cx="10735308" cy="981603"/>
          </a:xfrm>
        </p:spPr>
        <p:txBody>
          <a:bodyPr anchor="b">
            <a:noAutofit/>
          </a:bodyPr>
          <a:lstStyle/>
          <a:p>
            <a:r>
              <a:rPr lang="en-US" sz="4000" b="1" dirty="0">
                <a:solidFill>
                  <a:schemeClr val="accent5"/>
                </a:solidFill>
              </a:rPr>
              <a:t>Records Clerk Training</a:t>
            </a:r>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Box 30">
            <a:extLst>
              <a:ext uri="{FF2B5EF4-FFF2-40B4-BE49-F238E27FC236}">
                <a16:creationId xmlns:a16="http://schemas.microsoft.com/office/drawing/2014/main" id="{F59F9DB7-4959-675A-9CE8-B6B37292D2DF}"/>
              </a:ext>
            </a:extLst>
          </p:cNvPr>
          <p:cNvSpPr txBox="1"/>
          <p:nvPr/>
        </p:nvSpPr>
        <p:spPr>
          <a:xfrm>
            <a:off x="5435030" y="1836930"/>
            <a:ext cx="6180111" cy="3816429"/>
          </a:xfrm>
          <a:prstGeom prst="rect">
            <a:avLst/>
          </a:prstGeom>
          <a:noFill/>
        </p:spPr>
        <p:txBody>
          <a:bodyPr wrap="square" rtlCol="0">
            <a:spAutoFit/>
          </a:bodyPr>
          <a:lstStyle/>
          <a:p>
            <a:r>
              <a:rPr lang="en-US" sz="2200" dirty="0"/>
              <a:t>Limited MSIS training will be available to new Records Clerks. Please connect with me to schedule a meeting!</a:t>
            </a:r>
          </a:p>
          <a:p>
            <a:endParaRPr lang="en-US" sz="2200" dirty="0"/>
          </a:p>
          <a:p>
            <a:r>
              <a:rPr lang="en-US" sz="2200" dirty="0"/>
              <a:t>Monthly RC Meetings will continue this school year. Registration will be emailed a few weeks prior to monthly meeting. Our first meeting will be </a:t>
            </a:r>
            <a:r>
              <a:rPr lang="en-US" sz="2200" b="1" dirty="0"/>
              <a:t>Tuesday, September 3</a:t>
            </a:r>
            <a:r>
              <a:rPr lang="en-US" sz="2200" b="1" baseline="30000" dirty="0"/>
              <a:t>rd</a:t>
            </a:r>
            <a:r>
              <a:rPr lang="en-US" sz="2200" b="1" dirty="0"/>
              <a:t> : 10:00-11:00am. </a:t>
            </a:r>
          </a:p>
          <a:p>
            <a:endParaRPr lang="en-US" sz="2200" dirty="0"/>
          </a:p>
          <a:p>
            <a:r>
              <a:rPr lang="en-US" sz="2200" dirty="0"/>
              <a:t>Technical Assistance available monthly. </a:t>
            </a:r>
          </a:p>
          <a:p>
            <a:endParaRPr lang="en-US" sz="2200" dirty="0"/>
          </a:p>
        </p:txBody>
      </p:sp>
      <p:pic>
        <p:nvPicPr>
          <p:cNvPr id="4" name="Graphic 3" descr="Online meeting with solid fill">
            <a:extLst>
              <a:ext uri="{FF2B5EF4-FFF2-40B4-BE49-F238E27FC236}">
                <a16:creationId xmlns:a16="http://schemas.microsoft.com/office/drawing/2014/main" id="{0B3EB070-9762-4A52-6892-4D0D906F8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6239" y="1672975"/>
            <a:ext cx="3512049" cy="3512049"/>
          </a:xfrm>
          <a:prstGeom prst="rect">
            <a:avLst/>
          </a:prstGeom>
        </p:spPr>
      </p:pic>
    </p:spTree>
    <p:extLst>
      <p:ext uri="{BB962C8B-B14F-4D97-AF65-F5344CB8AC3E}">
        <p14:creationId xmlns:p14="http://schemas.microsoft.com/office/powerpoint/2010/main" val="58242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699829" y="382555"/>
            <a:ext cx="10735308" cy="981603"/>
          </a:xfrm>
        </p:spPr>
        <p:txBody>
          <a:bodyPr anchor="b">
            <a:noAutofit/>
          </a:bodyPr>
          <a:lstStyle/>
          <a:p>
            <a:r>
              <a:rPr lang="en-US" sz="4000" b="1" dirty="0">
                <a:solidFill>
                  <a:schemeClr val="accent5"/>
                </a:solidFill>
              </a:rPr>
              <a:t>Records Clerk In-Person Training</a:t>
            </a:r>
            <a:br>
              <a:rPr lang="en-US" sz="4000" b="1" dirty="0">
                <a:solidFill>
                  <a:schemeClr val="accent5"/>
                </a:solidFill>
              </a:rPr>
            </a:br>
            <a:r>
              <a:rPr lang="en-US" sz="4000" b="1" dirty="0">
                <a:solidFill>
                  <a:schemeClr val="accent5"/>
                </a:solidFill>
              </a:rPr>
              <a:t>Coming this Fall!</a:t>
            </a:r>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Graphic 11" descr="Meeting with solid fill">
            <a:extLst>
              <a:ext uri="{FF2B5EF4-FFF2-40B4-BE49-F238E27FC236}">
                <a16:creationId xmlns:a16="http://schemas.microsoft.com/office/drawing/2014/main" id="{2CC221A7-2CFB-FF3D-54EF-7706091D4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859" y="1936617"/>
            <a:ext cx="3103117" cy="3103117"/>
          </a:xfrm>
          <a:prstGeom prst="rect">
            <a:avLst/>
          </a:prstGeom>
        </p:spPr>
      </p:pic>
      <p:sp>
        <p:nvSpPr>
          <p:cNvPr id="18" name="Rectangle: Rounded Corners 17">
            <a:extLst>
              <a:ext uri="{FF2B5EF4-FFF2-40B4-BE49-F238E27FC236}">
                <a16:creationId xmlns:a16="http://schemas.microsoft.com/office/drawing/2014/main" id="{D4441CA9-71E2-83A5-17F0-5BE340392871}"/>
              </a:ext>
            </a:extLst>
          </p:cNvPr>
          <p:cNvSpPr/>
          <p:nvPr/>
        </p:nvSpPr>
        <p:spPr>
          <a:xfrm>
            <a:off x="4633645" y="1660499"/>
            <a:ext cx="2445249" cy="61388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ESD 189 South</a:t>
            </a:r>
          </a:p>
        </p:txBody>
      </p:sp>
      <p:sp>
        <p:nvSpPr>
          <p:cNvPr id="19" name="Rectangle: Rounded Corners 18">
            <a:extLst>
              <a:ext uri="{FF2B5EF4-FFF2-40B4-BE49-F238E27FC236}">
                <a16:creationId xmlns:a16="http://schemas.microsoft.com/office/drawing/2014/main" id="{F217C2C7-AB78-F3F2-C49D-828085E91512}"/>
              </a:ext>
            </a:extLst>
          </p:cNvPr>
          <p:cNvSpPr/>
          <p:nvPr/>
        </p:nvSpPr>
        <p:spPr>
          <a:xfrm>
            <a:off x="4633645" y="2653074"/>
            <a:ext cx="2445249" cy="61388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ESD 189 North</a:t>
            </a:r>
          </a:p>
        </p:txBody>
      </p:sp>
      <p:cxnSp>
        <p:nvCxnSpPr>
          <p:cNvPr id="20" name="Straight Connector 19">
            <a:extLst>
              <a:ext uri="{FF2B5EF4-FFF2-40B4-BE49-F238E27FC236}">
                <a16:creationId xmlns:a16="http://schemas.microsoft.com/office/drawing/2014/main" id="{D843EDD4-7509-2640-E33A-70D2E9D59FA7}"/>
              </a:ext>
            </a:extLst>
          </p:cNvPr>
          <p:cNvCxnSpPr>
            <a:cxnSpLocks/>
          </p:cNvCxnSpPr>
          <p:nvPr/>
        </p:nvCxnSpPr>
        <p:spPr>
          <a:xfrm flipV="1">
            <a:off x="4633645" y="2349304"/>
            <a:ext cx="6688476"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56F28D-F867-A2D4-D799-441A298AD661}"/>
              </a:ext>
            </a:extLst>
          </p:cNvPr>
          <p:cNvCxnSpPr>
            <a:cxnSpLocks/>
          </p:cNvCxnSpPr>
          <p:nvPr/>
        </p:nvCxnSpPr>
        <p:spPr>
          <a:xfrm flipV="1">
            <a:off x="4633645" y="3342315"/>
            <a:ext cx="6688476"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F3187EC-768A-FBD5-48F9-FCDC90CE2BB9}"/>
              </a:ext>
            </a:extLst>
          </p:cNvPr>
          <p:cNvSpPr/>
          <p:nvPr/>
        </p:nvSpPr>
        <p:spPr>
          <a:xfrm>
            <a:off x="4633645" y="3563296"/>
            <a:ext cx="2445249" cy="61388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ESD 171</a:t>
            </a:r>
          </a:p>
        </p:txBody>
      </p:sp>
      <p:cxnSp>
        <p:nvCxnSpPr>
          <p:cNvPr id="25" name="Straight Connector 24">
            <a:extLst>
              <a:ext uri="{FF2B5EF4-FFF2-40B4-BE49-F238E27FC236}">
                <a16:creationId xmlns:a16="http://schemas.microsoft.com/office/drawing/2014/main" id="{F969DDDD-780F-0E8D-6B11-922E9362C403}"/>
              </a:ext>
            </a:extLst>
          </p:cNvPr>
          <p:cNvCxnSpPr>
            <a:cxnSpLocks/>
          </p:cNvCxnSpPr>
          <p:nvPr/>
        </p:nvCxnSpPr>
        <p:spPr>
          <a:xfrm flipV="1">
            <a:off x="4633645" y="4252537"/>
            <a:ext cx="6688476"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5D45D4F-BA8C-3E31-899B-1F48E928C650}"/>
              </a:ext>
            </a:extLst>
          </p:cNvPr>
          <p:cNvSpPr/>
          <p:nvPr/>
        </p:nvSpPr>
        <p:spPr>
          <a:xfrm>
            <a:off x="4633645" y="4459527"/>
            <a:ext cx="2445249" cy="61388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ESD 105</a:t>
            </a:r>
          </a:p>
        </p:txBody>
      </p:sp>
      <p:cxnSp>
        <p:nvCxnSpPr>
          <p:cNvPr id="28" name="Straight Connector 27">
            <a:extLst>
              <a:ext uri="{FF2B5EF4-FFF2-40B4-BE49-F238E27FC236}">
                <a16:creationId xmlns:a16="http://schemas.microsoft.com/office/drawing/2014/main" id="{B164F3E2-5432-D76A-BC44-E5DA562B3DD2}"/>
              </a:ext>
            </a:extLst>
          </p:cNvPr>
          <p:cNvCxnSpPr>
            <a:cxnSpLocks/>
          </p:cNvCxnSpPr>
          <p:nvPr/>
        </p:nvCxnSpPr>
        <p:spPr>
          <a:xfrm flipV="1">
            <a:off x="4633645" y="5190072"/>
            <a:ext cx="6688476"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C597D28F-C3B4-80F0-9692-11CFC893D600}"/>
              </a:ext>
            </a:extLst>
          </p:cNvPr>
          <p:cNvSpPr/>
          <p:nvPr/>
        </p:nvSpPr>
        <p:spPr>
          <a:xfrm>
            <a:off x="4633645" y="5344146"/>
            <a:ext cx="2445249" cy="61388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ESD 123</a:t>
            </a:r>
          </a:p>
        </p:txBody>
      </p:sp>
      <p:cxnSp>
        <p:nvCxnSpPr>
          <p:cNvPr id="30" name="Straight Connector 29">
            <a:extLst>
              <a:ext uri="{FF2B5EF4-FFF2-40B4-BE49-F238E27FC236}">
                <a16:creationId xmlns:a16="http://schemas.microsoft.com/office/drawing/2014/main" id="{014E6385-8905-C77C-F3A8-F1C2549F6059}"/>
              </a:ext>
            </a:extLst>
          </p:cNvPr>
          <p:cNvCxnSpPr>
            <a:cxnSpLocks/>
          </p:cNvCxnSpPr>
          <p:nvPr/>
        </p:nvCxnSpPr>
        <p:spPr>
          <a:xfrm flipV="1">
            <a:off x="4633645" y="6088553"/>
            <a:ext cx="6688476"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59F9DB7-4959-675A-9CE8-B6B37292D2DF}"/>
              </a:ext>
            </a:extLst>
          </p:cNvPr>
          <p:cNvSpPr txBox="1"/>
          <p:nvPr/>
        </p:nvSpPr>
        <p:spPr>
          <a:xfrm>
            <a:off x="7839182" y="1764077"/>
            <a:ext cx="3226085" cy="430887"/>
          </a:xfrm>
          <a:prstGeom prst="rect">
            <a:avLst/>
          </a:prstGeom>
          <a:noFill/>
        </p:spPr>
        <p:txBody>
          <a:bodyPr wrap="square" rtlCol="0">
            <a:spAutoFit/>
          </a:bodyPr>
          <a:lstStyle/>
          <a:p>
            <a:r>
              <a:rPr lang="en-US" sz="2200" dirty="0"/>
              <a:t>Tuesday, October 29</a:t>
            </a:r>
            <a:r>
              <a:rPr lang="en-US" sz="2200" baseline="30000" dirty="0"/>
              <a:t>th</a:t>
            </a:r>
            <a:r>
              <a:rPr lang="en-US" sz="2200" dirty="0"/>
              <a:t> </a:t>
            </a:r>
          </a:p>
        </p:txBody>
      </p:sp>
      <p:sp>
        <p:nvSpPr>
          <p:cNvPr id="32" name="TextBox 31">
            <a:extLst>
              <a:ext uri="{FF2B5EF4-FFF2-40B4-BE49-F238E27FC236}">
                <a16:creationId xmlns:a16="http://schemas.microsoft.com/office/drawing/2014/main" id="{09A08E45-D86D-4E11-305F-CE44709455FA}"/>
              </a:ext>
            </a:extLst>
          </p:cNvPr>
          <p:cNvSpPr txBox="1"/>
          <p:nvPr/>
        </p:nvSpPr>
        <p:spPr>
          <a:xfrm>
            <a:off x="7839181" y="2810190"/>
            <a:ext cx="3226085" cy="430887"/>
          </a:xfrm>
          <a:prstGeom prst="rect">
            <a:avLst/>
          </a:prstGeom>
          <a:noFill/>
        </p:spPr>
        <p:txBody>
          <a:bodyPr wrap="square" rtlCol="0">
            <a:spAutoFit/>
          </a:bodyPr>
          <a:lstStyle/>
          <a:p>
            <a:r>
              <a:rPr lang="en-US" sz="2200" dirty="0"/>
              <a:t>Thursday, October 31</a:t>
            </a:r>
            <a:r>
              <a:rPr lang="en-US" sz="2200" baseline="30000" dirty="0"/>
              <a:t>st</a:t>
            </a:r>
            <a:r>
              <a:rPr lang="en-US" sz="2200" dirty="0"/>
              <a:t> </a:t>
            </a:r>
          </a:p>
        </p:txBody>
      </p:sp>
      <p:sp>
        <p:nvSpPr>
          <p:cNvPr id="33" name="TextBox 32">
            <a:extLst>
              <a:ext uri="{FF2B5EF4-FFF2-40B4-BE49-F238E27FC236}">
                <a16:creationId xmlns:a16="http://schemas.microsoft.com/office/drawing/2014/main" id="{B4FA56D4-9B01-30D1-12F1-76362E3E0B82}"/>
              </a:ext>
            </a:extLst>
          </p:cNvPr>
          <p:cNvSpPr txBox="1"/>
          <p:nvPr/>
        </p:nvSpPr>
        <p:spPr>
          <a:xfrm>
            <a:off x="7839181" y="3740296"/>
            <a:ext cx="3226085" cy="430887"/>
          </a:xfrm>
          <a:prstGeom prst="rect">
            <a:avLst/>
          </a:prstGeom>
          <a:noFill/>
        </p:spPr>
        <p:txBody>
          <a:bodyPr wrap="square" rtlCol="0">
            <a:spAutoFit/>
          </a:bodyPr>
          <a:lstStyle/>
          <a:p>
            <a:r>
              <a:rPr lang="en-US" sz="2200" dirty="0"/>
              <a:t>Tuesday, November 5</a:t>
            </a:r>
            <a:r>
              <a:rPr lang="en-US" sz="2200" baseline="30000" dirty="0"/>
              <a:t>th</a:t>
            </a:r>
            <a:r>
              <a:rPr lang="en-US" sz="2200" dirty="0"/>
              <a:t> </a:t>
            </a:r>
          </a:p>
        </p:txBody>
      </p:sp>
      <p:sp>
        <p:nvSpPr>
          <p:cNvPr id="34" name="TextBox 33">
            <a:extLst>
              <a:ext uri="{FF2B5EF4-FFF2-40B4-BE49-F238E27FC236}">
                <a16:creationId xmlns:a16="http://schemas.microsoft.com/office/drawing/2014/main" id="{D95B4AC6-382F-B89E-D5D2-C2A9119913AE}"/>
              </a:ext>
            </a:extLst>
          </p:cNvPr>
          <p:cNvSpPr txBox="1"/>
          <p:nvPr/>
        </p:nvSpPr>
        <p:spPr>
          <a:xfrm>
            <a:off x="7839180" y="4670402"/>
            <a:ext cx="3482941" cy="430887"/>
          </a:xfrm>
          <a:prstGeom prst="rect">
            <a:avLst/>
          </a:prstGeom>
          <a:noFill/>
        </p:spPr>
        <p:txBody>
          <a:bodyPr wrap="square" rtlCol="0">
            <a:spAutoFit/>
          </a:bodyPr>
          <a:lstStyle/>
          <a:p>
            <a:r>
              <a:rPr lang="en-US" sz="2200" dirty="0"/>
              <a:t>Wednesday, November 6</a:t>
            </a:r>
            <a:r>
              <a:rPr lang="en-US" sz="2200" baseline="30000" dirty="0"/>
              <a:t>th</a:t>
            </a:r>
            <a:r>
              <a:rPr lang="en-US" sz="2200" dirty="0"/>
              <a:t> </a:t>
            </a:r>
          </a:p>
        </p:txBody>
      </p:sp>
      <p:sp>
        <p:nvSpPr>
          <p:cNvPr id="35" name="TextBox 34">
            <a:extLst>
              <a:ext uri="{FF2B5EF4-FFF2-40B4-BE49-F238E27FC236}">
                <a16:creationId xmlns:a16="http://schemas.microsoft.com/office/drawing/2014/main" id="{68AEBE5E-5037-049A-28DD-B57F0544C497}"/>
              </a:ext>
            </a:extLst>
          </p:cNvPr>
          <p:cNvSpPr txBox="1"/>
          <p:nvPr/>
        </p:nvSpPr>
        <p:spPr>
          <a:xfrm>
            <a:off x="7839181" y="5600508"/>
            <a:ext cx="3226085" cy="430887"/>
          </a:xfrm>
          <a:prstGeom prst="rect">
            <a:avLst/>
          </a:prstGeom>
          <a:noFill/>
        </p:spPr>
        <p:txBody>
          <a:bodyPr wrap="square" rtlCol="0">
            <a:spAutoFit/>
          </a:bodyPr>
          <a:lstStyle/>
          <a:p>
            <a:r>
              <a:rPr lang="en-US" sz="2200" dirty="0"/>
              <a:t>Thursday, November 7</a:t>
            </a:r>
            <a:r>
              <a:rPr lang="en-US" sz="2200" baseline="30000" dirty="0"/>
              <a:t>th</a:t>
            </a:r>
            <a:r>
              <a:rPr lang="en-US" sz="2200" dirty="0"/>
              <a:t> </a:t>
            </a:r>
          </a:p>
        </p:txBody>
      </p:sp>
      <p:sp>
        <p:nvSpPr>
          <p:cNvPr id="3" name="TextBox 2">
            <a:extLst>
              <a:ext uri="{FF2B5EF4-FFF2-40B4-BE49-F238E27FC236}">
                <a16:creationId xmlns:a16="http://schemas.microsoft.com/office/drawing/2014/main" id="{EEE0F5BE-610A-5E63-C23A-417D562C5B98}"/>
              </a:ext>
            </a:extLst>
          </p:cNvPr>
          <p:cNvSpPr txBox="1"/>
          <p:nvPr/>
        </p:nvSpPr>
        <p:spPr>
          <a:xfrm>
            <a:off x="336011" y="4535634"/>
            <a:ext cx="3820800" cy="461665"/>
          </a:xfrm>
          <a:prstGeom prst="rect">
            <a:avLst/>
          </a:prstGeom>
          <a:noFill/>
        </p:spPr>
        <p:txBody>
          <a:bodyPr wrap="square" rtlCol="0">
            <a:spAutoFit/>
          </a:bodyPr>
          <a:lstStyle/>
          <a:p>
            <a:r>
              <a:rPr lang="en-US" sz="2400" dirty="0"/>
              <a:t>Registration coming soon!</a:t>
            </a:r>
          </a:p>
        </p:txBody>
      </p:sp>
    </p:spTree>
    <p:extLst>
      <p:ext uri="{BB962C8B-B14F-4D97-AF65-F5344CB8AC3E}">
        <p14:creationId xmlns:p14="http://schemas.microsoft.com/office/powerpoint/2010/main" val="143878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838200" y="365125"/>
            <a:ext cx="10515600" cy="1325563"/>
          </a:xfrm>
        </p:spPr>
        <p:txBody>
          <a:bodyPr anchor="ct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MSIS 2.0 – </a:t>
            </a:r>
            <a:r>
              <a:rPr lang="en-US" sz="4400" b="1" dirty="0">
                <a:effectLst/>
                <a:latin typeface="Tahoma" panose="020B0604030504040204" pitchFamily="34" charset="0"/>
                <a:ea typeface="Tahoma" panose="020B0604030504040204" pitchFamily="34" charset="0"/>
                <a:cs typeface="Tahoma" panose="020B0604030504040204" pitchFamily="34" charset="0"/>
              </a:rPr>
              <a:t>Release date </a:t>
            </a:r>
            <a:r>
              <a:rPr lang="en-US" sz="4400" b="1"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12/2/24</a:t>
            </a:r>
            <a:br>
              <a:rPr lang="en-US" sz="4400" b="1" dirty="0">
                <a:effectLst/>
                <a:latin typeface="Tahoma" panose="020B0604030504040204" pitchFamily="34" charset="0"/>
                <a:ea typeface="Tahoma" panose="020B0604030504040204" pitchFamily="34" charset="0"/>
                <a:cs typeface="Tahoma" panose="020B0604030504040204" pitchFamily="34" charset="0"/>
              </a:rPr>
            </a:br>
            <a:endParaRPr lang="en-US" dirty="0"/>
          </a:p>
        </p:txBody>
      </p:sp>
      <p:pic>
        <p:nvPicPr>
          <p:cNvPr id="5" name="Picture 3" descr="A screenshot of a computer&#10;&#10;Description automatically generated">
            <a:extLst>
              <a:ext uri="{FF2B5EF4-FFF2-40B4-BE49-F238E27FC236}">
                <a16:creationId xmlns:a16="http://schemas.microsoft.com/office/drawing/2014/main" id="{51DD100D-967A-5D0D-177C-4143839A95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65465" y="2915712"/>
            <a:ext cx="9653223" cy="2940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A3ACD8C-0B06-62C0-057C-9862F0C22CE0}"/>
              </a:ext>
            </a:extLst>
          </p:cNvPr>
          <p:cNvSpPr txBox="1"/>
          <p:nvPr/>
        </p:nvSpPr>
        <p:spPr>
          <a:xfrm>
            <a:off x="1584462" y="1779980"/>
            <a:ext cx="8815227" cy="1046440"/>
          </a:xfrm>
          <a:prstGeom prst="rect">
            <a:avLst/>
          </a:prstGeom>
          <a:noFill/>
        </p:spPr>
        <p:txBody>
          <a:bodyPr wrap="square" rtlCol="0">
            <a:spAutoFit/>
          </a:bodyPr>
          <a:lstStyle/>
          <a:p>
            <a:r>
              <a:rPr lang="en-US" sz="2200" dirty="0"/>
              <a:t>MSIS2.0 Training will be available twice a week starting on 12/3/24 and continue through January</a:t>
            </a:r>
          </a:p>
          <a:p>
            <a:endParaRPr lang="en-US" dirty="0"/>
          </a:p>
        </p:txBody>
      </p:sp>
    </p:spTree>
    <p:extLst>
      <p:ext uri="{BB962C8B-B14F-4D97-AF65-F5344CB8AC3E}">
        <p14:creationId xmlns:p14="http://schemas.microsoft.com/office/powerpoint/2010/main" val="156740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699829" y="382556"/>
            <a:ext cx="10735308" cy="536510"/>
          </a:xfrm>
        </p:spPr>
        <p:txBody>
          <a:bodyPr anchor="b">
            <a:noAutofit/>
          </a:bodyPr>
          <a:lstStyle/>
          <a:p>
            <a:r>
              <a:rPr lang="en-US" sz="4000" b="1" dirty="0">
                <a:solidFill>
                  <a:schemeClr val="accent5"/>
                </a:solidFill>
              </a:rPr>
              <a:t>Completing the 2023-2024 School Year</a:t>
            </a: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4919800" y="1664092"/>
            <a:ext cx="6220092" cy="4449032"/>
          </a:xfrm>
        </p:spPr>
        <p:txBody>
          <a:bodyPr>
            <a:norm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Process all enrollments before </a:t>
            </a: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September 15</a:t>
            </a:r>
            <a:r>
              <a:rPr lang="en-US" sz="2400" b="1" u="sng"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th</a:t>
            </a: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Process all withdrawals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Enter all Supplemental Services provided throughout the school year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Report Pre/Post assessments (if this applies to your district)</a:t>
            </a:r>
            <a:endParaRPr lang="en-US" sz="2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00000"/>
              </a:lnSpc>
              <a:spcBef>
                <a:spcPts val="0"/>
              </a:spcBef>
              <a:buFont typeface="Arial" panose="020B0604020202020204" pitchFamily="34" charset="0"/>
              <a:buChar char="•"/>
              <a:defRPr/>
            </a:pPr>
            <a:endPar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112713" lvl="1" indent="-112713">
              <a:lnSpc>
                <a:spcPct val="100000"/>
              </a:lnSpc>
              <a:spcBef>
                <a:spcPts val="0"/>
              </a:spcBef>
              <a:buFont typeface="Arial" panose="020B0604020202020204" pitchFamily="34" charset="0"/>
              <a:buChar char="•"/>
              <a:defRPr/>
            </a:pPr>
            <a:endParaRPr lang="en-US" sz="2000" b="1"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3" descr="Checkbox Checked with solid fill">
            <a:extLst>
              <a:ext uri="{FF2B5EF4-FFF2-40B4-BE49-F238E27FC236}">
                <a16:creationId xmlns:a16="http://schemas.microsoft.com/office/drawing/2014/main" id="{D0908B30-0623-D602-56E7-B12C62C5BE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662" y="558245"/>
            <a:ext cx="5053307" cy="5053307"/>
          </a:xfrm>
          <a:prstGeom prst="rect">
            <a:avLst/>
          </a:prstGeom>
        </p:spPr>
      </p:pic>
    </p:spTree>
    <p:extLst>
      <p:ext uri="{BB962C8B-B14F-4D97-AF65-F5344CB8AC3E}">
        <p14:creationId xmlns:p14="http://schemas.microsoft.com/office/powerpoint/2010/main" val="18117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lendar with yellow circles on it&#10;&#10;Description automatically generated">
            <a:extLst>
              <a:ext uri="{FF2B5EF4-FFF2-40B4-BE49-F238E27FC236}">
                <a16:creationId xmlns:a16="http://schemas.microsoft.com/office/drawing/2014/main" id="{1F791C3D-5FC3-0B01-16DB-01A6689FFA74}"/>
              </a:ext>
            </a:extLst>
          </p:cNvPr>
          <p:cNvPicPr>
            <a:picLocks noChangeAspect="1"/>
          </p:cNvPicPr>
          <p:nvPr/>
        </p:nvPicPr>
        <p:blipFill rotWithShape="1">
          <a:blip r:embed="rId2">
            <a:extLst>
              <a:ext uri="{28A0092B-C50C-407E-A947-70E740481C1C}">
                <a14:useLocalDpi xmlns:a14="http://schemas.microsoft.com/office/drawing/2010/main" val="0"/>
              </a:ext>
            </a:extLst>
          </a:blip>
          <a:srcRect l="6950" t="21189" r="55619" b="20930"/>
          <a:stretch/>
        </p:blipFill>
        <p:spPr>
          <a:xfrm>
            <a:off x="1045874" y="2246816"/>
            <a:ext cx="3034664" cy="2364368"/>
          </a:xfrm>
          <a:prstGeom prst="rect">
            <a:avLst/>
          </a:prstGeom>
        </p:spPr>
      </p:pic>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699829" y="382556"/>
            <a:ext cx="10735308" cy="536510"/>
          </a:xfrm>
        </p:spPr>
        <p:txBody>
          <a:bodyPr anchor="b">
            <a:noAutofit/>
          </a:bodyPr>
          <a:lstStyle/>
          <a:p>
            <a:r>
              <a:rPr lang="en-US" sz="4000" b="1" dirty="0">
                <a:solidFill>
                  <a:schemeClr val="accent5"/>
                </a:solidFill>
              </a:rPr>
              <a:t>Preparing for the 2024-2025 School Year</a:t>
            </a: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4919800" y="1664092"/>
            <a:ext cx="6220092" cy="4449032"/>
          </a:xfrm>
        </p:spPr>
        <p:txBody>
          <a:bodyPr>
            <a:norm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Update school district directory/buildings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Process Enrollments</a:t>
            </a:r>
          </a:p>
          <a:p>
            <a:pPr marL="800100" lvl="1" indent="-342900">
              <a:lnSpc>
                <a:spcPct val="100000"/>
              </a:lnSpc>
              <a:spcBef>
                <a:spcPts val="0"/>
              </a:spcBef>
              <a:buFont typeface="Arial" panose="020B0604020202020204" pitchFamily="34" charset="0"/>
              <a:buChar char="•"/>
              <a:defRPr/>
            </a:pPr>
            <a:r>
              <a:rPr lang="en-US" sz="2000" b="1" dirty="0">
                <a:latin typeface="Tahoma" panose="020B0604030504040204" pitchFamily="34" charset="0"/>
                <a:ea typeface="Tahoma" panose="020B0604030504040204" pitchFamily="34" charset="0"/>
                <a:cs typeface="Tahoma" panose="020B0604030504040204" pitchFamily="34" charset="0"/>
              </a:rPr>
              <a:t>Enrollments for 2024-2025 can be processed on or after 8/14/2024</a:t>
            </a:r>
          </a:p>
          <a:p>
            <a:pPr marL="342900" lvl="1" indent="-342900">
              <a:lnSpc>
                <a:spcPct val="100000"/>
              </a:lnSpc>
              <a:spcBef>
                <a:spcPts val="0"/>
              </a:spcBef>
              <a:buFont typeface="Arial" panose="020B0604020202020204" pitchFamily="34" charset="0"/>
              <a:buChar char="•"/>
              <a:defRPr/>
            </a:pP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Obtain Copy of 2024-2025 Grant</a:t>
            </a:r>
          </a:p>
          <a:p>
            <a:pPr marL="342900" lvl="1" indent="-342900">
              <a:lnSpc>
                <a:spcPct val="100000"/>
              </a:lnSpc>
              <a:spcBef>
                <a:spcPts val="0"/>
              </a:spcBef>
              <a:buFont typeface="Arial" panose="020B0604020202020204" pitchFamily="34" charset="0"/>
              <a:buChar char="•"/>
              <a:defRPr/>
            </a:pP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Report Supplemental Services</a:t>
            </a:r>
          </a:p>
          <a:p>
            <a:pPr marL="342900" lvl="1" indent="-342900">
              <a:lnSpc>
                <a:spcPct val="100000"/>
              </a:lnSpc>
              <a:spcBef>
                <a:spcPts val="0"/>
              </a:spcBef>
              <a:buFont typeface="Arial" panose="020B0604020202020204" pitchFamily="34" charset="0"/>
              <a:buChar char="•"/>
              <a:defRPr/>
            </a:pP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Report Pre-Assessment Scores (if applicable)</a:t>
            </a:r>
          </a:p>
          <a:p>
            <a:pPr marL="342900" lvl="1" indent="-342900">
              <a:lnSpc>
                <a:spcPct val="100000"/>
              </a:lnSpc>
              <a:spcBef>
                <a:spcPts val="0"/>
              </a:spcBef>
              <a:buFont typeface="Arial" panose="020B0604020202020204" pitchFamily="34" charset="0"/>
              <a:buChar char="•"/>
              <a:defRPr/>
            </a:pPr>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MSIS2.0 Release</a:t>
            </a:r>
          </a:p>
          <a:p>
            <a:pPr marL="342900" lvl="1" indent="-342900">
              <a:lnSpc>
                <a:spcPct val="100000"/>
              </a:lnSpc>
              <a:spcBef>
                <a:spcPts val="0"/>
              </a:spcBef>
              <a:buFont typeface="Arial" panose="020B0604020202020204" pitchFamily="34" charset="0"/>
              <a:buChar char="•"/>
              <a:defRPr/>
            </a:pPr>
            <a:endPar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112713" lvl="1" indent="-112713">
              <a:lnSpc>
                <a:spcPct val="100000"/>
              </a:lnSpc>
              <a:spcBef>
                <a:spcPts val="0"/>
              </a:spcBef>
              <a:buFont typeface="Arial" panose="020B0604020202020204" pitchFamily="34" charset="0"/>
              <a:buChar char="•"/>
              <a:defRPr/>
            </a:pPr>
            <a:endParaRPr lang="en-US" sz="2000" b="1"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9961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409319" y="296505"/>
            <a:ext cx="11601171" cy="2523960"/>
          </a:xfrm>
        </p:spPr>
        <p:txBody>
          <a:bodyPr anchor="ct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Update Your School District Directory/</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Buildings</a:t>
            </a:r>
            <a:br>
              <a:rPr lang="en-US" sz="2800" b="1" dirty="0">
                <a:solidFill>
                  <a:schemeClr val="bg1">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br>
            <a:br>
              <a:rPr lang="en-US" b="1" dirty="0">
                <a:effectLst/>
              </a:rPr>
            </a:br>
            <a:endParaRPr lang="en-US" dirty="0"/>
          </a:p>
        </p:txBody>
      </p:sp>
      <p:pic>
        <p:nvPicPr>
          <p:cNvPr id="4" name="Picture 1" descr="A screenshot of a computer screen&#10;&#10;Description automatically generated">
            <a:extLst>
              <a:ext uri="{FF2B5EF4-FFF2-40B4-BE49-F238E27FC236}">
                <a16:creationId xmlns:a16="http://schemas.microsoft.com/office/drawing/2014/main" id="{5A01EEC3-35ED-D292-35D0-EF7FD7BD1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3" r="2087" b="4479"/>
          <a:stretch/>
        </p:blipFill>
        <p:spPr bwMode="auto">
          <a:xfrm>
            <a:off x="3047120" y="3201109"/>
            <a:ext cx="5234730" cy="28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55F61E9-8BCD-303A-3405-0233EE874092}"/>
              </a:ext>
            </a:extLst>
          </p:cNvPr>
          <p:cNvPicPr>
            <a:picLocks noChangeAspect="1"/>
          </p:cNvPicPr>
          <p:nvPr/>
        </p:nvPicPr>
        <p:blipFill>
          <a:blip r:embed="rId3"/>
          <a:stretch>
            <a:fillRect/>
          </a:stretch>
        </p:blipFill>
        <p:spPr>
          <a:xfrm>
            <a:off x="3047120" y="1857419"/>
            <a:ext cx="5234730" cy="1292876"/>
          </a:xfrm>
          <a:prstGeom prst="rect">
            <a:avLst/>
          </a:prstGeom>
        </p:spPr>
      </p:pic>
      <p:pic>
        <p:nvPicPr>
          <p:cNvPr id="8" name="Picture 7">
            <a:extLst>
              <a:ext uri="{FF2B5EF4-FFF2-40B4-BE49-F238E27FC236}">
                <a16:creationId xmlns:a16="http://schemas.microsoft.com/office/drawing/2014/main" id="{74F463DE-C465-1827-792A-A7E01F0F9783}"/>
              </a:ext>
            </a:extLst>
          </p:cNvPr>
          <p:cNvPicPr>
            <a:picLocks noChangeAspect="1"/>
          </p:cNvPicPr>
          <p:nvPr/>
        </p:nvPicPr>
        <p:blipFill rotWithShape="1">
          <a:blip r:embed="rId4"/>
          <a:srcRect l="3115" r="3554"/>
          <a:stretch/>
        </p:blipFill>
        <p:spPr>
          <a:xfrm>
            <a:off x="409319" y="1857419"/>
            <a:ext cx="1722494" cy="1721610"/>
          </a:xfrm>
          <a:prstGeom prst="rect">
            <a:avLst/>
          </a:prstGeom>
        </p:spPr>
      </p:pic>
      <p:sp>
        <p:nvSpPr>
          <p:cNvPr id="3" name="TextBox 2">
            <a:extLst>
              <a:ext uri="{FF2B5EF4-FFF2-40B4-BE49-F238E27FC236}">
                <a16:creationId xmlns:a16="http://schemas.microsoft.com/office/drawing/2014/main" id="{049D1045-258E-1EAC-8A59-2D395E47F06A}"/>
              </a:ext>
            </a:extLst>
          </p:cNvPr>
          <p:cNvSpPr txBox="1"/>
          <p:nvPr/>
        </p:nvSpPr>
        <p:spPr>
          <a:xfrm>
            <a:off x="8539152" y="2347013"/>
            <a:ext cx="347133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Enter your first/last day of school</a:t>
            </a:r>
          </a:p>
          <a:p>
            <a:pPr marL="285750" indent="-285750">
              <a:buFont typeface="Arial" panose="020B0604020202020204" pitchFamily="34" charset="0"/>
              <a:buChar char="•"/>
            </a:pPr>
            <a:r>
              <a:rPr lang="en-US" dirty="0"/>
              <a:t>Verify active buildings</a:t>
            </a:r>
          </a:p>
          <a:p>
            <a:pPr marL="285750" indent="-285750">
              <a:buFont typeface="Arial" panose="020B0604020202020204" pitchFamily="34" charset="0"/>
              <a:buChar char="•"/>
            </a:pPr>
            <a:r>
              <a:rPr lang="en-US" b="1" dirty="0"/>
              <a:t>First week of October: you will need to validate your email on MSIS to continue having access </a:t>
            </a:r>
          </a:p>
        </p:txBody>
      </p:sp>
    </p:spTree>
    <p:extLst>
      <p:ext uri="{BB962C8B-B14F-4D97-AF65-F5344CB8AC3E}">
        <p14:creationId xmlns:p14="http://schemas.microsoft.com/office/powerpoint/2010/main" val="671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18" name="Title 17">
            <a:extLst>
              <a:ext uri="{FF2B5EF4-FFF2-40B4-BE49-F238E27FC236}">
                <a16:creationId xmlns:a16="http://schemas.microsoft.com/office/drawing/2014/main" id="{C87F82C9-0DED-4281-8060-E6B9528B11FA}"/>
              </a:ext>
            </a:extLst>
          </p:cNvPr>
          <p:cNvSpPr txBox="1">
            <a:spLocks noGrp="1"/>
          </p:cNvSpPr>
          <p:nvPr>
            <p:ph type="title" idx="4294967295"/>
          </p:nvPr>
        </p:nvSpPr>
        <p:spPr>
          <a:xfrm>
            <a:off x="0" y="582613"/>
            <a:ext cx="3524250" cy="855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10000"/>
                  </a:schemeClr>
                </a:solidFill>
                <a:effectLst/>
                <a:uLnTx/>
                <a:uFillTx/>
                <a:latin typeface="Segoe UI" panose="020B0502040204020203" pitchFamily="34" charset="0"/>
                <a:ea typeface="+mn-ea"/>
                <a:cs typeface="Segoe UI" panose="020B0502040204020203" pitchFamily="34" charset="0"/>
              </a:rPr>
              <a:t>Vision</a:t>
            </a:r>
          </a:p>
        </p:txBody>
      </p:sp>
      <p:sp>
        <p:nvSpPr>
          <p:cNvPr id="19" name="TextBox 18">
            <a:extLst>
              <a:ext uri="{FF2B5EF4-FFF2-40B4-BE49-F238E27FC236}">
                <a16:creationId xmlns:a16="http://schemas.microsoft.com/office/drawing/2014/main" id="{DB47E4D4-E244-4C2C-BA6F-2C0CCC5DBD3B}"/>
              </a:ext>
            </a:extLst>
          </p:cNvPr>
          <p:cNvSpPr txBox="1"/>
          <p:nvPr/>
        </p:nvSpPr>
        <p:spPr>
          <a:xfrm>
            <a:off x="5045221" y="563316"/>
            <a:ext cx="6576041"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20" name="TextBox 19">
            <a:extLst>
              <a:ext uri="{FF2B5EF4-FFF2-40B4-BE49-F238E27FC236}">
                <a16:creationId xmlns:a16="http://schemas.microsoft.com/office/drawing/2014/main" id="{C49C07D1-54CB-48AA-A566-49A77BDC1F24}"/>
              </a:ext>
            </a:extLst>
          </p:cNvPr>
          <p:cNvSpPr txBox="1"/>
          <p:nvPr/>
        </p:nvSpPr>
        <p:spPr>
          <a:xfrm>
            <a:off x="1023923" y="1791997"/>
            <a:ext cx="3523604" cy="856170"/>
          </a:xfrm>
          <a:prstGeom prst="rect">
            <a:avLst/>
          </a:prstGeom>
          <a:noFill/>
        </p:spPr>
        <p:txBody>
          <a:bodyPr wrap="square" rtlCol="0">
            <a:spAutoFit/>
          </a:bodyPr>
          <a:lstStyle/>
          <a:p>
            <a:pPr algn="r"/>
            <a:r>
              <a:rPr lang="en-US" sz="3200" b="1" dirty="0">
                <a:solidFill>
                  <a:schemeClr val="bg1">
                    <a:lumMod val="10000"/>
                  </a:schemeClr>
                </a:solidFill>
                <a:latin typeface="Segoe UI" panose="020B0502040204020203" pitchFamily="34" charset="0"/>
                <a:cs typeface="Segoe UI" panose="020B0502040204020203" pitchFamily="34" charset="0"/>
              </a:rPr>
              <a:t>Mission</a:t>
            </a:r>
          </a:p>
        </p:txBody>
      </p:sp>
      <p:sp>
        <p:nvSpPr>
          <p:cNvPr id="21" name="TextBox 20">
            <a:extLst>
              <a:ext uri="{FF2B5EF4-FFF2-40B4-BE49-F238E27FC236}">
                <a16:creationId xmlns:a16="http://schemas.microsoft.com/office/drawing/2014/main" id="{4E4B02AC-32D8-41BD-8226-6D5DC8757A68}"/>
              </a:ext>
            </a:extLst>
          </p:cNvPr>
          <p:cNvSpPr txBox="1"/>
          <p:nvPr/>
        </p:nvSpPr>
        <p:spPr>
          <a:xfrm>
            <a:off x="5067967" y="1751488"/>
            <a:ext cx="6838688"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22" name="TextBox 21">
            <a:extLst>
              <a:ext uri="{FF2B5EF4-FFF2-40B4-BE49-F238E27FC236}">
                <a16:creationId xmlns:a16="http://schemas.microsoft.com/office/drawing/2014/main" id="{541E4AFE-988A-4B86-BB2E-51C2C8945178}"/>
              </a:ext>
            </a:extLst>
          </p:cNvPr>
          <p:cNvSpPr txBox="1"/>
          <p:nvPr/>
        </p:nvSpPr>
        <p:spPr>
          <a:xfrm>
            <a:off x="1023923" y="3856435"/>
            <a:ext cx="3523604" cy="856170"/>
          </a:xfrm>
          <a:prstGeom prst="rect">
            <a:avLst/>
          </a:prstGeom>
          <a:noFill/>
        </p:spPr>
        <p:txBody>
          <a:bodyPr wrap="square" rtlCol="0">
            <a:spAutoFit/>
          </a:bodyPr>
          <a:lstStyle/>
          <a:p>
            <a:pPr algn="r"/>
            <a:r>
              <a:rPr lang="en-US" sz="3200" b="1" dirty="0">
                <a:solidFill>
                  <a:schemeClr val="bg1">
                    <a:lumMod val="10000"/>
                  </a:schemeClr>
                </a:solidFill>
                <a:latin typeface="Segoe UI" panose="020B0502040204020203" pitchFamily="34" charset="0"/>
                <a:cs typeface="Segoe UI" panose="020B0502040204020203" pitchFamily="34" charset="0"/>
              </a:rPr>
              <a:t>Values</a:t>
            </a:r>
          </a:p>
        </p:txBody>
      </p:sp>
      <p:sp>
        <p:nvSpPr>
          <p:cNvPr id="23" name="TextBox 22">
            <a:extLst>
              <a:ext uri="{FF2B5EF4-FFF2-40B4-BE49-F238E27FC236}">
                <a16:creationId xmlns:a16="http://schemas.microsoft.com/office/drawing/2014/main" id="{A08EBA1D-E030-4AF5-94AD-912E9A851CEB}"/>
              </a:ext>
            </a:extLst>
          </p:cNvPr>
          <p:cNvSpPr txBox="1"/>
          <p:nvPr/>
        </p:nvSpPr>
        <p:spPr>
          <a:xfrm>
            <a:off x="5067967" y="3849690"/>
            <a:ext cx="6576041"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52709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309136" y="414983"/>
            <a:ext cx="11822130" cy="536510"/>
          </a:xfrm>
        </p:spPr>
        <p:txBody>
          <a:bodyPr anchor="b">
            <a:normAutofit fontScale="90000"/>
          </a:bodyPr>
          <a:lstStyle/>
          <a:p>
            <a:r>
              <a:rPr lang="en-US" sz="4900" b="1" dirty="0">
                <a:solidFill>
                  <a:schemeClr val="accent5"/>
                </a:solidFill>
              </a:rPr>
              <a:t>Did your district have a summer program?</a:t>
            </a:r>
            <a:endParaRPr lang="en-US" b="1" dirty="0">
              <a:solidFill>
                <a:schemeClr val="accent5"/>
              </a:solidFill>
            </a:endParaRP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358068" y="1650978"/>
            <a:ext cx="4998473" cy="4637445"/>
          </a:xfrm>
        </p:spPr>
        <p:txBody>
          <a:bodyPr>
            <a:normAutofit/>
          </a:bodyPr>
          <a:lstStyle/>
          <a:p>
            <a:r>
              <a:rPr lang="en-US" sz="2400" b="1" dirty="0">
                <a:solidFill>
                  <a:srgbClr val="00B050"/>
                </a:solidFill>
              </a:rPr>
              <a:t>Yes: </a:t>
            </a:r>
            <a:r>
              <a:rPr lang="en-US" sz="2400" dirty="0"/>
              <a:t>Submit Summer Data Monitoring by September 15</a:t>
            </a:r>
            <a:r>
              <a:rPr lang="en-US" sz="2400" baseline="30000" dirty="0"/>
              <a:t>th. </a:t>
            </a:r>
            <a:endParaRPr lang="en-US" sz="2400" dirty="0"/>
          </a:p>
          <a:p>
            <a:r>
              <a:rPr lang="en-US" sz="2400" b="1" dirty="0">
                <a:solidFill>
                  <a:srgbClr val="FF0000"/>
                </a:solidFill>
              </a:rPr>
              <a:t>No: </a:t>
            </a:r>
            <a:r>
              <a:rPr lang="en-US" sz="2400" dirty="0"/>
              <a:t>No need to submit Data Monitoring, however, check for summer QADs and process pending enrollments </a:t>
            </a:r>
          </a:p>
          <a:p>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A1954D9E-A4E7-C730-FD21-A51DE969A04E}"/>
              </a:ext>
            </a:extLst>
          </p:cNvPr>
          <p:cNvPicPr>
            <a:picLocks noChangeAspect="1"/>
          </p:cNvPicPr>
          <p:nvPr/>
        </p:nvPicPr>
        <p:blipFill>
          <a:blip r:embed="rId2"/>
          <a:stretch>
            <a:fillRect/>
          </a:stretch>
        </p:blipFill>
        <p:spPr>
          <a:xfrm>
            <a:off x="4972693" y="1148728"/>
            <a:ext cx="6918550" cy="5139695"/>
          </a:xfrm>
          <a:prstGeom prst="rect">
            <a:avLst/>
          </a:prstGeom>
        </p:spPr>
      </p:pic>
    </p:spTree>
    <p:extLst>
      <p:ext uri="{BB962C8B-B14F-4D97-AF65-F5344CB8AC3E}">
        <p14:creationId xmlns:p14="http://schemas.microsoft.com/office/powerpoint/2010/main" val="148038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1039829" y="468254"/>
            <a:ext cx="10087083" cy="536510"/>
          </a:xfrm>
        </p:spPr>
        <p:txBody>
          <a:bodyPr anchor="b">
            <a:normAutofit fontScale="90000"/>
          </a:bodyPr>
          <a:lstStyle/>
          <a:p>
            <a:r>
              <a:rPr lang="en-US" sz="4900" b="1">
                <a:solidFill>
                  <a:schemeClr val="accent5"/>
                </a:solidFill>
              </a:rPr>
              <a:t>MSIS: Process Pending Enrollments</a:t>
            </a:r>
            <a:r>
              <a:rPr lang="en-US" b="1">
                <a:solidFill>
                  <a:schemeClr val="accent5"/>
                </a:solidFill>
              </a:rPr>
              <a:t> </a:t>
            </a:r>
            <a:endParaRPr lang="en-US" b="1" dirty="0">
              <a:solidFill>
                <a:schemeClr val="accent5"/>
              </a:solidFill>
            </a:endParaRP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6220201" y="1366476"/>
            <a:ext cx="5512275" cy="4637445"/>
          </a:xfrm>
        </p:spPr>
        <p:txBody>
          <a:bodyPr>
            <a:normAutofit/>
          </a:bodyPr>
          <a:lstStyle/>
          <a:p>
            <a:r>
              <a:rPr lang="en-US" sz="2400" b="1" dirty="0"/>
              <a:t>Check your COE </a:t>
            </a:r>
            <a:r>
              <a:rPr lang="en-US" sz="2400" b="1" u="sng" dirty="0"/>
              <a:t>Enroll Tab:</a:t>
            </a:r>
          </a:p>
          <a:p>
            <a:endParaRPr lang="en-US" sz="2400" b="1" dirty="0">
              <a:solidFill>
                <a:schemeClr val="accent5"/>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If students were in your district this summer (they have a summer QAD) but did not attend a summer program, please enroll them as </a:t>
            </a:r>
            <a:r>
              <a:rPr lang="en-US" sz="2400" b="1" dirty="0">
                <a:latin typeface="Tahoma" panose="020B0604030504040204" pitchFamily="34" charset="0"/>
                <a:ea typeface="Tahoma" panose="020B0604030504040204" pitchFamily="34" charset="0"/>
                <a:cs typeface="Tahoma" panose="020B0604030504040204" pitchFamily="34" charset="0"/>
              </a:rPr>
              <a:t>OS.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A1926BDB-289E-EE03-8057-DDB42592282D}"/>
              </a:ext>
            </a:extLst>
          </p:cNvPr>
          <p:cNvPicPr>
            <a:picLocks noChangeAspect="1"/>
          </p:cNvPicPr>
          <p:nvPr/>
        </p:nvPicPr>
        <p:blipFill>
          <a:blip r:embed="rId2"/>
          <a:stretch>
            <a:fillRect/>
          </a:stretch>
        </p:blipFill>
        <p:spPr>
          <a:xfrm>
            <a:off x="142676" y="1964419"/>
            <a:ext cx="5623641" cy="2929161"/>
          </a:xfrm>
          <a:prstGeom prst="rect">
            <a:avLst/>
          </a:prstGeom>
        </p:spPr>
      </p:pic>
    </p:spTree>
    <p:extLst>
      <p:ext uri="{BB962C8B-B14F-4D97-AF65-F5344CB8AC3E}">
        <p14:creationId xmlns:p14="http://schemas.microsoft.com/office/powerpoint/2010/main" val="361817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1039829" y="468254"/>
            <a:ext cx="8761119" cy="536510"/>
          </a:xfrm>
        </p:spPr>
        <p:txBody>
          <a:bodyPr anchor="b">
            <a:normAutofit fontScale="90000"/>
          </a:bodyPr>
          <a:lstStyle/>
          <a:p>
            <a:r>
              <a:rPr lang="en-US" sz="4900" b="1" dirty="0">
                <a:solidFill>
                  <a:schemeClr val="accent5"/>
                </a:solidFill>
              </a:rPr>
              <a:t>MSIS: Enrollments</a:t>
            </a:r>
            <a:r>
              <a:rPr lang="en-US" b="1" dirty="0">
                <a:solidFill>
                  <a:schemeClr val="accent5"/>
                </a:solidFill>
              </a:rPr>
              <a:t> </a:t>
            </a: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3511755" y="1493861"/>
            <a:ext cx="8220722" cy="4510060"/>
          </a:xfrm>
        </p:spPr>
        <p:txBody>
          <a:bodyPr>
            <a:normAutofit lnSpcReduction="10000"/>
          </a:bodyPr>
          <a:lstStyle/>
          <a:p>
            <a:r>
              <a:rPr lang="en-US" sz="2400" b="1" dirty="0"/>
              <a:t>Enrollments: </a:t>
            </a:r>
            <a:r>
              <a:rPr lang="en-US" sz="2400" b="1" dirty="0">
                <a:solidFill>
                  <a:schemeClr val="accent2"/>
                </a:solidFill>
              </a:rPr>
              <a:t>August 14</a:t>
            </a:r>
            <a:r>
              <a:rPr lang="en-US" sz="2400" b="1" baseline="30000" dirty="0">
                <a:solidFill>
                  <a:schemeClr val="accent2"/>
                </a:solidFill>
              </a:rPr>
              <a:t>th</a:t>
            </a:r>
            <a:r>
              <a:rPr lang="en-US" sz="2400" b="1" dirty="0">
                <a:solidFill>
                  <a:schemeClr val="accent2"/>
                </a:solidFill>
              </a:rPr>
              <a:t> </a:t>
            </a:r>
          </a:p>
          <a:p>
            <a:pPr marL="342900" indent="-342900">
              <a:buFont typeface="Arial" panose="020B0604020202020204" pitchFamily="34" charset="0"/>
              <a:buChar char="•"/>
            </a:pPr>
            <a:r>
              <a:rPr lang="en-US" sz="2400" dirty="0"/>
              <a:t>2024-2025 MSIS rollover to new year</a:t>
            </a:r>
          </a:p>
          <a:p>
            <a:pPr marL="342900" indent="-342900">
              <a:buFont typeface="Arial" panose="020B0604020202020204" pitchFamily="34" charset="0"/>
              <a:buChar char="•"/>
            </a:pPr>
            <a:r>
              <a:rPr lang="en-US" sz="2400" dirty="0"/>
              <a:t>Enrollments can be processed </a:t>
            </a:r>
            <a:r>
              <a:rPr lang="en-US" sz="2400" b="1" u="sng" dirty="0"/>
              <a:t>on</a:t>
            </a:r>
            <a:r>
              <a:rPr lang="en-US" sz="2400" dirty="0"/>
              <a:t> or </a:t>
            </a:r>
            <a:r>
              <a:rPr lang="en-US" sz="2400" b="1" u="sng" dirty="0"/>
              <a:t>after</a:t>
            </a:r>
            <a:r>
              <a:rPr lang="en-US" sz="2400" dirty="0"/>
              <a:t> </a:t>
            </a:r>
            <a:r>
              <a:rPr lang="en-US" sz="2400" b="1" dirty="0"/>
              <a:t>8/14/2024</a:t>
            </a:r>
          </a:p>
          <a:p>
            <a:endParaRPr lang="en-US" sz="2400" b="1" dirty="0">
              <a:solidFill>
                <a:schemeClr val="accent5"/>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latin typeface="Tahoma" panose="020B0604030504040204" pitchFamily="34" charset="0"/>
                <a:ea typeface="Tahoma" panose="020B0604030504040204" pitchFamily="34" charset="0"/>
                <a:cs typeface="Tahoma" panose="020B0604030504040204" pitchFamily="34" charset="0"/>
              </a:rPr>
              <a:t>Reminder: </a:t>
            </a:r>
            <a:r>
              <a:rPr lang="en-US" sz="2400" dirty="0">
                <a:latin typeface="Tahoma" panose="020B0604030504040204" pitchFamily="34" charset="0"/>
                <a:ea typeface="Tahoma" panose="020B0604030504040204" pitchFamily="34" charset="0"/>
                <a:cs typeface="Tahoma" panose="020B0604030504040204" pitchFamily="34" charset="0"/>
              </a:rPr>
              <a:t>Enroll </a:t>
            </a:r>
            <a:r>
              <a:rPr lang="en-US" sz="2400" b="1" u="sng" dirty="0">
                <a:latin typeface="Tahoma" panose="020B0604030504040204" pitchFamily="34" charset="0"/>
                <a:ea typeface="Tahoma" panose="020B0604030504040204" pitchFamily="34" charset="0"/>
                <a:cs typeface="Tahoma" panose="020B0604030504040204" pitchFamily="34" charset="0"/>
              </a:rPr>
              <a:t>on</a:t>
            </a:r>
            <a:r>
              <a:rPr lang="en-US" sz="2400" dirty="0">
                <a:latin typeface="Tahoma" panose="020B0604030504040204" pitchFamily="34" charset="0"/>
                <a:ea typeface="Tahoma" panose="020B0604030504040204" pitchFamily="34" charset="0"/>
                <a:cs typeface="Tahoma" panose="020B0604030504040204" pitchFamily="34" charset="0"/>
              </a:rPr>
              <a:t> or </a:t>
            </a:r>
            <a:r>
              <a:rPr lang="en-US" sz="2400" b="1" u="sng" dirty="0">
                <a:latin typeface="Tahoma" panose="020B0604030504040204" pitchFamily="34" charset="0"/>
                <a:ea typeface="Tahoma" panose="020B0604030504040204" pitchFamily="34" charset="0"/>
                <a:cs typeface="Tahoma" panose="020B0604030504040204" pitchFamily="34" charset="0"/>
              </a:rPr>
              <a:t>after</a:t>
            </a:r>
            <a:r>
              <a:rPr lang="en-US" sz="2400" dirty="0">
                <a:latin typeface="Tahoma" panose="020B0604030504040204" pitchFamily="34" charset="0"/>
                <a:ea typeface="Tahoma" panose="020B0604030504040204" pitchFamily="34" charset="0"/>
                <a:cs typeface="Tahoma" panose="020B0604030504040204" pitchFamily="34" charset="0"/>
              </a:rPr>
              <a:t> the QAD date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Examples: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Tahoma" panose="020B0604030504040204" pitchFamily="34" charset="0"/>
                <a:ea typeface="Tahoma" panose="020B0604030504040204" pitchFamily="34" charset="0"/>
                <a:cs typeface="Tahoma" panose="020B0604030504040204" pitchFamily="34" charset="0"/>
              </a:rPr>
              <a:t>7/24/2024 QAD– enroll on first day of school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Tahoma" panose="020B0604030504040204" pitchFamily="34" charset="0"/>
                <a:ea typeface="Tahoma" panose="020B0604030504040204" pitchFamily="34" charset="0"/>
                <a:cs typeface="Tahoma" panose="020B0604030504040204" pitchFamily="34" charset="0"/>
              </a:rPr>
              <a:t>10/19/2024 QAD– enroll on 10/21/2024 (because 10/19 is a Saturday)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R="0" lvl="0" defTabSz="914400" eaLnBrk="1" fontAlgn="auto" latinLnBrk="0" hangingPunct="1">
              <a:lnSpc>
                <a:spcPct val="100000"/>
              </a:lnSpc>
              <a:spcBef>
                <a:spcPts val="0"/>
              </a:spcBef>
              <a:spcAft>
                <a:spcPts val="0"/>
              </a:spcAft>
              <a:buClrTx/>
              <a:buSzTx/>
              <a:tabLst/>
              <a:defRPr/>
            </a:pPr>
            <a:r>
              <a:rPr lang="en-US" sz="2400" b="1" dirty="0">
                <a:latin typeface="Tahoma" panose="020B0604030504040204" pitchFamily="34" charset="0"/>
                <a:ea typeface="Tahoma" panose="020B0604030504040204" pitchFamily="34" charset="0"/>
                <a:cs typeface="Tahoma" panose="020B0604030504040204" pitchFamily="34" charset="0"/>
              </a:rPr>
              <a:t>Reminder: </a:t>
            </a:r>
            <a:r>
              <a:rPr lang="en-US" sz="2400" dirty="0">
                <a:latin typeface="Tahoma" panose="020B0604030504040204" pitchFamily="34" charset="0"/>
                <a:ea typeface="Tahoma" panose="020B0604030504040204" pitchFamily="34" charset="0"/>
                <a:cs typeface="Tahoma" panose="020B0604030504040204" pitchFamily="34" charset="0"/>
              </a:rPr>
              <a:t>Process OS enrollments for the school year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3" descr="Checklist with solid fill">
            <a:extLst>
              <a:ext uri="{FF2B5EF4-FFF2-40B4-BE49-F238E27FC236}">
                <a16:creationId xmlns:a16="http://schemas.microsoft.com/office/drawing/2014/main" id="{D016A35A-4BDB-7A77-74DF-647D3D36C4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65" y="1839074"/>
            <a:ext cx="3021703" cy="3021703"/>
          </a:xfrm>
          <a:prstGeom prst="rect">
            <a:avLst/>
          </a:prstGeom>
        </p:spPr>
      </p:pic>
    </p:spTree>
    <p:extLst>
      <p:ext uri="{BB962C8B-B14F-4D97-AF65-F5344CB8AC3E}">
        <p14:creationId xmlns:p14="http://schemas.microsoft.com/office/powerpoint/2010/main" val="3203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1039829" y="468254"/>
            <a:ext cx="8761119" cy="536510"/>
          </a:xfrm>
        </p:spPr>
        <p:txBody>
          <a:bodyPr anchor="b">
            <a:normAutofit fontScale="90000"/>
          </a:bodyPr>
          <a:lstStyle/>
          <a:p>
            <a:r>
              <a:rPr lang="en-US" sz="4900" b="1" dirty="0">
                <a:solidFill>
                  <a:schemeClr val="accent5"/>
                </a:solidFill>
              </a:rPr>
              <a:t>MSIS: Supplemental Services</a:t>
            </a:r>
            <a:endParaRPr lang="en-US" b="1" dirty="0">
              <a:solidFill>
                <a:schemeClr val="accent5"/>
              </a:solidFill>
            </a:endParaRP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3501481" y="1463038"/>
            <a:ext cx="8220722" cy="1352080"/>
          </a:xfrm>
        </p:spPr>
        <p:txBody>
          <a:bodyPr>
            <a:normAutofit/>
          </a:bodyPr>
          <a:lstStyle/>
          <a:p>
            <a:r>
              <a:rPr lang="en-US" sz="2400" b="1" dirty="0"/>
              <a:t>Verify which supplemental services your district applied for:</a:t>
            </a:r>
            <a:endParaRPr lang="en-US" sz="2400" b="1" dirty="0">
              <a:solidFill>
                <a:schemeClr val="accent2"/>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latin typeface="Tahoma" panose="020B0604030504040204" pitchFamily="34" charset="0"/>
                <a:ea typeface="Tahoma" panose="020B0604030504040204" pitchFamily="34" charset="0"/>
                <a:cs typeface="Tahoma" panose="020B0604030504040204" pitchFamily="34" charset="0"/>
              </a:rPr>
              <a:t>You will report services listed on your grant.</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Graphic 4" descr="Business Growth with solid fill">
            <a:extLst>
              <a:ext uri="{FF2B5EF4-FFF2-40B4-BE49-F238E27FC236}">
                <a16:creationId xmlns:a16="http://schemas.microsoft.com/office/drawing/2014/main" id="{E1D85B5F-C133-7D6F-EE85-4AD1F2F47A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366" y="2059357"/>
            <a:ext cx="2395591" cy="2395591"/>
          </a:xfrm>
          <a:prstGeom prst="rect">
            <a:avLst/>
          </a:prstGeom>
        </p:spPr>
      </p:pic>
      <p:pic>
        <p:nvPicPr>
          <p:cNvPr id="4" name="Picture 3">
            <a:extLst>
              <a:ext uri="{FF2B5EF4-FFF2-40B4-BE49-F238E27FC236}">
                <a16:creationId xmlns:a16="http://schemas.microsoft.com/office/drawing/2014/main" id="{ACEA58FC-605B-2F0C-177B-DDA81E82C84B}"/>
              </a:ext>
            </a:extLst>
          </p:cNvPr>
          <p:cNvPicPr>
            <a:picLocks noChangeAspect="1"/>
          </p:cNvPicPr>
          <p:nvPr/>
        </p:nvPicPr>
        <p:blipFill>
          <a:blip r:embed="rId4"/>
          <a:stretch>
            <a:fillRect/>
          </a:stretch>
        </p:blipFill>
        <p:spPr>
          <a:xfrm>
            <a:off x="3565067" y="3334833"/>
            <a:ext cx="3710642" cy="2060129"/>
          </a:xfrm>
          <a:prstGeom prst="rect">
            <a:avLst/>
          </a:prstGeom>
        </p:spPr>
      </p:pic>
      <p:pic>
        <p:nvPicPr>
          <p:cNvPr id="8" name="Picture 7">
            <a:extLst>
              <a:ext uri="{FF2B5EF4-FFF2-40B4-BE49-F238E27FC236}">
                <a16:creationId xmlns:a16="http://schemas.microsoft.com/office/drawing/2014/main" id="{48DD178E-2153-4443-BD9B-5094AF4B9E73}"/>
              </a:ext>
            </a:extLst>
          </p:cNvPr>
          <p:cNvPicPr>
            <a:picLocks noChangeAspect="1"/>
          </p:cNvPicPr>
          <p:nvPr/>
        </p:nvPicPr>
        <p:blipFill>
          <a:blip r:embed="rId5"/>
          <a:stretch>
            <a:fillRect/>
          </a:stretch>
        </p:blipFill>
        <p:spPr>
          <a:xfrm>
            <a:off x="7875158" y="2901688"/>
            <a:ext cx="3851579" cy="3106519"/>
          </a:xfrm>
          <a:prstGeom prst="rect">
            <a:avLst/>
          </a:prstGeom>
        </p:spPr>
      </p:pic>
    </p:spTree>
    <p:extLst>
      <p:ext uri="{BB962C8B-B14F-4D97-AF65-F5344CB8AC3E}">
        <p14:creationId xmlns:p14="http://schemas.microsoft.com/office/powerpoint/2010/main" val="383341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1039829" y="468254"/>
            <a:ext cx="8761119" cy="536510"/>
          </a:xfrm>
        </p:spPr>
        <p:txBody>
          <a:bodyPr anchor="b">
            <a:normAutofit fontScale="90000"/>
          </a:bodyPr>
          <a:lstStyle/>
          <a:p>
            <a:r>
              <a:rPr lang="en-US" sz="4900" b="1" dirty="0">
                <a:solidFill>
                  <a:schemeClr val="accent5"/>
                </a:solidFill>
              </a:rPr>
              <a:t>MSIS: Pre/Post Assessments</a:t>
            </a:r>
            <a:endParaRPr lang="en-US" b="1" dirty="0">
              <a:solidFill>
                <a:schemeClr val="accent5"/>
              </a:solidFill>
            </a:endParaRP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3181269" y="2336342"/>
            <a:ext cx="8220722" cy="1465094"/>
          </a:xfrm>
        </p:spPr>
        <p:txBody>
          <a:bodyPr>
            <a:normAutofit/>
          </a:bodyPr>
          <a:lstStyle/>
          <a:p>
            <a:r>
              <a:rPr lang="en-US" sz="2400" b="1" dirty="0"/>
              <a:t>Is your district providing ELA and/or Math services?</a:t>
            </a:r>
          </a:p>
          <a:p>
            <a:r>
              <a:rPr lang="en-US" sz="2400" b="1" dirty="0">
                <a:solidFill>
                  <a:srgbClr val="00B050"/>
                </a:solidFill>
              </a:rPr>
              <a:t>Yes: Report Pre/Post assessments </a:t>
            </a:r>
          </a:p>
          <a:p>
            <a:r>
              <a:rPr lang="en-US" sz="2400" b="1" dirty="0">
                <a:solidFill>
                  <a:srgbClr val="FF0000"/>
                </a:solidFill>
              </a:rPr>
              <a:t>No: You do not need to do anything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3" descr="Clipboard Partially Crossed with solid fill">
            <a:extLst>
              <a:ext uri="{FF2B5EF4-FFF2-40B4-BE49-F238E27FC236}">
                <a16:creationId xmlns:a16="http://schemas.microsoft.com/office/drawing/2014/main" id="{784FDB17-9798-F957-D6DD-34D825A75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290" y="1750888"/>
            <a:ext cx="2803133" cy="2803133"/>
          </a:xfrm>
          <a:prstGeom prst="rect">
            <a:avLst/>
          </a:prstGeom>
        </p:spPr>
      </p:pic>
      <p:sp>
        <p:nvSpPr>
          <p:cNvPr id="7" name="Text Placeholder 3">
            <a:extLst>
              <a:ext uri="{FF2B5EF4-FFF2-40B4-BE49-F238E27FC236}">
                <a16:creationId xmlns:a16="http://schemas.microsoft.com/office/drawing/2014/main" id="{E6BBDAA2-17F7-07C2-7CCC-66443029FDD4}"/>
              </a:ext>
            </a:extLst>
          </p:cNvPr>
          <p:cNvSpPr txBox="1">
            <a:spLocks/>
          </p:cNvSpPr>
          <p:nvPr/>
        </p:nvSpPr>
        <p:spPr>
          <a:xfrm>
            <a:off x="3335381" y="2958955"/>
            <a:ext cx="8220722" cy="14650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buFontTx/>
              <a:buNone/>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buFontTx/>
              <a:buNone/>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06031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1039829" y="468254"/>
            <a:ext cx="8761119" cy="536510"/>
          </a:xfrm>
        </p:spPr>
        <p:txBody>
          <a:bodyPr anchor="b">
            <a:normAutofit fontScale="90000"/>
          </a:bodyPr>
          <a:lstStyle/>
          <a:p>
            <a:r>
              <a:rPr lang="en-US" sz="4900" b="1" dirty="0">
                <a:solidFill>
                  <a:schemeClr val="accent5"/>
                </a:solidFill>
              </a:rPr>
              <a:t>MSIS: Pre/Post Assessments</a:t>
            </a:r>
            <a:endParaRPr lang="en-US" b="1" dirty="0">
              <a:solidFill>
                <a:schemeClr val="accent5"/>
              </a:solidFill>
            </a:endParaRPr>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3" descr="Clipboard Partially Crossed with solid fill">
            <a:extLst>
              <a:ext uri="{FF2B5EF4-FFF2-40B4-BE49-F238E27FC236}">
                <a16:creationId xmlns:a16="http://schemas.microsoft.com/office/drawing/2014/main" id="{784FDB17-9798-F957-D6DD-34D825A75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290" y="1750888"/>
            <a:ext cx="2803133" cy="2803133"/>
          </a:xfrm>
          <a:prstGeom prst="rect">
            <a:avLst/>
          </a:prstGeom>
        </p:spPr>
      </p:pic>
      <p:sp>
        <p:nvSpPr>
          <p:cNvPr id="7" name="Text Placeholder 3">
            <a:extLst>
              <a:ext uri="{FF2B5EF4-FFF2-40B4-BE49-F238E27FC236}">
                <a16:creationId xmlns:a16="http://schemas.microsoft.com/office/drawing/2014/main" id="{E6BBDAA2-17F7-07C2-7CCC-66443029FDD4}"/>
              </a:ext>
            </a:extLst>
          </p:cNvPr>
          <p:cNvSpPr txBox="1">
            <a:spLocks/>
          </p:cNvSpPr>
          <p:nvPr/>
        </p:nvSpPr>
        <p:spPr>
          <a:xfrm>
            <a:off x="3196600" y="1397283"/>
            <a:ext cx="8220722" cy="14650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t>If you are reporting Pre/Post assessment scores, please make sure:</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buFontTx/>
              <a:buNone/>
              <a:defRPr/>
            </a:pPr>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The number of students served in that subject area and the number of students you are reporting test scores for is as close as possible </a:t>
            </a:r>
          </a:p>
          <a:p>
            <a:pPr>
              <a:lnSpc>
                <a:spcPct val="100000"/>
              </a:lnSpc>
              <a:spcBef>
                <a:spcPts val="0"/>
              </a:spcBef>
              <a:buFontTx/>
              <a:buNone/>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buFontTx/>
              <a:buNone/>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10" name="Picture 9">
            <a:extLst>
              <a:ext uri="{FF2B5EF4-FFF2-40B4-BE49-F238E27FC236}">
                <a16:creationId xmlns:a16="http://schemas.microsoft.com/office/drawing/2014/main" id="{3D2DCAC3-44D3-94D9-3B5B-F3D54B208038}"/>
              </a:ext>
            </a:extLst>
          </p:cNvPr>
          <p:cNvPicPr>
            <a:picLocks noChangeAspect="1"/>
          </p:cNvPicPr>
          <p:nvPr/>
        </p:nvPicPr>
        <p:blipFill>
          <a:blip r:embed="rId4"/>
          <a:stretch>
            <a:fillRect/>
          </a:stretch>
        </p:blipFill>
        <p:spPr>
          <a:xfrm>
            <a:off x="3535647" y="2707084"/>
            <a:ext cx="7162800" cy="3105150"/>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1D64A422-4967-6867-233D-FE0C7BC16CF9}"/>
                  </a:ext>
                </a:extLst>
              </p14:cNvPr>
              <p14:cNvContentPartPr/>
              <p14:nvPr/>
            </p14:nvContentPartPr>
            <p14:xfrm>
              <a:off x="4415424" y="5414036"/>
              <a:ext cx="237960" cy="360"/>
            </p14:xfrm>
          </p:contentPart>
        </mc:Choice>
        <mc:Fallback xmlns="">
          <p:pic>
            <p:nvPicPr>
              <p:cNvPr id="11" name="Ink 10">
                <a:extLst>
                  <a:ext uri="{FF2B5EF4-FFF2-40B4-BE49-F238E27FC236}">
                    <a16:creationId xmlns:a16="http://schemas.microsoft.com/office/drawing/2014/main" id="{1D64A422-4967-6867-233D-FE0C7BC16CF9}"/>
                  </a:ext>
                </a:extLst>
              </p:cNvPr>
              <p:cNvPicPr/>
              <p:nvPr/>
            </p:nvPicPr>
            <p:blipFill>
              <a:blip r:embed="rId6"/>
              <a:stretch>
                <a:fillRect/>
              </a:stretch>
            </p:blipFill>
            <p:spPr>
              <a:xfrm>
                <a:off x="4379424" y="5342396"/>
                <a:ext cx="309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D20C768A-D6DF-CFA5-15DE-532EC4EFCCE1}"/>
                  </a:ext>
                </a:extLst>
              </p14:cNvPr>
              <p14:cNvContentPartPr/>
              <p14:nvPr/>
            </p14:nvContentPartPr>
            <p14:xfrm>
              <a:off x="6616464" y="5413316"/>
              <a:ext cx="276480" cy="21960"/>
            </p14:xfrm>
          </p:contentPart>
        </mc:Choice>
        <mc:Fallback xmlns="">
          <p:pic>
            <p:nvPicPr>
              <p:cNvPr id="13" name="Ink 12">
                <a:extLst>
                  <a:ext uri="{FF2B5EF4-FFF2-40B4-BE49-F238E27FC236}">
                    <a16:creationId xmlns:a16="http://schemas.microsoft.com/office/drawing/2014/main" id="{D20C768A-D6DF-CFA5-15DE-532EC4EFCCE1}"/>
                  </a:ext>
                </a:extLst>
              </p:cNvPr>
              <p:cNvPicPr/>
              <p:nvPr/>
            </p:nvPicPr>
            <p:blipFill>
              <a:blip r:embed="rId8"/>
              <a:stretch>
                <a:fillRect/>
              </a:stretch>
            </p:blipFill>
            <p:spPr>
              <a:xfrm>
                <a:off x="6580464" y="5341676"/>
                <a:ext cx="348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A9C5033C-9FF0-1DB1-6DD4-7EF9D837E519}"/>
                  </a:ext>
                </a:extLst>
              </p14:cNvPr>
              <p14:cNvContentPartPr/>
              <p14:nvPr/>
            </p14:nvContentPartPr>
            <p14:xfrm>
              <a:off x="9082104" y="5393516"/>
              <a:ext cx="525600" cy="21600"/>
            </p14:xfrm>
          </p:contentPart>
        </mc:Choice>
        <mc:Fallback xmlns="">
          <p:pic>
            <p:nvPicPr>
              <p:cNvPr id="14" name="Ink 13">
                <a:extLst>
                  <a:ext uri="{FF2B5EF4-FFF2-40B4-BE49-F238E27FC236}">
                    <a16:creationId xmlns:a16="http://schemas.microsoft.com/office/drawing/2014/main" id="{A9C5033C-9FF0-1DB1-6DD4-7EF9D837E519}"/>
                  </a:ext>
                </a:extLst>
              </p:cNvPr>
              <p:cNvPicPr/>
              <p:nvPr/>
            </p:nvPicPr>
            <p:blipFill>
              <a:blip r:embed="rId10"/>
              <a:stretch>
                <a:fillRect/>
              </a:stretch>
            </p:blipFill>
            <p:spPr>
              <a:xfrm>
                <a:off x="9046464" y="5321516"/>
                <a:ext cx="597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BA3B5BD9-355E-7805-A146-5E42689154C0}"/>
                  </a:ext>
                </a:extLst>
              </p14:cNvPr>
              <p14:cNvContentPartPr/>
              <p14:nvPr/>
            </p14:nvContentPartPr>
            <p14:xfrm>
              <a:off x="9297744" y="5639756"/>
              <a:ext cx="173880" cy="21240"/>
            </p14:xfrm>
          </p:contentPart>
        </mc:Choice>
        <mc:Fallback xmlns="">
          <p:pic>
            <p:nvPicPr>
              <p:cNvPr id="15" name="Ink 14">
                <a:extLst>
                  <a:ext uri="{FF2B5EF4-FFF2-40B4-BE49-F238E27FC236}">
                    <a16:creationId xmlns:a16="http://schemas.microsoft.com/office/drawing/2014/main" id="{BA3B5BD9-355E-7805-A146-5E42689154C0}"/>
                  </a:ext>
                </a:extLst>
              </p:cNvPr>
              <p:cNvPicPr/>
              <p:nvPr/>
            </p:nvPicPr>
            <p:blipFill>
              <a:blip r:embed="rId12"/>
              <a:stretch>
                <a:fillRect/>
              </a:stretch>
            </p:blipFill>
            <p:spPr>
              <a:xfrm>
                <a:off x="9261744" y="5568116"/>
                <a:ext cx="245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16CFA6D5-6296-CC86-8F63-E46C80BD8C7B}"/>
                  </a:ext>
                </a:extLst>
              </p14:cNvPr>
              <p14:cNvContentPartPr/>
              <p14:nvPr/>
            </p14:nvContentPartPr>
            <p14:xfrm>
              <a:off x="6626544" y="5619596"/>
              <a:ext cx="256680" cy="360"/>
            </p14:xfrm>
          </p:contentPart>
        </mc:Choice>
        <mc:Fallback xmlns="">
          <p:pic>
            <p:nvPicPr>
              <p:cNvPr id="16" name="Ink 15">
                <a:extLst>
                  <a:ext uri="{FF2B5EF4-FFF2-40B4-BE49-F238E27FC236}">
                    <a16:creationId xmlns:a16="http://schemas.microsoft.com/office/drawing/2014/main" id="{16CFA6D5-6296-CC86-8F63-E46C80BD8C7B}"/>
                  </a:ext>
                </a:extLst>
              </p:cNvPr>
              <p:cNvPicPr/>
              <p:nvPr/>
            </p:nvPicPr>
            <p:blipFill>
              <a:blip r:embed="rId14"/>
              <a:stretch>
                <a:fillRect/>
              </a:stretch>
            </p:blipFill>
            <p:spPr>
              <a:xfrm>
                <a:off x="6590544" y="5547596"/>
                <a:ext cx="32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2D5977CF-D4A3-AED4-28F0-D24B0A077653}"/>
                  </a:ext>
                </a:extLst>
              </p14:cNvPr>
              <p14:cNvContentPartPr/>
              <p14:nvPr/>
            </p14:nvContentPartPr>
            <p14:xfrm>
              <a:off x="4438104" y="5640116"/>
              <a:ext cx="204480" cy="21240"/>
            </p14:xfrm>
          </p:contentPart>
        </mc:Choice>
        <mc:Fallback xmlns="">
          <p:pic>
            <p:nvPicPr>
              <p:cNvPr id="17" name="Ink 16">
                <a:extLst>
                  <a:ext uri="{FF2B5EF4-FFF2-40B4-BE49-F238E27FC236}">
                    <a16:creationId xmlns:a16="http://schemas.microsoft.com/office/drawing/2014/main" id="{2D5977CF-D4A3-AED4-28F0-D24B0A077653}"/>
                  </a:ext>
                </a:extLst>
              </p:cNvPr>
              <p:cNvPicPr/>
              <p:nvPr/>
            </p:nvPicPr>
            <p:blipFill>
              <a:blip r:embed="rId16"/>
              <a:stretch>
                <a:fillRect/>
              </a:stretch>
            </p:blipFill>
            <p:spPr>
              <a:xfrm>
                <a:off x="4402464" y="5568116"/>
                <a:ext cx="276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4DD6BF3B-1E4B-6C00-68D8-369C3D9729EF}"/>
                  </a:ext>
                </a:extLst>
              </p14:cNvPr>
              <p14:cNvContentPartPr/>
              <p14:nvPr/>
            </p14:nvContentPartPr>
            <p14:xfrm>
              <a:off x="4376544" y="4726076"/>
              <a:ext cx="317880" cy="31320"/>
            </p14:xfrm>
          </p:contentPart>
        </mc:Choice>
        <mc:Fallback xmlns="">
          <p:pic>
            <p:nvPicPr>
              <p:cNvPr id="18" name="Ink 17">
                <a:extLst>
                  <a:ext uri="{FF2B5EF4-FFF2-40B4-BE49-F238E27FC236}">
                    <a16:creationId xmlns:a16="http://schemas.microsoft.com/office/drawing/2014/main" id="{4DD6BF3B-1E4B-6C00-68D8-369C3D9729EF}"/>
                  </a:ext>
                </a:extLst>
              </p:cNvPr>
              <p:cNvPicPr/>
              <p:nvPr/>
            </p:nvPicPr>
            <p:blipFill>
              <a:blip r:embed="rId18"/>
              <a:stretch>
                <a:fillRect/>
              </a:stretch>
            </p:blipFill>
            <p:spPr>
              <a:xfrm>
                <a:off x="4340544" y="4654076"/>
                <a:ext cx="389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E9085D78-94D8-0BB2-3BDF-864E95F9B80F}"/>
                  </a:ext>
                </a:extLst>
              </p14:cNvPr>
              <p14:cNvContentPartPr/>
              <p14:nvPr/>
            </p14:nvContentPartPr>
            <p14:xfrm>
              <a:off x="6585144" y="4674236"/>
              <a:ext cx="383400" cy="27720"/>
            </p14:xfrm>
          </p:contentPart>
        </mc:Choice>
        <mc:Fallback xmlns="">
          <p:pic>
            <p:nvPicPr>
              <p:cNvPr id="19" name="Ink 18">
                <a:extLst>
                  <a:ext uri="{FF2B5EF4-FFF2-40B4-BE49-F238E27FC236}">
                    <a16:creationId xmlns:a16="http://schemas.microsoft.com/office/drawing/2014/main" id="{E9085D78-94D8-0BB2-3BDF-864E95F9B80F}"/>
                  </a:ext>
                </a:extLst>
              </p:cNvPr>
              <p:cNvPicPr/>
              <p:nvPr/>
            </p:nvPicPr>
            <p:blipFill>
              <a:blip r:embed="rId20"/>
              <a:stretch>
                <a:fillRect/>
              </a:stretch>
            </p:blipFill>
            <p:spPr>
              <a:xfrm>
                <a:off x="6549504" y="4602596"/>
                <a:ext cx="455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F88809B3-751D-F141-E7D3-1C6E8C9D2DD4}"/>
                  </a:ext>
                </a:extLst>
              </p14:cNvPr>
              <p14:cNvContentPartPr/>
              <p14:nvPr/>
            </p14:nvContentPartPr>
            <p14:xfrm>
              <a:off x="9266784" y="4735796"/>
              <a:ext cx="307080" cy="10800"/>
            </p14:xfrm>
          </p:contentPart>
        </mc:Choice>
        <mc:Fallback xmlns="">
          <p:pic>
            <p:nvPicPr>
              <p:cNvPr id="20" name="Ink 19">
                <a:extLst>
                  <a:ext uri="{FF2B5EF4-FFF2-40B4-BE49-F238E27FC236}">
                    <a16:creationId xmlns:a16="http://schemas.microsoft.com/office/drawing/2014/main" id="{F88809B3-751D-F141-E7D3-1C6E8C9D2DD4}"/>
                  </a:ext>
                </a:extLst>
              </p:cNvPr>
              <p:cNvPicPr/>
              <p:nvPr/>
            </p:nvPicPr>
            <p:blipFill>
              <a:blip r:embed="rId22"/>
              <a:stretch>
                <a:fillRect/>
              </a:stretch>
            </p:blipFill>
            <p:spPr>
              <a:xfrm>
                <a:off x="9231144" y="4664156"/>
                <a:ext cx="378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D568D29E-AFE1-580C-5BC1-E53CE4EDA2E1}"/>
                  </a:ext>
                </a:extLst>
              </p14:cNvPr>
              <p14:cNvContentPartPr/>
              <p14:nvPr/>
            </p14:nvContentPartPr>
            <p14:xfrm>
              <a:off x="4407144" y="4940996"/>
              <a:ext cx="205560" cy="11520"/>
            </p14:xfrm>
          </p:contentPart>
        </mc:Choice>
        <mc:Fallback xmlns="">
          <p:pic>
            <p:nvPicPr>
              <p:cNvPr id="21" name="Ink 20">
                <a:extLst>
                  <a:ext uri="{FF2B5EF4-FFF2-40B4-BE49-F238E27FC236}">
                    <a16:creationId xmlns:a16="http://schemas.microsoft.com/office/drawing/2014/main" id="{D568D29E-AFE1-580C-5BC1-E53CE4EDA2E1}"/>
                  </a:ext>
                </a:extLst>
              </p:cNvPr>
              <p:cNvPicPr/>
              <p:nvPr/>
            </p:nvPicPr>
            <p:blipFill>
              <a:blip r:embed="rId24"/>
              <a:stretch>
                <a:fillRect/>
              </a:stretch>
            </p:blipFill>
            <p:spPr>
              <a:xfrm>
                <a:off x="4371504" y="4869356"/>
                <a:ext cx="277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491484C3-90A5-B5D2-40A7-97F97E6A7331}"/>
                  </a:ext>
                </a:extLst>
              </p14:cNvPr>
              <p14:cNvContentPartPr/>
              <p14:nvPr/>
            </p14:nvContentPartPr>
            <p14:xfrm>
              <a:off x="4407144" y="4499636"/>
              <a:ext cx="276840" cy="360"/>
            </p14:xfrm>
          </p:contentPart>
        </mc:Choice>
        <mc:Fallback xmlns="">
          <p:pic>
            <p:nvPicPr>
              <p:cNvPr id="22" name="Ink 21">
                <a:extLst>
                  <a:ext uri="{FF2B5EF4-FFF2-40B4-BE49-F238E27FC236}">
                    <a16:creationId xmlns:a16="http://schemas.microsoft.com/office/drawing/2014/main" id="{491484C3-90A5-B5D2-40A7-97F97E6A7331}"/>
                  </a:ext>
                </a:extLst>
              </p:cNvPr>
              <p:cNvPicPr/>
              <p:nvPr/>
            </p:nvPicPr>
            <p:blipFill>
              <a:blip r:embed="rId26"/>
              <a:stretch>
                <a:fillRect/>
              </a:stretch>
            </p:blipFill>
            <p:spPr>
              <a:xfrm>
                <a:off x="4371504" y="4427636"/>
                <a:ext cx="348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74A222C1-F7E5-36E1-29C6-25DBFBBBF775}"/>
                  </a:ext>
                </a:extLst>
              </p14:cNvPr>
              <p14:cNvContentPartPr/>
              <p14:nvPr/>
            </p14:nvContentPartPr>
            <p14:xfrm>
              <a:off x="6626544" y="4489196"/>
              <a:ext cx="255960" cy="10800"/>
            </p14:xfrm>
          </p:contentPart>
        </mc:Choice>
        <mc:Fallback xmlns="">
          <p:pic>
            <p:nvPicPr>
              <p:cNvPr id="24" name="Ink 23">
                <a:extLst>
                  <a:ext uri="{FF2B5EF4-FFF2-40B4-BE49-F238E27FC236}">
                    <a16:creationId xmlns:a16="http://schemas.microsoft.com/office/drawing/2014/main" id="{74A222C1-F7E5-36E1-29C6-25DBFBBBF775}"/>
                  </a:ext>
                </a:extLst>
              </p:cNvPr>
              <p:cNvPicPr/>
              <p:nvPr/>
            </p:nvPicPr>
            <p:blipFill>
              <a:blip r:embed="rId28"/>
              <a:stretch>
                <a:fillRect/>
              </a:stretch>
            </p:blipFill>
            <p:spPr>
              <a:xfrm>
                <a:off x="6590544" y="4417196"/>
                <a:ext cx="32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750E8814-2FE4-D2D4-93A7-2AE412DD809C}"/>
                  </a:ext>
                </a:extLst>
              </p14:cNvPr>
              <p14:cNvContentPartPr/>
              <p14:nvPr/>
            </p14:nvContentPartPr>
            <p14:xfrm>
              <a:off x="9277224" y="4479476"/>
              <a:ext cx="174240" cy="360"/>
            </p14:xfrm>
          </p:contentPart>
        </mc:Choice>
        <mc:Fallback xmlns="">
          <p:pic>
            <p:nvPicPr>
              <p:cNvPr id="25" name="Ink 24">
                <a:extLst>
                  <a:ext uri="{FF2B5EF4-FFF2-40B4-BE49-F238E27FC236}">
                    <a16:creationId xmlns:a16="http://schemas.microsoft.com/office/drawing/2014/main" id="{750E8814-2FE4-D2D4-93A7-2AE412DD809C}"/>
                  </a:ext>
                </a:extLst>
              </p:cNvPr>
              <p:cNvPicPr/>
              <p:nvPr/>
            </p:nvPicPr>
            <p:blipFill>
              <a:blip r:embed="rId30"/>
              <a:stretch>
                <a:fillRect/>
              </a:stretch>
            </p:blipFill>
            <p:spPr>
              <a:xfrm>
                <a:off x="9241224" y="4407476"/>
                <a:ext cx="245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531DFC28-229F-FA1C-600C-6813EB43F45F}"/>
                  </a:ext>
                </a:extLst>
              </p14:cNvPr>
              <p14:cNvContentPartPr/>
              <p14:nvPr/>
            </p14:nvContentPartPr>
            <p14:xfrm>
              <a:off x="6595584" y="4952156"/>
              <a:ext cx="307440" cy="360"/>
            </p14:xfrm>
          </p:contentPart>
        </mc:Choice>
        <mc:Fallback xmlns="">
          <p:pic>
            <p:nvPicPr>
              <p:cNvPr id="26" name="Ink 25">
                <a:extLst>
                  <a:ext uri="{FF2B5EF4-FFF2-40B4-BE49-F238E27FC236}">
                    <a16:creationId xmlns:a16="http://schemas.microsoft.com/office/drawing/2014/main" id="{531DFC28-229F-FA1C-600C-6813EB43F45F}"/>
                  </a:ext>
                </a:extLst>
              </p:cNvPr>
              <p:cNvPicPr/>
              <p:nvPr/>
            </p:nvPicPr>
            <p:blipFill>
              <a:blip r:embed="rId32"/>
              <a:stretch>
                <a:fillRect/>
              </a:stretch>
            </p:blipFill>
            <p:spPr>
              <a:xfrm>
                <a:off x="6559944" y="4880156"/>
                <a:ext cx="37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47E54865-B6B0-361C-E13C-D403E4F4B078}"/>
                  </a:ext>
                </a:extLst>
              </p14:cNvPr>
              <p14:cNvContentPartPr/>
              <p14:nvPr/>
            </p14:nvContentPartPr>
            <p14:xfrm>
              <a:off x="9287664" y="4972316"/>
              <a:ext cx="216000" cy="11160"/>
            </p14:xfrm>
          </p:contentPart>
        </mc:Choice>
        <mc:Fallback xmlns="">
          <p:pic>
            <p:nvPicPr>
              <p:cNvPr id="35" name="Ink 34">
                <a:extLst>
                  <a:ext uri="{FF2B5EF4-FFF2-40B4-BE49-F238E27FC236}">
                    <a16:creationId xmlns:a16="http://schemas.microsoft.com/office/drawing/2014/main" id="{47E54865-B6B0-361C-E13C-D403E4F4B078}"/>
                  </a:ext>
                </a:extLst>
              </p:cNvPr>
              <p:cNvPicPr/>
              <p:nvPr/>
            </p:nvPicPr>
            <p:blipFill>
              <a:blip r:embed="rId34"/>
              <a:stretch>
                <a:fillRect/>
              </a:stretch>
            </p:blipFill>
            <p:spPr>
              <a:xfrm>
                <a:off x="9251664" y="4900316"/>
                <a:ext cx="287640" cy="154800"/>
              </a:xfrm>
              <a:prstGeom prst="rect">
                <a:avLst/>
              </a:prstGeom>
            </p:spPr>
          </p:pic>
        </mc:Fallback>
      </mc:AlternateContent>
    </p:spTree>
    <p:extLst>
      <p:ext uri="{BB962C8B-B14F-4D97-AF65-F5344CB8AC3E}">
        <p14:creationId xmlns:p14="http://schemas.microsoft.com/office/powerpoint/2010/main" val="159258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419450" y="348347"/>
            <a:ext cx="10515600" cy="1110583"/>
          </a:xfrm>
        </p:spPr>
        <p:txBody>
          <a:bodyPr anchor="ctr">
            <a:normAutofit fontScale="90000"/>
          </a:bodyPr>
          <a:lstStyle/>
          <a:p>
            <a:r>
              <a:rPr lang="en-US" b="1" dirty="0"/>
              <a:t>Made a Mistake?</a:t>
            </a:r>
            <a:br>
              <a:rPr lang="en-US" b="1" dirty="0">
                <a:effectLst/>
              </a:rPr>
            </a:br>
            <a:endParaRPr lang="en-US" dirty="0"/>
          </a:p>
        </p:txBody>
      </p:sp>
      <p:pic>
        <p:nvPicPr>
          <p:cNvPr id="3" name="Picture 2">
            <a:extLst>
              <a:ext uri="{FF2B5EF4-FFF2-40B4-BE49-F238E27FC236}">
                <a16:creationId xmlns:a16="http://schemas.microsoft.com/office/drawing/2014/main" id="{ED40B402-C188-FC95-B335-8F190A0BC4B6}"/>
              </a:ext>
            </a:extLst>
          </p:cNvPr>
          <p:cNvPicPr>
            <a:picLocks noChangeAspect="1"/>
          </p:cNvPicPr>
          <p:nvPr/>
        </p:nvPicPr>
        <p:blipFill rotWithShape="1">
          <a:blip r:embed="rId2"/>
          <a:srcRect r="754"/>
          <a:stretch/>
        </p:blipFill>
        <p:spPr>
          <a:xfrm>
            <a:off x="2722651" y="2103295"/>
            <a:ext cx="5088467" cy="3883799"/>
          </a:xfrm>
          <a:prstGeom prst="rect">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728B6FDF-7264-0D5E-8C4C-79823860B634}"/>
              </a:ext>
            </a:extLst>
          </p:cNvPr>
          <p:cNvPicPr>
            <a:picLocks noChangeAspect="1"/>
          </p:cNvPicPr>
          <p:nvPr/>
        </p:nvPicPr>
        <p:blipFill rotWithShape="1">
          <a:blip r:embed="rId3"/>
          <a:srcRect l="2457" t="2794" r="1910"/>
          <a:stretch/>
        </p:blipFill>
        <p:spPr>
          <a:xfrm>
            <a:off x="511917" y="2414738"/>
            <a:ext cx="1786855" cy="1741729"/>
          </a:xfrm>
          <a:prstGeom prst="rect">
            <a:avLst/>
          </a:prstGeom>
        </p:spPr>
      </p:pic>
      <p:sp>
        <p:nvSpPr>
          <p:cNvPr id="7" name="Title 1">
            <a:extLst>
              <a:ext uri="{FF2B5EF4-FFF2-40B4-BE49-F238E27FC236}">
                <a16:creationId xmlns:a16="http://schemas.microsoft.com/office/drawing/2014/main" id="{B1DA1A5E-47FB-929C-341E-3398DFD5E173}"/>
              </a:ext>
            </a:extLst>
          </p:cNvPr>
          <p:cNvSpPr txBox="1">
            <a:spLocks/>
          </p:cNvSpPr>
          <p:nvPr/>
        </p:nvSpPr>
        <p:spPr>
          <a:xfrm>
            <a:off x="1676400" y="1305358"/>
            <a:ext cx="10515600" cy="111058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Submit a </a:t>
            </a:r>
            <a:r>
              <a:rPr lang="en-US" b="1" dirty="0"/>
              <a:t>data change request:</a:t>
            </a:r>
            <a:br>
              <a:rPr lang="en-US" b="1" dirty="0"/>
            </a:br>
            <a:endParaRPr lang="en-US" dirty="0"/>
          </a:p>
        </p:txBody>
      </p:sp>
      <p:sp>
        <p:nvSpPr>
          <p:cNvPr id="9" name="TextBox 8">
            <a:extLst>
              <a:ext uri="{FF2B5EF4-FFF2-40B4-BE49-F238E27FC236}">
                <a16:creationId xmlns:a16="http://schemas.microsoft.com/office/drawing/2014/main" id="{EA1B7FDF-89DF-A163-B8D7-10EA6B816E61}"/>
              </a:ext>
            </a:extLst>
          </p:cNvPr>
          <p:cNvSpPr txBox="1"/>
          <p:nvPr/>
        </p:nvSpPr>
        <p:spPr>
          <a:xfrm>
            <a:off x="8496728" y="2301411"/>
            <a:ext cx="30822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Changes to enrollment</a:t>
            </a:r>
          </a:p>
          <a:p>
            <a:pPr marL="285750" indent="-285750">
              <a:buFont typeface="Arial" panose="020B0604020202020204" pitchFamily="34" charset="0"/>
              <a:buChar char="•"/>
            </a:pPr>
            <a:r>
              <a:rPr lang="en-US" dirty="0"/>
              <a:t>Changes to student information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011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71919" y="136310"/>
            <a:ext cx="12048162" cy="1159971"/>
          </a:xfrm>
        </p:spPr>
        <p:txBody>
          <a:bodyPr anchor="b">
            <a:noAutofit/>
          </a:bodyPr>
          <a:lstStyle/>
          <a:p>
            <a:r>
              <a:rPr lang="en-US" sz="4000" b="1" dirty="0">
                <a:solidFill>
                  <a:schemeClr val="accent5"/>
                </a:solidFill>
              </a:rPr>
              <a:t>Washington MEP At A Glance:</a:t>
            </a:r>
            <a:br>
              <a:rPr lang="en-US" sz="4000" b="1" dirty="0">
                <a:solidFill>
                  <a:schemeClr val="accent5"/>
                </a:solidFill>
              </a:rPr>
            </a:br>
            <a:r>
              <a:rPr lang="en-US" sz="4000" b="1" dirty="0">
                <a:solidFill>
                  <a:schemeClr val="accent5"/>
                </a:solidFill>
              </a:rPr>
              <a:t>23-24 School Year</a:t>
            </a: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71919" y="1899449"/>
            <a:ext cx="2681555" cy="536507"/>
          </a:xfrm>
        </p:spPr>
        <p:txBody>
          <a:bodyPr>
            <a:normAutofit/>
          </a:bodyPr>
          <a:lstStyle/>
          <a:p>
            <a:r>
              <a:rPr lang="en-US" sz="2400" b="1" dirty="0"/>
              <a:t>As of 7/31/2024:</a:t>
            </a:r>
            <a:endParaRPr lang="en-US" sz="2400" b="1" dirty="0">
              <a:solidFill>
                <a:schemeClr val="accent2"/>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6" name="Rectangle 1">
            <a:extLst>
              <a:ext uri="{FF2B5EF4-FFF2-40B4-BE49-F238E27FC236}">
                <a16:creationId xmlns:a16="http://schemas.microsoft.com/office/drawing/2014/main" id="{F7F228F3-0B6E-614D-BC66-E1B537A5FF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630CA206-BD72-29B6-F8B1-5CC9F7336149}"/>
              </a:ext>
            </a:extLst>
          </p:cNvPr>
          <p:cNvPicPr>
            <a:picLocks noChangeAspect="1"/>
          </p:cNvPicPr>
          <p:nvPr/>
        </p:nvPicPr>
        <p:blipFill>
          <a:blip r:embed="rId2"/>
          <a:stretch>
            <a:fillRect/>
          </a:stretch>
        </p:blipFill>
        <p:spPr>
          <a:xfrm>
            <a:off x="3246633" y="1173539"/>
            <a:ext cx="7456229" cy="1988328"/>
          </a:xfrm>
          <a:prstGeom prst="rect">
            <a:avLst/>
          </a:prstGeom>
        </p:spPr>
      </p:pic>
      <p:pic>
        <p:nvPicPr>
          <p:cNvPr id="10" name="Picture 9">
            <a:extLst>
              <a:ext uri="{FF2B5EF4-FFF2-40B4-BE49-F238E27FC236}">
                <a16:creationId xmlns:a16="http://schemas.microsoft.com/office/drawing/2014/main" id="{9873A54B-4965-F880-D72A-003E3BC151B4}"/>
              </a:ext>
            </a:extLst>
          </p:cNvPr>
          <p:cNvPicPr>
            <a:picLocks noChangeAspect="1"/>
          </p:cNvPicPr>
          <p:nvPr/>
        </p:nvPicPr>
        <p:blipFill>
          <a:blip r:embed="rId3"/>
          <a:stretch>
            <a:fillRect/>
          </a:stretch>
        </p:blipFill>
        <p:spPr>
          <a:xfrm>
            <a:off x="71919" y="3384480"/>
            <a:ext cx="5496674" cy="1832224"/>
          </a:xfrm>
          <a:prstGeom prst="rect">
            <a:avLst/>
          </a:prstGeom>
        </p:spPr>
      </p:pic>
      <p:pic>
        <p:nvPicPr>
          <p:cNvPr id="19" name="Picture 18">
            <a:extLst>
              <a:ext uri="{FF2B5EF4-FFF2-40B4-BE49-F238E27FC236}">
                <a16:creationId xmlns:a16="http://schemas.microsoft.com/office/drawing/2014/main" id="{F8299B23-277A-1D31-C96C-F243AF68DBBA}"/>
              </a:ext>
            </a:extLst>
          </p:cNvPr>
          <p:cNvPicPr>
            <a:picLocks noChangeAspect="1"/>
          </p:cNvPicPr>
          <p:nvPr/>
        </p:nvPicPr>
        <p:blipFill>
          <a:blip r:embed="rId4"/>
          <a:stretch>
            <a:fillRect/>
          </a:stretch>
        </p:blipFill>
        <p:spPr>
          <a:xfrm>
            <a:off x="6385362" y="3305244"/>
            <a:ext cx="5363110" cy="2060345"/>
          </a:xfrm>
          <a:prstGeom prst="rect">
            <a:avLst/>
          </a:prstGeom>
        </p:spPr>
      </p:pic>
    </p:spTree>
    <p:extLst>
      <p:ext uri="{BB962C8B-B14F-4D97-AF65-F5344CB8AC3E}">
        <p14:creationId xmlns:p14="http://schemas.microsoft.com/office/powerpoint/2010/main" val="291462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48F224-8D40-B1C8-D3B5-22CFDD3E16B7}"/>
              </a:ext>
            </a:extLst>
          </p:cNvPr>
          <p:cNvSpPr/>
          <p:nvPr/>
        </p:nvSpPr>
        <p:spPr>
          <a:xfrm>
            <a:off x="0" y="3702868"/>
            <a:ext cx="12191999" cy="201168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TextBox 13">
            <a:extLst>
              <a:ext uri="{FF2B5EF4-FFF2-40B4-BE49-F238E27FC236}">
                <a16:creationId xmlns:a16="http://schemas.microsoft.com/office/drawing/2014/main" id="{A8786751-38E7-A5B8-9F19-F932C6024A99}"/>
              </a:ext>
            </a:extLst>
          </p:cNvPr>
          <p:cNvSpPr txBox="1"/>
          <p:nvPr/>
        </p:nvSpPr>
        <p:spPr>
          <a:xfrm>
            <a:off x="258843" y="3702868"/>
            <a:ext cx="7942217" cy="1569660"/>
          </a:xfrm>
          <a:prstGeom prst="rect">
            <a:avLst/>
          </a:prstGeom>
          <a:noFill/>
        </p:spPr>
        <p:txBody>
          <a:bodyPr wrap="square" rtlCol="0">
            <a:spAutoFit/>
          </a:bodyPr>
          <a:lstStyle/>
          <a:p>
            <a:r>
              <a:rPr lang="en-US" sz="9600" dirty="0">
                <a:solidFill>
                  <a:schemeClr val="bg1"/>
                </a:solidFill>
              </a:rPr>
              <a:t>Questions?</a:t>
            </a:r>
          </a:p>
        </p:txBody>
      </p:sp>
      <p:pic>
        <p:nvPicPr>
          <p:cNvPr id="7" name="Picture 6" descr="Yellow 3D brain">
            <a:extLst>
              <a:ext uri="{FF2B5EF4-FFF2-40B4-BE49-F238E27FC236}">
                <a16:creationId xmlns:a16="http://schemas.microsoft.com/office/drawing/2014/main" id="{A7B50AAE-92C2-33EB-7DD9-E5518E4BE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398" y="0"/>
            <a:ext cx="5012602" cy="3728262"/>
          </a:xfrm>
          <a:prstGeom prst="rect">
            <a:avLst/>
          </a:prstGeom>
        </p:spPr>
      </p:pic>
      <p:sp>
        <p:nvSpPr>
          <p:cNvPr id="3" name="TextBox 2">
            <a:extLst>
              <a:ext uri="{FF2B5EF4-FFF2-40B4-BE49-F238E27FC236}">
                <a16:creationId xmlns:a16="http://schemas.microsoft.com/office/drawing/2014/main" id="{983B8F4D-488C-80DB-A1B3-4BEF0C0411A2}"/>
              </a:ext>
            </a:extLst>
          </p:cNvPr>
          <p:cNvSpPr txBox="1"/>
          <p:nvPr/>
        </p:nvSpPr>
        <p:spPr>
          <a:xfrm>
            <a:off x="9353725" y="331050"/>
            <a:ext cx="1254694" cy="2400657"/>
          </a:xfrm>
          <a:prstGeom prst="rect">
            <a:avLst/>
          </a:prstGeom>
          <a:noFill/>
        </p:spPr>
        <p:txBody>
          <a:bodyPr wrap="square">
            <a:spAutoFit/>
          </a:bodyPr>
          <a:lstStyle/>
          <a:p>
            <a:r>
              <a:rPr lang="en-US" sz="15000" dirty="0">
                <a:solidFill>
                  <a:schemeClr val="accent1"/>
                </a:solidFill>
                <a:latin typeface="Algerian" panose="04020705040A02060702" pitchFamily="82" charset="0"/>
              </a:rPr>
              <a:t>?</a:t>
            </a:r>
          </a:p>
        </p:txBody>
      </p:sp>
    </p:spTree>
    <p:extLst>
      <p:ext uri="{BB962C8B-B14F-4D97-AF65-F5344CB8AC3E}">
        <p14:creationId xmlns:p14="http://schemas.microsoft.com/office/powerpoint/2010/main" val="1524131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F110C-9185-21C7-7E10-7835DEA848BB}"/>
              </a:ext>
            </a:extLst>
          </p:cNvPr>
          <p:cNvSpPr>
            <a:spLocks noGrp="1"/>
          </p:cNvSpPr>
          <p:nvPr>
            <p:ph type="title"/>
          </p:nvPr>
        </p:nvSpPr>
        <p:spPr>
          <a:xfrm>
            <a:off x="0" y="2678458"/>
            <a:ext cx="12276499" cy="28527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  </a:t>
            </a:r>
            <a:r>
              <a:rPr lang="en-US" sz="9600" dirty="0"/>
              <a:t>Thank you!</a:t>
            </a:r>
          </a:p>
        </p:txBody>
      </p:sp>
    </p:spTree>
    <p:extLst>
      <p:ext uri="{BB962C8B-B14F-4D97-AF65-F5344CB8AC3E}">
        <p14:creationId xmlns:p14="http://schemas.microsoft.com/office/powerpoint/2010/main" val="207469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OSPI logo">
            <a:extLst>
              <a:ext uri="{FF2B5EF4-FFF2-40B4-BE49-F238E27FC236}">
                <a16:creationId xmlns:a16="http://schemas.microsoft.com/office/drawing/2014/main" id="{ACCAE71C-262C-4670-8A1D-A14F8935A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4" name="Title 3">
            <a:extLst>
              <a:ext uri="{FF2B5EF4-FFF2-40B4-BE49-F238E27FC236}">
                <a16:creationId xmlns:a16="http://schemas.microsoft.com/office/drawing/2014/main" id="{72962C5F-302A-4C30-BE2A-667E19D2D6A9}"/>
              </a:ext>
            </a:extLst>
          </p:cNvPr>
          <p:cNvSpPr txBox="1">
            <a:spLocks noGrp="1"/>
          </p:cNvSpPr>
          <p:nvPr>
            <p:ph type="title" idx="4294967295"/>
          </p:nvPr>
        </p:nvSpPr>
        <p:spPr>
          <a:xfrm>
            <a:off x="0" y="638175"/>
            <a:ext cx="3875088" cy="58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10000"/>
                  </a:schemeClr>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4808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DAFC-8AED-4827-A74F-F53B3841C064}"/>
              </a:ext>
            </a:extLst>
          </p:cNvPr>
          <p:cNvSpPr>
            <a:spLocks noGrp="1"/>
          </p:cNvSpPr>
          <p:nvPr>
            <p:ph type="title"/>
          </p:nvPr>
        </p:nvSpPr>
        <p:spPr/>
        <p:txBody>
          <a:bodyPr>
            <a:normAutofit/>
          </a:bodyPr>
          <a:lstStyle/>
          <a:p>
            <a:r>
              <a:rPr lang="en-US" b="1" i="1" dirty="0">
                <a:latin typeface="Segoe UI" panose="020B0502040204020203" pitchFamily="34" charset="0"/>
                <a:ea typeface="Calibri" panose="020F0502020204030204" pitchFamily="34" charset="0"/>
              </a:rPr>
              <a:t>Tribal Land Acknowledgement</a:t>
            </a:r>
            <a:endParaRPr lang="en-US" dirty="0"/>
          </a:p>
        </p:txBody>
      </p:sp>
      <p:sp>
        <p:nvSpPr>
          <p:cNvPr id="3" name="Content Placeholder 2">
            <a:extLst>
              <a:ext uri="{FF2B5EF4-FFF2-40B4-BE49-F238E27FC236}">
                <a16:creationId xmlns:a16="http://schemas.microsoft.com/office/drawing/2014/main" id="{9CCEED55-7900-4238-A258-2446E2589EE4}"/>
              </a:ext>
            </a:extLst>
          </p:cNvPr>
          <p:cNvSpPr>
            <a:spLocks noGrp="1"/>
          </p:cNvSpPr>
          <p:nvPr>
            <p:ph idx="1"/>
          </p:nvPr>
        </p:nvSpPr>
        <p:spPr/>
        <p:txBody>
          <a:bodyPr anchor="ctr">
            <a:normAutofit/>
          </a:bodyPr>
          <a:lstStyle/>
          <a:p>
            <a:pPr marL="0" marR="0" lvl="0" indent="0" algn="ctr">
              <a:spcBef>
                <a:spcPts val="0"/>
              </a:spcBef>
              <a:spcAft>
                <a:spcPts val="0"/>
              </a:spcAft>
              <a:buNone/>
              <a:tabLst>
                <a:tab pos="457200" algn="l"/>
              </a:tabLst>
            </a:pPr>
            <a:r>
              <a:rPr lang="en-US" sz="3200" b="1" i="1" dirty="0">
                <a:effectLst/>
                <a:latin typeface="Segoe UI" panose="020B0502040204020203" pitchFamily="34" charset="0"/>
                <a:ea typeface="Calibri" panose="020F0502020204030204" pitchFamily="34" charset="0"/>
                <a:cs typeface="Times New Roman" panose="02020603050405020304" pitchFamily="18" charset="0"/>
              </a:rPr>
              <a:t>I would like to acknowledge the Indigenous people who have stewarded this land since time immemorial and who still inhabit the area today, the Confederated Tribes and Bands of Indigenous people of Yakama Nation.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343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Process 21">
            <a:extLst>
              <a:ext uri="{FF2B5EF4-FFF2-40B4-BE49-F238E27FC236}">
                <a16:creationId xmlns:a16="http://schemas.microsoft.com/office/drawing/2014/main" id="{FE2DE070-F722-28BF-DA71-D2F3C05380E0}"/>
              </a:ext>
              <a:ext uri="{C183D7F6-B498-43B3-948B-1728B52AA6E4}">
                <adec:decorative xmlns:adec="http://schemas.microsoft.com/office/drawing/2017/decorative" val="1"/>
              </a:ext>
            </a:extLst>
          </p:cNvPr>
          <p:cNvSpPr/>
          <p:nvPr/>
        </p:nvSpPr>
        <p:spPr>
          <a:xfrm>
            <a:off x="1503816" y="3816591"/>
            <a:ext cx="1645656" cy="1645656"/>
          </a:xfrm>
          <a:prstGeom prst="flowChartProcess">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lstStyle/>
          <a:p>
            <a:r>
              <a:rPr lang="en-US" dirty="0"/>
              <a:t>Agenda </a:t>
            </a:r>
          </a:p>
        </p:txBody>
      </p:sp>
      <p:cxnSp>
        <p:nvCxnSpPr>
          <p:cNvPr id="3" name="Straight Arrow Connector 2">
            <a:extLst>
              <a:ext uri="{FF2B5EF4-FFF2-40B4-BE49-F238E27FC236}">
                <a16:creationId xmlns:a16="http://schemas.microsoft.com/office/drawing/2014/main" id="{875F6352-0169-114F-952D-AE69650DB747}"/>
              </a:ext>
            </a:extLst>
          </p:cNvPr>
          <p:cNvCxnSpPr>
            <a:cxnSpLocks/>
          </p:cNvCxnSpPr>
          <p:nvPr/>
        </p:nvCxnSpPr>
        <p:spPr>
          <a:xfrm rot="5400000" flipH="1" flipV="1">
            <a:off x="-742579" y="3724278"/>
            <a:ext cx="3877880" cy="2143"/>
          </a:xfrm>
          <a:prstGeom prst="straightConnector1">
            <a:avLst/>
          </a:prstGeom>
          <a:ln w="28575">
            <a:solidFill>
              <a:schemeClr val="tx1">
                <a:lumMod val="50000"/>
                <a:lumOff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ACB24D9-A349-98FB-F4B2-15CEF9C75FC0}"/>
              </a:ext>
            </a:extLst>
          </p:cNvPr>
          <p:cNvCxnSpPr>
            <a:cxnSpLocks/>
          </p:cNvCxnSpPr>
          <p:nvPr/>
        </p:nvCxnSpPr>
        <p:spPr>
          <a:xfrm rot="10800000" flipH="1" flipV="1">
            <a:off x="1241435" y="5649881"/>
            <a:ext cx="3877880" cy="2143"/>
          </a:xfrm>
          <a:prstGeom prst="straightConnector1">
            <a:avLst/>
          </a:prstGeom>
          <a:ln w="28575">
            <a:solidFill>
              <a:schemeClr val="tx1">
                <a:lumMod val="50000"/>
                <a:lumOff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BB9D782-9086-5177-3E18-CC6B789E574A}"/>
              </a:ext>
            </a:extLst>
          </p:cNvPr>
          <p:cNvSpPr/>
          <p:nvPr/>
        </p:nvSpPr>
        <p:spPr>
          <a:xfrm>
            <a:off x="5986512" y="2615577"/>
            <a:ext cx="182870" cy="101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14C1CF6E-FC37-9540-8B47-D09F23AB0C74}"/>
              </a:ext>
            </a:extLst>
          </p:cNvPr>
          <p:cNvSpPr/>
          <p:nvPr/>
        </p:nvSpPr>
        <p:spPr>
          <a:xfrm>
            <a:off x="5986512" y="3805794"/>
            <a:ext cx="182870" cy="1014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49A17AEF-CF4E-4979-DCF8-FEA978C2E5F3}"/>
              </a:ext>
            </a:extLst>
          </p:cNvPr>
          <p:cNvSpPr/>
          <p:nvPr/>
        </p:nvSpPr>
        <p:spPr>
          <a:xfrm>
            <a:off x="5986512" y="4996012"/>
            <a:ext cx="182870" cy="1014002"/>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TextBox 7">
            <a:extLst>
              <a:ext uri="{FF2B5EF4-FFF2-40B4-BE49-F238E27FC236}">
                <a16:creationId xmlns:a16="http://schemas.microsoft.com/office/drawing/2014/main" id="{14F1D205-15C7-9063-0965-B7D5513A2A1C}"/>
              </a:ext>
            </a:extLst>
          </p:cNvPr>
          <p:cNvSpPr txBox="1"/>
          <p:nvPr/>
        </p:nvSpPr>
        <p:spPr>
          <a:xfrm>
            <a:off x="6277930" y="3765653"/>
            <a:ext cx="40330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0403D"/>
                </a:solidFill>
                <a:effectLst/>
                <a:uLnTx/>
                <a:uFillTx/>
                <a:latin typeface="Segoe UI"/>
                <a:ea typeface="+mn-ea"/>
                <a:cs typeface="+mn-cs"/>
              </a:rPr>
              <a:t>MSIS and MSIS2.0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Segoe UI"/>
              </a:rPr>
              <a:t>Discuss trainings options for MSIS and training opportunities upon release of MSIS2.0</a:t>
            </a:r>
            <a:r>
              <a:rPr kumimoji="0" lang="en-US" sz="1000" b="0" i="0" u="none" strike="noStrike" kern="1200" cap="none" spc="0" normalizeH="0" baseline="0" noProof="0" dirty="0">
                <a:ln>
                  <a:noFill/>
                </a:ln>
                <a:solidFill>
                  <a:prstClr val="black">
                    <a:lumMod val="50000"/>
                    <a:lumOff val="50000"/>
                  </a:prstClr>
                </a:solidFill>
                <a:effectLst/>
                <a:uLnTx/>
                <a:uFillTx/>
                <a:latin typeface="Segoe UI"/>
                <a:ea typeface="+mn-ea"/>
                <a:cs typeface="+mn-cs"/>
              </a:rPr>
              <a:t>.  </a:t>
            </a:r>
            <a:endParaRPr kumimoji="0" lang="en-US" sz="10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9" name="TextBox 8">
            <a:extLst>
              <a:ext uri="{FF2B5EF4-FFF2-40B4-BE49-F238E27FC236}">
                <a16:creationId xmlns:a16="http://schemas.microsoft.com/office/drawing/2014/main" id="{8ADA8A80-9F0C-6237-78DF-B2B777062987}"/>
              </a:ext>
            </a:extLst>
          </p:cNvPr>
          <p:cNvSpPr txBox="1"/>
          <p:nvPr/>
        </p:nvSpPr>
        <p:spPr>
          <a:xfrm>
            <a:off x="6277929" y="5087039"/>
            <a:ext cx="40330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3D"/>
                </a:solidFill>
                <a:latin typeface="Segoe UI"/>
              </a:rPr>
              <a:t>MSIS 2024-2025 School Year Reminders</a:t>
            </a:r>
            <a:endParaRPr kumimoji="0" lang="en-US" sz="1200" b="0" i="0" u="none" strike="noStrike" kern="1200" cap="none" spc="0" normalizeH="0" baseline="0" noProof="0" dirty="0">
              <a:ln>
                <a:noFill/>
              </a:ln>
              <a:solidFill>
                <a:srgbClr val="40403D"/>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Segoe UI"/>
              </a:rPr>
              <a:t>Preparing for 24-25 school year reporting.</a:t>
            </a:r>
            <a:endParaRPr kumimoji="0" lang="en-US" sz="10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930CD26F-7AFB-86AF-790F-644948FC552C}"/>
              </a:ext>
            </a:extLst>
          </p:cNvPr>
          <p:cNvSpPr txBox="1"/>
          <p:nvPr/>
        </p:nvSpPr>
        <p:spPr>
          <a:xfrm>
            <a:off x="6277930" y="1440687"/>
            <a:ext cx="40330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3D"/>
                </a:solidFill>
                <a:latin typeface="Segoe UI"/>
              </a:rPr>
              <a:t>MSDRS/OSPI Services</a:t>
            </a:r>
            <a:endParaRPr kumimoji="0" lang="en-US" sz="1200" b="0" i="0" u="none" strike="noStrike" kern="1200" cap="none" spc="0" normalizeH="0" baseline="0" noProof="0" dirty="0">
              <a:ln>
                <a:noFill/>
              </a:ln>
              <a:solidFill>
                <a:srgbClr val="40403D"/>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Segoe UI"/>
              </a:rPr>
              <a:t>Review the services the MSDRS office provides to our districts and the services the OSPI office provides. </a:t>
            </a:r>
            <a:endParaRPr kumimoji="0" lang="en-US" sz="10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BC3C9AB6-1FA6-CDB9-3321-6BF88ECA2B19}"/>
              </a:ext>
            </a:extLst>
          </p:cNvPr>
          <p:cNvSpPr/>
          <p:nvPr/>
        </p:nvSpPr>
        <p:spPr>
          <a:xfrm>
            <a:off x="5991101" y="1440687"/>
            <a:ext cx="182870" cy="1014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5761"/>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8A04F366-C4BE-28AC-9BBB-5A50F6C76274}"/>
              </a:ext>
            </a:extLst>
          </p:cNvPr>
          <p:cNvSpPr txBox="1"/>
          <p:nvPr/>
        </p:nvSpPr>
        <p:spPr>
          <a:xfrm>
            <a:off x="6277930" y="2569873"/>
            <a:ext cx="40330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0403D"/>
                </a:solidFill>
                <a:latin typeface="Segoe UI"/>
              </a:rPr>
              <a:t>MSIS Reporting Due Dates</a:t>
            </a:r>
            <a:endParaRPr kumimoji="0" lang="en-US" sz="1200" b="0" i="0" u="none" strike="noStrike" kern="1200" cap="none" spc="0" normalizeH="0" baseline="0" noProof="0" dirty="0">
              <a:ln>
                <a:noFill/>
              </a:ln>
              <a:solidFill>
                <a:srgbClr val="40403D"/>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Segoe UI"/>
                <a:ea typeface="+mn-ea"/>
                <a:cs typeface="+mn-cs"/>
              </a:rPr>
              <a:t>Discuss upcoming deadlines for regular and summer school. </a:t>
            </a:r>
            <a:endParaRPr kumimoji="0" lang="en-US" sz="10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4" name="Flowchart: Process 13">
            <a:extLst>
              <a:ext uri="{FF2B5EF4-FFF2-40B4-BE49-F238E27FC236}">
                <a16:creationId xmlns:a16="http://schemas.microsoft.com/office/drawing/2014/main" id="{05ECCA13-3A5F-4199-08DF-3162DCCA64A3}"/>
              </a:ext>
              <a:ext uri="{C183D7F6-B498-43B3-948B-1728B52AA6E4}">
                <adec:decorative xmlns:adec="http://schemas.microsoft.com/office/drawing/2017/decorative" val="1"/>
              </a:ext>
            </a:extLst>
          </p:cNvPr>
          <p:cNvSpPr/>
          <p:nvPr/>
        </p:nvSpPr>
        <p:spPr>
          <a:xfrm>
            <a:off x="3253431" y="2063345"/>
            <a:ext cx="1645656" cy="1645656"/>
          </a:xfrm>
          <a:prstGeom prst="flowChartProcess">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5" name="Flowchart: Process 24">
            <a:extLst>
              <a:ext uri="{FF2B5EF4-FFF2-40B4-BE49-F238E27FC236}">
                <a16:creationId xmlns:a16="http://schemas.microsoft.com/office/drawing/2014/main" id="{9AB5C9F8-421C-0B22-21A7-0181D9F727F7}"/>
              </a:ext>
              <a:ext uri="{C183D7F6-B498-43B3-948B-1728B52AA6E4}">
                <adec:decorative xmlns:adec="http://schemas.microsoft.com/office/drawing/2017/decorative" val="1"/>
              </a:ext>
            </a:extLst>
          </p:cNvPr>
          <p:cNvSpPr/>
          <p:nvPr/>
        </p:nvSpPr>
        <p:spPr>
          <a:xfrm>
            <a:off x="1504921" y="2063345"/>
            <a:ext cx="1645656" cy="1645656"/>
          </a:xfrm>
          <a:prstGeom prst="flowChartProcess">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 name="Flowchart: Process 18">
            <a:extLst>
              <a:ext uri="{FF2B5EF4-FFF2-40B4-BE49-F238E27FC236}">
                <a16:creationId xmlns:a16="http://schemas.microsoft.com/office/drawing/2014/main" id="{6EA1C466-1FD2-23C6-011D-D89A1A30D315}"/>
              </a:ext>
              <a:ext uri="{C183D7F6-B498-43B3-948B-1728B52AA6E4}">
                <adec:decorative xmlns:adec="http://schemas.microsoft.com/office/drawing/2017/decorative" val="1"/>
              </a:ext>
            </a:extLst>
          </p:cNvPr>
          <p:cNvSpPr/>
          <p:nvPr/>
        </p:nvSpPr>
        <p:spPr>
          <a:xfrm>
            <a:off x="3253431" y="3822159"/>
            <a:ext cx="1645656" cy="1645656"/>
          </a:xfrm>
          <a:prstGeom prst="flowChartProcess">
            <a:avLst/>
          </a:prstGeom>
          <a:solidFill>
            <a:srgbClr val="4040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35" name="Graphic 34" descr="Clock outline">
            <a:extLst>
              <a:ext uri="{FF2B5EF4-FFF2-40B4-BE49-F238E27FC236}">
                <a16:creationId xmlns:a16="http://schemas.microsoft.com/office/drawing/2014/main" id="{DEA3006F-3D17-56D2-7171-EB772DF5FC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853" y="2529745"/>
            <a:ext cx="712810" cy="712810"/>
          </a:xfrm>
          <a:prstGeom prst="rect">
            <a:avLst/>
          </a:prstGeom>
        </p:spPr>
      </p:pic>
      <p:pic>
        <p:nvPicPr>
          <p:cNvPr id="15" name="Graphic 14" descr="Decision chart outline">
            <a:extLst>
              <a:ext uri="{FF2B5EF4-FFF2-40B4-BE49-F238E27FC236}">
                <a16:creationId xmlns:a16="http://schemas.microsoft.com/office/drawing/2014/main" id="{0A97744E-B47D-B68F-537D-2C07230A8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4216" y="4145124"/>
            <a:ext cx="914400" cy="914400"/>
          </a:xfrm>
          <a:prstGeom prst="rect">
            <a:avLst/>
          </a:prstGeom>
        </p:spPr>
      </p:pic>
      <p:pic>
        <p:nvPicPr>
          <p:cNvPr id="17" name="Graphic 16" descr="Laptop outline">
            <a:extLst>
              <a:ext uri="{FF2B5EF4-FFF2-40B4-BE49-F238E27FC236}">
                <a16:creationId xmlns:a16="http://schemas.microsoft.com/office/drawing/2014/main" id="{7C8F7371-988B-F18A-D050-E7C8144BB0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3592" y="4184464"/>
            <a:ext cx="914400" cy="914400"/>
          </a:xfrm>
          <a:prstGeom prst="rect">
            <a:avLst/>
          </a:prstGeom>
        </p:spPr>
      </p:pic>
      <p:pic>
        <p:nvPicPr>
          <p:cNvPr id="16" name="Graphic 15" descr="Clipboard Checked with solid fill">
            <a:extLst>
              <a:ext uri="{FF2B5EF4-FFF2-40B4-BE49-F238E27FC236}">
                <a16:creationId xmlns:a16="http://schemas.microsoft.com/office/drawing/2014/main" id="{286854B5-087E-06ED-875F-AE548221AB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1142" y="2529745"/>
            <a:ext cx="667431" cy="667431"/>
          </a:xfrm>
          <a:prstGeom prst="rect">
            <a:avLst/>
          </a:prstGeom>
        </p:spPr>
      </p:pic>
    </p:spTree>
    <p:extLst>
      <p:ext uri="{BB962C8B-B14F-4D97-AF65-F5344CB8AC3E}">
        <p14:creationId xmlns:p14="http://schemas.microsoft.com/office/powerpoint/2010/main" val="61525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90FE-0EB9-7E10-4E91-01D0B94C40E1}"/>
              </a:ext>
            </a:extLst>
          </p:cNvPr>
          <p:cNvSpPr>
            <a:spLocks noGrp="1"/>
          </p:cNvSpPr>
          <p:nvPr>
            <p:ph type="title"/>
          </p:nvPr>
        </p:nvSpPr>
        <p:spPr>
          <a:xfrm>
            <a:off x="956518" y="221880"/>
            <a:ext cx="10515600" cy="2070968"/>
          </a:xfrm>
        </p:spPr>
        <p:txBody>
          <a:bodyPr>
            <a:normAutofit fontScale="90000"/>
          </a:bodyPr>
          <a:lstStyle/>
          <a:p>
            <a:br>
              <a:rPr lang="en-US" dirty="0"/>
            </a:br>
            <a:r>
              <a:rPr lang="en-US" b="1" dirty="0">
                <a:solidFill>
                  <a:schemeClr val="accent2"/>
                </a:solidFill>
              </a:rPr>
              <a:t>MSDRS</a:t>
            </a:r>
            <a:r>
              <a:rPr lang="en-US" sz="5300" b="1" dirty="0">
                <a:solidFill>
                  <a:srgbClr val="002060"/>
                </a:solidFill>
              </a:rPr>
              <a:t> </a:t>
            </a:r>
            <a:r>
              <a:rPr lang="en-US" sz="5300" dirty="0"/>
              <a:t>Services, Updates </a:t>
            </a:r>
            <a:br>
              <a:rPr lang="en-US" sz="5300" dirty="0"/>
            </a:br>
            <a:r>
              <a:rPr lang="en-US" sz="5300" dirty="0"/>
              <a:t>Quality Control, Data Integrity</a:t>
            </a:r>
            <a:br>
              <a:rPr lang="en-US" sz="5300" dirty="0"/>
            </a:br>
            <a:endParaRPr lang="en-US" sz="2700" dirty="0">
              <a:solidFill>
                <a:schemeClr val="bg2">
                  <a:lumMod val="75000"/>
                </a:schemeClr>
              </a:solidFill>
            </a:endParaRPr>
          </a:p>
        </p:txBody>
      </p:sp>
      <p:pic>
        <p:nvPicPr>
          <p:cNvPr id="7" name="Picture 6">
            <a:extLst>
              <a:ext uri="{FF2B5EF4-FFF2-40B4-BE49-F238E27FC236}">
                <a16:creationId xmlns:a16="http://schemas.microsoft.com/office/drawing/2014/main" id="{068E75C5-148E-55C9-B79A-38714DF24D26}"/>
              </a:ext>
            </a:extLst>
          </p:cNvPr>
          <p:cNvPicPr>
            <a:picLocks noChangeAspect="1"/>
          </p:cNvPicPr>
          <p:nvPr/>
        </p:nvPicPr>
        <p:blipFill>
          <a:blip r:embed="rId2"/>
          <a:stretch>
            <a:fillRect/>
          </a:stretch>
        </p:blipFill>
        <p:spPr>
          <a:xfrm>
            <a:off x="1251445" y="3419689"/>
            <a:ext cx="2170046" cy="1804992"/>
          </a:xfrm>
          <a:prstGeom prst="rect">
            <a:avLst/>
          </a:prstGeom>
        </p:spPr>
      </p:pic>
      <p:pic>
        <p:nvPicPr>
          <p:cNvPr id="9" name="Picture 8">
            <a:extLst>
              <a:ext uri="{FF2B5EF4-FFF2-40B4-BE49-F238E27FC236}">
                <a16:creationId xmlns:a16="http://schemas.microsoft.com/office/drawing/2014/main" id="{CC73E8F3-1A29-E67F-1FE1-1B343A27EB9F}"/>
              </a:ext>
            </a:extLst>
          </p:cNvPr>
          <p:cNvPicPr>
            <a:picLocks noChangeAspect="1"/>
          </p:cNvPicPr>
          <p:nvPr/>
        </p:nvPicPr>
        <p:blipFill>
          <a:blip r:embed="rId3"/>
          <a:stretch>
            <a:fillRect/>
          </a:stretch>
        </p:blipFill>
        <p:spPr>
          <a:xfrm>
            <a:off x="4369767" y="3325891"/>
            <a:ext cx="2170046" cy="1898790"/>
          </a:xfrm>
          <a:prstGeom prst="rect">
            <a:avLst/>
          </a:prstGeom>
        </p:spPr>
      </p:pic>
      <p:pic>
        <p:nvPicPr>
          <p:cNvPr id="11" name="Picture 10">
            <a:extLst>
              <a:ext uri="{FF2B5EF4-FFF2-40B4-BE49-F238E27FC236}">
                <a16:creationId xmlns:a16="http://schemas.microsoft.com/office/drawing/2014/main" id="{2FFFB102-B41A-4725-E1CB-E4591C42D71D}"/>
              </a:ext>
            </a:extLst>
          </p:cNvPr>
          <p:cNvPicPr>
            <a:picLocks noChangeAspect="1"/>
          </p:cNvPicPr>
          <p:nvPr/>
        </p:nvPicPr>
        <p:blipFill>
          <a:blip r:embed="rId4"/>
          <a:stretch>
            <a:fillRect/>
          </a:stretch>
        </p:blipFill>
        <p:spPr>
          <a:xfrm>
            <a:off x="7488090" y="3296873"/>
            <a:ext cx="2170046" cy="1927808"/>
          </a:xfrm>
          <a:prstGeom prst="rect">
            <a:avLst/>
          </a:prstGeom>
        </p:spPr>
      </p:pic>
    </p:spTree>
    <p:extLst>
      <p:ext uri="{BB962C8B-B14F-4D97-AF65-F5344CB8AC3E}">
        <p14:creationId xmlns:p14="http://schemas.microsoft.com/office/powerpoint/2010/main" val="249182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a:xfrm>
            <a:off x="699829" y="382556"/>
            <a:ext cx="5396171" cy="620484"/>
          </a:xfrm>
        </p:spPr>
        <p:txBody>
          <a:bodyPr anchor="b">
            <a:normAutofit/>
          </a:bodyPr>
          <a:lstStyle/>
          <a:p>
            <a:r>
              <a:rPr lang="en-US" b="1" dirty="0"/>
              <a:t>MSDRS </a:t>
            </a:r>
            <a:r>
              <a:rPr lang="en-US" dirty="0"/>
              <a:t>&amp; </a:t>
            </a:r>
            <a:r>
              <a:rPr lang="en-US" b="1" dirty="0"/>
              <a:t>MSIS</a:t>
            </a:r>
            <a:r>
              <a:rPr lang="en-US" dirty="0"/>
              <a:t> Updates</a:t>
            </a:r>
          </a:p>
        </p:txBody>
      </p:sp>
      <p:sp>
        <p:nvSpPr>
          <p:cNvPr id="9" name="Text Placeholder 3">
            <a:extLst>
              <a:ext uri="{FF2B5EF4-FFF2-40B4-BE49-F238E27FC236}">
                <a16:creationId xmlns:a16="http://schemas.microsoft.com/office/drawing/2014/main" id="{592EA994-5D2F-4C23-68E9-F18503C40A56}"/>
              </a:ext>
            </a:extLst>
          </p:cNvPr>
          <p:cNvSpPr>
            <a:spLocks noGrp="1"/>
          </p:cNvSpPr>
          <p:nvPr>
            <p:ph type="body" sz="half" idx="2"/>
          </p:nvPr>
        </p:nvSpPr>
        <p:spPr>
          <a:xfrm>
            <a:off x="699829" y="1145653"/>
            <a:ext cx="9929022" cy="2914619"/>
          </a:xfrm>
        </p:spPr>
        <p:txBody>
          <a:bodyPr>
            <a:normAutofit lnSpcReduction="10000"/>
          </a:bodyPr>
          <a:lstStyle/>
          <a:p>
            <a:r>
              <a:rPr lang="en-US" sz="2400" b="1" dirty="0">
                <a:solidFill>
                  <a:srgbClr val="FBC639"/>
                </a:solidFill>
                <a:latin typeface="Aptos" panose="020B0004020202020204" pitchFamily="34" charset="0"/>
                <a:ea typeface="Aptos" panose="020B0004020202020204" pitchFamily="34" charset="0"/>
                <a:cs typeface="Aptos" panose="020B0004020202020204" pitchFamily="34" charset="0"/>
              </a:rPr>
              <a:t>New Name</a:t>
            </a:r>
          </a:p>
          <a:p>
            <a:r>
              <a:rPr lang="en-US" sz="1600" b="1" dirty="0">
                <a:effectLst/>
                <a:latin typeface="Aptos" panose="020B0004020202020204" pitchFamily="34" charset="0"/>
                <a:ea typeface="Aptos" panose="020B0004020202020204" pitchFamily="34" charset="0"/>
                <a:cs typeface="Aptos" panose="020B0004020202020204" pitchFamily="34" charset="0"/>
              </a:rPr>
              <a:t>Migrant Student Data, Reporting, and Support </a:t>
            </a:r>
          </a:p>
          <a:p>
            <a:r>
              <a:rPr lang="en-US" dirty="0">
                <a:effectLst/>
                <a:latin typeface="Aptos" panose="020B0004020202020204" pitchFamily="34" charset="0"/>
                <a:ea typeface="Aptos" panose="020B0004020202020204" pitchFamily="34" charset="0"/>
                <a:cs typeface="Aptos" panose="020B0004020202020204" pitchFamily="34" charset="0"/>
              </a:rPr>
              <a:t>Keeping the same acronym </a:t>
            </a:r>
            <a:r>
              <a:rPr lang="en-US" sz="1600" dirty="0">
                <a:effectLst/>
                <a:latin typeface="Aptos" panose="020B0004020202020204" pitchFamily="34" charset="0"/>
                <a:ea typeface="Aptos" panose="020B0004020202020204" pitchFamily="34" charset="0"/>
                <a:cs typeface="Aptos" panose="020B0004020202020204" pitchFamily="34" charset="0"/>
              </a:rPr>
              <a:t>still </a:t>
            </a:r>
            <a:r>
              <a:rPr lang="en-US" sz="1600" b="1" dirty="0">
                <a:effectLst/>
                <a:latin typeface="Aptos" panose="020B0004020202020204" pitchFamily="34" charset="0"/>
                <a:ea typeface="Aptos" panose="020B0004020202020204" pitchFamily="34" charset="0"/>
                <a:cs typeface="Aptos" panose="020B0004020202020204" pitchFamily="34" charset="0"/>
              </a:rPr>
              <a:t>MSDRS</a:t>
            </a:r>
          </a:p>
          <a:p>
            <a:r>
              <a:rPr lang="en-US" sz="1600" dirty="0">
                <a:effectLst/>
                <a:latin typeface="Aptos" panose="020B0004020202020204" pitchFamily="34" charset="0"/>
                <a:ea typeface="Aptos" panose="020B0004020202020204" pitchFamily="34" charset="0"/>
                <a:cs typeface="Aptos" panose="020B0004020202020204" pitchFamily="34" charset="0"/>
              </a:rPr>
              <a:t>(changing the “R” from Recruitment to Reporting)</a:t>
            </a:r>
          </a:p>
          <a:p>
            <a:r>
              <a:rPr lang="en-US" sz="2000" b="1" dirty="0">
                <a:solidFill>
                  <a:srgbClr val="FBC639"/>
                </a:solidFill>
                <a:effectLst/>
                <a:latin typeface="Aptos" panose="020B0004020202020204" pitchFamily="34" charset="0"/>
                <a:ea typeface="Aptos" panose="020B0004020202020204" pitchFamily="34" charset="0"/>
                <a:cs typeface="Aptos" panose="020B0004020202020204" pitchFamily="34" charset="0"/>
              </a:rPr>
              <a:t>Contact </a:t>
            </a:r>
            <a:endParaRPr lang="en-US" sz="2000" b="1" dirty="0">
              <a:effectLst/>
              <a:latin typeface="Aptos" panose="020B0004020202020204" pitchFamily="34" charset="0"/>
              <a:ea typeface="Aptos" panose="020B0004020202020204" pitchFamily="34" charset="0"/>
              <a:cs typeface="Aptos" panose="020B0004020202020204" pitchFamily="34" charset="0"/>
            </a:endParaRPr>
          </a:p>
          <a:p>
            <a:r>
              <a:rPr lang="en-US" sz="2000" dirty="0">
                <a:latin typeface="Aptos" panose="020B0004020202020204" pitchFamily="34" charset="0"/>
                <a:ea typeface="Aptos" panose="020B0004020202020204" pitchFamily="34" charset="0"/>
                <a:cs typeface="Aptos" panose="020B0004020202020204" pitchFamily="34" charset="0"/>
                <a:hlinkClick r:id="rId2"/>
              </a:rPr>
              <a:t>msis@msdr.org</a:t>
            </a:r>
            <a:r>
              <a:rPr lang="en-US" sz="2000" dirty="0">
                <a:latin typeface="Aptos" panose="020B0004020202020204" pitchFamily="34" charset="0"/>
                <a:ea typeface="Aptos" panose="020B0004020202020204" pitchFamily="34" charset="0"/>
                <a:cs typeface="Aptos" panose="020B0004020202020204" pitchFamily="34" charset="0"/>
              </a:rPr>
              <a:t> – MSIS Related Questions</a:t>
            </a:r>
          </a:p>
          <a:p>
            <a:r>
              <a:rPr lang="en-US" sz="2000" dirty="0">
                <a:latin typeface="Aptos" panose="020B0004020202020204" pitchFamily="34" charset="0"/>
                <a:ea typeface="Aptos" panose="020B0004020202020204" pitchFamily="34" charset="0"/>
                <a:cs typeface="Aptos" panose="020B0004020202020204" pitchFamily="34" charset="0"/>
                <a:hlinkClick r:id="rId3"/>
              </a:rPr>
              <a:t>msdr@msdr.org</a:t>
            </a:r>
            <a:r>
              <a:rPr lang="en-US" sz="2000" dirty="0">
                <a:latin typeface="Aptos" panose="020B0004020202020204" pitchFamily="34" charset="0"/>
                <a:ea typeface="Aptos" panose="020B0004020202020204" pitchFamily="34" charset="0"/>
                <a:cs typeface="Aptos" panose="020B0004020202020204" pitchFamily="34" charset="0"/>
              </a:rPr>
              <a:t> – General Questions</a:t>
            </a:r>
          </a:p>
          <a:p>
            <a:r>
              <a:rPr lang="en-US" sz="2000" dirty="0">
                <a:latin typeface="Aptos" panose="020B0004020202020204" pitchFamily="34" charset="0"/>
                <a:ea typeface="Aptos" panose="020B0004020202020204" pitchFamily="34" charset="0"/>
                <a:cs typeface="Aptos" panose="020B0004020202020204" pitchFamily="34" charset="0"/>
              </a:rPr>
              <a:t>509-837-2712</a:t>
            </a:r>
          </a:p>
          <a:p>
            <a:endParaRPr lang="en-US" dirty="0"/>
          </a:p>
        </p:txBody>
      </p:sp>
      <p:pic>
        <p:nvPicPr>
          <p:cNvPr id="3" name="Picture 2" descr="A mountain with clouds in the background&#10;&#10;Description automatically generated">
            <a:extLst>
              <a:ext uri="{FF2B5EF4-FFF2-40B4-BE49-F238E27FC236}">
                <a16:creationId xmlns:a16="http://schemas.microsoft.com/office/drawing/2014/main" id="{72884F80-7777-24C7-F4C3-E9BB2DBF0B36}"/>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r="31031"/>
          <a:stretch/>
        </p:blipFill>
        <p:spPr>
          <a:xfrm>
            <a:off x="5564136" y="289119"/>
            <a:ext cx="6627864" cy="6186325"/>
          </a:xfrm>
          <a:prstGeom prst="rect">
            <a:avLst/>
          </a:prstGeom>
        </p:spPr>
      </p:pic>
      <p:sp>
        <p:nvSpPr>
          <p:cNvPr id="4" name="TextBox 3">
            <a:extLst>
              <a:ext uri="{FF2B5EF4-FFF2-40B4-BE49-F238E27FC236}">
                <a16:creationId xmlns:a16="http://schemas.microsoft.com/office/drawing/2014/main" id="{D66184EB-8DA0-B9D4-E8D6-72CD0836523C}"/>
              </a:ext>
            </a:extLst>
          </p:cNvPr>
          <p:cNvSpPr txBox="1"/>
          <p:nvPr/>
        </p:nvSpPr>
        <p:spPr>
          <a:xfrm>
            <a:off x="5664340" y="692798"/>
            <a:ext cx="5168323"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Segoe UI"/>
                <a:ea typeface="+mn-ea"/>
                <a:cs typeface="+mn-cs"/>
              </a:rPr>
              <a:t>Migrant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Segoe UI"/>
                <a:ea typeface="+mn-ea"/>
                <a:cs typeface="+mn-cs"/>
              </a:rPr>
              <a:t>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Segoe UI"/>
                <a:ea typeface="+mn-ea"/>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BC639"/>
                </a:solidFill>
                <a:effectLst/>
                <a:uLnTx/>
                <a:uFillTx/>
                <a:latin typeface="Segoe UI"/>
                <a:ea typeface="+mn-ea"/>
                <a:cs typeface="+mn-cs"/>
              </a:rPr>
              <a:t>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Segoe UI"/>
                <a:ea typeface="+mn-ea"/>
                <a:cs typeface="+mn-cs"/>
              </a:rPr>
              <a:t>Support</a:t>
            </a:r>
            <a:endParaRPr kumimoji="0" lang="en-US" sz="54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2665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lstStyle/>
          <a:p>
            <a:r>
              <a:rPr lang="en-US" b="1" dirty="0"/>
              <a:t>MSDRS</a:t>
            </a:r>
            <a:r>
              <a:rPr lang="en-US" dirty="0">
                <a:solidFill>
                  <a:schemeClr val="tx2">
                    <a:lumMod val="75000"/>
                  </a:schemeClr>
                </a:solidFill>
              </a:rPr>
              <a:t> </a:t>
            </a:r>
            <a:r>
              <a:rPr lang="en-US" dirty="0"/>
              <a:t>Services</a:t>
            </a:r>
          </a:p>
        </p:txBody>
      </p:sp>
      <p:grpSp>
        <p:nvGrpSpPr>
          <p:cNvPr id="11" name="Group 10">
            <a:extLst>
              <a:ext uri="{FF2B5EF4-FFF2-40B4-BE49-F238E27FC236}">
                <a16:creationId xmlns:a16="http://schemas.microsoft.com/office/drawing/2014/main" id="{88B1EFE3-B5B8-1CE7-0298-48ABE0F15D6E}"/>
              </a:ext>
            </a:extLst>
          </p:cNvPr>
          <p:cNvGrpSpPr>
            <a:grpSpLocks noGrp="1" noUngrp="1" noRot="1" noMove="1" noResize="1"/>
          </p:cNvGrpSpPr>
          <p:nvPr/>
        </p:nvGrpSpPr>
        <p:grpSpPr>
          <a:xfrm>
            <a:off x="609599" y="1445623"/>
            <a:ext cx="10972802" cy="4572000"/>
            <a:chOff x="609599" y="1445623"/>
            <a:chExt cx="10972802" cy="4572000"/>
          </a:xfrm>
        </p:grpSpPr>
        <p:sp>
          <p:nvSpPr>
            <p:cNvPr id="3" name="Rectangle 2">
              <a:extLst>
                <a:ext uri="{FF2B5EF4-FFF2-40B4-BE49-F238E27FC236}">
                  <a16:creationId xmlns:a16="http://schemas.microsoft.com/office/drawing/2014/main" id="{7C2C5777-CD6E-0184-1BF8-613235D5CF0F}"/>
                </a:ext>
              </a:extLst>
            </p:cNvPr>
            <p:cNvSpPr>
              <a:spLocks noGrp="1" noRot="1" noMove="1" noResize="1" noEditPoints="1" noAdjustHandles="1" noChangeArrowheads="1" noChangeShapeType="1"/>
            </p:cNvSpPr>
            <p:nvPr/>
          </p:nvSpPr>
          <p:spPr>
            <a:xfrm>
              <a:off x="609599" y="1445623"/>
              <a:ext cx="3657600" cy="228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B68068DD-F5DB-2665-B418-68CE570F46E0}"/>
                </a:ext>
              </a:extLst>
            </p:cNvPr>
            <p:cNvSpPr>
              <a:spLocks noGrp="1" noRot="1" noMove="1" noResize="1" noEditPoints="1" noAdjustHandles="1" noChangeArrowheads="1" noChangeShapeType="1"/>
            </p:cNvSpPr>
            <p:nvPr/>
          </p:nvSpPr>
          <p:spPr>
            <a:xfrm>
              <a:off x="4267203" y="1445623"/>
              <a:ext cx="3657600" cy="2286000"/>
            </a:xfrm>
            <a:prstGeom prst="rect">
              <a:avLst/>
            </a:prstGeom>
            <a:solidFill>
              <a:srgbClr val="63B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D42A41D7-4F56-8730-7179-DC008751C250}"/>
                </a:ext>
              </a:extLst>
            </p:cNvPr>
            <p:cNvSpPr>
              <a:spLocks noGrp="1" noRot="1" noMove="1" noResize="1" noEditPoints="1" noAdjustHandles="1" noChangeArrowheads="1" noChangeShapeType="1"/>
            </p:cNvSpPr>
            <p:nvPr/>
          </p:nvSpPr>
          <p:spPr>
            <a:xfrm>
              <a:off x="7924801" y="1445623"/>
              <a:ext cx="3657600" cy="228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9E0130BB-4743-271F-1AAE-C19C2B583510}"/>
                </a:ext>
              </a:extLst>
            </p:cNvPr>
            <p:cNvSpPr>
              <a:spLocks noGrp="1" noRot="1" noMove="1" noResize="1" noEditPoints="1" noAdjustHandles="1" noChangeArrowheads="1" noChangeShapeType="1"/>
            </p:cNvSpPr>
            <p:nvPr/>
          </p:nvSpPr>
          <p:spPr>
            <a:xfrm>
              <a:off x="609599" y="3731623"/>
              <a:ext cx="3657600" cy="2286000"/>
            </a:xfrm>
            <a:prstGeom prst="rect">
              <a:avLst/>
            </a:prstGeom>
            <a:solidFill>
              <a:srgbClr val="63B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F0F730D3-2D62-4ABD-D69E-234144C9403A}"/>
                </a:ext>
              </a:extLst>
            </p:cNvPr>
            <p:cNvSpPr>
              <a:spLocks noGrp="1" noRot="1" noMove="1" noResize="1" noEditPoints="1" noAdjustHandles="1" noChangeArrowheads="1" noChangeShapeType="1"/>
            </p:cNvSpPr>
            <p:nvPr/>
          </p:nvSpPr>
          <p:spPr>
            <a:xfrm>
              <a:off x="4267203" y="3731623"/>
              <a:ext cx="3657600" cy="228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0EF2DD6-1F3A-DAB1-253E-85BBA64DD2ED}"/>
                </a:ext>
              </a:extLst>
            </p:cNvPr>
            <p:cNvSpPr>
              <a:spLocks noGrp="1" noRot="1" noMove="1" noResize="1" noEditPoints="1" noAdjustHandles="1" noChangeArrowheads="1" noChangeShapeType="1"/>
            </p:cNvSpPr>
            <p:nvPr/>
          </p:nvSpPr>
          <p:spPr>
            <a:xfrm>
              <a:off x="7924801" y="3731623"/>
              <a:ext cx="36576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2" name="TextBox 11">
            <a:extLst>
              <a:ext uri="{FF2B5EF4-FFF2-40B4-BE49-F238E27FC236}">
                <a16:creationId xmlns:a16="http://schemas.microsoft.com/office/drawing/2014/main" id="{D0070B18-FDF4-20FC-46CE-38194B73BD1B}"/>
              </a:ext>
            </a:extLst>
          </p:cNvPr>
          <p:cNvSpPr txBox="1"/>
          <p:nvPr/>
        </p:nvSpPr>
        <p:spPr>
          <a:xfrm>
            <a:off x="838200" y="1690688"/>
            <a:ext cx="3200402" cy="1923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solidFill>
                  <a:schemeClr val="bg1"/>
                </a:solidFill>
                <a:latin typeface="Segoe UI"/>
              </a:rPr>
              <a:t>Quality Control</a:t>
            </a:r>
            <a:endParaRPr kumimoji="0" lang="en-US" sz="2400" b="1" i="0" u="none" strike="noStrike" kern="1200" cap="none" spc="0" normalizeH="0" baseline="0" noProof="0" dirty="0">
              <a:ln>
                <a:noFill/>
              </a:ln>
              <a:solidFill>
                <a:schemeClr val="bg1"/>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Family Eligibility Reviews (FERs)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Segoe UI"/>
              </a:rPr>
              <a:t>Data Change Requests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Segoe UI"/>
              </a:rPr>
              <a:t>School District Directory (staff and dates)</a:t>
            </a:r>
          </a:p>
        </p:txBody>
      </p:sp>
      <p:sp>
        <p:nvSpPr>
          <p:cNvPr id="16" name="TextBox 15">
            <a:extLst>
              <a:ext uri="{FF2B5EF4-FFF2-40B4-BE49-F238E27FC236}">
                <a16:creationId xmlns:a16="http://schemas.microsoft.com/office/drawing/2014/main" id="{BCD2CACA-A486-CF3C-2991-0CF087FAE193}"/>
              </a:ext>
            </a:extLst>
          </p:cNvPr>
          <p:cNvSpPr txBox="1"/>
          <p:nvPr/>
        </p:nvSpPr>
        <p:spPr>
          <a:xfrm>
            <a:off x="4495799" y="1488322"/>
            <a:ext cx="3200402" cy="2200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latin typeface="Segoe UI"/>
              </a:rPr>
              <a:t>MSIS Support</a:t>
            </a:r>
            <a:endParaRPr kumimoji="0" lang="en-US" sz="2400" b="1" i="0" u="none" strike="noStrike" kern="1200" cap="none" spc="0" normalizeH="0" baseline="0" noProof="0" dirty="0">
              <a:ln>
                <a:noFill/>
              </a:ln>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rPr>
              <a:t>MSIS Access – Passwords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rPr>
              <a:t>School Buildings-  Verifications and New 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rPr>
              <a:t>Data Entry Screens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Segoe UI"/>
                <a:ea typeface="+mn-ea"/>
                <a:cs typeface="+mn-cs"/>
              </a:rPr>
              <a:t>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a:rPr>
              <a:t>Error Messages</a:t>
            </a:r>
            <a:endParaRPr kumimoji="0" lang="en-US" sz="1800" b="0" i="0" u="none" strike="noStrike" kern="1200" cap="none" spc="0" normalizeH="0" baseline="0" noProof="0" dirty="0">
              <a:ln>
                <a:noFill/>
              </a:ln>
              <a:effectLst/>
              <a:uLnTx/>
              <a:uFillTx/>
              <a:latin typeface="Segoe UI"/>
              <a:ea typeface="+mn-ea"/>
              <a:cs typeface="+mn-cs"/>
            </a:endParaRPr>
          </a:p>
        </p:txBody>
      </p:sp>
      <p:sp>
        <p:nvSpPr>
          <p:cNvPr id="17" name="TextBox 16">
            <a:extLst>
              <a:ext uri="{FF2B5EF4-FFF2-40B4-BE49-F238E27FC236}">
                <a16:creationId xmlns:a16="http://schemas.microsoft.com/office/drawing/2014/main" id="{40493720-9D33-C06F-20A9-C338B9A38A07}"/>
              </a:ext>
            </a:extLst>
          </p:cNvPr>
          <p:cNvSpPr txBox="1"/>
          <p:nvPr/>
        </p:nvSpPr>
        <p:spPr>
          <a:xfrm>
            <a:off x="8153395" y="1705184"/>
            <a:ext cx="3200402" cy="173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solidFill>
                  <a:schemeClr val="bg1"/>
                </a:solidFill>
                <a:latin typeface="Segoe UI"/>
              </a:rPr>
              <a:t>eCOE Technical Assistance</a:t>
            </a:r>
            <a:endParaRPr kumimoji="0" lang="en-US" sz="2400" b="1" i="0" u="none" strike="noStrike" kern="1200" cap="none" spc="0" normalizeH="0" baseline="0" noProof="0" dirty="0">
              <a:ln>
                <a:noFill/>
              </a:ln>
              <a:solidFill>
                <a:schemeClr val="bg1"/>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iPad </a:t>
            </a:r>
            <a:r>
              <a:rPr lang="en-US" dirty="0">
                <a:solidFill>
                  <a:schemeClr val="bg1"/>
                </a:solidFill>
                <a:latin typeface="Segoe UI"/>
              </a:rPr>
              <a:t>App</a:t>
            </a:r>
            <a:r>
              <a:rPr kumimoji="0" lang="en-US" sz="1800" b="0" i="0" u="none" strike="noStrike" kern="1200" cap="none" spc="0" normalizeH="0" baseline="0" noProof="0" dirty="0">
                <a:ln>
                  <a:noFill/>
                </a:ln>
                <a:solidFill>
                  <a:schemeClr val="bg1"/>
                </a:solidFill>
                <a:effectLst/>
                <a:uLnTx/>
                <a:uFillTx/>
                <a:latin typeface="Segoe U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Segoe UI"/>
              </a:rPr>
              <a:t>eCOE Review &amp; Approvals</a:t>
            </a:r>
            <a:endParaRPr kumimoji="0" lang="en-US" sz="1800" b="0" i="0" u="none" strike="noStrike" kern="1200" cap="none" spc="0" normalizeH="0" baseline="0" noProof="0" dirty="0">
              <a:ln>
                <a:noFill/>
              </a:ln>
              <a:solidFill>
                <a:schemeClr val="bg1"/>
              </a:solidFill>
              <a:effectLst/>
              <a:uLnTx/>
              <a:uFillTx/>
              <a:latin typeface="Segoe U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F23D8A8F-8E38-EFF4-7C9B-4ED740771B24}"/>
              </a:ext>
            </a:extLst>
          </p:cNvPr>
          <p:cNvSpPr txBox="1"/>
          <p:nvPr/>
        </p:nvSpPr>
        <p:spPr>
          <a:xfrm>
            <a:off x="838202" y="3921986"/>
            <a:ext cx="3200402"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solidFill>
                  <a:prstClr val="black"/>
                </a:solidFill>
                <a:latin typeface="Segoe UI"/>
              </a:rPr>
              <a:t>PASS</a:t>
            </a:r>
            <a:endParaRPr kumimoji="0" lang="en-US" sz="2400" b="1" i="0" u="none" strike="noStrike" kern="1200" cap="none" spc="0" normalizeH="0" baseline="0" noProof="0" dirty="0">
              <a:ln>
                <a:noFill/>
              </a:ln>
              <a:solidFill>
                <a:prstClr val="black"/>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Segoe UI"/>
              </a:rPr>
              <a:t>Portable Assisted Study Sequence credit retrieval program</a:t>
            </a: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E75ABF3D-F2D8-07F0-5EA6-AD7BF47C4F38}"/>
              </a:ext>
            </a:extLst>
          </p:cNvPr>
          <p:cNvSpPr txBox="1"/>
          <p:nvPr/>
        </p:nvSpPr>
        <p:spPr>
          <a:xfrm>
            <a:off x="4495799" y="3921986"/>
            <a:ext cx="320040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b="1" dirty="0">
                <a:solidFill>
                  <a:schemeClr val="bg1"/>
                </a:solidFill>
                <a:latin typeface="Segoe UI"/>
              </a:rPr>
              <a:t>Student Events</a:t>
            </a:r>
            <a:endParaRPr kumimoji="0" lang="en-US" sz="2400" b="1" i="0" u="none" strike="noStrike" kern="1200" cap="none" spc="0" normalizeH="0" baseline="0" noProof="0" dirty="0">
              <a:ln>
                <a:noFill/>
              </a:ln>
              <a:solidFill>
                <a:schemeClr val="bg1"/>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Segoe UI"/>
              </a:rPr>
              <a:t>Dare to Dream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latin typeface="Segoe UI"/>
              </a:rPr>
              <a:t>Other events</a:t>
            </a:r>
            <a:r>
              <a:rPr kumimoji="0" lang="en-US" sz="1800" b="0" i="0" u="none" strike="noStrike" kern="1200" cap="none" spc="0" normalizeH="0" baseline="0" noProof="0" dirty="0">
                <a:ln>
                  <a:noFill/>
                </a:ln>
                <a:solidFill>
                  <a:schemeClr val="bg1"/>
                </a:solidFill>
                <a:effectLst/>
                <a:uLnTx/>
                <a:uFillTx/>
                <a:latin typeface="Segoe UI"/>
                <a:ea typeface="+mn-ea"/>
                <a:cs typeface="+mn-cs"/>
              </a:rPr>
              <a:t> </a:t>
            </a:r>
          </a:p>
        </p:txBody>
      </p:sp>
      <p:pic>
        <p:nvPicPr>
          <p:cNvPr id="13" name="Picture 12" descr="A mountain with clouds in the background&#10;&#10;Description automatically generated">
            <a:extLst>
              <a:ext uri="{FF2B5EF4-FFF2-40B4-BE49-F238E27FC236}">
                <a16:creationId xmlns:a16="http://schemas.microsoft.com/office/drawing/2014/main" id="{CFD522C7-9E58-B7A2-8368-4D1E9C68831B}"/>
              </a:ext>
            </a:extLst>
          </p:cNvPr>
          <p:cNvPicPr>
            <a:picLocks noChangeAspect="1"/>
          </p:cNvPicPr>
          <p:nvPr/>
        </p:nvPicPr>
        <p:blipFill rotWithShape="1">
          <a:blip r:embed="rId2">
            <a:extLst>
              <a:ext uri="{28A0092B-C50C-407E-A947-70E740481C1C}">
                <a14:useLocalDpi xmlns:a14="http://schemas.microsoft.com/office/drawing/2010/main" val="0"/>
              </a:ext>
            </a:extLst>
          </a:blip>
          <a:srcRect r="8902"/>
          <a:stretch/>
        </p:blipFill>
        <p:spPr>
          <a:xfrm>
            <a:off x="7924796" y="3731623"/>
            <a:ext cx="3657601" cy="2286000"/>
          </a:xfrm>
          <a:prstGeom prst="rect">
            <a:avLst/>
          </a:prstGeom>
        </p:spPr>
      </p:pic>
      <p:sp>
        <p:nvSpPr>
          <p:cNvPr id="15" name="TextBox 14">
            <a:extLst>
              <a:ext uri="{FF2B5EF4-FFF2-40B4-BE49-F238E27FC236}">
                <a16:creationId xmlns:a16="http://schemas.microsoft.com/office/drawing/2014/main" id="{81285E89-6B0C-9AD5-4920-A9A61A3D8040}"/>
              </a:ext>
            </a:extLst>
          </p:cNvPr>
          <p:cNvSpPr txBox="1"/>
          <p:nvPr/>
        </p:nvSpPr>
        <p:spPr>
          <a:xfrm>
            <a:off x="8521756" y="4145124"/>
            <a:ext cx="2644284" cy="923330"/>
          </a:xfrm>
          <a:prstGeom prst="rect">
            <a:avLst/>
          </a:prstGeom>
          <a:noFill/>
        </p:spPr>
        <p:txBody>
          <a:bodyPr wrap="square">
            <a:spAutoFit/>
          </a:bodyPr>
          <a:lstStyle/>
          <a:p>
            <a:r>
              <a:rPr lang="en-US" sz="5400" b="1" dirty="0">
                <a:solidFill>
                  <a:srgbClr val="002060"/>
                </a:solidFill>
              </a:rPr>
              <a:t>MSDRS</a:t>
            </a:r>
            <a:endParaRPr lang="en-US" sz="5400" dirty="0"/>
          </a:p>
        </p:txBody>
      </p:sp>
    </p:spTree>
    <p:extLst>
      <p:ext uri="{BB962C8B-B14F-4D97-AF65-F5344CB8AC3E}">
        <p14:creationId xmlns:p14="http://schemas.microsoft.com/office/powerpoint/2010/main" val="272615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lstStyle/>
          <a:p>
            <a:r>
              <a:rPr lang="en-US" b="1" dirty="0">
                <a:solidFill>
                  <a:schemeClr val="accent2"/>
                </a:solidFill>
              </a:rPr>
              <a:t>OSPI</a:t>
            </a:r>
            <a:r>
              <a:rPr lang="en-US" dirty="0"/>
              <a:t> Services</a:t>
            </a:r>
          </a:p>
        </p:txBody>
      </p:sp>
      <p:grpSp>
        <p:nvGrpSpPr>
          <p:cNvPr id="11" name="Group 10">
            <a:extLst>
              <a:ext uri="{FF2B5EF4-FFF2-40B4-BE49-F238E27FC236}">
                <a16:creationId xmlns:a16="http://schemas.microsoft.com/office/drawing/2014/main" id="{88B1EFE3-B5B8-1CE7-0298-48ABE0F15D6E}"/>
              </a:ext>
            </a:extLst>
          </p:cNvPr>
          <p:cNvGrpSpPr>
            <a:grpSpLocks noGrp="1" noUngrp="1" noRot="1" noMove="1" noResize="1"/>
          </p:cNvGrpSpPr>
          <p:nvPr/>
        </p:nvGrpSpPr>
        <p:grpSpPr>
          <a:xfrm>
            <a:off x="609599" y="1445623"/>
            <a:ext cx="10972802" cy="4572000"/>
            <a:chOff x="609599" y="1445623"/>
            <a:chExt cx="10972802" cy="4572000"/>
          </a:xfrm>
        </p:grpSpPr>
        <p:sp>
          <p:nvSpPr>
            <p:cNvPr id="3" name="Rectangle 2">
              <a:extLst>
                <a:ext uri="{FF2B5EF4-FFF2-40B4-BE49-F238E27FC236}">
                  <a16:creationId xmlns:a16="http://schemas.microsoft.com/office/drawing/2014/main" id="{7C2C5777-CD6E-0184-1BF8-613235D5CF0F}"/>
                </a:ext>
              </a:extLst>
            </p:cNvPr>
            <p:cNvSpPr>
              <a:spLocks noGrp="1" noRot="1" noMove="1" noResize="1" noEditPoints="1" noAdjustHandles="1" noChangeArrowheads="1" noChangeShapeType="1"/>
            </p:cNvSpPr>
            <p:nvPr/>
          </p:nvSpPr>
          <p:spPr>
            <a:xfrm>
              <a:off x="609599" y="1445623"/>
              <a:ext cx="36576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B68068DD-F5DB-2665-B418-68CE570F46E0}"/>
                </a:ext>
              </a:extLst>
            </p:cNvPr>
            <p:cNvSpPr>
              <a:spLocks noGrp="1" noRot="1" noMove="1" noResize="1" noEditPoints="1" noAdjustHandles="1" noChangeArrowheads="1" noChangeShapeType="1"/>
            </p:cNvSpPr>
            <p:nvPr/>
          </p:nvSpPr>
          <p:spPr>
            <a:xfrm>
              <a:off x="4267203" y="1445623"/>
              <a:ext cx="36576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D42A41D7-4F56-8730-7179-DC008751C250}"/>
                </a:ext>
              </a:extLst>
            </p:cNvPr>
            <p:cNvSpPr>
              <a:spLocks noGrp="1" noRot="1" noMove="1" noResize="1" noEditPoints="1" noAdjustHandles="1" noChangeArrowheads="1" noChangeShapeType="1"/>
            </p:cNvSpPr>
            <p:nvPr/>
          </p:nvSpPr>
          <p:spPr>
            <a:xfrm>
              <a:off x="7924801" y="1445623"/>
              <a:ext cx="36576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9E0130BB-4743-271F-1AAE-C19C2B583510}"/>
                </a:ext>
              </a:extLst>
            </p:cNvPr>
            <p:cNvSpPr>
              <a:spLocks noGrp="1" noRot="1" noMove="1" noResize="1" noEditPoints="1" noAdjustHandles="1" noChangeArrowheads="1" noChangeShapeType="1"/>
            </p:cNvSpPr>
            <p:nvPr/>
          </p:nvSpPr>
          <p:spPr>
            <a:xfrm>
              <a:off x="609599" y="3731623"/>
              <a:ext cx="36576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F0F730D3-2D62-4ABD-D69E-234144C9403A}"/>
                </a:ext>
              </a:extLst>
            </p:cNvPr>
            <p:cNvSpPr>
              <a:spLocks noGrp="1" noRot="1" noMove="1" noResize="1" noEditPoints="1" noAdjustHandles="1" noChangeArrowheads="1" noChangeShapeType="1"/>
            </p:cNvSpPr>
            <p:nvPr/>
          </p:nvSpPr>
          <p:spPr>
            <a:xfrm>
              <a:off x="4267203" y="3731623"/>
              <a:ext cx="36576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0EF2DD6-1F3A-DAB1-253E-85BBA64DD2ED}"/>
                </a:ext>
              </a:extLst>
            </p:cNvPr>
            <p:cNvSpPr>
              <a:spLocks noGrp="1" noRot="1" noMove="1" noResize="1" noEditPoints="1" noAdjustHandles="1" noChangeArrowheads="1" noChangeShapeType="1"/>
            </p:cNvSpPr>
            <p:nvPr/>
          </p:nvSpPr>
          <p:spPr>
            <a:xfrm>
              <a:off x="7924801" y="3731623"/>
              <a:ext cx="3657600" cy="2286000"/>
            </a:xfrm>
            <a:prstGeom prst="rect">
              <a:avLst/>
            </a:prstGeom>
            <a:solidFill>
              <a:srgbClr val="F7F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2" name="TextBox 11">
            <a:extLst>
              <a:ext uri="{FF2B5EF4-FFF2-40B4-BE49-F238E27FC236}">
                <a16:creationId xmlns:a16="http://schemas.microsoft.com/office/drawing/2014/main" id="{D0070B18-FDF4-20FC-46CE-38194B73BD1B}"/>
              </a:ext>
            </a:extLst>
          </p:cNvPr>
          <p:cNvSpPr txBox="1"/>
          <p:nvPr/>
        </p:nvSpPr>
        <p:spPr>
          <a:xfrm>
            <a:off x="838200" y="1690688"/>
            <a:ext cx="3200402" cy="18312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MSIS Data Monitoring Activities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Fall/Winter, Spring, and Summer. </a:t>
            </a:r>
          </a:p>
        </p:txBody>
      </p:sp>
      <p:sp>
        <p:nvSpPr>
          <p:cNvPr id="16" name="TextBox 15">
            <a:extLst>
              <a:ext uri="{FF2B5EF4-FFF2-40B4-BE49-F238E27FC236}">
                <a16:creationId xmlns:a16="http://schemas.microsoft.com/office/drawing/2014/main" id="{BCD2CACA-A486-CF3C-2991-0CF087FAE193}"/>
              </a:ext>
            </a:extLst>
          </p:cNvPr>
          <p:cNvSpPr txBox="1"/>
          <p:nvPr/>
        </p:nvSpPr>
        <p:spPr>
          <a:xfrm>
            <a:off x="952501" y="3788249"/>
            <a:ext cx="3200402" cy="2477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Segoe UI"/>
                <a:ea typeface="+mn-ea"/>
                <a:cs typeface="+mn-cs"/>
              </a:rPr>
              <a:t>ID&amp;R District Plans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Segoe UI"/>
                <a:ea typeface="+mn-ea"/>
                <a:cs typeface="+mn-cs"/>
              </a:rPr>
              <a:t>and Recruiter Logs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ID&amp;R Plan Assistance: Fall training at ESD’s to review IDR plans with RT and FPD’s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Mon</a:t>
            </a:r>
            <a:r>
              <a:rPr kumimoji="0" lang="en-US" sz="1600" b="0" i="0" u="none" strike="noStrike" kern="1200" cap="none" spc="0" normalizeH="0" baseline="0" noProof="0" dirty="0" err="1">
                <a:ln>
                  <a:noFill/>
                </a:ln>
                <a:solidFill>
                  <a:srgbClr val="E7E6E6">
                    <a:lumMod val="25000"/>
                  </a:srgbClr>
                </a:solidFill>
                <a:effectLst/>
                <a:uLnTx/>
                <a:uFillTx/>
                <a:latin typeface="Segoe UI"/>
                <a:ea typeface="+mn-ea"/>
                <a:cs typeface="+mn-cs"/>
              </a:rPr>
              <a:t>itoring</a:t>
            </a: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 RT Logs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 </a:t>
            </a:r>
          </a:p>
        </p:txBody>
      </p:sp>
      <p:sp>
        <p:nvSpPr>
          <p:cNvPr id="17" name="TextBox 16">
            <a:extLst>
              <a:ext uri="{FF2B5EF4-FFF2-40B4-BE49-F238E27FC236}">
                <a16:creationId xmlns:a16="http://schemas.microsoft.com/office/drawing/2014/main" id="{40493720-9D33-C06F-20A9-C338B9A38A07}"/>
              </a:ext>
            </a:extLst>
          </p:cNvPr>
          <p:cNvSpPr txBox="1"/>
          <p:nvPr/>
        </p:nvSpPr>
        <p:spPr>
          <a:xfrm>
            <a:off x="8193592" y="1515632"/>
            <a:ext cx="316020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Segoe UI"/>
                <a:ea typeface="+mn-ea"/>
                <a:cs typeface="+mn-cs"/>
              </a:rPr>
              <a:t>RT &amp; RC</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Segoe U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Migrant student data reporting and or MSIS reports, eCOE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ID&amp;R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Segoe UI"/>
                <a:ea typeface="+mn-ea"/>
                <a:cs typeface="+mn-cs"/>
              </a:rPr>
              <a:t>ID&amp;R RT Assistance Request</a:t>
            </a:r>
          </a:p>
        </p:txBody>
      </p:sp>
      <p:sp>
        <p:nvSpPr>
          <p:cNvPr id="18" name="TextBox 17">
            <a:extLst>
              <a:ext uri="{FF2B5EF4-FFF2-40B4-BE49-F238E27FC236}">
                <a16:creationId xmlns:a16="http://schemas.microsoft.com/office/drawing/2014/main" id="{F23D8A8F-8E38-EFF4-7C9B-4ED740771B24}"/>
              </a:ext>
            </a:extLst>
          </p:cNvPr>
          <p:cNvSpPr txBox="1"/>
          <p:nvPr/>
        </p:nvSpPr>
        <p:spPr>
          <a:xfrm>
            <a:off x="4530406" y="1626821"/>
            <a:ext cx="3200402" cy="201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a:ea typeface="+mn-ea"/>
                <a:cs typeface="+mn-cs"/>
              </a:rPr>
              <a:t>RT &amp; RC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Coordination for training of new staff &amp; on-going training for current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Materials provided by OSPI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Onsite Mo</a:t>
            </a:r>
            <a:r>
              <a:rPr kumimoji="0" lang="en-US" sz="1600" b="0" i="0" u="none" strike="noStrike" kern="1200" cap="none" spc="0" normalizeH="0" baseline="0" noProof="0" dirty="0" err="1">
                <a:ln>
                  <a:noFill/>
                </a:ln>
                <a:solidFill>
                  <a:prstClr val="white"/>
                </a:solidFill>
                <a:effectLst/>
                <a:uLnTx/>
                <a:uFillTx/>
                <a:latin typeface="Segoe UI"/>
                <a:ea typeface="+mn-ea"/>
                <a:cs typeface="+mn-cs"/>
              </a:rPr>
              <a:t>deling</a:t>
            </a: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E75ABF3D-F2D8-07F0-5EA6-AD7BF47C4F38}"/>
              </a:ext>
            </a:extLst>
          </p:cNvPr>
          <p:cNvSpPr txBox="1"/>
          <p:nvPr/>
        </p:nvSpPr>
        <p:spPr>
          <a:xfrm>
            <a:off x="4438651" y="4021120"/>
            <a:ext cx="3200402" cy="1461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Challenge COE Approvals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All challenge COE’s get approved by OSPI staff.</a:t>
            </a:r>
            <a:r>
              <a:rPr kumimoji="0" lang="en-US" sz="1800" b="0" i="0" u="none" strike="noStrike" kern="1200" cap="none" spc="0" normalizeH="0" baseline="0" noProof="0" dirty="0">
                <a:ln>
                  <a:noFill/>
                </a:ln>
                <a:solidFill>
                  <a:srgbClr val="E7E6E6">
                    <a:lumMod val="25000"/>
                  </a:srgbClr>
                </a:solidFill>
                <a:effectLst/>
                <a:uLnTx/>
                <a:uFillTx/>
                <a:latin typeface="Segoe UI"/>
                <a:ea typeface="+mn-ea"/>
                <a:cs typeface="+mn-cs"/>
              </a:rPr>
              <a:t> </a:t>
            </a:r>
          </a:p>
        </p:txBody>
      </p:sp>
      <p:pic>
        <p:nvPicPr>
          <p:cNvPr id="10" name="Picture 9" descr="A black and white sign with white text&#10;&#10;Description automatically generated">
            <a:extLst>
              <a:ext uri="{FF2B5EF4-FFF2-40B4-BE49-F238E27FC236}">
                <a16:creationId xmlns:a16="http://schemas.microsoft.com/office/drawing/2014/main" id="{27F7ABD4-BA81-9C96-045E-B45BFF1A26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4804" y="4457811"/>
            <a:ext cx="3469724" cy="580516"/>
          </a:xfrm>
          <a:prstGeom prst="rect">
            <a:avLst/>
          </a:prstGeom>
        </p:spPr>
      </p:pic>
    </p:spTree>
    <p:extLst>
      <p:ext uri="{BB962C8B-B14F-4D97-AF65-F5344CB8AC3E}">
        <p14:creationId xmlns:p14="http://schemas.microsoft.com/office/powerpoint/2010/main" val="4292366356"/>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Sage" id="{C3035920-1C88-48BA-8A5D-A1DC4F8C0FCF}" vid="{D619E83D-2A8F-4257-BFCF-5617C9DE7793}"/>
    </a:ext>
  </a:extLst>
</a:theme>
</file>

<file path=ppt/theme/theme2.xml><?xml version="1.0" encoding="utf-8"?>
<a:theme xmlns:a="http://schemas.openxmlformats.org/drawingml/2006/main" name="1_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Sage" id="{C3035920-1C88-48BA-8A5D-A1DC4F8C0FCF}" vid="{0D983665-B8EB-4170-B56E-41961408E2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7eff4b-7d28-49de-8347-e11e719a2a83">
      <Terms xmlns="http://schemas.microsoft.com/office/infopath/2007/PartnerControls"/>
    </lcf76f155ced4ddcb4097134ff3c332f>
    <TaxCatchAll xmlns="7103093a-5264-496b-831e-e65c69f035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6043A275B8054CBF0853162EEF76B6" ma:contentTypeVersion="18" ma:contentTypeDescription="Create a new document." ma:contentTypeScope="" ma:versionID="e3ceceaeb6a9d4f8d5e0154d79dcae8e">
  <xsd:schema xmlns:xsd="http://www.w3.org/2001/XMLSchema" xmlns:xs="http://www.w3.org/2001/XMLSchema" xmlns:p="http://schemas.microsoft.com/office/2006/metadata/properties" xmlns:ns2="567eff4b-7d28-49de-8347-e11e719a2a83" xmlns:ns3="7103093a-5264-496b-831e-e65c69f03529" targetNamespace="http://schemas.microsoft.com/office/2006/metadata/properties" ma:root="true" ma:fieldsID="8cfaaa0eafaddb4970ec37a5113f1e29" ns2:_="" ns3:_="">
    <xsd:import namespace="567eff4b-7d28-49de-8347-e11e719a2a83"/>
    <xsd:import namespace="7103093a-5264-496b-831e-e65c69f035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ff4b-7d28-49de-8347-e11e719a2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0bdfec-524b-4a3c-9851-7d42f4a003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03093a-5264-496b-831e-e65c69f03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0913eae-974d-46c8-aacf-523b95f02184}" ma:internalName="TaxCatchAll" ma:showField="CatchAllData" ma:web="7103093a-5264-496b-831e-e65c69f03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8CD39-01C8-448B-93E4-657053375E90}">
  <ds:schemaRefs>
    <ds:schemaRef ds:uri="http://purl.org/dc/elements/1.1/"/>
    <ds:schemaRef ds:uri="http://schemas.microsoft.com/office/2006/documentManagement/types"/>
    <ds:schemaRef ds:uri="http://purl.org/dc/dcmitype/"/>
    <ds:schemaRef ds:uri="52d15a3c-6aac-4ce0-8158-93b56f36cf23"/>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 ds:uri="567eff4b-7d28-49de-8347-e11e719a2a83"/>
    <ds:schemaRef ds:uri="7103093a-5264-496b-831e-e65c69f03529"/>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87F6546C-3DA2-4DD2-A0D2-3A7883C24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ff4b-7d28-49de-8347-e11e719a2a83"/>
    <ds:schemaRef ds:uri="7103093a-5264-496b-831e-e65c69f03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PowerPoint-Template-Sage</Template>
  <TotalTime>5146</TotalTime>
  <Words>1788</Words>
  <Application>Microsoft Macintosh PowerPoint</Application>
  <PresentationFormat>Widescreen</PresentationFormat>
  <Paragraphs>294</Paragraphs>
  <Slides>30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Algerian</vt:lpstr>
      <vt:lpstr>Aptos</vt:lpstr>
      <vt:lpstr>Arial</vt:lpstr>
      <vt:lpstr>Calibri</vt:lpstr>
      <vt:lpstr>Segoe UI</vt:lpstr>
      <vt:lpstr>Segoe UI Semibold</vt:lpstr>
      <vt:lpstr>Tahoma</vt:lpstr>
      <vt:lpstr>Verdana</vt:lpstr>
      <vt:lpstr>Content Slides</vt:lpstr>
      <vt:lpstr>1_Content Slides</vt:lpstr>
      <vt:lpstr>MSIS Reporting Updates and Preparing for 2024-2025 School Year </vt:lpstr>
      <vt:lpstr>Vision</vt:lpstr>
      <vt:lpstr>Equity Statement</vt:lpstr>
      <vt:lpstr>Tribal Land Acknowledgement</vt:lpstr>
      <vt:lpstr>Agenda </vt:lpstr>
      <vt:lpstr> MSDRS Services, Updates  Quality Control, Data Integrity </vt:lpstr>
      <vt:lpstr>MSDRS &amp; MSIS Updates</vt:lpstr>
      <vt:lpstr>MSDRS Services</vt:lpstr>
      <vt:lpstr>OSPI Services</vt:lpstr>
      <vt:lpstr>WHO DO I CONTACT FOR… </vt:lpstr>
      <vt:lpstr>WHO DO I CONTACT FOR… </vt:lpstr>
      <vt:lpstr>24-25 SCHOOL YEAR OSPI/MSDRS ACTIVITY GUIDE </vt:lpstr>
      <vt:lpstr>OSPI Data Reporting Due Dates 2023-2024 School Year</vt:lpstr>
      <vt:lpstr>Records Clerk Training</vt:lpstr>
      <vt:lpstr>Records Clerk In-Person Training Coming this Fall!</vt:lpstr>
      <vt:lpstr>MSIS 2.0 – Release date 12/2/24 </vt:lpstr>
      <vt:lpstr>Completing the 2023-2024 School Year</vt:lpstr>
      <vt:lpstr>Preparing for the 2024-2025 School Year</vt:lpstr>
      <vt:lpstr>Update Your School District Directory/ Buildings  </vt:lpstr>
      <vt:lpstr>Did your district have a summer program?</vt:lpstr>
      <vt:lpstr>MSIS: Process Pending Enrollments </vt:lpstr>
      <vt:lpstr>MSIS: Enrollments </vt:lpstr>
      <vt:lpstr>MSIS: Supplemental Services</vt:lpstr>
      <vt:lpstr>MSIS: Pre/Post Assessments</vt:lpstr>
      <vt:lpstr>MSIS: Pre/Post Assessments</vt:lpstr>
      <vt:lpstr>Made a Mistake? </vt:lpstr>
      <vt:lpstr>Washington MEP At A Glance: 23-24 School Year</vt:lpstr>
      <vt:lpstr>PowerPoint Presentation</vt:lpstr>
      <vt:lpstr>  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Brand</dc:subject>
  <dc:creator>Veronica Avila</dc:creator>
  <cp:lastModifiedBy>Alvina Ocegueda</cp:lastModifiedBy>
  <cp:revision>4</cp:revision>
  <cp:lastPrinted>2024-08-05T18:47:42Z</cp:lastPrinted>
  <dcterms:created xsi:type="dcterms:W3CDTF">2024-06-21T00:39:06Z</dcterms:created>
  <dcterms:modified xsi:type="dcterms:W3CDTF">2024-08-13T19:03:02Z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0x0101008D6043A275B8054CBF0853162EEF76B6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2024-06-21T00:39:31Z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3bb7e334-7424-4600-8584-0569805967d3</vt:lpwstr>
  </property>
  <property fmtid="{D5CDD505-2E9C-101B-9397-08002B2CF9AE}" pid="13" name="MSIP_Label_9145f431-4c8c-42c6-a5a5-ba6d3bdea585_ContentBits">
    <vt:lpwstr>0</vt:lpwstr>
  </property>
</Properties>
</file>