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1" r:id="rId17"/>
    <p:sldId id="268" r:id="rId18"/>
    <p:sldId id="272" r:id="rId19"/>
    <p:sldId id="269" r:id="rId20"/>
    <p:sldId id="273" r:id="rId21"/>
    <p:sldId id="270" r:id="rId22"/>
    <p:sldId id="274" r:id="rId23"/>
    <p:sldId id="275"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B0604020202020204" charset="0"/>
      <p:regular r:id="rId30"/>
      <p:bold r:id="rId31"/>
      <p:italic r:id="rId32"/>
      <p:boldItalic r:id="rId33"/>
    </p:embeddedFont>
    <p:embeddedFont>
      <p:font typeface="Libre Franklin" panose="020B0604020202020204" charset="0"/>
      <p:regular r:id="rId34"/>
      <p:bold r:id="rId35"/>
      <p:italic r:id="rId36"/>
      <p:boldItalic r:id="rId37"/>
    </p:embeddedFont>
    <p:embeddedFont>
      <p:font typeface="Raleway"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
      <p:font typeface="Source Sans Pro" panose="020B05030304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4DA0FA-B543-49C3-92B1-B68AD6DA385E}">
  <a:tblStyle styleId="{984DA0FA-B543-49C3-92B1-B68AD6DA38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5EBD1439-1272-4304-B12F-698BE4EA85C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CA459A-8F06-4266-9280-1C9CCB15057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92"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bed2e36ae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bed2e36ae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REVISED VERSION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8571aa16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e8571aa16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bcb4e73321_0_7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bcb4e73321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aa5c91f58_1_82:notes"/>
          <p:cNvSpPr txBox="1">
            <a:spLocks noGrp="1"/>
          </p:cNvSpPr>
          <p:nvPr>
            <p:ph type="body" idx="1"/>
          </p:nvPr>
        </p:nvSpPr>
        <p:spPr>
          <a:xfrm>
            <a:off x="685800" y="4400549"/>
            <a:ext cx="5486400" cy="4284664"/>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54" name="Google Shape;454;geaa5c91f58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eaa3a2a389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eaa3a2a38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aa5c91f58_1_89:notes"/>
          <p:cNvSpPr txBox="1">
            <a:spLocks noGrp="1"/>
          </p:cNvSpPr>
          <p:nvPr>
            <p:ph type="body" idx="1"/>
          </p:nvPr>
        </p:nvSpPr>
        <p:spPr>
          <a:xfrm>
            <a:off x="685800" y="4400549"/>
            <a:ext cx="5486400" cy="4284664"/>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61" name="Google Shape;461;geaa5c91f58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aa3a2a389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aa3a2a38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eaa5c91f58_1_95:notes"/>
          <p:cNvSpPr txBox="1">
            <a:spLocks noGrp="1"/>
          </p:cNvSpPr>
          <p:nvPr>
            <p:ph type="body" idx="1"/>
          </p:nvPr>
        </p:nvSpPr>
        <p:spPr>
          <a:xfrm>
            <a:off x="685800" y="4400549"/>
            <a:ext cx="5486400" cy="4284664"/>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68" name="Google Shape;468;geaa5c91f58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aa3a2a389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eaa3a2a389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aa5c91f58_1_107:notes"/>
          <p:cNvSpPr txBox="1">
            <a:spLocks noGrp="1"/>
          </p:cNvSpPr>
          <p:nvPr>
            <p:ph type="body" idx="1"/>
          </p:nvPr>
        </p:nvSpPr>
        <p:spPr>
          <a:xfrm>
            <a:off x="685800" y="4400549"/>
            <a:ext cx="5486400" cy="4284664"/>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75" name="Google Shape;475;geaa5c91f58_1_107: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bb9133094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bb9133094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eaa3a2a38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eaa3a2a38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b913309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b913309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5e201a6a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5e201a6a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bcb4e73321_0_10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bcb4e73321_0_10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Arial"/>
              <a:buChar char="•"/>
            </a:pPr>
            <a:r>
              <a:rPr lang="en"/>
              <a:t>Conversation to start a Regional Collaborative spawned from the 2018 Central Coast Sustainability Summit.</a:t>
            </a:r>
            <a:endParaRPr/>
          </a:p>
          <a:p>
            <a:pPr marL="0" lvl="0" indent="-76200" algn="l" rtl="0">
              <a:spcBef>
                <a:spcPts val="0"/>
              </a:spcBef>
              <a:spcAft>
                <a:spcPts val="0"/>
              </a:spcAft>
              <a:buClr>
                <a:schemeClr val="dk1"/>
              </a:buClr>
              <a:buSzPts val="1200"/>
              <a:buFont typeface="Arial"/>
              <a:buChar char="•"/>
            </a:pPr>
            <a:r>
              <a:rPr lang="en"/>
              <a:t>Day after the Summit, The Sustainability Division convened Local Govts and stakeholders to discuss the prospect of forming a regional collaborative. Since the initial meeting, The County Sustainability Division has convened several meetings with local governments to develop the structure and objectives of the collaborative. </a:t>
            </a:r>
            <a:endParaRPr/>
          </a:p>
          <a:p>
            <a:pPr marL="0" lvl="0" indent="-76200" algn="l" rtl="0">
              <a:spcBef>
                <a:spcPts val="0"/>
              </a:spcBef>
              <a:spcAft>
                <a:spcPts val="0"/>
              </a:spcAft>
              <a:buClr>
                <a:schemeClr val="dk1"/>
              </a:buClr>
              <a:buSzPts val="1200"/>
              <a:buFont typeface="Arial"/>
              <a:buChar char="•"/>
            </a:pPr>
            <a:r>
              <a:rPr lang="en"/>
              <a:t>In mid 2019, the County BOS approved a budget to launch the collaborative. The Sustainability Division has since brought on a project manager to assist and lead the formation effort.  </a:t>
            </a:r>
            <a:endParaRPr/>
          </a:p>
          <a:p>
            <a:pPr marL="0" lvl="0" indent="-76200" algn="l" rtl="0">
              <a:spcBef>
                <a:spcPts val="0"/>
              </a:spcBef>
              <a:spcAft>
                <a:spcPts val="0"/>
              </a:spcAft>
              <a:buClr>
                <a:schemeClr val="dk1"/>
              </a:buClr>
              <a:buSzPts val="1200"/>
              <a:buFont typeface="Arial"/>
              <a:buChar char="•"/>
            </a:pPr>
            <a:r>
              <a:rPr lang="en"/>
              <a:t>Fast forward to present day, the lunch of Collaborative was announced on March 4</a:t>
            </a:r>
            <a:r>
              <a:rPr lang="en" baseline="30000"/>
              <a:t>th</a:t>
            </a:r>
            <a:r>
              <a:rPr lang="en"/>
              <a:t> at the Sea-Level Rise &amp; Flooding Round table</a:t>
            </a:r>
            <a:endParaRPr/>
          </a:p>
          <a:p>
            <a:pPr marL="0" lvl="0" indent="0" algn="l" rtl="0">
              <a:spcBef>
                <a:spcPts val="0"/>
              </a:spcBef>
              <a:spcAft>
                <a:spcPts val="0"/>
              </a:spcAft>
              <a:buNone/>
            </a:pPr>
            <a:endParaRPr/>
          </a:p>
        </p:txBody>
      </p:sp>
      <p:sp>
        <p:nvSpPr>
          <p:cNvPr id="341" name="Google Shape;341;gbcb4e73321_0_10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8571aa16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8571aa16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aa5c91f58_6_8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eaa5c91f58_6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aa5c91f58_6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eaa5c91f58_6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eaa5c91f58_6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aa5c91f58_6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aa5c91f58_6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eaa5c91f58_6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1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1" name="Google Shape;10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7" name="Google Shape;107;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5" name="Google Shape;115;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0" name="Google Shape;120;p1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2" name="Google Shape;122;p1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 name="Google Shape;12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4" name="Google Shape;134;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35" name="Google Shape;135;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2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2" name="Google Shape;14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 name="Google Shape;14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6" name="Google Shape;156;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4"/>
        <p:cNvGrpSpPr/>
        <p:nvPr/>
      </p:nvGrpSpPr>
      <p:grpSpPr>
        <a:xfrm>
          <a:off x="0" y="0"/>
          <a:ext cx="0" cy="0"/>
          <a:chOff x="0" y="0"/>
          <a:chExt cx="0" cy="0"/>
        </a:xfrm>
      </p:grpSpPr>
      <p:sp>
        <p:nvSpPr>
          <p:cNvPr id="165" name="Google Shape;165;p26"/>
          <p:cNvSpPr txBox="1">
            <a:spLocks noGrp="1"/>
          </p:cNvSpPr>
          <p:nvPr>
            <p:ph type="ctrTitle"/>
          </p:nvPr>
        </p:nvSpPr>
        <p:spPr>
          <a:xfrm>
            <a:off x="1436346" y="1341340"/>
            <a:ext cx="6270922" cy="1573669"/>
          </a:xfrm>
          <a:prstGeom prst="rect">
            <a:avLst/>
          </a:prstGeom>
          <a:noFill/>
          <a:ln>
            <a:noFill/>
          </a:ln>
        </p:spPr>
        <p:txBody>
          <a:bodyPr spcFirstLastPara="1" wrap="square" lIns="68575" tIns="34275" rIns="68575" bIns="34275" anchor="b" anchorCtr="0">
            <a:noAutofit/>
          </a:bodyPr>
          <a:lstStyle>
            <a:lvl1pPr lvl="0" algn="ctr">
              <a:lnSpc>
                <a:spcPct val="89000"/>
              </a:lnSpc>
              <a:spcBef>
                <a:spcPts val="0"/>
              </a:spcBef>
              <a:spcAft>
                <a:spcPts val="0"/>
              </a:spcAft>
              <a:buClr>
                <a:schemeClr val="dk2"/>
              </a:buClr>
              <a:buSzPts val="5400"/>
              <a:buFont typeface="Libre Franklin"/>
              <a:buNone/>
              <a:defRPr sz="5400" cap="none">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6" name="Google Shape;166;p26"/>
          <p:cNvSpPr txBox="1">
            <a:spLocks noGrp="1"/>
          </p:cNvSpPr>
          <p:nvPr>
            <p:ph type="subTitle" idx="1"/>
          </p:nvPr>
        </p:nvSpPr>
        <p:spPr>
          <a:xfrm>
            <a:off x="2009930" y="2967209"/>
            <a:ext cx="5123755" cy="814678"/>
          </a:xfrm>
          <a:prstGeom prst="rect">
            <a:avLst/>
          </a:prstGeom>
          <a:noFill/>
          <a:ln>
            <a:noFill/>
          </a:ln>
        </p:spPr>
        <p:txBody>
          <a:bodyPr spcFirstLastPara="1" wrap="square" lIns="68575" tIns="34275" rIns="68575" bIns="34275" anchor="t" anchorCtr="0">
            <a:normAutofit/>
          </a:bodyPr>
          <a:lstStyle>
            <a:lvl1pPr lvl="0" algn="ctr">
              <a:lnSpc>
                <a:spcPct val="112000"/>
              </a:lnSpc>
              <a:spcBef>
                <a:spcPts val="0"/>
              </a:spcBef>
              <a:spcAft>
                <a:spcPts val="0"/>
              </a:spcAft>
              <a:buClr>
                <a:schemeClr val="dk2"/>
              </a:buClr>
              <a:buSzPts val="1700"/>
              <a:buNone/>
              <a:defRPr sz="1700"/>
            </a:lvl1pPr>
            <a:lvl2pPr lvl="1" algn="ctr">
              <a:lnSpc>
                <a:spcPct val="94000"/>
              </a:lnSpc>
              <a:spcBef>
                <a:spcPts val="400"/>
              </a:spcBef>
              <a:spcAft>
                <a:spcPts val="0"/>
              </a:spcAft>
              <a:buClr>
                <a:schemeClr val="dk2"/>
              </a:buClr>
              <a:buSzPts val="1500"/>
              <a:buNone/>
              <a:defRPr sz="1500"/>
            </a:lvl2pPr>
            <a:lvl3pPr lvl="2" algn="ctr">
              <a:lnSpc>
                <a:spcPct val="94000"/>
              </a:lnSpc>
              <a:spcBef>
                <a:spcPts val="400"/>
              </a:spcBef>
              <a:spcAft>
                <a:spcPts val="0"/>
              </a:spcAft>
              <a:buClr>
                <a:schemeClr val="dk2"/>
              </a:buClr>
              <a:buSzPts val="1400"/>
              <a:buNone/>
              <a:defRPr sz="1400"/>
            </a:lvl3pPr>
            <a:lvl4pPr lvl="3" algn="ctr">
              <a:lnSpc>
                <a:spcPct val="94000"/>
              </a:lnSpc>
              <a:spcBef>
                <a:spcPts val="400"/>
              </a:spcBef>
              <a:spcAft>
                <a:spcPts val="0"/>
              </a:spcAft>
              <a:buClr>
                <a:schemeClr val="dk2"/>
              </a:buClr>
              <a:buSzPts val="1200"/>
              <a:buNone/>
              <a:defRPr sz="1200"/>
            </a:lvl4pPr>
            <a:lvl5pPr lvl="4" algn="ctr">
              <a:lnSpc>
                <a:spcPct val="94000"/>
              </a:lnSpc>
              <a:spcBef>
                <a:spcPts val="400"/>
              </a:spcBef>
              <a:spcAft>
                <a:spcPts val="0"/>
              </a:spcAft>
              <a:buClr>
                <a:schemeClr val="dk2"/>
              </a:buClr>
              <a:buSzPts val="1200"/>
              <a:buNone/>
              <a:defRPr sz="1200"/>
            </a:lvl5pPr>
            <a:lvl6pPr lvl="5" algn="ctr">
              <a:lnSpc>
                <a:spcPct val="94000"/>
              </a:lnSpc>
              <a:spcBef>
                <a:spcPts val="400"/>
              </a:spcBef>
              <a:spcAft>
                <a:spcPts val="0"/>
              </a:spcAft>
              <a:buClr>
                <a:schemeClr val="dk2"/>
              </a:buClr>
              <a:buSzPts val="1200"/>
              <a:buNone/>
              <a:defRPr sz="1200"/>
            </a:lvl6pPr>
            <a:lvl7pPr lvl="6" algn="ctr">
              <a:lnSpc>
                <a:spcPct val="94000"/>
              </a:lnSpc>
              <a:spcBef>
                <a:spcPts val="400"/>
              </a:spcBef>
              <a:spcAft>
                <a:spcPts val="0"/>
              </a:spcAft>
              <a:buClr>
                <a:schemeClr val="dk2"/>
              </a:buClr>
              <a:buSzPts val="1200"/>
              <a:buNone/>
              <a:defRPr sz="1200"/>
            </a:lvl7pPr>
            <a:lvl8pPr lvl="7" algn="ctr">
              <a:lnSpc>
                <a:spcPct val="94000"/>
              </a:lnSpc>
              <a:spcBef>
                <a:spcPts val="400"/>
              </a:spcBef>
              <a:spcAft>
                <a:spcPts val="0"/>
              </a:spcAft>
              <a:buClr>
                <a:schemeClr val="dk2"/>
              </a:buClr>
              <a:buSzPts val="1200"/>
              <a:buNone/>
              <a:defRPr sz="1200"/>
            </a:lvl8pPr>
            <a:lvl9pPr lvl="8" algn="ctr">
              <a:lnSpc>
                <a:spcPct val="94000"/>
              </a:lnSpc>
              <a:spcBef>
                <a:spcPts val="400"/>
              </a:spcBef>
              <a:spcAft>
                <a:spcPts val="200"/>
              </a:spcAft>
              <a:buClr>
                <a:schemeClr val="dk2"/>
              </a:buClr>
              <a:buSzPts val="1200"/>
              <a:buNone/>
              <a:defRPr sz="1200"/>
            </a:lvl9pPr>
          </a:lstStyle>
          <a:p>
            <a:endParaRPr/>
          </a:p>
        </p:txBody>
      </p:sp>
      <p:sp>
        <p:nvSpPr>
          <p:cNvPr id="167" name="Google Shape;167;p26"/>
          <p:cNvSpPr txBox="1">
            <a:spLocks noGrp="1"/>
          </p:cNvSpPr>
          <p:nvPr>
            <p:ph type="dt" idx="10"/>
          </p:nvPr>
        </p:nvSpPr>
        <p:spPr>
          <a:xfrm>
            <a:off x="564644" y="4840039"/>
            <a:ext cx="1205958"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8" name="Google Shape;168;p26"/>
          <p:cNvSpPr txBox="1">
            <a:spLocks noGrp="1"/>
          </p:cNvSpPr>
          <p:nvPr>
            <p:ph type="ftr" idx="11"/>
          </p:nvPr>
        </p:nvSpPr>
        <p:spPr>
          <a:xfrm>
            <a:off x="1938040" y="4840039"/>
            <a:ext cx="5267533" cy="30346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9" name="Google Shape;169;p26"/>
          <p:cNvSpPr txBox="1">
            <a:spLocks noGrp="1"/>
          </p:cNvSpPr>
          <p:nvPr>
            <p:ph type="sldNum" idx="12"/>
          </p:nvPr>
        </p:nvSpPr>
        <p:spPr>
          <a:xfrm>
            <a:off x="737301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9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9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9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9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9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9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9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grpSp>
        <p:nvGrpSpPr>
          <p:cNvPr id="170" name="Google Shape;170;p26"/>
          <p:cNvGrpSpPr/>
          <p:nvPr/>
        </p:nvGrpSpPr>
        <p:grpSpPr>
          <a:xfrm>
            <a:off x="564644" y="558352"/>
            <a:ext cx="8005587" cy="4012253"/>
            <a:chOff x="752858" y="744469"/>
            <a:chExt cx="10674116" cy="5349671"/>
          </a:xfrm>
        </p:grpSpPr>
        <p:sp>
          <p:nvSpPr>
            <p:cNvPr id="171" name="Google Shape;171;p26"/>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172" name="Google Shape;172;p26"/>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1028700" y="461595"/>
            <a:ext cx="7549076" cy="760661"/>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rgbClr val="F2893A"/>
              </a:buClr>
              <a:buSzPts val="3300"/>
              <a:buFont typeface="Libre Franklin"/>
              <a:buNone/>
              <a:defRPr>
                <a:solidFill>
                  <a:srgbClr val="F2893A"/>
                </a:solidFill>
                <a:latin typeface="Libre Franklin"/>
                <a:ea typeface="Libre Franklin"/>
                <a:cs typeface="Libre Franklin"/>
                <a:sym typeface="Libre Franklin"/>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5" name="Google Shape;175;p27"/>
          <p:cNvSpPr txBox="1">
            <a:spLocks noGrp="1"/>
          </p:cNvSpPr>
          <p:nvPr>
            <p:ph type="body" idx="1"/>
          </p:nvPr>
        </p:nvSpPr>
        <p:spPr>
          <a:xfrm>
            <a:off x="1028700" y="1382150"/>
            <a:ext cx="7549076" cy="3239086"/>
          </a:xfrm>
          <a:prstGeom prst="rect">
            <a:avLst/>
          </a:prstGeom>
          <a:noFill/>
          <a:ln>
            <a:noFill/>
          </a:ln>
        </p:spPr>
        <p:txBody>
          <a:bodyPr spcFirstLastPara="1" wrap="square" lIns="68575" tIns="34275" rIns="68575" bIns="34275" anchor="t" anchorCtr="0">
            <a:normAutofit/>
          </a:bodyPr>
          <a:lstStyle>
            <a:lvl1pPr marL="457200" lvl="0" indent="-361950" algn="l">
              <a:lnSpc>
                <a:spcPct val="100000"/>
              </a:lnSpc>
              <a:spcBef>
                <a:spcPts val="800"/>
              </a:spcBef>
              <a:spcAft>
                <a:spcPts val="0"/>
              </a:spcAft>
              <a:buClr>
                <a:schemeClr val="dk2"/>
              </a:buClr>
              <a:buSzPts val="2100"/>
              <a:buChar char="■"/>
              <a:defRPr sz="2100">
                <a:latin typeface="Libre Franklin"/>
                <a:ea typeface="Libre Franklin"/>
                <a:cs typeface="Libre Franklin"/>
                <a:sym typeface="Libre Franklin"/>
              </a:defRPr>
            </a:lvl1pPr>
            <a:lvl2pPr marL="914400" lvl="1" indent="-342900" algn="l">
              <a:lnSpc>
                <a:spcPct val="94000"/>
              </a:lnSpc>
              <a:spcBef>
                <a:spcPts val="400"/>
              </a:spcBef>
              <a:spcAft>
                <a:spcPts val="0"/>
              </a:spcAft>
              <a:buClr>
                <a:schemeClr val="dk2"/>
              </a:buClr>
              <a:buSzPts val="1800"/>
              <a:buChar char="–"/>
              <a:defRPr sz="1800" i="0">
                <a:latin typeface="Libre Franklin"/>
                <a:ea typeface="Libre Franklin"/>
                <a:cs typeface="Libre Franklin"/>
                <a:sym typeface="Libre Franklin"/>
              </a:defRPr>
            </a:lvl2pPr>
            <a:lvl3pPr marL="1371600" lvl="2" indent="-323850" algn="l">
              <a:lnSpc>
                <a:spcPct val="94000"/>
              </a:lnSpc>
              <a:spcBef>
                <a:spcPts val="400"/>
              </a:spcBef>
              <a:spcAft>
                <a:spcPts val="0"/>
              </a:spcAft>
              <a:buClr>
                <a:schemeClr val="dk2"/>
              </a:buClr>
              <a:buSzPts val="1500"/>
              <a:buChar char="■"/>
              <a:defRPr sz="1500" i="0">
                <a:latin typeface="Libre Franklin"/>
                <a:ea typeface="Libre Franklin"/>
                <a:cs typeface="Libre Franklin"/>
                <a:sym typeface="Libre Franklin"/>
              </a:defRPr>
            </a:lvl3pPr>
            <a:lvl4pPr marL="1828800" lvl="3" indent="-304800" algn="l">
              <a:lnSpc>
                <a:spcPct val="94000"/>
              </a:lnSpc>
              <a:spcBef>
                <a:spcPts val="400"/>
              </a:spcBef>
              <a:spcAft>
                <a:spcPts val="0"/>
              </a:spcAft>
              <a:buClr>
                <a:schemeClr val="dk2"/>
              </a:buClr>
              <a:buSzPts val="1200"/>
              <a:buChar char="–"/>
              <a:defRPr sz="1200" i="0">
                <a:latin typeface="Libre Franklin"/>
                <a:ea typeface="Libre Franklin"/>
                <a:cs typeface="Libre Franklin"/>
                <a:sym typeface="Libre Franklin"/>
              </a:defRPr>
            </a:lvl4pPr>
            <a:lvl5pPr marL="2286000" lvl="4" indent="-298450" algn="l">
              <a:lnSpc>
                <a:spcPct val="94000"/>
              </a:lnSpc>
              <a:spcBef>
                <a:spcPts val="400"/>
              </a:spcBef>
              <a:spcAft>
                <a:spcPts val="0"/>
              </a:spcAft>
              <a:buClr>
                <a:schemeClr val="dk2"/>
              </a:buClr>
              <a:buSzPts val="1100"/>
              <a:buChar char="■"/>
              <a:defRPr sz="1100" i="0"/>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76" name="Google Shape;176;p27"/>
          <p:cNvSpPr txBox="1">
            <a:spLocks noGrp="1"/>
          </p:cNvSpPr>
          <p:nvPr>
            <p:ph type="sldNum" idx="12"/>
          </p:nvPr>
        </p:nvSpPr>
        <p:spPr>
          <a:xfrm>
            <a:off x="7821529" y="4713430"/>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2"/>
                </a:solidFill>
                <a:latin typeface="Libre Franklin"/>
                <a:ea typeface="Libre Franklin"/>
                <a:cs typeface="Libre Franklin"/>
                <a:sym typeface="Libre Franklin"/>
              </a:defRPr>
            </a:lvl1pPr>
            <a:lvl2pPr marL="0" lvl="1" indent="0" algn="r">
              <a:spcBef>
                <a:spcPts val="0"/>
              </a:spcBef>
              <a:buNone/>
              <a:defRPr sz="900">
                <a:solidFill>
                  <a:schemeClr val="dk2"/>
                </a:solidFill>
                <a:latin typeface="Libre Franklin"/>
                <a:ea typeface="Libre Franklin"/>
                <a:cs typeface="Libre Franklin"/>
                <a:sym typeface="Libre Franklin"/>
              </a:defRPr>
            </a:lvl2pPr>
            <a:lvl3pPr marL="0" lvl="2" indent="0" algn="r">
              <a:spcBef>
                <a:spcPts val="0"/>
              </a:spcBef>
              <a:buNone/>
              <a:defRPr sz="900">
                <a:solidFill>
                  <a:schemeClr val="dk2"/>
                </a:solidFill>
                <a:latin typeface="Libre Franklin"/>
                <a:ea typeface="Libre Franklin"/>
                <a:cs typeface="Libre Franklin"/>
                <a:sym typeface="Libre Franklin"/>
              </a:defRPr>
            </a:lvl3pPr>
            <a:lvl4pPr marL="0" lvl="3" indent="0" algn="r">
              <a:spcBef>
                <a:spcPts val="0"/>
              </a:spcBef>
              <a:buNone/>
              <a:defRPr sz="900">
                <a:solidFill>
                  <a:schemeClr val="dk2"/>
                </a:solidFill>
                <a:latin typeface="Libre Franklin"/>
                <a:ea typeface="Libre Franklin"/>
                <a:cs typeface="Libre Franklin"/>
                <a:sym typeface="Libre Franklin"/>
              </a:defRPr>
            </a:lvl4pPr>
            <a:lvl5pPr marL="0" lvl="4" indent="0" algn="r">
              <a:spcBef>
                <a:spcPts val="0"/>
              </a:spcBef>
              <a:buNone/>
              <a:defRPr sz="900">
                <a:solidFill>
                  <a:schemeClr val="dk2"/>
                </a:solidFill>
                <a:latin typeface="Libre Franklin"/>
                <a:ea typeface="Libre Franklin"/>
                <a:cs typeface="Libre Franklin"/>
                <a:sym typeface="Libre Franklin"/>
              </a:defRPr>
            </a:lvl5pPr>
            <a:lvl6pPr marL="0" lvl="5" indent="0" algn="r">
              <a:spcBef>
                <a:spcPts val="0"/>
              </a:spcBef>
              <a:buNone/>
              <a:defRPr sz="900">
                <a:solidFill>
                  <a:schemeClr val="dk2"/>
                </a:solidFill>
                <a:latin typeface="Libre Franklin"/>
                <a:ea typeface="Libre Franklin"/>
                <a:cs typeface="Libre Franklin"/>
                <a:sym typeface="Libre Franklin"/>
              </a:defRPr>
            </a:lvl6pPr>
            <a:lvl7pPr marL="0" lvl="6" indent="0" algn="r">
              <a:spcBef>
                <a:spcPts val="0"/>
              </a:spcBef>
              <a:buNone/>
              <a:defRPr sz="900">
                <a:solidFill>
                  <a:schemeClr val="dk2"/>
                </a:solidFill>
                <a:latin typeface="Libre Franklin"/>
                <a:ea typeface="Libre Franklin"/>
                <a:cs typeface="Libre Franklin"/>
                <a:sym typeface="Libre Franklin"/>
              </a:defRPr>
            </a:lvl7pPr>
            <a:lvl8pPr marL="0" lvl="7" indent="0" algn="r">
              <a:spcBef>
                <a:spcPts val="0"/>
              </a:spcBef>
              <a:buNone/>
              <a:defRPr sz="900">
                <a:solidFill>
                  <a:schemeClr val="dk2"/>
                </a:solidFill>
                <a:latin typeface="Libre Franklin"/>
                <a:ea typeface="Libre Franklin"/>
                <a:cs typeface="Libre Franklin"/>
                <a:sym typeface="Libre Franklin"/>
              </a:defRPr>
            </a:lvl8pPr>
            <a:lvl9pPr marL="0" lvl="8" indent="0" algn="r">
              <a:spcBef>
                <a:spcPts val="0"/>
              </a:spcBef>
              <a:buNone/>
              <a:defRPr sz="9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7"/>
        <p:cNvGrpSpPr/>
        <p:nvPr/>
      </p:nvGrpSpPr>
      <p:grpSpPr>
        <a:xfrm>
          <a:off x="0" y="0"/>
          <a:ext cx="0" cy="0"/>
          <a:chOff x="0" y="0"/>
          <a:chExt cx="0" cy="0"/>
        </a:xfrm>
      </p:grpSpPr>
      <p:sp>
        <p:nvSpPr>
          <p:cNvPr id="178" name="Google Shape;178;p28"/>
          <p:cNvSpPr txBox="1">
            <a:spLocks noGrp="1"/>
          </p:cNvSpPr>
          <p:nvPr>
            <p:ph type="dt" idx="10"/>
          </p:nvPr>
        </p:nvSpPr>
        <p:spPr>
          <a:xfrm>
            <a:off x="1042988"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9" name="Google Shape;179;p28"/>
          <p:cNvSpPr txBox="1">
            <a:spLocks noGrp="1"/>
          </p:cNvSpPr>
          <p:nvPr>
            <p:ph type="ftr" idx="11"/>
          </p:nvPr>
        </p:nvSpPr>
        <p:spPr>
          <a:xfrm>
            <a:off x="2170173" y="4840039"/>
            <a:ext cx="4710623"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0" name="Google Shape;180;p28"/>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573769" y="976020"/>
            <a:ext cx="7209728" cy="2139553"/>
          </a:xfrm>
          <a:prstGeom prst="rect">
            <a:avLst/>
          </a:prstGeom>
          <a:noFill/>
          <a:ln>
            <a:noFill/>
          </a:ln>
        </p:spPr>
        <p:txBody>
          <a:bodyPr spcFirstLastPara="1" wrap="square" lIns="68575" tIns="34275" rIns="68575" bIns="34275" anchor="b" anchorCtr="0">
            <a:normAutofit/>
          </a:bodyPr>
          <a:lstStyle>
            <a:lvl1pPr lvl="0" algn="r">
              <a:lnSpc>
                <a:spcPct val="89000"/>
              </a:lnSpc>
              <a:spcBef>
                <a:spcPts val="0"/>
              </a:spcBef>
              <a:spcAft>
                <a:spcPts val="0"/>
              </a:spcAft>
              <a:buClr>
                <a:schemeClr val="dk2"/>
              </a:buClr>
              <a:buSzPts val="5400"/>
              <a:buFont typeface="Libre Franklin"/>
              <a:buNone/>
              <a:defRPr sz="5400" cap="none">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 name="Google Shape;183;p29"/>
          <p:cNvSpPr txBox="1">
            <a:spLocks noGrp="1"/>
          </p:cNvSpPr>
          <p:nvPr>
            <p:ph type="body" idx="1"/>
          </p:nvPr>
        </p:nvSpPr>
        <p:spPr>
          <a:xfrm>
            <a:off x="573769" y="3162246"/>
            <a:ext cx="7209728" cy="857493"/>
          </a:xfrm>
          <a:prstGeom prst="rect">
            <a:avLst/>
          </a:prstGeom>
          <a:noFill/>
          <a:ln>
            <a:noFill/>
          </a:ln>
        </p:spPr>
        <p:txBody>
          <a:bodyPr spcFirstLastPara="1" wrap="square" lIns="68575" tIns="34275" rIns="68575" bIns="34275" anchor="t" anchorCtr="0">
            <a:normAutofit/>
          </a:bodyPr>
          <a:lstStyle>
            <a:lvl1pPr marL="457200" lvl="0" indent="-228600" algn="r">
              <a:lnSpc>
                <a:spcPct val="112000"/>
              </a:lnSpc>
              <a:spcBef>
                <a:spcPts val="0"/>
              </a:spcBef>
              <a:spcAft>
                <a:spcPts val="0"/>
              </a:spcAft>
              <a:buClr>
                <a:schemeClr val="dk2"/>
              </a:buClr>
              <a:buSzPts val="1800"/>
              <a:buNone/>
              <a:defRPr sz="1800">
                <a:solidFill>
                  <a:schemeClr val="dk2"/>
                </a:solidFill>
              </a:defRPr>
            </a:lvl1pPr>
            <a:lvl2pPr marL="914400" lvl="1" indent="-228600" algn="l">
              <a:lnSpc>
                <a:spcPct val="94000"/>
              </a:lnSpc>
              <a:spcBef>
                <a:spcPts val="400"/>
              </a:spcBef>
              <a:spcAft>
                <a:spcPts val="0"/>
              </a:spcAft>
              <a:buClr>
                <a:srgbClr val="888888"/>
              </a:buClr>
              <a:buSzPts val="1500"/>
              <a:buNone/>
              <a:defRPr sz="1500">
                <a:solidFill>
                  <a:srgbClr val="888888"/>
                </a:solidFill>
              </a:defRPr>
            </a:lvl2pPr>
            <a:lvl3pPr marL="1371600" lvl="2" indent="-228600" algn="l">
              <a:lnSpc>
                <a:spcPct val="94000"/>
              </a:lnSpc>
              <a:spcBef>
                <a:spcPts val="400"/>
              </a:spcBef>
              <a:spcAft>
                <a:spcPts val="0"/>
              </a:spcAft>
              <a:buClr>
                <a:srgbClr val="888888"/>
              </a:buClr>
              <a:buSzPts val="1400"/>
              <a:buNone/>
              <a:defRPr sz="1400">
                <a:solidFill>
                  <a:srgbClr val="888888"/>
                </a:solidFill>
              </a:defRPr>
            </a:lvl3pPr>
            <a:lvl4pPr marL="1828800" lvl="3" indent="-228600" algn="l">
              <a:lnSpc>
                <a:spcPct val="94000"/>
              </a:lnSpc>
              <a:spcBef>
                <a:spcPts val="400"/>
              </a:spcBef>
              <a:spcAft>
                <a:spcPts val="0"/>
              </a:spcAft>
              <a:buClr>
                <a:srgbClr val="888888"/>
              </a:buClr>
              <a:buSzPts val="1200"/>
              <a:buNone/>
              <a:defRPr sz="1200">
                <a:solidFill>
                  <a:srgbClr val="888888"/>
                </a:solidFill>
              </a:defRPr>
            </a:lvl4pPr>
            <a:lvl5pPr marL="2286000" lvl="4" indent="-228600" algn="l">
              <a:lnSpc>
                <a:spcPct val="94000"/>
              </a:lnSpc>
              <a:spcBef>
                <a:spcPts val="400"/>
              </a:spcBef>
              <a:spcAft>
                <a:spcPts val="0"/>
              </a:spcAft>
              <a:buClr>
                <a:srgbClr val="888888"/>
              </a:buClr>
              <a:buSzPts val="1200"/>
              <a:buNone/>
              <a:defRPr sz="1200">
                <a:solidFill>
                  <a:srgbClr val="888888"/>
                </a:solidFill>
              </a:defRPr>
            </a:lvl5pPr>
            <a:lvl6pPr marL="2743200" lvl="5" indent="-228600" algn="l">
              <a:lnSpc>
                <a:spcPct val="94000"/>
              </a:lnSpc>
              <a:spcBef>
                <a:spcPts val="400"/>
              </a:spcBef>
              <a:spcAft>
                <a:spcPts val="0"/>
              </a:spcAft>
              <a:buClr>
                <a:srgbClr val="888888"/>
              </a:buClr>
              <a:buSzPts val="1200"/>
              <a:buNone/>
              <a:defRPr sz="1200">
                <a:solidFill>
                  <a:srgbClr val="888888"/>
                </a:solidFill>
              </a:defRPr>
            </a:lvl6pPr>
            <a:lvl7pPr marL="3200400" lvl="6" indent="-228600" algn="l">
              <a:lnSpc>
                <a:spcPct val="94000"/>
              </a:lnSpc>
              <a:spcBef>
                <a:spcPts val="400"/>
              </a:spcBef>
              <a:spcAft>
                <a:spcPts val="0"/>
              </a:spcAft>
              <a:buClr>
                <a:srgbClr val="888888"/>
              </a:buClr>
              <a:buSzPts val="1200"/>
              <a:buNone/>
              <a:defRPr sz="1200">
                <a:solidFill>
                  <a:srgbClr val="888888"/>
                </a:solidFill>
              </a:defRPr>
            </a:lvl7pPr>
            <a:lvl8pPr marL="3657600" lvl="7" indent="-228600" algn="l">
              <a:lnSpc>
                <a:spcPct val="94000"/>
              </a:lnSpc>
              <a:spcBef>
                <a:spcPts val="400"/>
              </a:spcBef>
              <a:spcAft>
                <a:spcPts val="0"/>
              </a:spcAft>
              <a:buClr>
                <a:srgbClr val="888888"/>
              </a:buClr>
              <a:buSzPts val="1200"/>
              <a:buNone/>
              <a:defRPr sz="1200">
                <a:solidFill>
                  <a:srgbClr val="888888"/>
                </a:solidFill>
              </a:defRPr>
            </a:lvl8pPr>
            <a:lvl9pPr marL="4114800" lvl="8" indent="-228600" algn="l">
              <a:lnSpc>
                <a:spcPct val="94000"/>
              </a:lnSpc>
              <a:spcBef>
                <a:spcPts val="400"/>
              </a:spcBef>
              <a:spcAft>
                <a:spcPts val="200"/>
              </a:spcAft>
              <a:buClr>
                <a:srgbClr val="888888"/>
              </a:buClr>
              <a:buSzPts val="1200"/>
              <a:buNone/>
              <a:defRPr sz="1200">
                <a:solidFill>
                  <a:srgbClr val="888888"/>
                </a:solidFill>
              </a:defRPr>
            </a:lvl9pPr>
          </a:lstStyle>
          <a:p>
            <a:endParaRPr/>
          </a:p>
        </p:txBody>
      </p:sp>
      <p:sp>
        <p:nvSpPr>
          <p:cNvPr id="184" name="Google Shape;184;p29"/>
          <p:cNvSpPr txBox="1">
            <a:spLocks noGrp="1"/>
          </p:cNvSpPr>
          <p:nvPr>
            <p:ph type="dt" idx="10"/>
          </p:nvPr>
        </p:nvSpPr>
        <p:spPr>
          <a:xfrm>
            <a:off x="554181" y="4840039"/>
            <a:ext cx="1216807"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5" name="Google Shape;185;p29"/>
          <p:cNvSpPr txBox="1">
            <a:spLocks noGrp="1"/>
          </p:cNvSpPr>
          <p:nvPr>
            <p:ph type="ftr" idx="11"/>
          </p:nvPr>
        </p:nvSpPr>
        <p:spPr>
          <a:xfrm>
            <a:off x="1938234" y="4840039"/>
            <a:ext cx="5267533" cy="303461"/>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29"/>
          <p:cNvSpPr txBox="1">
            <a:spLocks noGrp="1"/>
          </p:cNvSpPr>
          <p:nvPr>
            <p:ph type="sldNum" idx="12"/>
          </p:nvPr>
        </p:nvSpPr>
        <p:spPr>
          <a:xfrm>
            <a:off x="737301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2"/>
                </a:solidFill>
                <a:latin typeface="Libre Franklin"/>
                <a:ea typeface="Libre Franklin"/>
                <a:cs typeface="Libre Franklin"/>
                <a:sym typeface="Libre Franklin"/>
              </a:defRPr>
            </a:lvl1pPr>
            <a:lvl2pPr marL="0" lvl="1" indent="0" algn="r">
              <a:spcBef>
                <a:spcPts val="0"/>
              </a:spcBef>
              <a:buNone/>
              <a:defRPr sz="900">
                <a:solidFill>
                  <a:schemeClr val="dk2"/>
                </a:solidFill>
                <a:latin typeface="Libre Franklin"/>
                <a:ea typeface="Libre Franklin"/>
                <a:cs typeface="Libre Franklin"/>
                <a:sym typeface="Libre Franklin"/>
              </a:defRPr>
            </a:lvl2pPr>
            <a:lvl3pPr marL="0" lvl="2" indent="0" algn="r">
              <a:spcBef>
                <a:spcPts val="0"/>
              </a:spcBef>
              <a:buNone/>
              <a:defRPr sz="900">
                <a:solidFill>
                  <a:schemeClr val="dk2"/>
                </a:solidFill>
                <a:latin typeface="Libre Franklin"/>
                <a:ea typeface="Libre Franklin"/>
                <a:cs typeface="Libre Franklin"/>
                <a:sym typeface="Libre Franklin"/>
              </a:defRPr>
            </a:lvl3pPr>
            <a:lvl4pPr marL="0" lvl="3" indent="0" algn="r">
              <a:spcBef>
                <a:spcPts val="0"/>
              </a:spcBef>
              <a:buNone/>
              <a:defRPr sz="900">
                <a:solidFill>
                  <a:schemeClr val="dk2"/>
                </a:solidFill>
                <a:latin typeface="Libre Franklin"/>
                <a:ea typeface="Libre Franklin"/>
                <a:cs typeface="Libre Franklin"/>
                <a:sym typeface="Libre Franklin"/>
              </a:defRPr>
            </a:lvl4pPr>
            <a:lvl5pPr marL="0" lvl="4" indent="0" algn="r">
              <a:spcBef>
                <a:spcPts val="0"/>
              </a:spcBef>
              <a:buNone/>
              <a:defRPr sz="900">
                <a:solidFill>
                  <a:schemeClr val="dk2"/>
                </a:solidFill>
                <a:latin typeface="Libre Franklin"/>
                <a:ea typeface="Libre Franklin"/>
                <a:cs typeface="Libre Franklin"/>
                <a:sym typeface="Libre Franklin"/>
              </a:defRPr>
            </a:lvl5pPr>
            <a:lvl6pPr marL="0" lvl="5" indent="0" algn="r">
              <a:spcBef>
                <a:spcPts val="0"/>
              </a:spcBef>
              <a:buNone/>
              <a:defRPr sz="900">
                <a:solidFill>
                  <a:schemeClr val="dk2"/>
                </a:solidFill>
                <a:latin typeface="Libre Franklin"/>
                <a:ea typeface="Libre Franklin"/>
                <a:cs typeface="Libre Franklin"/>
                <a:sym typeface="Libre Franklin"/>
              </a:defRPr>
            </a:lvl6pPr>
            <a:lvl7pPr marL="0" lvl="6" indent="0" algn="r">
              <a:spcBef>
                <a:spcPts val="0"/>
              </a:spcBef>
              <a:buNone/>
              <a:defRPr sz="900">
                <a:solidFill>
                  <a:schemeClr val="dk2"/>
                </a:solidFill>
                <a:latin typeface="Libre Franklin"/>
                <a:ea typeface="Libre Franklin"/>
                <a:cs typeface="Libre Franklin"/>
                <a:sym typeface="Libre Franklin"/>
              </a:defRPr>
            </a:lvl7pPr>
            <a:lvl8pPr marL="0" lvl="7" indent="0" algn="r">
              <a:spcBef>
                <a:spcPts val="0"/>
              </a:spcBef>
              <a:buNone/>
              <a:defRPr sz="900">
                <a:solidFill>
                  <a:schemeClr val="dk2"/>
                </a:solidFill>
                <a:latin typeface="Libre Franklin"/>
                <a:ea typeface="Libre Franklin"/>
                <a:cs typeface="Libre Franklin"/>
                <a:sym typeface="Libre Franklin"/>
              </a:defRPr>
            </a:lvl8pPr>
            <a:lvl9pPr marL="0" lvl="8" indent="0" algn="r">
              <a:spcBef>
                <a:spcPts val="0"/>
              </a:spcBef>
              <a:buNone/>
              <a:defRPr sz="9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9" title="Crop Mark"/>
          <p:cNvSpPr/>
          <p:nvPr/>
        </p:nvSpPr>
        <p:spPr>
          <a:xfrm>
            <a:off x="6113971" y="1264239"/>
            <a:ext cx="2456260" cy="3306366"/>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3300"/>
              <a:buFont typeface="Libre Franklin"/>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0" name="Google Shape;190;p30"/>
          <p:cNvSpPr txBox="1">
            <a:spLocks noGrp="1"/>
          </p:cNvSpPr>
          <p:nvPr>
            <p:ph type="body" idx="1"/>
          </p:nvPr>
        </p:nvSpPr>
        <p:spPr>
          <a:xfrm>
            <a:off x="1028700" y="1714499"/>
            <a:ext cx="3335839" cy="2686051"/>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91" name="Google Shape;191;p30"/>
          <p:cNvSpPr txBox="1">
            <a:spLocks noGrp="1"/>
          </p:cNvSpPr>
          <p:nvPr>
            <p:ph type="body" idx="2"/>
          </p:nvPr>
        </p:nvSpPr>
        <p:spPr>
          <a:xfrm>
            <a:off x="4894052" y="1714499"/>
            <a:ext cx="3335839" cy="2686051"/>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92" name="Google Shape;192;p30"/>
          <p:cNvSpPr txBox="1">
            <a:spLocks noGrp="1"/>
          </p:cNvSpPr>
          <p:nvPr>
            <p:ph type="dt" idx="10"/>
          </p:nvPr>
        </p:nvSpPr>
        <p:spPr>
          <a:xfrm>
            <a:off x="1042988"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3" name="Google Shape;193;p30"/>
          <p:cNvSpPr txBox="1">
            <a:spLocks noGrp="1"/>
          </p:cNvSpPr>
          <p:nvPr>
            <p:ph type="ftr" idx="11"/>
          </p:nvPr>
        </p:nvSpPr>
        <p:spPr>
          <a:xfrm>
            <a:off x="2170173" y="4840039"/>
            <a:ext cx="4710623"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4" name="Google Shape;194;p30"/>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3300"/>
              <a:buFont typeface="Libre Franklin"/>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7" name="Google Shape;197;p31"/>
          <p:cNvSpPr txBox="1">
            <a:spLocks noGrp="1"/>
          </p:cNvSpPr>
          <p:nvPr>
            <p:ph type="body" idx="1"/>
          </p:nvPr>
        </p:nvSpPr>
        <p:spPr>
          <a:xfrm>
            <a:off x="1028700" y="1755648"/>
            <a:ext cx="3332988" cy="617934"/>
          </a:xfrm>
          <a:prstGeom prst="rect">
            <a:avLst/>
          </a:prstGeom>
          <a:noFill/>
          <a:ln>
            <a:noFill/>
          </a:ln>
        </p:spPr>
        <p:txBody>
          <a:bodyPr spcFirstLastPara="1" wrap="square" lIns="68575" tIns="34275" rIns="68575" bIns="34275" anchor="b" anchorCtr="0">
            <a:noAutofit/>
          </a:bodyPr>
          <a:lstStyle>
            <a:lvl1pPr marL="457200" lvl="0" indent="-228600" algn="l">
              <a:lnSpc>
                <a:spcPct val="84000"/>
              </a:lnSpc>
              <a:spcBef>
                <a:spcPts val="0"/>
              </a:spcBef>
              <a:spcAft>
                <a:spcPts val="0"/>
              </a:spcAft>
              <a:buClr>
                <a:schemeClr val="dk2"/>
              </a:buClr>
              <a:buSzPts val="2300"/>
              <a:buNone/>
              <a:defRPr sz="2300" b="0">
                <a:solidFill>
                  <a:schemeClr val="dk2"/>
                </a:solidFill>
              </a:defRPr>
            </a:lvl1pPr>
            <a:lvl2pPr marL="914400" lvl="1" indent="-228600" algn="l">
              <a:lnSpc>
                <a:spcPct val="94000"/>
              </a:lnSpc>
              <a:spcBef>
                <a:spcPts val="400"/>
              </a:spcBef>
              <a:spcAft>
                <a:spcPts val="0"/>
              </a:spcAft>
              <a:buClr>
                <a:schemeClr val="dk2"/>
              </a:buClr>
              <a:buSzPts val="1500"/>
              <a:buNone/>
              <a:defRPr sz="1500" b="1"/>
            </a:lvl2pPr>
            <a:lvl3pPr marL="1371600" lvl="2" indent="-228600" algn="l">
              <a:lnSpc>
                <a:spcPct val="94000"/>
              </a:lnSpc>
              <a:spcBef>
                <a:spcPts val="400"/>
              </a:spcBef>
              <a:spcAft>
                <a:spcPts val="0"/>
              </a:spcAft>
              <a:buClr>
                <a:schemeClr val="dk2"/>
              </a:buClr>
              <a:buSzPts val="1400"/>
              <a:buNone/>
              <a:defRPr sz="1400" b="1"/>
            </a:lvl3pPr>
            <a:lvl4pPr marL="1828800" lvl="3" indent="-228600" algn="l">
              <a:lnSpc>
                <a:spcPct val="94000"/>
              </a:lnSpc>
              <a:spcBef>
                <a:spcPts val="400"/>
              </a:spcBef>
              <a:spcAft>
                <a:spcPts val="0"/>
              </a:spcAft>
              <a:buClr>
                <a:schemeClr val="dk2"/>
              </a:buClr>
              <a:buSzPts val="1200"/>
              <a:buNone/>
              <a:defRPr sz="1200" b="1"/>
            </a:lvl4pPr>
            <a:lvl5pPr marL="2286000" lvl="4" indent="-228600" algn="l">
              <a:lnSpc>
                <a:spcPct val="94000"/>
              </a:lnSpc>
              <a:spcBef>
                <a:spcPts val="400"/>
              </a:spcBef>
              <a:spcAft>
                <a:spcPts val="0"/>
              </a:spcAft>
              <a:buClr>
                <a:schemeClr val="dk2"/>
              </a:buClr>
              <a:buSzPts val="1200"/>
              <a:buNone/>
              <a:defRPr sz="1200" b="1"/>
            </a:lvl5pPr>
            <a:lvl6pPr marL="2743200" lvl="5" indent="-228600" algn="l">
              <a:lnSpc>
                <a:spcPct val="94000"/>
              </a:lnSpc>
              <a:spcBef>
                <a:spcPts val="400"/>
              </a:spcBef>
              <a:spcAft>
                <a:spcPts val="0"/>
              </a:spcAft>
              <a:buClr>
                <a:schemeClr val="dk2"/>
              </a:buClr>
              <a:buSzPts val="1200"/>
              <a:buNone/>
              <a:defRPr sz="1200" b="1"/>
            </a:lvl6pPr>
            <a:lvl7pPr marL="3200400" lvl="6" indent="-228600" algn="l">
              <a:lnSpc>
                <a:spcPct val="94000"/>
              </a:lnSpc>
              <a:spcBef>
                <a:spcPts val="400"/>
              </a:spcBef>
              <a:spcAft>
                <a:spcPts val="0"/>
              </a:spcAft>
              <a:buClr>
                <a:schemeClr val="dk2"/>
              </a:buClr>
              <a:buSzPts val="1200"/>
              <a:buNone/>
              <a:defRPr sz="1200" b="1"/>
            </a:lvl7pPr>
            <a:lvl8pPr marL="3657600" lvl="7" indent="-228600" algn="l">
              <a:lnSpc>
                <a:spcPct val="94000"/>
              </a:lnSpc>
              <a:spcBef>
                <a:spcPts val="400"/>
              </a:spcBef>
              <a:spcAft>
                <a:spcPts val="0"/>
              </a:spcAft>
              <a:buClr>
                <a:schemeClr val="dk2"/>
              </a:buClr>
              <a:buSzPts val="1200"/>
              <a:buNone/>
              <a:defRPr sz="1200" b="1"/>
            </a:lvl8pPr>
            <a:lvl9pPr marL="4114800" lvl="8" indent="-228600" algn="l">
              <a:lnSpc>
                <a:spcPct val="94000"/>
              </a:lnSpc>
              <a:spcBef>
                <a:spcPts val="400"/>
              </a:spcBef>
              <a:spcAft>
                <a:spcPts val="200"/>
              </a:spcAft>
              <a:buClr>
                <a:schemeClr val="dk2"/>
              </a:buClr>
              <a:buSzPts val="1200"/>
              <a:buNone/>
              <a:defRPr sz="1200" b="1"/>
            </a:lvl9pPr>
          </a:lstStyle>
          <a:p>
            <a:endParaRPr/>
          </a:p>
        </p:txBody>
      </p:sp>
      <p:sp>
        <p:nvSpPr>
          <p:cNvPr id="198" name="Google Shape;198;p31"/>
          <p:cNvSpPr txBox="1">
            <a:spLocks noGrp="1"/>
          </p:cNvSpPr>
          <p:nvPr>
            <p:ph type="body" idx="2"/>
          </p:nvPr>
        </p:nvSpPr>
        <p:spPr>
          <a:xfrm>
            <a:off x="1028700" y="2478905"/>
            <a:ext cx="3332988" cy="1921645"/>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199" name="Google Shape;199;p31"/>
          <p:cNvSpPr txBox="1">
            <a:spLocks noGrp="1"/>
          </p:cNvSpPr>
          <p:nvPr>
            <p:ph type="body" idx="3"/>
          </p:nvPr>
        </p:nvSpPr>
        <p:spPr>
          <a:xfrm>
            <a:off x="4893761" y="1755648"/>
            <a:ext cx="3332988" cy="617934"/>
          </a:xfrm>
          <a:prstGeom prst="rect">
            <a:avLst/>
          </a:prstGeom>
          <a:noFill/>
          <a:ln>
            <a:noFill/>
          </a:ln>
        </p:spPr>
        <p:txBody>
          <a:bodyPr spcFirstLastPara="1" wrap="square" lIns="68575" tIns="34275" rIns="68575" bIns="34275" anchor="b" anchorCtr="0">
            <a:noAutofit/>
          </a:bodyPr>
          <a:lstStyle>
            <a:lvl1pPr marL="457200" lvl="0" indent="-228600" algn="l">
              <a:lnSpc>
                <a:spcPct val="84000"/>
              </a:lnSpc>
              <a:spcBef>
                <a:spcPts val="0"/>
              </a:spcBef>
              <a:spcAft>
                <a:spcPts val="0"/>
              </a:spcAft>
              <a:buClr>
                <a:schemeClr val="dk2"/>
              </a:buClr>
              <a:buSzPts val="2300"/>
              <a:buNone/>
              <a:defRPr sz="2300" b="0">
                <a:solidFill>
                  <a:schemeClr val="dk2"/>
                </a:solidFill>
              </a:defRPr>
            </a:lvl1pPr>
            <a:lvl2pPr marL="914400" lvl="1" indent="-228600" algn="l">
              <a:lnSpc>
                <a:spcPct val="94000"/>
              </a:lnSpc>
              <a:spcBef>
                <a:spcPts val="400"/>
              </a:spcBef>
              <a:spcAft>
                <a:spcPts val="0"/>
              </a:spcAft>
              <a:buClr>
                <a:schemeClr val="dk2"/>
              </a:buClr>
              <a:buSzPts val="1500"/>
              <a:buNone/>
              <a:defRPr sz="1500" b="1"/>
            </a:lvl2pPr>
            <a:lvl3pPr marL="1371600" lvl="2" indent="-228600" algn="l">
              <a:lnSpc>
                <a:spcPct val="94000"/>
              </a:lnSpc>
              <a:spcBef>
                <a:spcPts val="400"/>
              </a:spcBef>
              <a:spcAft>
                <a:spcPts val="0"/>
              </a:spcAft>
              <a:buClr>
                <a:schemeClr val="dk2"/>
              </a:buClr>
              <a:buSzPts val="1400"/>
              <a:buNone/>
              <a:defRPr sz="1400" b="1"/>
            </a:lvl3pPr>
            <a:lvl4pPr marL="1828800" lvl="3" indent="-228600" algn="l">
              <a:lnSpc>
                <a:spcPct val="94000"/>
              </a:lnSpc>
              <a:spcBef>
                <a:spcPts val="400"/>
              </a:spcBef>
              <a:spcAft>
                <a:spcPts val="0"/>
              </a:spcAft>
              <a:buClr>
                <a:schemeClr val="dk2"/>
              </a:buClr>
              <a:buSzPts val="1200"/>
              <a:buNone/>
              <a:defRPr sz="1200" b="1"/>
            </a:lvl4pPr>
            <a:lvl5pPr marL="2286000" lvl="4" indent="-228600" algn="l">
              <a:lnSpc>
                <a:spcPct val="94000"/>
              </a:lnSpc>
              <a:spcBef>
                <a:spcPts val="400"/>
              </a:spcBef>
              <a:spcAft>
                <a:spcPts val="0"/>
              </a:spcAft>
              <a:buClr>
                <a:schemeClr val="dk2"/>
              </a:buClr>
              <a:buSzPts val="1200"/>
              <a:buNone/>
              <a:defRPr sz="1200" b="1"/>
            </a:lvl5pPr>
            <a:lvl6pPr marL="2743200" lvl="5" indent="-228600" algn="l">
              <a:lnSpc>
                <a:spcPct val="94000"/>
              </a:lnSpc>
              <a:spcBef>
                <a:spcPts val="400"/>
              </a:spcBef>
              <a:spcAft>
                <a:spcPts val="0"/>
              </a:spcAft>
              <a:buClr>
                <a:schemeClr val="dk2"/>
              </a:buClr>
              <a:buSzPts val="1200"/>
              <a:buNone/>
              <a:defRPr sz="1200" b="1"/>
            </a:lvl6pPr>
            <a:lvl7pPr marL="3200400" lvl="6" indent="-228600" algn="l">
              <a:lnSpc>
                <a:spcPct val="94000"/>
              </a:lnSpc>
              <a:spcBef>
                <a:spcPts val="400"/>
              </a:spcBef>
              <a:spcAft>
                <a:spcPts val="0"/>
              </a:spcAft>
              <a:buClr>
                <a:schemeClr val="dk2"/>
              </a:buClr>
              <a:buSzPts val="1200"/>
              <a:buNone/>
              <a:defRPr sz="1200" b="1"/>
            </a:lvl7pPr>
            <a:lvl8pPr marL="3657600" lvl="7" indent="-228600" algn="l">
              <a:lnSpc>
                <a:spcPct val="94000"/>
              </a:lnSpc>
              <a:spcBef>
                <a:spcPts val="400"/>
              </a:spcBef>
              <a:spcAft>
                <a:spcPts val="0"/>
              </a:spcAft>
              <a:buClr>
                <a:schemeClr val="dk2"/>
              </a:buClr>
              <a:buSzPts val="1200"/>
              <a:buNone/>
              <a:defRPr sz="1200" b="1"/>
            </a:lvl8pPr>
            <a:lvl9pPr marL="4114800" lvl="8" indent="-228600" algn="l">
              <a:lnSpc>
                <a:spcPct val="94000"/>
              </a:lnSpc>
              <a:spcBef>
                <a:spcPts val="400"/>
              </a:spcBef>
              <a:spcAft>
                <a:spcPts val="200"/>
              </a:spcAft>
              <a:buClr>
                <a:schemeClr val="dk2"/>
              </a:buClr>
              <a:buSzPts val="1200"/>
              <a:buNone/>
              <a:defRPr sz="1200" b="1"/>
            </a:lvl9pPr>
          </a:lstStyle>
          <a:p>
            <a:endParaRPr/>
          </a:p>
        </p:txBody>
      </p:sp>
      <p:sp>
        <p:nvSpPr>
          <p:cNvPr id="200" name="Google Shape;200;p31"/>
          <p:cNvSpPr txBox="1">
            <a:spLocks noGrp="1"/>
          </p:cNvSpPr>
          <p:nvPr>
            <p:ph type="body" idx="4"/>
          </p:nvPr>
        </p:nvSpPr>
        <p:spPr>
          <a:xfrm>
            <a:off x="4893761" y="2478905"/>
            <a:ext cx="3332988" cy="1921645"/>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a:solidFill>
                  <a:schemeClr val="dk2"/>
                </a:solidFill>
              </a:defRPr>
            </a:lvl1pPr>
            <a:lvl2pPr marL="914400" lvl="1" indent="-323850" algn="l">
              <a:lnSpc>
                <a:spcPct val="94000"/>
              </a:lnSpc>
              <a:spcBef>
                <a:spcPts val="400"/>
              </a:spcBef>
              <a:spcAft>
                <a:spcPts val="0"/>
              </a:spcAft>
              <a:buClr>
                <a:schemeClr val="dk2"/>
              </a:buClr>
              <a:buSzPts val="1500"/>
              <a:buChar char="–"/>
              <a:defRPr>
                <a:solidFill>
                  <a:schemeClr val="dk2"/>
                </a:solidFill>
              </a:defRPr>
            </a:lvl2pPr>
            <a:lvl3pPr marL="1371600" lvl="2" indent="-317500" algn="l">
              <a:lnSpc>
                <a:spcPct val="94000"/>
              </a:lnSpc>
              <a:spcBef>
                <a:spcPts val="400"/>
              </a:spcBef>
              <a:spcAft>
                <a:spcPts val="0"/>
              </a:spcAft>
              <a:buClr>
                <a:schemeClr val="dk2"/>
              </a:buClr>
              <a:buSzPts val="1400"/>
              <a:buChar char="■"/>
              <a:defRPr>
                <a:solidFill>
                  <a:schemeClr val="dk2"/>
                </a:solidFill>
              </a:defRPr>
            </a:lvl3pPr>
            <a:lvl4pPr marL="1828800" lvl="3" indent="-317500" algn="l">
              <a:lnSpc>
                <a:spcPct val="94000"/>
              </a:lnSpc>
              <a:spcBef>
                <a:spcPts val="400"/>
              </a:spcBef>
              <a:spcAft>
                <a:spcPts val="0"/>
              </a:spcAft>
              <a:buClr>
                <a:schemeClr val="dk2"/>
              </a:buClr>
              <a:buSzPts val="1400"/>
              <a:buChar char="–"/>
              <a:defRPr>
                <a:solidFill>
                  <a:schemeClr val="dk2"/>
                </a:solidFill>
              </a:defRPr>
            </a:lvl4pPr>
            <a:lvl5pPr marL="2286000" lvl="4" indent="-304800" algn="l">
              <a:lnSpc>
                <a:spcPct val="94000"/>
              </a:lnSpc>
              <a:spcBef>
                <a:spcPts val="400"/>
              </a:spcBef>
              <a:spcAft>
                <a:spcPts val="0"/>
              </a:spcAft>
              <a:buClr>
                <a:schemeClr val="dk2"/>
              </a:buClr>
              <a:buSzPts val="1200"/>
              <a:buChar char="■"/>
              <a:defRPr>
                <a:solidFill>
                  <a:schemeClr val="dk2"/>
                </a:solidFill>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01" name="Google Shape;201;p31"/>
          <p:cNvSpPr txBox="1">
            <a:spLocks noGrp="1"/>
          </p:cNvSpPr>
          <p:nvPr>
            <p:ph type="dt" idx="10"/>
          </p:nvPr>
        </p:nvSpPr>
        <p:spPr>
          <a:xfrm>
            <a:off x="1042988"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2" name="Google Shape;202;p31"/>
          <p:cNvSpPr txBox="1">
            <a:spLocks noGrp="1"/>
          </p:cNvSpPr>
          <p:nvPr>
            <p:ph type="ftr" idx="11"/>
          </p:nvPr>
        </p:nvSpPr>
        <p:spPr>
          <a:xfrm>
            <a:off x="2170173" y="4840039"/>
            <a:ext cx="4710623"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3" name="Google Shape;203;p31"/>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 name="Google Shape;206;p32"/>
          <p:cNvSpPr txBox="1">
            <a:spLocks noGrp="1"/>
          </p:cNvSpPr>
          <p:nvPr>
            <p:ph type="dt" idx="10"/>
          </p:nvPr>
        </p:nvSpPr>
        <p:spPr>
          <a:xfrm>
            <a:off x="1042988"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7" name="Google Shape;207;p32"/>
          <p:cNvSpPr txBox="1">
            <a:spLocks noGrp="1"/>
          </p:cNvSpPr>
          <p:nvPr>
            <p:ph type="ftr" idx="11"/>
          </p:nvPr>
        </p:nvSpPr>
        <p:spPr>
          <a:xfrm>
            <a:off x="2170173" y="4840039"/>
            <a:ext cx="4710623"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8" name="Google Shape;208;p32"/>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09"/>
        <p:cNvGrpSpPr/>
        <p:nvPr/>
      </p:nvGrpSpPr>
      <p:grpSpPr>
        <a:xfrm>
          <a:off x="0" y="0"/>
          <a:ext cx="0" cy="0"/>
          <a:chOff x="0" y="0"/>
          <a:chExt cx="0" cy="0"/>
        </a:xfrm>
      </p:grpSpPr>
      <p:sp>
        <p:nvSpPr>
          <p:cNvPr id="210" name="Google Shape;210;p33" title="Background Shape"/>
          <p:cNvSpPr/>
          <p:nvPr/>
        </p:nvSpPr>
        <p:spPr>
          <a:xfrm>
            <a:off x="0" y="282"/>
            <a:ext cx="3977640" cy="5143218"/>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1" name="Google Shape;211;p33"/>
          <p:cNvSpPr txBox="1">
            <a:spLocks noGrp="1"/>
          </p:cNvSpPr>
          <p:nvPr>
            <p:ph type="title"/>
          </p:nvPr>
        </p:nvSpPr>
        <p:spPr>
          <a:xfrm>
            <a:off x="542925" y="514350"/>
            <a:ext cx="2891790" cy="1618413"/>
          </a:xfrm>
          <a:prstGeom prst="rect">
            <a:avLst/>
          </a:prstGeom>
          <a:noFill/>
          <a:ln>
            <a:noFill/>
          </a:ln>
        </p:spPr>
        <p:txBody>
          <a:bodyPr spcFirstLastPara="1" wrap="square" lIns="68575" tIns="34275" rIns="68575" bIns="34275" anchor="t" anchorCtr="0">
            <a:noAutofit/>
          </a:bodyPr>
          <a:lstStyle>
            <a:lvl1pPr lvl="0" algn="l">
              <a:lnSpc>
                <a:spcPct val="84000"/>
              </a:lnSpc>
              <a:spcBef>
                <a:spcPts val="0"/>
              </a:spcBef>
              <a:spcAft>
                <a:spcPts val="0"/>
              </a:spcAft>
              <a:buClr>
                <a:schemeClr val="dk2"/>
              </a:buClr>
              <a:buSzPts val="3600"/>
              <a:buFont typeface="Libre Franklin"/>
              <a:buNone/>
              <a:defRPr sz="36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 name="Google Shape;212;p33"/>
          <p:cNvSpPr txBox="1">
            <a:spLocks noGrp="1"/>
          </p:cNvSpPr>
          <p:nvPr>
            <p:ph type="body" idx="1"/>
          </p:nvPr>
        </p:nvSpPr>
        <p:spPr>
          <a:xfrm>
            <a:off x="4692015" y="514351"/>
            <a:ext cx="3909060" cy="3881438"/>
          </a:xfrm>
          <a:prstGeom prst="rect">
            <a:avLst/>
          </a:prstGeom>
          <a:noFill/>
          <a:ln>
            <a:noFill/>
          </a:ln>
        </p:spPr>
        <p:txBody>
          <a:bodyPr spcFirstLastPara="1" wrap="square" lIns="68575" tIns="34275" rIns="68575" bIns="34275" anchor="t" anchorCtr="0">
            <a:normAutofit/>
          </a:bodyPr>
          <a:lstStyle>
            <a:lvl1pPr marL="457200" lvl="0" indent="-323850" algn="l">
              <a:lnSpc>
                <a:spcPct val="94000"/>
              </a:lnSpc>
              <a:spcBef>
                <a:spcPts val="800"/>
              </a:spcBef>
              <a:spcAft>
                <a:spcPts val="0"/>
              </a:spcAft>
              <a:buClr>
                <a:schemeClr val="dk2"/>
              </a:buClr>
              <a:buSzPts val="1500"/>
              <a:buChar char="■"/>
              <a:defRPr sz="1500"/>
            </a:lvl1pPr>
            <a:lvl2pPr marL="914400" lvl="1" indent="-323850" algn="l">
              <a:lnSpc>
                <a:spcPct val="94000"/>
              </a:lnSpc>
              <a:spcBef>
                <a:spcPts val="400"/>
              </a:spcBef>
              <a:spcAft>
                <a:spcPts val="0"/>
              </a:spcAft>
              <a:buClr>
                <a:schemeClr val="dk2"/>
              </a:buClr>
              <a:buSzPts val="1500"/>
              <a:buChar char="–"/>
              <a:defRPr sz="1500"/>
            </a:lvl2pPr>
            <a:lvl3pPr marL="1371600" lvl="2" indent="-317500" algn="l">
              <a:lnSpc>
                <a:spcPct val="94000"/>
              </a:lnSpc>
              <a:spcBef>
                <a:spcPts val="400"/>
              </a:spcBef>
              <a:spcAft>
                <a:spcPts val="0"/>
              </a:spcAft>
              <a:buClr>
                <a:schemeClr val="dk2"/>
              </a:buClr>
              <a:buSzPts val="1400"/>
              <a:buChar char="■"/>
              <a:defRPr sz="1400"/>
            </a:lvl3pPr>
            <a:lvl4pPr marL="1828800" lvl="3" indent="-317500" algn="l">
              <a:lnSpc>
                <a:spcPct val="94000"/>
              </a:lnSpc>
              <a:spcBef>
                <a:spcPts val="400"/>
              </a:spcBef>
              <a:spcAft>
                <a:spcPts val="0"/>
              </a:spcAft>
              <a:buClr>
                <a:schemeClr val="dk2"/>
              </a:buClr>
              <a:buSzPts val="1400"/>
              <a:buChar char="–"/>
              <a:defRPr sz="1400"/>
            </a:lvl4pPr>
            <a:lvl5pPr marL="2286000" lvl="4" indent="-304800" algn="l">
              <a:lnSpc>
                <a:spcPct val="94000"/>
              </a:lnSpc>
              <a:spcBef>
                <a:spcPts val="400"/>
              </a:spcBef>
              <a:spcAft>
                <a:spcPts val="0"/>
              </a:spcAft>
              <a:buClr>
                <a:schemeClr val="dk2"/>
              </a:buClr>
              <a:buSzPts val="1200"/>
              <a:buChar char="■"/>
              <a:defRPr sz="1200"/>
            </a:lvl5pPr>
            <a:lvl6pPr marL="2743200" lvl="5" indent="-304800" algn="l">
              <a:lnSpc>
                <a:spcPct val="94000"/>
              </a:lnSpc>
              <a:spcBef>
                <a:spcPts val="400"/>
              </a:spcBef>
              <a:spcAft>
                <a:spcPts val="0"/>
              </a:spcAft>
              <a:buClr>
                <a:schemeClr val="dk2"/>
              </a:buClr>
              <a:buSzPts val="1200"/>
              <a:buChar char="–"/>
              <a:defRPr sz="1200"/>
            </a:lvl6pPr>
            <a:lvl7pPr marL="3200400" lvl="6" indent="-304800" algn="l">
              <a:lnSpc>
                <a:spcPct val="94000"/>
              </a:lnSpc>
              <a:spcBef>
                <a:spcPts val="400"/>
              </a:spcBef>
              <a:spcAft>
                <a:spcPts val="0"/>
              </a:spcAft>
              <a:buClr>
                <a:schemeClr val="dk2"/>
              </a:buClr>
              <a:buSzPts val="1200"/>
              <a:buChar char="■"/>
              <a:defRPr sz="1200"/>
            </a:lvl7pPr>
            <a:lvl8pPr marL="3657600" lvl="7" indent="-304800" algn="l">
              <a:lnSpc>
                <a:spcPct val="94000"/>
              </a:lnSpc>
              <a:spcBef>
                <a:spcPts val="400"/>
              </a:spcBef>
              <a:spcAft>
                <a:spcPts val="0"/>
              </a:spcAft>
              <a:buClr>
                <a:schemeClr val="dk2"/>
              </a:buClr>
              <a:buSzPts val="1200"/>
              <a:buChar char="–"/>
              <a:defRPr sz="1200"/>
            </a:lvl8pPr>
            <a:lvl9pPr marL="4114800" lvl="8" indent="-304800" algn="l">
              <a:lnSpc>
                <a:spcPct val="94000"/>
              </a:lnSpc>
              <a:spcBef>
                <a:spcPts val="400"/>
              </a:spcBef>
              <a:spcAft>
                <a:spcPts val="200"/>
              </a:spcAft>
              <a:buClr>
                <a:schemeClr val="dk2"/>
              </a:buClr>
              <a:buSzPts val="1200"/>
              <a:buChar char="■"/>
              <a:defRPr sz="1200"/>
            </a:lvl9pPr>
          </a:lstStyle>
          <a:p>
            <a:endParaRPr/>
          </a:p>
        </p:txBody>
      </p:sp>
      <p:sp>
        <p:nvSpPr>
          <p:cNvPr id="213" name="Google Shape;213;p33"/>
          <p:cNvSpPr txBox="1">
            <a:spLocks noGrp="1"/>
          </p:cNvSpPr>
          <p:nvPr>
            <p:ph type="body" idx="2"/>
          </p:nvPr>
        </p:nvSpPr>
        <p:spPr>
          <a:xfrm>
            <a:off x="542925" y="2142258"/>
            <a:ext cx="2891790" cy="2258292"/>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2"/>
              </a:buClr>
              <a:buSzPts val="1200"/>
              <a:buNone/>
              <a:defRPr sz="1200"/>
            </a:lvl1pPr>
            <a:lvl2pPr marL="914400" lvl="1" indent="-228600" algn="l">
              <a:lnSpc>
                <a:spcPct val="94000"/>
              </a:lnSpc>
              <a:spcBef>
                <a:spcPts val="1100"/>
              </a:spcBef>
              <a:spcAft>
                <a:spcPts val="0"/>
              </a:spcAft>
              <a:buClr>
                <a:schemeClr val="dk2"/>
              </a:buClr>
              <a:buSzPts val="1100"/>
              <a:buNone/>
              <a:defRPr sz="1100"/>
            </a:lvl2pPr>
            <a:lvl3pPr marL="1371600" lvl="2" indent="-228600" algn="l">
              <a:lnSpc>
                <a:spcPct val="94000"/>
              </a:lnSpc>
              <a:spcBef>
                <a:spcPts val="400"/>
              </a:spcBef>
              <a:spcAft>
                <a:spcPts val="0"/>
              </a:spcAft>
              <a:buClr>
                <a:schemeClr val="dk2"/>
              </a:buClr>
              <a:buSzPts val="900"/>
              <a:buNone/>
              <a:defRPr sz="900"/>
            </a:lvl3pPr>
            <a:lvl4pPr marL="1828800" lvl="3" indent="-228600" algn="l">
              <a:lnSpc>
                <a:spcPct val="94000"/>
              </a:lnSpc>
              <a:spcBef>
                <a:spcPts val="400"/>
              </a:spcBef>
              <a:spcAft>
                <a:spcPts val="0"/>
              </a:spcAft>
              <a:buClr>
                <a:schemeClr val="dk2"/>
              </a:buClr>
              <a:buSzPts val="800"/>
              <a:buNone/>
              <a:defRPr sz="800"/>
            </a:lvl4pPr>
            <a:lvl5pPr marL="2286000" lvl="4" indent="-228600" algn="l">
              <a:lnSpc>
                <a:spcPct val="94000"/>
              </a:lnSpc>
              <a:spcBef>
                <a:spcPts val="400"/>
              </a:spcBef>
              <a:spcAft>
                <a:spcPts val="0"/>
              </a:spcAft>
              <a:buClr>
                <a:schemeClr val="dk2"/>
              </a:buClr>
              <a:buSzPts val="800"/>
              <a:buNone/>
              <a:defRPr sz="800"/>
            </a:lvl5pPr>
            <a:lvl6pPr marL="2743200" lvl="5" indent="-228600" algn="l">
              <a:lnSpc>
                <a:spcPct val="94000"/>
              </a:lnSpc>
              <a:spcBef>
                <a:spcPts val="400"/>
              </a:spcBef>
              <a:spcAft>
                <a:spcPts val="0"/>
              </a:spcAft>
              <a:buClr>
                <a:schemeClr val="dk2"/>
              </a:buClr>
              <a:buSzPts val="800"/>
              <a:buNone/>
              <a:defRPr sz="800"/>
            </a:lvl6pPr>
            <a:lvl7pPr marL="3200400" lvl="6" indent="-228600" algn="l">
              <a:lnSpc>
                <a:spcPct val="94000"/>
              </a:lnSpc>
              <a:spcBef>
                <a:spcPts val="400"/>
              </a:spcBef>
              <a:spcAft>
                <a:spcPts val="0"/>
              </a:spcAft>
              <a:buClr>
                <a:schemeClr val="dk2"/>
              </a:buClr>
              <a:buSzPts val="800"/>
              <a:buNone/>
              <a:defRPr sz="800"/>
            </a:lvl7pPr>
            <a:lvl8pPr marL="3657600" lvl="7" indent="-228600" algn="l">
              <a:lnSpc>
                <a:spcPct val="94000"/>
              </a:lnSpc>
              <a:spcBef>
                <a:spcPts val="400"/>
              </a:spcBef>
              <a:spcAft>
                <a:spcPts val="0"/>
              </a:spcAft>
              <a:buClr>
                <a:schemeClr val="dk2"/>
              </a:buClr>
              <a:buSzPts val="800"/>
              <a:buNone/>
              <a:defRPr sz="800"/>
            </a:lvl8pPr>
            <a:lvl9pPr marL="4114800" lvl="8" indent="-228600" algn="l">
              <a:lnSpc>
                <a:spcPct val="94000"/>
              </a:lnSpc>
              <a:spcBef>
                <a:spcPts val="400"/>
              </a:spcBef>
              <a:spcAft>
                <a:spcPts val="200"/>
              </a:spcAft>
              <a:buClr>
                <a:schemeClr val="dk2"/>
              </a:buClr>
              <a:buSzPts val="800"/>
              <a:buNone/>
              <a:defRPr sz="800"/>
            </a:lvl9pPr>
          </a:lstStyle>
          <a:p>
            <a:endParaRPr/>
          </a:p>
        </p:txBody>
      </p:sp>
      <p:sp>
        <p:nvSpPr>
          <p:cNvPr id="214" name="Google Shape;214;p33"/>
          <p:cNvSpPr txBox="1">
            <a:spLocks noGrp="1"/>
          </p:cNvSpPr>
          <p:nvPr>
            <p:ph type="dt" idx="10"/>
          </p:nvPr>
        </p:nvSpPr>
        <p:spPr>
          <a:xfrm>
            <a:off x="542925"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5" name="Google Shape;215;p33"/>
          <p:cNvSpPr txBox="1">
            <a:spLocks noGrp="1"/>
          </p:cNvSpPr>
          <p:nvPr>
            <p:ph type="ftr" idx="11"/>
          </p:nvPr>
        </p:nvSpPr>
        <p:spPr>
          <a:xfrm>
            <a:off x="1654459" y="4840039"/>
            <a:ext cx="1780256"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33"/>
          <p:cNvSpPr txBox="1">
            <a:spLocks noGrp="1"/>
          </p:cNvSpPr>
          <p:nvPr>
            <p:ph type="sldNum" idx="12"/>
          </p:nvPr>
        </p:nvSpPr>
        <p:spPr>
          <a:xfrm>
            <a:off x="7412355"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2"/>
                </a:solidFill>
                <a:latin typeface="Libre Franklin"/>
                <a:ea typeface="Libre Franklin"/>
                <a:cs typeface="Libre Franklin"/>
                <a:sym typeface="Libre Franklin"/>
              </a:defRPr>
            </a:lvl1pPr>
            <a:lvl2pPr marL="0" lvl="1" indent="0" algn="r">
              <a:spcBef>
                <a:spcPts val="0"/>
              </a:spcBef>
              <a:buNone/>
              <a:defRPr sz="900">
                <a:solidFill>
                  <a:schemeClr val="dk2"/>
                </a:solidFill>
                <a:latin typeface="Libre Franklin"/>
                <a:ea typeface="Libre Franklin"/>
                <a:cs typeface="Libre Franklin"/>
                <a:sym typeface="Libre Franklin"/>
              </a:defRPr>
            </a:lvl2pPr>
            <a:lvl3pPr marL="0" lvl="2" indent="0" algn="r">
              <a:spcBef>
                <a:spcPts val="0"/>
              </a:spcBef>
              <a:buNone/>
              <a:defRPr sz="900">
                <a:solidFill>
                  <a:schemeClr val="dk2"/>
                </a:solidFill>
                <a:latin typeface="Libre Franklin"/>
                <a:ea typeface="Libre Franklin"/>
                <a:cs typeface="Libre Franklin"/>
                <a:sym typeface="Libre Franklin"/>
              </a:defRPr>
            </a:lvl3pPr>
            <a:lvl4pPr marL="0" lvl="3" indent="0" algn="r">
              <a:spcBef>
                <a:spcPts val="0"/>
              </a:spcBef>
              <a:buNone/>
              <a:defRPr sz="900">
                <a:solidFill>
                  <a:schemeClr val="dk2"/>
                </a:solidFill>
                <a:latin typeface="Libre Franklin"/>
                <a:ea typeface="Libre Franklin"/>
                <a:cs typeface="Libre Franklin"/>
                <a:sym typeface="Libre Franklin"/>
              </a:defRPr>
            </a:lvl4pPr>
            <a:lvl5pPr marL="0" lvl="4" indent="0" algn="r">
              <a:spcBef>
                <a:spcPts val="0"/>
              </a:spcBef>
              <a:buNone/>
              <a:defRPr sz="900">
                <a:solidFill>
                  <a:schemeClr val="dk2"/>
                </a:solidFill>
                <a:latin typeface="Libre Franklin"/>
                <a:ea typeface="Libre Franklin"/>
                <a:cs typeface="Libre Franklin"/>
                <a:sym typeface="Libre Franklin"/>
              </a:defRPr>
            </a:lvl5pPr>
            <a:lvl6pPr marL="0" lvl="5" indent="0" algn="r">
              <a:spcBef>
                <a:spcPts val="0"/>
              </a:spcBef>
              <a:buNone/>
              <a:defRPr sz="900">
                <a:solidFill>
                  <a:schemeClr val="dk2"/>
                </a:solidFill>
                <a:latin typeface="Libre Franklin"/>
                <a:ea typeface="Libre Franklin"/>
                <a:cs typeface="Libre Franklin"/>
                <a:sym typeface="Libre Franklin"/>
              </a:defRPr>
            </a:lvl6pPr>
            <a:lvl7pPr marL="0" lvl="6" indent="0" algn="r">
              <a:spcBef>
                <a:spcPts val="0"/>
              </a:spcBef>
              <a:buNone/>
              <a:defRPr sz="900">
                <a:solidFill>
                  <a:schemeClr val="dk2"/>
                </a:solidFill>
                <a:latin typeface="Libre Franklin"/>
                <a:ea typeface="Libre Franklin"/>
                <a:cs typeface="Libre Franklin"/>
                <a:sym typeface="Libre Franklin"/>
              </a:defRPr>
            </a:lvl7pPr>
            <a:lvl8pPr marL="0" lvl="7" indent="0" algn="r">
              <a:spcBef>
                <a:spcPts val="0"/>
              </a:spcBef>
              <a:buNone/>
              <a:defRPr sz="900">
                <a:solidFill>
                  <a:schemeClr val="dk2"/>
                </a:solidFill>
                <a:latin typeface="Libre Franklin"/>
                <a:ea typeface="Libre Franklin"/>
                <a:cs typeface="Libre Franklin"/>
                <a:sym typeface="Libre Franklin"/>
              </a:defRPr>
            </a:lvl8pPr>
            <a:lvl9pPr marL="0" lvl="8" indent="0" algn="r">
              <a:spcBef>
                <a:spcPts val="0"/>
              </a:spcBef>
              <a:buNone/>
              <a:defRPr sz="9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217" name="Google Shape;217;p33" title="Divider Bar"/>
          <p:cNvSpPr/>
          <p:nvPr/>
        </p:nvSpPr>
        <p:spPr>
          <a:xfrm>
            <a:off x="3977640"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18"/>
        <p:cNvGrpSpPr/>
        <p:nvPr/>
      </p:nvGrpSpPr>
      <p:grpSpPr>
        <a:xfrm>
          <a:off x="0" y="0"/>
          <a:ext cx="0" cy="0"/>
          <a:chOff x="0" y="0"/>
          <a:chExt cx="0" cy="0"/>
        </a:xfrm>
      </p:grpSpPr>
      <p:sp>
        <p:nvSpPr>
          <p:cNvPr id="219" name="Google Shape;219;p34" title="Background Shape"/>
          <p:cNvSpPr/>
          <p:nvPr/>
        </p:nvSpPr>
        <p:spPr>
          <a:xfrm>
            <a:off x="0" y="282"/>
            <a:ext cx="3977640" cy="5143218"/>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0" name="Google Shape;220;p34"/>
          <p:cNvSpPr txBox="1">
            <a:spLocks noGrp="1"/>
          </p:cNvSpPr>
          <p:nvPr>
            <p:ph type="title"/>
          </p:nvPr>
        </p:nvSpPr>
        <p:spPr>
          <a:xfrm>
            <a:off x="542925" y="514350"/>
            <a:ext cx="2891790" cy="1618413"/>
          </a:xfrm>
          <a:prstGeom prst="rect">
            <a:avLst/>
          </a:prstGeom>
          <a:noFill/>
          <a:ln>
            <a:noFill/>
          </a:ln>
        </p:spPr>
        <p:txBody>
          <a:bodyPr spcFirstLastPara="1" wrap="square" lIns="68575" tIns="34275" rIns="68575" bIns="34275" anchor="t" anchorCtr="0">
            <a:normAutofit/>
          </a:bodyPr>
          <a:lstStyle>
            <a:lvl1pPr lvl="0" algn="l">
              <a:lnSpc>
                <a:spcPct val="84000"/>
              </a:lnSpc>
              <a:spcBef>
                <a:spcPts val="0"/>
              </a:spcBef>
              <a:spcAft>
                <a:spcPts val="0"/>
              </a:spcAft>
              <a:buClr>
                <a:schemeClr val="dk2"/>
              </a:buClr>
              <a:buSzPts val="3600"/>
              <a:buFont typeface="Libre Franklin"/>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 name="Google Shape;221;p34"/>
          <p:cNvSpPr>
            <a:spLocks noGrp="1"/>
          </p:cNvSpPr>
          <p:nvPr>
            <p:ph type="pic" idx="2"/>
          </p:nvPr>
        </p:nvSpPr>
        <p:spPr>
          <a:xfrm>
            <a:off x="4149090" y="0"/>
            <a:ext cx="4994910" cy="5143499"/>
          </a:xfrm>
          <a:prstGeom prst="rect">
            <a:avLst/>
          </a:prstGeom>
          <a:noFill/>
          <a:ln>
            <a:noFill/>
          </a:ln>
        </p:spPr>
        <p:txBody>
          <a:bodyPr spcFirstLastPara="1" wrap="square" lIns="68575" tIns="34275" rIns="68575" bIns="34275" anchor="t" anchorCtr="0">
            <a:noAutofit/>
          </a:bodyPr>
          <a:lstStyle>
            <a:lvl1pPr marR="0" lvl="0" algn="l" rtl="0">
              <a:lnSpc>
                <a:spcPct val="94000"/>
              </a:lnSpc>
              <a:spcBef>
                <a:spcPts val="8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4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4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4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4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4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400"/>
              </a:spcBef>
              <a:spcAft>
                <a:spcPts val="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400"/>
              </a:spcBef>
              <a:spcAft>
                <a:spcPts val="0"/>
              </a:spcAft>
              <a:buClr>
                <a:schemeClr val="dk2"/>
              </a:buClr>
              <a:buSzPts val="1500"/>
              <a:buFont typeface="Libre Franklin"/>
              <a:buNone/>
              <a:defRPr sz="15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400"/>
              </a:spcBef>
              <a:spcAft>
                <a:spcPts val="200"/>
              </a:spcAft>
              <a:buClr>
                <a:schemeClr val="dk2"/>
              </a:buClr>
              <a:buSzPts val="1500"/>
              <a:buFont typeface="Libre Franklin"/>
              <a:buNone/>
              <a:defRPr sz="1500" b="0" i="0" u="none" strike="noStrike" cap="none">
                <a:solidFill>
                  <a:schemeClr val="dk2"/>
                </a:solidFill>
                <a:latin typeface="Libre Franklin"/>
                <a:ea typeface="Libre Franklin"/>
                <a:cs typeface="Libre Franklin"/>
                <a:sym typeface="Libre Franklin"/>
              </a:defRPr>
            </a:lvl9pPr>
          </a:lstStyle>
          <a:p>
            <a:endParaRPr/>
          </a:p>
        </p:txBody>
      </p:sp>
      <p:sp>
        <p:nvSpPr>
          <p:cNvPr id="222" name="Google Shape;222;p34"/>
          <p:cNvSpPr txBox="1">
            <a:spLocks noGrp="1"/>
          </p:cNvSpPr>
          <p:nvPr>
            <p:ph type="body" idx="1"/>
          </p:nvPr>
        </p:nvSpPr>
        <p:spPr>
          <a:xfrm>
            <a:off x="542925" y="2141976"/>
            <a:ext cx="2891790" cy="2258574"/>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2"/>
              </a:buClr>
              <a:buSzPts val="1200"/>
              <a:buNone/>
              <a:defRPr sz="1200"/>
            </a:lvl1pPr>
            <a:lvl2pPr marL="914400" lvl="1" indent="-228600" algn="l">
              <a:lnSpc>
                <a:spcPct val="94000"/>
              </a:lnSpc>
              <a:spcBef>
                <a:spcPts val="1100"/>
              </a:spcBef>
              <a:spcAft>
                <a:spcPts val="0"/>
              </a:spcAft>
              <a:buClr>
                <a:schemeClr val="dk2"/>
              </a:buClr>
              <a:buSzPts val="1100"/>
              <a:buNone/>
              <a:defRPr sz="1100"/>
            </a:lvl2pPr>
            <a:lvl3pPr marL="1371600" lvl="2" indent="-228600" algn="l">
              <a:lnSpc>
                <a:spcPct val="94000"/>
              </a:lnSpc>
              <a:spcBef>
                <a:spcPts val="400"/>
              </a:spcBef>
              <a:spcAft>
                <a:spcPts val="0"/>
              </a:spcAft>
              <a:buClr>
                <a:schemeClr val="dk2"/>
              </a:buClr>
              <a:buSzPts val="900"/>
              <a:buNone/>
              <a:defRPr sz="900"/>
            </a:lvl3pPr>
            <a:lvl4pPr marL="1828800" lvl="3" indent="-228600" algn="l">
              <a:lnSpc>
                <a:spcPct val="94000"/>
              </a:lnSpc>
              <a:spcBef>
                <a:spcPts val="400"/>
              </a:spcBef>
              <a:spcAft>
                <a:spcPts val="0"/>
              </a:spcAft>
              <a:buClr>
                <a:schemeClr val="dk2"/>
              </a:buClr>
              <a:buSzPts val="800"/>
              <a:buNone/>
              <a:defRPr sz="800"/>
            </a:lvl4pPr>
            <a:lvl5pPr marL="2286000" lvl="4" indent="-228600" algn="l">
              <a:lnSpc>
                <a:spcPct val="94000"/>
              </a:lnSpc>
              <a:spcBef>
                <a:spcPts val="400"/>
              </a:spcBef>
              <a:spcAft>
                <a:spcPts val="0"/>
              </a:spcAft>
              <a:buClr>
                <a:schemeClr val="dk2"/>
              </a:buClr>
              <a:buSzPts val="800"/>
              <a:buNone/>
              <a:defRPr sz="800"/>
            </a:lvl5pPr>
            <a:lvl6pPr marL="2743200" lvl="5" indent="-228600" algn="l">
              <a:lnSpc>
                <a:spcPct val="94000"/>
              </a:lnSpc>
              <a:spcBef>
                <a:spcPts val="400"/>
              </a:spcBef>
              <a:spcAft>
                <a:spcPts val="0"/>
              </a:spcAft>
              <a:buClr>
                <a:schemeClr val="dk2"/>
              </a:buClr>
              <a:buSzPts val="800"/>
              <a:buNone/>
              <a:defRPr sz="800"/>
            </a:lvl6pPr>
            <a:lvl7pPr marL="3200400" lvl="6" indent="-228600" algn="l">
              <a:lnSpc>
                <a:spcPct val="94000"/>
              </a:lnSpc>
              <a:spcBef>
                <a:spcPts val="400"/>
              </a:spcBef>
              <a:spcAft>
                <a:spcPts val="0"/>
              </a:spcAft>
              <a:buClr>
                <a:schemeClr val="dk2"/>
              </a:buClr>
              <a:buSzPts val="800"/>
              <a:buNone/>
              <a:defRPr sz="800"/>
            </a:lvl7pPr>
            <a:lvl8pPr marL="3657600" lvl="7" indent="-228600" algn="l">
              <a:lnSpc>
                <a:spcPct val="94000"/>
              </a:lnSpc>
              <a:spcBef>
                <a:spcPts val="400"/>
              </a:spcBef>
              <a:spcAft>
                <a:spcPts val="0"/>
              </a:spcAft>
              <a:buClr>
                <a:schemeClr val="dk2"/>
              </a:buClr>
              <a:buSzPts val="800"/>
              <a:buNone/>
              <a:defRPr sz="800"/>
            </a:lvl8pPr>
            <a:lvl9pPr marL="4114800" lvl="8" indent="-228600" algn="l">
              <a:lnSpc>
                <a:spcPct val="94000"/>
              </a:lnSpc>
              <a:spcBef>
                <a:spcPts val="400"/>
              </a:spcBef>
              <a:spcAft>
                <a:spcPts val="200"/>
              </a:spcAft>
              <a:buClr>
                <a:schemeClr val="dk2"/>
              </a:buClr>
              <a:buSzPts val="800"/>
              <a:buNone/>
              <a:defRPr sz="800"/>
            </a:lvl9pPr>
          </a:lstStyle>
          <a:p>
            <a:endParaRPr/>
          </a:p>
        </p:txBody>
      </p:sp>
      <p:sp>
        <p:nvSpPr>
          <p:cNvPr id="223" name="Google Shape;223;p34"/>
          <p:cNvSpPr txBox="1">
            <a:spLocks noGrp="1"/>
          </p:cNvSpPr>
          <p:nvPr>
            <p:ph type="dt" idx="10"/>
          </p:nvPr>
        </p:nvSpPr>
        <p:spPr>
          <a:xfrm>
            <a:off x="542925"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34"/>
          <p:cNvSpPr txBox="1">
            <a:spLocks noGrp="1"/>
          </p:cNvSpPr>
          <p:nvPr>
            <p:ph type="ftr" idx="11"/>
          </p:nvPr>
        </p:nvSpPr>
        <p:spPr>
          <a:xfrm>
            <a:off x="1654459" y="4840039"/>
            <a:ext cx="1780256"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5" name="Google Shape;225;p34"/>
          <p:cNvSpPr txBox="1">
            <a:spLocks noGrp="1"/>
          </p:cNvSpPr>
          <p:nvPr>
            <p:ph type="sldNum" idx="12"/>
          </p:nvPr>
        </p:nvSpPr>
        <p:spPr>
          <a:xfrm>
            <a:off x="7412355"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2"/>
                </a:solidFill>
                <a:latin typeface="Libre Franklin"/>
                <a:ea typeface="Libre Franklin"/>
                <a:cs typeface="Libre Franklin"/>
                <a:sym typeface="Libre Franklin"/>
              </a:defRPr>
            </a:lvl1pPr>
            <a:lvl2pPr marL="0" lvl="1" indent="0" algn="r">
              <a:spcBef>
                <a:spcPts val="0"/>
              </a:spcBef>
              <a:buNone/>
              <a:defRPr sz="900">
                <a:solidFill>
                  <a:schemeClr val="dk2"/>
                </a:solidFill>
                <a:latin typeface="Libre Franklin"/>
                <a:ea typeface="Libre Franklin"/>
                <a:cs typeface="Libre Franklin"/>
                <a:sym typeface="Libre Franklin"/>
              </a:defRPr>
            </a:lvl2pPr>
            <a:lvl3pPr marL="0" lvl="2" indent="0" algn="r">
              <a:spcBef>
                <a:spcPts val="0"/>
              </a:spcBef>
              <a:buNone/>
              <a:defRPr sz="900">
                <a:solidFill>
                  <a:schemeClr val="dk2"/>
                </a:solidFill>
                <a:latin typeface="Libre Franklin"/>
                <a:ea typeface="Libre Franklin"/>
                <a:cs typeface="Libre Franklin"/>
                <a:sym typeface="Libre Franklin"/>
              </a:defRPr>
            </a:lvl3pPr>
            <a:lvl4pPr marL="0" lvl="3" indent="0" algn="r">
              <a:spcBef>
                <a:spcPts val="0"/>
              </a:spcBef>
              <a:buNone/>
              <a:defRPr sz="900">
                <a:solidFill>
                  <a:schemeClr val="dk2"/>
                </a:solidFill>
                <a:latin typeface="Libre Franklin"/>
                <a:ea typeface="Libre Franklin"/>
                <a:cs typeface="Libre Franklin"/>
                <a:sym typeface="Libre Franklin"/>
              </a:defRPr>
            </a:lvl4pPr>
            <a:lvl5pPr marL="0" lvl="4" indent="0" algn="r">
              <a:spcBef>
                <a:spcPts val="0"/>
              </a:spcBef>
              <a:buNone/>
              <a:defRPr sz="900">
                <a:solidFill>
                  <a:schemeClr val="dk2"/>
                </a:solidFill>
                <a:latin typeface="Libre Franklin"/>
                <a:ea typeface="Libre Franklin"/>
                <a:cs typeface="Libre Franklin"/>
                <a:sym typeface="Libre Franklin"/>
              </a:defRPr>
            </a:lvl5pPr>
            <a:lvl6pPr marL="0" lvl="5" indent="0" algn="r">
              <a:spcBef>
                <a:spcPts val="0"/>
              </a:spcBef>
              <a:buNone/>
              <a:defRPr sz="900">
                <a:solidFill>
                  <a:schemeClr val="dk2"/>
                </a:solidFill>
                <a:latin typeface="Libre Franklin"/>
                <a:ea typeface="Libre Franklin"/>
                <a:cs typeface="Libre Franklin"/>
                <a:sym typeface="Libre Franklin"/>
              </a:defRPr>
            </a:lvl6pPr>
            <a:lvl7pPr marL="0" lvl="6" indent="0" algn="r">
              <a:spcBef>
                <a:spcPts val="0"/>
              </a:spcBef>
              <a:buNone/>
              <a:defRPr sz="900">
                <a:solidFill>
                  <a:schemeClr val="dk2"/>
                </a:solidFill>
                <a:latin typeface="Libre Franklin"/>
                <a:ea typeface="Libre Franklin"/>
                <a:cs typeface="Libre Franklin"/>
                <a:sym typeface="Libre Franklin"/>
              </a:defRPr>
            </a:lvl7pPr>
            <a:lvl8pPr marL="0" lvl="7" indent="0" algn="r">
              <a:spcBef>
                <a:spcPts val="0"/>
              </a:spcBef>
              <a:buNone/>
              <a:defRPr sz="900">
                <a:solidFill>
                  <a:schemeClr val="dk2"/>
                </a:solidFill>
                <a:latin typeface="Libre Franklin"/>
                <a:ea typeface="Libre Franklin"/>
                <a:cs typeface="Libre Franklin"/>
                <a:sym typeface="Libre Franklin"/>
              </a:defRPr>
            </a:lvl8pPr>
            <a:lvl9pPr marL="0" lvl="8" indent="0" algn="r">
              <a:spcBef>
                <a:spcPts val="0"/>
              </a:spcBef>
              <a:buNone/>
              <a:defRPr sz="9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226" name="Google Shape;226;p34" title="Divider Bar"/>
          <p:cNvSpPr/>
          <p:nvPr/>
        </p:nvSpPr>
        <p:spPr>
          <a:xfrm>
            <a:off x="3977640"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35"/>
          <p:cNvSpPr txBox="1">
            <a:spLocks noGrp="1"/>
          </p:cNvSpPr>
          <p:nvPr>
            <p:ph type="body" idx="1"/>
          </p:nvPr>
        </p:nvSpPr>
        <p:spPr>
          <a:xfrm rot="5400000">
            <a:off x="3289697" y="-539353"/>
            <a:ext cx="2678906" cy="7200900"/>
          </a:xfrm>
          <a:prstGeom prst="rect">
            <a:avLst/>
          </a:prstGeom>
          <a:noFill/>
          <a:ln>
            <a:noFill/>
          </a:ln>
        </p:spPr>
        <p:txBody>
          <a:bodyPr spcFirstLastPara="1" wrap="square" lIns="68575" tIns="34275" rIns="68575" bIns="34275" anchor="t" anchorCtr="0">
            <a:norm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30" name="Google Shape;230;p35"/>
          <p:cNvSpPr txBox="1">
            <a:spLocks noGrp="1"/>
          </p:cNvSpPr>
          <p:nvPr>
            <p:ph type="dt" idx="10"/>
          </p:nvPr>
        </p:nvSpPr>
        <p:spPr>
          <a:xfrm>
            <a:off x="1042988"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1" name="Google Shape;231;p35"/>
          <p:cNvSpPr txBox="1">
            <a:spLocks noGrp="1"/>
          </p:cNvSpPr>
          <p:nvPr>
            <p:ph type="ftr" idx="11"/>
          </p:nvPr>
        </p:nvSpPr>
        <p:spPr>
          <a:xfrm>
            <a:off x="2170173" y="4840039"/>
            <a:ext cx="4710623"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2" name="Google Shape;232;p35"/>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rot="5400000">
            <a:off x="5818367" y="1847171"/>
            <a:ext cx="3932433" cy="1174324"/>
          </a:xfrm>
          <a:prstGeom prst="rect">
            <a:avLst/>
          </a:prstGeom>
          <a:noFill/>
          <a:ln>
            <a:noFill/>
          </a:ln>
        </p:spPr>
        <p:txBody>
          <a:bodyPr spcFirstLastPara="1" wrap="square" lIns="68575" tIns="34275" rIns="68575" bIns="34275" anchor="t" anchorCtr="0">
            <a:normAutofit/>
          </a:bodyPr>
          <a:lstStyle>
            <a:lvl1pPr lvl="0" algn="l">
              <a:lnSpc>
                <a:spcPct val="89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 name="Google Shape;235;p36"/>
          <p:cNvSpPr txBox="1">
            <a:spLocks noGrp="1"/>
          </p:cNvSpPr>
          <p:nvPr>
            <p:ph type="body" idx="1"/>
          </p:nvPr>
        </p:nvSpPr>
        <p:spPr>
          <a:xfrm rot="5400000">
            <a:off x="2129849" y="-633032"/>
            <a:ext cx="3932433" cy="6134731"/>
          </a:xfrm>
          <a:prstGeom prst="rect">
            <a:avLst/>
          </a:prstGeom>
          <a:noFill/>
          <a:ln>
            <a:noFill/>
          </a:ln>
        </p:spPr>
        <p:txBody>
          <a:bodyPr spcFirstLastPara="1" wrap="square" lIns="68575" tIns="34275" rIns="68575" bIns="34275" anchor="t" anchorCtr="0">
            <a:normAutofit/>
          </a:bodyPr>
          <a:lstStyle>
            <a:lvl1pPr marL="457200" lvl="0" indent="-317500" algn="l">
              <a:lnSpc>
                <a:spcPct val="94000"/>
              </a:lnSpc>
              <a:spcBef>
                <a:spcPts val="800"/>
              </a:spcBef>
              <a:spcAft>
                <a:spcPts val="0"/>
              </a:spcAft>
              <a:buClr>
                <a:schemeClr val="dk2"/>
              </a:buClr>
              <a:buSzPts val="1400"/>
              <a:buChar char="■"/>
              <a:defRPr/>
            </a:lvl1pPr>
            <a:lvl2pPr marL="914400" lvl="1" indent="-317500" algn="l">
              <a:lnSpc>
                <a:spcPct val="94000"/>
              </a:lnSpc>
              <a:spcBef>
                <a:spcPts val="400"/>
              </a:spcBef>
              <a:spcAft>
                <a:spcPts val="0"/>
              </a:spcAft>
              <a:buClr>
                <a:schemeClr val="dk2"/>
              </a:buClr>
              <a:buSzPts val="1400"/>
              <a:buChar char="–"/>
              <a:defRPr/>
            </a:lvl2pPr>
            <a:lvl3pPr marL="1371600" lvl="2" indent="-317500" algn="l">
              <a:lnSpc>
                <a:spcPct val="94000"/>
              </a:lnSpc>
              <a:spcBef>
                <a:spcPts val="400"/>
              </a:spcBef>
              <a:spcAft>
                <a:spcPts val="0"/>
              </a:spcAft>
              <a:buClr>
                <a:schemeClr val="dk2"/>
              </a:buClr>
              <a:buSzPts val="1400"/>
              <a:buChar char="■"/>
              <a:defRPr/>
            </a:lvl3pPr>
            <a:lvl4pPr marL="1828800" lvl="3" indent="-317500" algn="l">
              <a:lnSpc>
                <a:spcPct val="94000"/>
              </a:lnSpc>
              <a:spcBef>
                <a:spcPts val="400"/>
              </a:spcBef>
              <a:spcAft>
                <a:spcPts val="0"/>
              </a:spcAft>
              <a:buClr>
                <a:schemeClr val="dk2"/>
              </a:buClr>
              <a:buSzPts val="1400"/>
              <a:buChar char="–"/>
              <a:defRPr/>
            </a:lvl4pPr>
            <a:lvl5pPr marL="2286000" lvl="4" indent="-317500" algn="l">
              <a:lnSpc>
                <a:spcPct val="94000"/>
              </a:lnSpc>
              <a:spcBef>
                <a:spcPts val="400"/>
              </a:spcBef>
              <a:spcAft>
                <a:spcPts val="0"/>
              </a:spcAft>
              <a:buClr>
                <a:schemeClr val="dk2"/>
              </a:buClr>
              <a:buSzPts val="1400"/>
              <a:buChar char="■"/>
              <a:defRPr/>
            </a:lvl5pPr>
            <a:lvl6pPr marL="2743200" lvl="5" indent="-317500" algn="l">
              <a:lnSpc>
                <a:spcPct val="94000"/>
              </a:lnSpc>
              <a:spcBef>
                <a:spcPts val="400"/>
              </a:spcBef>
              <a:spcAft>
                <a:spcPts val="0"/>
              </a:spcAft>
              <a:buClr>
                <a:schemeClr val="dk2"/>
              </a:buClr>
              <a:buSzPts val="1400"/>
              <a:buChar char="–"/>
              <a:defRPr/>
            </a:lvl6pPr>
            <a:lvl7pPr marL="3200400" lvl="6" indent="-317500" algn="l">
              <a:lnSpc>
                <a:spcPct val="94000"/>
              </a:lnSpc>
              <a:spcBef>
                <a:spcPts val="400"/>
              </a:spcBef>
              <a:spcAft>
                <a:spcPts val="0"/>
              </a:spcAft>
              <a:buClr>
                <a:schemeClr val="dk2"/>
              </a:buClr>
              <a:buSzPts val="1400"/>
              <a:buChar char="■"/>
              <a:defRPr/>
            </a:lvl7pPr>
            <a:lvl8pPr marL="3657600" lvl="7" indent="-317500" algn="l">
              <a:lnSpc>
                <a:spcPct val="94000"/>
              </a:lnSpc>
              <a:spcBef>
                <a:spcPts val="400"/>
              </a:spcBef>
              <a:spcAft>
                <a:spcPts val="0"/>
              </a:spcAft>
              <a:buClr>
                <a:schemeClr val="dk2"/>
              </a:buClr>
              <a:buSzPts val="1400"/>
              <a:buChar char="–"/>
              <a:defRPr/>
            </a:lvl8pPr>
            <a:lvl9pPr marL="4114800" lvl="8" indent="-317500" algn="l">
              <a:lnSpc>
                <a:spcPct val="94000"/>
              </a:lnSpc>
              <a:spcBef>
                <a:spcPts val="400"/>
              </a:spcBef>
              <a:spcAft>
                <a:spcPts val="200"/>
              </a:spcAft>
              <a:buClr>
                <a:schemeClr val="dk2"/>
              </a:buClr>
              <a:buSzPts val="1400"/>
              <a:buChar char="■"/>
              <a:defRPr/>
            </a:lvl9pPr>
          </a:lstStyle>
          <a:p>
            <a:endParaRPr/>
          </a:p>
        </p:txBody>
      </p:sp>
      <p:sp>
        <p:nvSpPr>
          <p:cNvPr id="236" name="Google Shape;236;p36"/>
          <p:cNvSpPr txBox="1">
            <a:spLocks noGrp="1"/>
          </p:cNvSpPr>
          <p:nvPr>
            <p:ph type="dt" idx="10"/>
          </p:nvPr>
        </p:nvSpPr>
        <p:spPr>
          <a:xfrm>
            <a:off x="1042988" y="4840039"/>
            <a:ext cx="903429"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7" name="Google Shape;237;p36"/>
          <p:cNvSpPr txBox="1">
            <a:spLocks noGrp="1"/>
          </p:cNvSpPr>
          <p:nvPr>
            <p:ph type="ftr" idx="11"/>
          </p:nvPr>
        </p:nvSpPr>
        <p:spPr>
          <a:xfrm>
            <a:off x="2170173" y="4840039"/>
            <a:ext cx="4710623" cy="303461"/>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8" name="Google Shape;238;p36"/>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7" name="Google Shape;247;p3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8" name="Google Shape;248;p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9" name="Google Shape;249;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0" name="Google Shape;250;p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1"/>
        <p:cNvGrpSpPr/>
        <p:nvPr/>
      </p:nvGrpSpPr>
      <p:grpSpPr>
        <a:xfrm>
          <a:off x="0" y="0"/>
          <a:ext cx="0" cy="0"/>
          <a:chOff x="0" y="0"/>
          <a:chExt cx="0" cy="0"/>
        </a:xfrm>
      </p:grpSpPr>
      <p:sp>
        <p:nvSpPr>
          <p:cNvPr id="252" name="Google Shape;252;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3" name="Google Shape;253;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4" name="Google Shape;254;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5"/>
        <p:cNvGrpSpPr/>
        <p:nvPr/>
      </p:nvGrpSpPr>
      <p:grpSpPr>
        <a:xfrm>
          <a:off x="0" y="0"/>
          <a:ext cx="0" cy="0"/>
          <a:chOff x="0" y="0"/>
          <a:chExt cx="0" cy="0"/>
        </a:xfrm>
      </p:grpSpPr>
      <p:sp>
        <p:nvSpPr>
          <p:cNvPr id="256" name="Google Shape;256;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7" name="Google Shape;257;p40"/>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8" name="Google Shape;258;p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9" name="Google Shape;259;p4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0" name="Google Shape;260;p4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 name="Google Shape;263;p4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4" name="Google Shape;264;p4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5" name="Google Shape;265;p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6" name="Google Shape;266;p4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9" name="Google Shape;269;p42"/>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0" name="Google Shape;270;p42"/>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1" name="Google Shape;271;p4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2" name="Google Shape;272;p4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3" name="Google Shape;273;p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6" name="Google Shape;276;p4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7" name="Google Shape;277;p4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8" name="Google Shape;278;p4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9" name="Google Shape;279;p4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4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1" name="Google Shape;281;p4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2" name="Google Shape;282;p4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5" name="Google Shape;285;p4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6" name="Google Shape;286;p4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7" name="Google Shape;287;p4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0" name="Google Shape;290;p4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91" name="Google Shape;291;p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92" name="Google Shape;292;p4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3" name="Google Shape;293;p4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94" name="Google Shape;294;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5"/>
        <p:cNvGrpSpPr/>
        <p:nvPr/>
      </p:nvGrpSpPr>
      <p:grpSpPr>
        <a:xfrm>
          <a:off x="0" y="0"/>
          <a:ext cx="0" cy="0"/>
          <a:chOff x="0" y="0"/>
          <a:chExt cx="0" cy="0"/>
        </a:xfrm>
      </p:grpSpPr>
      <p:sp>
        <p:nvSpPr>
          <p:cNvPr id="296" name="Google Shape;296;p4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7" name="Google Shape;297;p46"/>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98" name="Google Shape;298;p4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99" name="Google Shape;299;p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0" name="Google Shape;300;p4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1" name="Google Shape;301;p4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4" name="Google Shape;304;p4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5" name="Google Shape;305;p4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6" name="Google Shape;306;p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07" name="Google Shape;307;p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0" name="Google Shape;310;p48"/>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1" name="Google Shape;311;p4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2" name="Google Shape;312;p4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3" name="Google Shape;313;p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4" name="Google Shape;8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1028700" y="514350"/>
            <a:ext cx="7200900" cy="1114425"/>
          </a:xfrm>
          <a:prstGeom prst="rect">
            <a:avLst/>
          </a:prstGeom>
          <a:noFill/>
          <a:ln>
            <a:noFill/>
          </a:ln>
        </p:spPr>
        <p:txBody>
          <a:bodyPr spcFirstLastPara="1" wrap="square" lIns="68575" tIns="34275" rIns="68575" bIns="34275" anchor="t" anchorCtr="0">
            <a:normAutofit/>
          </a:bodyPr>
          <a:lstStyle>
            <a:lvl1pPr marR="0" lvl="0" algn="l" rtl="0">
              <a:lnSpc>
                <a:spcPct val="89000"/>
              </a:lnSpc>
              <a:spcBef>
                <a:spcPts val="0"/>
              </a:spcBef>
              <a:spcAft>
                <a:spcPts val="0"/>
              </a:spcAft>
              <a:buClr>
                <a:schemeClr val="dk2"/>
              </a:buClr>
              <a:buSzPts val="3300"/>
              <a:buFont typeface="Libre Franklin"/>
              <a:buNone/>
              <a:defRPr sz="33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59" name="Google Shape;159;p25"/>
          <p:cNvSpPr txBox="1">
            <a:spLocks noGrp="1"/>
          </p:cNvSpPr>
          <p:nvPr>
            <p:ph type="body" idx="1"/>
          </p:nvPr>
        </p:nvSpPr>
        <p:spPr>
          <a:xfrm>
            <a:off x="1028700" y="1714500"/>
            <a:ext cx="7200900" cy="268605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4000"/>
              </a:lnSpc>
              <a:spcBef>
                <a:spcPts val="800"/>
              </a:spcBef>
              <a:spcAft>
                <a:spcPts val="0"/>
              </a:spcAft>
              <a:buClr>
                <a:schemeClr val="dk2"/>
              </a:buClr>
              <a:buSzPts val="1500"/>
              <a:buFont typeface="Libre Franklin"/>
              <a:buChar char="■"/>
              <a:defRPr sz="1500" b="0" i="0" u="none" strike="noStrike" cap="none">
                <a:solidFill>
                  <a:schemeClr val="dk2"/>
                </a:solidFill>
                <a:latin typeface="Libre Franklin"/>
                <a:ea typeface="Libre Franklin"/>
                <a:cs typeface="Libre Franklin"/>
                <a:sym typeface="Libre Franklin"/>
              </a:defRPr>
            </a:lvl1pPr>
            <a:lvl2pPr marL="914400" marR="0" lvl="1" indent="-323850" algn="l" rtl="0">
              <a:lnSpc>
                <a:spcPct val="94000"/>
              </a:lnSpc>
              <a:spcBef>
                <a:spcPts val="400"/>
              </a:spcBef>
              <a:spcAft>
                <a:spcPts val="0"/>
              </a:spcAft>
              <a:buClr>
                <a:schemeClr val="dk2"/>
              </a:buClr>
              <a:buSzPts val="1500"/>
              <a:buFont typeface="Libre Franklin"/>
              <a:buChar char="–"/>
              <a:defRPr sz="1500" b="0" i="1" u="none" strike="noStrike" cap="none">
                <a:solidFill>
                  <a:schemeClr val="dk2"/>
                </a:solidFill>
                <a:latin typeface="Libre Franklin"/>
                <a:ea typeface="Libre Franklin"/>
                <a:cs typeface="Libre Franklin"/>
                <a:sym typeface="Libre Franklin"/>
              </a:defRPr>
            </a:lvl2pPr>
            <a:lvl3pPr marL="1371600" marR="0" lvl="2" indent="-317500" algn="l" rtl="0">
              <a:lnSpc>
                <a:spcPct val="94000"/>
              </a:lnSpc>
              <a:spcBef>
                <a:spcPts val="4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3pPr>
            <a:lvl4pPr marL="1828800" marR="0" lvl="3" indent="-317500" algn="l" rtl="0">
              <a:lnSpc>
                <a:spcPct val="94000"/>
              </a:lnSpc>
              <a:spcBef>
                <a:spcPts val="4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4pPr>
            <a:lvl5pPr marL="2286000" marR="0" lvl="4" indent="-304800" algn="l" rtl="0">
              <a:lnSpc>
                <a:spcPct val="94000"/>
              </a:lnSpc>
              <a:spcBef>
                <a:spcPts val="400"/>
              </a:spcBef>
              <a:spcAft>
                <a:spcPts val="0"/>
              </a:spcAft>
              <a:buClr>
                <a:schemeClr val="dk2"/>
              </a:buClr>
              <a:buSzPts val="1200"/>
              <a:buFont typeface="Libre Franklin"/>
              <a:buChar char="■"/>
              <a:defRPr sz="1200" b="0" i="0" u="none" strike="noStrike" cap="none">
                <a:solidFill>
                  <a:schemeClr val="dk2"/>
                </a:solidFill>
                <a:latin typeface="Libre Franklin"/>
                <a:ea typeface="Libre Franklin"/>
                <a:cs typeface="Libre Franklin"/>
                <a:sym typeface="Libre Franklin"/>
              </a:defRPr>
            </a:lvl5pPr>
            <a:lvl6pPr marL="2743200" marR="0" lvl="5" indent="-304800" algn="l" rtl="0">
              <a:lnSpc>
                <a:spcPct val="94000"/>
              </a:lnSpc>
              <a:spcBef>
                <a:spcPts val="400"/>
              </a:spcBef>
              <a:spcAft>
                <a:spcPts val="0"/>
              </a:spcAft>
              <a:buClr>
                <a:schemeClr val="dk2"/>
              </a:buClr>
              <a:buSzPts val="1200"/>
              <a:buFont typeface="Libre Franklin"/>
              <a:buChar char="–"/>
              <a:defRPr sz="1200" b="0" i="1" u="none" strike="noStrike" cap="none">
                <a:solidFill>
                  <a:schemeClr val="dk2"/>
                </a:solidFill>
                <a:latin typeface="Libre Franklin"/>
                <a:ea typeface="Libre Franklin"/>
                <a:cs typeface="Libre Franklin"/>
                <a:sym typeface="Libre Franklin"/>
              </a:defRPr>
            </a:lvl6pPr>
            <a:lvl7pPr marL="3200400" marR="0" lvl="6" indent="-298450" algn="l" rtl="0">
              <a:lnSpc>
                <a:spcPct val="94000"/>
              </a:lnSpc>
              <a:spcBef>
                <a:spcPts val="400"/>
              </a:spcBef>
              <a:spcAft>
                <a:spcPts val="0"/>
              </a:spcAft>
              <a:buClr>
                <a:schemeClr val="dk2"/>
              </a:buClr>
              <a:buSzPts val="1100"/>
              <a:buFont typeface="Libre Franklin"/>
              <a:buChar char="■"/>
              <a:defRPr sz="1100" b="0" i="0" u="none" strike="noStrike" cap="none">
                <a:solidFill>
                  <a:schemeClr val="dk2"/>
                </a:solidFill>
                <a:latin typeface="Libre Franklin"/>
                <a:ea typeface="Libre Franklin"/>
                <a:cs typeface="Libre Franklin"/>
                <a:sym typeface="Libre Franklin"/>
              </a:defRPr>
            </a:lvl7pPr>
            <a:lvl8pPr marL="3657600" marR="0" lvl="7" indent="-298450" algn="l" rtl="0">
              <a:lnSpc>
                <a:spcPct val="94000"/>
              </a:lnSpc>
              <a:spcBef>
                <a:spcPts val="400"/>
              </a:spcBef>
              <a:spcAft>
                <a:spcPts val="0"/>
              </a:spcAft>
              <a:buClr>
                <a:schemeClr val="dk2"/>
              </a:buClr>
              <a:buSzPts val="1100"/>
              <a:buFont typeface="Libre Franklin"/>
              <a:buChar char="–"/>
              <a:defRPr sz="1100" b="0" i="1" u="none" strike="noStrike" cap="none">
                <a:solidFill>
                  <a:schemeClr val="dk2"/>
                </a:solidFill>
                <a:latin typeface="Libre Franklin"/>
                <a:ea typeface="Libre Franklin"/>
                <a:cs typeface="Libre Franklin"/>
                <a:sym typeface="Libre Franklin"/>
              </a:defRPr>
            </a:lvl8pPr>
            <a:lvl9pPr marL="4114800" marR="0" lvl="8" indent="-298450" algn="l" rtl="0">
              <a:lnSpc>
                <a:spcPct val="94000"/>
              </a:lnSpc>
              <a:spcBef>
                <a:spcPts val="400"/>
              </a:spcBef>
              <a:spcAft>
                <a:spcPts val="200"/>
              </a:spcAft>
              <a:buClr>
                <a:schemeClr val="dk2"/>
              </a:buClr>
              <a:buSzPts val="1100"/>
              <a:buFont typeface="Libre Franklin"/>
              <a:buChar char="■"/>
              <a:defRPr sz="1100" b="0" i="0" u="none" strike="noStrike" cap="none">
                <a:solidFill>
                  <a:schemeClr val="dk2"/>
                </a:solidFill>
                <a:latin typeface="Libre Franklin"/>
                <a:ea typeface="Libre Franklin"/>
                <a:cs typeface="Libre Franklin"/>
                <a:sym typeface="Libre Franklin"/>
              </a:defRPr>
            </a:lvl9pPr>
          </a:lstStyle>
          <a:p>
            <a:endParaRPr/>
          </a:p>
        </p:txBody>
      </p:sp>
      <p:sp>
        <p:nvSpPr>
          <p:cNvPr id="160" name="Google Shape;160;p25"/>
          <p:cNvSpPr txBox="1">
            <a:spLocks noGrp="1"/>
          </p:cNvSpPr>
          <p:nvPr>
            <p:ph type="dt" idx="10"/>
          </p:nvPr>
        </p:nvSpPr>
        <p:spPr>
          <a:xfrm>
            <a:off x="1042988" y="4840039"/>
            <a:ext cx="903429" cy="303461"/>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61" name="Google Shape;161;p25"/>
          <p:cNvSpPr txBox="1">
            <a:spLocks noGrp="1"/>
          </p:cNvSpPr>
          <p:nvPr>
            <p:ph type="ftr" idx="11"/>
          </p:nvPr>
        </p:nvSpPr>
        <p:spPr>
          <a:xfrm>
            <a:off x="2170173" y="4840039"/>
            <a:ext cx="4710623" cy="303461"/>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62" name="Google Shape;162;p25"/>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9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9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9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9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9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9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9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163" name="Google Shape;163;p25" title="Side bar"/>
          <p:cNvSpPr/>
          <p:nvPr/>
        </p:nvSpPr>
        <p:spPr>
          <a:xfrm>
            <a:off x="358571" y="282"/>
            <a:ext cx="171450" cy="5143500"/>
          </a:xfrm>
          <a:prstGeom prst="rect">
            <a:avLst/>
          </a:prstGeom>
          <a:solidFill>
            <a:schemeClr val="dk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26">
          <p15:clr>
            <a:srgbClr val="F26B43"/>
          </p15:clr>
        </p15:guide>
        <p15:guide id="2" orient="horz" pos="1080">
          <p15:clr>
            <a:srgbClr val="F26B43"/>
          </p15:clr>
        </p15:guide>
        <p15:guide id="3" orient="horz" pos="2772">
          <p15:clr>
            <a:srgbClr val="F26B43"/>
          </p15:clr>
        </p15:guide>
        <p15:guide id="4" orient="horz" pos="324">
          <p15:clr>
            <a:srgbClr val="F26B43"/>
          </p15:clr>
        </p15:guide>
        <p15:guide id="5" orient="horz" pos="1134">
          <p15:clr>
            <a:srgbClr val="F26B43"/>
          </p15:clr>
        </p15:guide>
        <p15:guide id="6" pos="5184">
          <p15:clr>
            <a:srgbClr val="F26B43"/>
          </p15:clr>
        </p15:guide>
        <p15:guide id="7" pos="702">
          <p15:clr>
            <a:srgbClr val="F26B43"/>
          </p15:clr>
        </p15:guide>
        <p15:guide id="8" pos="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1" name="Google Shape;241;p3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2" name="Google Shape;242;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3" name="Google Shape;243;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4" name="Google Shape;244;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Santa Barbara County Regional Climate Collaborative</a:t>
            </a:r>
            <a:endParaRPr/>
          </a:p>
        </p:txBody>
      </p:sp>
      <p:sp>
        <p:nvSpPr>
          <p:cNvPr id="319" name="Google Shape;319;p4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chemeClr val="dk2"/>
                </a:solidFill>
              </a:rPr>
              <a:t>2021-26 Strategic Plan</a:t>
            </a:r>
            <a:endParaRPr sz="2000" b="1" dirty="0">
              <a:solidFill>
                <a:schemeClr val="dk2"/>
              </a:solidFill>
            </a:endParaRPr>
          </a:p>
        </p:txBody>
      </p:sp>
      <p:pic>
        <p:nvPicPr>
          <p:cNvPr id="320" name="Google Shape;320;p49"/>
          <p:cNvPicPr preferRelativeResize="0"/>
          <p:nvPr/>
        </p:nvPicPr>
        <p:blipFill>
          <a:blip r:embed="rId3">
            <a:alphaModFix/>
          </a:blip>
          <a:stretch>
            <a:fillRect/>
          </a:stretch>
        </p:blipFill>
        <p:spPr>
          <a:xfrm>
            <a:off x="4923575" y="1022438"/>
            <a:ext cx="3774976" cy="3098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4032925" y="1079250"/>
            <a:ext cx="4735800" cy="2985000"/>
          </a:xfrm>
          <a:prstGeom prst="rect">
            <a:avLst/>
          </a:prstGeom>
        </p:spPr>
        <p:txBody>
          <a:bodyPr spcFirstLastPara="1" wrap="square" lIns="91425" tIns="91425" rIns="91425" bIns="91425" anchor="ctr" anchorCtr="0">
            <a:normAutofit fontScale="90000"/>
          </a:bodyPr>
          <a:lstStyle/>
          <a:p>
            <a:pPr marL="342900" marR="37560" lvl="0" indent="-228600" algn="just" rtl="0">
              <a:spcBef>
                <a:spcPts val="0"/>
              </a:spcBef>
              <a:spcAft>
                <a:spcPts val="0"/>
              </a:spcAft>
              <a:buClr>
                <a:schemeClr val="lt1"/>
              </a:buClr>
              <a:buSzPct val="100000"/>
              <a:buFont typeface="Lato"/>
              <a:buChar char="➔"/>
            </a:pPr>
            <a:r>
              <a:rPr lang="en" sz="2000">
                <a:latin typeface="Lato"/>
                <a:ea typeface="Lato"/>
                <a:cs typeface="Lato"/>
                <a:sym typeface="Lato"/>
              </a:rPr>
              <a:t>Connect </a:t>
            </a:r>
            <a:r>
              <a:rPr lang="en" sz="2000" b="0">
                <a:latin typeface="Lato"/>
                <a:ea typeface="Lato"/>
                <a:cs typeface="Lato"/>
                <a:sym typeface="Lato"/>
              </a:rPr>
              <a:t>diverse partners to build relationships, exchange ideas and learn from each others’ experiences</a:t>
            </a:r>
            <a:endParaRPr sz="2000" b="0">
              <a:latin typeface="Lato"/>
              <a:ea typeface="Lato"/>
              <a:cs typeface="Lato"/>
              <a:sym typeface="Lato"/>
            </a:endParaRPr>
          </a:p>
          <a:p>
            <a:pPr marL="342900" marR="37560" lvl="0" indent="-228600" algn="just" rtl="0">
              <a:spcBef>
                <a:spcPts val="1000"/>
              </a:spcBef>
              <a:spcAft>
                <a:spcPts val="0"/>
              </a:spcAft>
              <a:buClr>
                <a:schemeClr val="lt1"/>
              </a:buClr>
              <a:buSzPct val="100000"/>
              <a:buFont typeface="Lato"/>
              <a:buChar char="➔"/>
            </a:pPr>
            <a:r>
              <a:rPr lang="en" sz="2000">
                <a:latin typeface="Lato"/>
                <a:ea typeface="Lato"/>
                <a:cs typeface="Lato"/>
                <a:sym typeface="Lato"/>
              </a:rPr>
              <a:t>Leverage </a:t>
            </a:r>
            <a:r>
              <a:rPr lang="en" sz="2000" b="0">
                <a:latin typeface="Lato"/>
                <a:ea typeface="Lato"/>
                <a:cs typeface="Lato"/>
                <a:sym typeface="Lato"/>
              </a:rPr>
              <a:t>and share resources (funding, knowledge, people, power) to coordinate strategies and launch joint initiatives that advance regional climate solutions</a:t>
            </a:r>
            <a:endParaRPr sz="2000" b="0">
              <a:latin typeface="Lato"/>
              <a:ea typeface="Lato"/>
              <a:cs typeface="Lato"/>
              <a:sym typeface="Lato"/>
            </a:endParaRPr>
          </a:p>
          <a:p>
            <a:pPr marL="342900" marR="37560" lvl="0" indent="-228600" algn="just" rtl="0">
              <a:spcBef>
                <a:spcPts val="1000"/>
              </a:spcBef>
              <a:spcAft>
                <a:spcPts val="0"/>
              </a:spcAft>
              <a:buClr>
                <a:schemeClr val="lt1"/>
              </a:buClr>
              <a:buSzPct val="100000"/>
              <a:buFont typeface="Lato"/>
              <a:buChar char="➔"/>
            </a:pPr>
            <a:r>
              <a:rPr lang="en" sz="2000">
                <a:latin typeface="Lato"/>
                <a:ea typeface="Lato"/>
                <a:cs typeface="Lato"/>
                <a:sym typeface="Lato"/>
              </a:rPr>
              <a:t>Advance equity </a:t>
            </a:r>
            <a:r>
              <a:rPr lang="en" sz="2000" b="0">
                <a:latin typeface="Lato"/>
                <a:ea typeface="Lato"/>
                <a:cs typeface="Lato"/>
                <a:sym typeface="Lato"/>
              </a:rPr>
              <a:t>by lifting up community needs, strengths and ideas through thoughtful and empowering community engagement</a:t>
            </a:r>
            <a:endParaRPr sz="2000" b="0">
              <a:latin typeface="Lato"/>
              <a:ea typeface="Lato"/>
              <a:cs typeface="Lato"/>
              <a:sym typeface="Lato"/>
            </a:endParaRPr>
          </a:p>
          <a:p>
            <a:pPr marL="342900" marR="37560" lvl="0" indent="-228600" algn="just" rtl="0">
              <a:spcBef>
                <a:spcPts val="1000"/>
              </a:spcBef>
              <a:spcAft>
                <a:spcPts val="1000"/>
              </a:spcAft>
              <a:buClr>
                <a:schemeClr val="lt1"/>
              </a:buClr>
              <a:buSzPct val="100000"/>
              <a:buFont typeface="Lato"/>
              <a:buChar char="➔"/>
            </a:pPr>
            <a:r>
              <a:rPr lang="en" sz="2000">
                <a:latin typeface="Lato"/>
                <a:ea typeface="Lato"/>
                <a:cs typeface="Lato"/>
                <a:sym typeface="Lato"/>
              </a:rPr>
              <a:t>Champion </a:t>
            </a:r>
            <a:r>
              <a:rPr lang="en" sz="2000" b="0">
                <a:latin typeface="Lato"/>
                <a:ea typeface="Lato"/>
                <a:cs typeface="Lato"/>
                <a:sym typeface="Lato"/>
              </a:rPr>
              <a:t>policies, programs and projects that recognize the regional nature of climate change impacts and solutions</a:t>
            </a:r>
            <a:endParaRPr/>
          </a:p>
        </p:txBody>
      </p:sp>
      <p:sp>
        <p:nvSpPr>
          <p:cNvPr id="416" name="Google Shape;416;p58"/>
          <p:cNvSpPr txBox="1">
            <a:spLocks noGrp="1"/>
          </p:cNvSpPr>
          <p:nvPr>
            <p:ph type="title"/>
          </p:nvPr>
        </p:nvSpPr>
        <p:spPr>
          <a:xfrm>
            <a:off x="734100" y="1757525"/>
            <a:ext cx="3837900" cy="124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a:t>What we do (Functions)</a:t>
            </a:r>
            <a:endParaRPr sz="4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title"/>
          </p:nvPr>
        </p:nvSpPr>
        <p:spPr>
          <a:xfrm>
            <a:off x="727800" y="357950"/>
            <a:ext cx="7688400" cy="12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00"/>
              <a:t>First Year Accomplishments</a:t>
            </a:r>
            <a:endParaRPr sz="4100"/>
          </a:p>
        </p:txBody>
      </p:sp>
      <p:sp>
        <p:nvSpPr>
          <p:cNvPr id="422" name="Google Shape;422;p59"/>
          <p:cNvSpPr txBox="1">
            <a:spLocks noGrp="1"/>
          </p:cNvSpPr>
          <p:nvPr>
            <p:ph type="body" idx="1"/>
          </p:nvPr>
        </p:nvSpPr>
        <p:spPr>
          <a:xfrm>
            <a:off x="729450" y="1248625"/>
            <a:ext cx="3648000" cy="2929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sz="1200" b="1"/>
              <a:t>Steering Committee</a:t>
            </a:r>
            <a:endParaRPr sz="1200" b="1"/>
          </a:p>
          <a:p>
            <a:pPr marL="457200" lvl="0" indent="-304800" algn="just" rtl="0">
              <a:spcBef>
                <a:spcPts val="1200"/>
              </a:spcBef>
              <a:spcAft>
                <a:spcPts val="0"/>
              </a:spcAft>
              <a:buSzPts val="1200"/>
              <a:buChar char="●"/>
            </a:pPr>
            <a:r>
              <a:rPr lang="en" sz="1200"/>
              <a:t>Adopted Collaborative By-Laws</a:t>
            </a:r>
            <a:endParaRPr sz="1200"/>
          </a:p>
          <a:p>
            <a:pPr marL="457200" lvl="0" indent="-304800" algn="just" rtl="0">
              <a:spcBef>
                <a:spcPts val="0"/>
              </a:spcBef>
              <a:spcAft>
                <a:spcPts val="0"/>
              </a:spcAft>
              <a:buSzPts val="1200"/>
              <a:buChar char="●"/>
            </a:pPr>
            <a:r>
              <a:rPr lang="en" sz="1200"/>
              <a:t>Established three subcommittees from applications received</a:t>
            </a:r>
            <a:endParaRPr sz="1200"/>
          </a:p>
          <a:p>
            <a:pPr marL="457200" lvl="0" indent="-304800" algn="just" rtl="0">
              <a:spcBef>
                <a:spcPts val="0"/>
              </a:spcBef>
              <a:spcAft>
                <a:spcPts val="0"/>
              </a:spcAft>
              <a:buSzPts val="1200"/>
              <a:buChar char="●"/>
            </a:pPr>
            <a:r>
              <a:rPr lang="en" sz="1200"/>
              <a:t>Submitted one grant application to Carbon Neutral Cities Alliance</a:t>
            </a:r>
            <a:endParaRPr sz="1200"/>
          </a:p>
          <a:p>
            <a:pPr marL="457200" lvl="0" indent="-304800" algn="just" rtl="0">
              <a:spcBef>
                <a:spcPts val="0"/>
              </a:spcBef>
              <a:spcAft>
                <a:spcPts val="0"/>
              </a:spcAft>
              <a:buSzPts val="1200"/>
              <a:buChar char="●"/>
            </a:pPr>
            <a:r>
              <a:rPr lang="en" sz="1200"/>
              <a:t>Approved integration of the Equity Advisory &amp; Outreach Committee</a:t>
            </a:r>
            <a:endParaRPr sz="1200"/>
          </a:p>
          <a:p>
            <a:pPr marL="457200" lvl="0" indent="-304800" algn="just" rtl="0">
              <a:spcBef>
                <a:spcPts val="0"/>
              </a:spcBef>
              <a:spcAft>
                <a:spcPts val="0"/>
              </a:spcAft>
              <a:buSzPts val="1200"/>
              <a:buChar char="●"/>
            </a:pPr>
            <a:r>
              <a:rPr lang="en" sz="1200"/>
              <a:t>Initiated Strategic Planning process</a:t>
            </a:r>
            <a:endParaRPr sz="1200"/>
          </a:p>
          <a:p>
            <a:pPr marL="457200" lvl="0" indent="-304800" algn="just" rtl="0">
              <a:spcBef>
                <a:spcPts val="0"/>
              </a:spcBef>
              <a:spcAft>
                <a:spcPts val="0"/>
              </a:spcAft>
              <a:buSzPts val="1200"/>
              <a:buChar char="●"/>
            </a:pPr>
            <a:r>
              <a:rPr lang="en" sz="1200"/>
              <a:t>Submitted Letter of Support for California Climate Resilience Budget</a:t>
            </a:r>
            <a:endParaRPr sz="1200"/>
          </a:p>
        </p:txBody>
      </p:sp>
      <p:sp>
        <p:nvSpPr>
          <p:cNvPr id="423" name="Google Shape;423;p59"/>
          <p:cNvSpPr txBox="1">
            <a:spLocks noGrp="1"/>
          </p:cNvSpPr>
          <p:nvPr>
            <p:ph type="body" idx="1"/>
          </p:nvPr>
        </p:nvSpPr>
        <p:spPr>
          <a:xfrm>
            <a:off x="4632700" y="1248700"/>
            <a:ext cx="3873600" cy="36393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 sz="1200" b="1"/>
              <a:t>Subcommittees</a:t>
            </a:r>
            <a:endParaRPr sz="1200" b="1"/>
          </a:p>
          <a:p>
            <a:pPr marL="0" lvl="0" indent="0" algn="just" rtl="0">
              <a:spcBef>
                <a:spcPts val="1200"/>
              </a:spcBef>
              <a:spcAft>
                <a:spcPts val="0"/>
              </a:spcAft>
              <a:buNone/>
            </a:pPr>
            <a:r>
              <a:rPr lang="en" sz="1200"/>
              <a:t>Equity Advisory &amp; Outreach Committee</a:t>
            </a:r>
            <a:endParaRPr sz="1200"/>
          </a:p>
          <a:p>
            <a:pPr marL="457200" lvl="0" indent="-304800" algn="just" rtl="0">
              <a:spcBef>
                <a:spcPts val="0"/>
              </a:spcBef>
              <a:spcAft>
                <a:spcPts val="0"/>
              </a:spcAft>
              <a:buSzPts val="1200"/>
              <a:buChar char="●"/>
            </a:pPr>
            <a:r>
              <a:rPr lang="en" sz="1200"/>
              <a:t>Advised County’s One Climate Initiative projects</a:t>
            </a:r>
            <a:endParaRPr sz="1200"/>
          </a:p>
          <a:p>
            <a:pPr marL="0" lvl="0" indent="0" algn="just" rtl="0">
              <a:spcBef>
                <a:spcPts val="0"/>
              </a:spcBef>
              <a:spcAft>
                <a:spcPts val="0"/>
              </a:spcAft>
              <a:buNone/>
            </a:pPr>
            <a:r>
              <a:rPr lang="en" sz="1200"/>
              <a:t>Clean Energy Assurance</a:t>
            </a:r>
            <a:endParaRPr sz="1200"/>
          </a:p>
          <a:p>
            <a:pPr marL="457200" lvl="0" indent="-304800" algn="just" rtl="0">
              <a:spcBef>
                <a:spcPts val="0"/>
              </a:spcBef>
              <a:spcAft>
                <a:spcPts val="0"/>
              </a:spcAft>
              <a:buSzPts val="1200"/>
              <a:buChar char="●"/>
            </a:pPr>
            <a:r>
              <a:rPr lang="en" sz="1200"/>
              <a:t>Established a shared purpose, vision, definitions</a:t>
            </a:r>
            <a:endParaRPr sz="1200"/>
          </a:p>
          <a:p>
            <a:pPr marL="457200" lvl="0" indent="-304800" algn="just" rtl="0">
              <a:spcBef>
                <a:spcPts val="0"/>
              </a:spcBef>
              <a:spcAft>
                <a:spcPts val="0"/>
              </a:spcAft>
              <a:buSzPts val="1200"/>
              <a:buChar char="●"/>
            </a:pPr>
            <a:r>
              <a:rPr lang="en" sz="1200"/>
              <a:t>Created a shared resource library</a:t>
            </a:r>
            <a:endParaRPr sz="1200"/>
          </a:p>
          <a:p>
            <a:pPr marL="457200" lvl="0" indent="-304800" algn="just" rtl="0">
              <a:spcBef>
                <a:spcPts val="0"/>
              </a:spcBef>
              <a:spcAft>
                <a:spcPts val="0"/>
              </a:spcAft>
              <a:buSzPts val="1200"/>
              <a:buChar char="●"/>
            </a:pPr>
            <a:r>
              <a:rPr lang="en" sz="1200"/>
              <a:t>Advised Energy Assurance &amp; Assessment Services</a:t>
            </a:r>
            <a:endParaRPr sz="1200"/>
          </a:p>
          <a:p>
            <a:pPr marL="457200" lvl="0" indent="-304800" algn="just" rtl="0">
              <a:spcBef>
                <a:spcPts val="0"/>
              </a:spcBef>
              <a:spcAft>
                <a:spcPts val="0"/>
              </a:spcAft>
              <a:buSzPts val="1200"/>
              <a:buChar char="●"/>
            </a:pPr>
            <a:r>
              <a:rPr lang="en" sz="1200"/>
              <a:t>Identified critical facilities for energy resilience</a:t>
            </a:r>
            <a:endParaRPr sz="1200"/>
          </a:p>
          <a:p>
            <a:pPr marL="0" lvl="0" indent="0" algn="just" rtl="0">
              <a:spcBef>
                <a:spcPts val="0"/>
              </a:spcBef>
              <a:spcAft>
                <a:spcPts val="0"/>
              </a:spcAft>
              <a:buNone/>
            </a:pPr>
            <a:r>
              <a:rPr lang="en" sz="1200"/>
              <a:t>Sea Level Rise Adaptation</a:t>
            </a:r>
            <a:endParaRPr sz="1200"/>
          </a:p>
          <a:p>
            <a:pPr marL="457200" lvl="0" indent="-304800" algn="just" rtl="0">
              <a:spcBef>
                <a:spcPts val="0"/>
              </a:spcBef>
              <a:spcAft>
                <a:spcPts val="0"/>
              </a:spcAft>
              <a:buSzPts val="1200"/>
              <a:buChar char="●"/>
            </a:pPr>
            <a:r>
              <a:rPr lang="en" sz="1200"/>
              <a:t>Held watch party for Managed Retreat Series</a:t>
            </a:r>
            <a:endParaRPr sz="1200"/>
          </a:p>
          <a:p>
            <a:pPr marL="457200" lvl="0" indent="-304800" algn="just" rtl="0">
              <a:spcBef>
                <a:spcPts val="0"/>
              </a:spcBef>
              <a:spcAft>
                <a:spcPts val="0"/>
              </a:spcAft>
              <a:buSzPts val="1200"/>
              <a:buChar char="●"/>
            </a:pPr>
            <a:r>
              <a:rPr lang="en" sz="1200"/>
              <a:t>Shared local challenges to Local Coastal Plan updates</a:t>
            </a:r>
            <a:endParaRPr sz="1200"/>
          </a:p>
          <a:p>
            <a:pPr marL="457200" lvl="0" indent="-304800" algn="just" rtl="0">
              <a:spcBef>
                <a:spcPts val="0"/>
              </a:spcBef>
              <a:spcAft>
                <a:spcPts val="0"/>
              </a:spcAft>
              <a:buSzPts val="1200"/>
              <a:buChar char="●"/>
            </a:pPr>
            <a:r>
              <a:rPr lang="en" sz="1200"/>
              <a:t>Initiated concepts for SLR webinar series and creation of shared regional adaptation principles</a:t>
            </a:r>
            <a:endParaRPr sz="1200"/>
          </a:p>
          <a:p>
            <a:pPr marL="0" lvl="0" indent="0" algn="just" rtl="0">
              <a:spcBef>
                <a:spcPts val="0"/>
              </a:spcBef>
              <a:spcAft>
                <a:spcPts val="0"/>
              </a:spcAft>
              <a:buNone/>
            </a:pPr>
            <a:r>
              <a:rPr lang="en" sz="1200"/>
              <a:t>Carbon Farming &amp; Land Stewardship</a:t>
            </a:r>
            <a:endParaRPr sz="1200"/>
          </a:p>
          <a:p>
            <a:pPr marL="457200" lvl="0" indent="-304800" algn="just" rtl="0">
              <a:spcBef>
                <a:spcPts val="0"/>
              </a:spcBef>
              <a:spcAft>
                <a:spcPts val="0"/>
              </a:spcAft>
              <a:buSzPts val="1200"/>
              <a:buChar char="●"/>
            </a:pPr>
            <a:r>
              <a:rPr lang="en" sz="1200"/>
              <a:t>Advised TerraCount Carbon Stock Analysis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406D"/>
        </a:solidFill>
        <a:effectLst/>
      </p:bgPr>
    </p:bg>
    <p:spTree>
      <p:nvGrpSpPr>
        <p:cNvPr id="1" name="Shape 427"/>
        <p:cNvGrpSpPr/>
        <p:nvPr/>
      </p:nvGrpSpPr>
      <p:grpSpPr>
        <a:xfrm>
          <a:off x="0" y="0"/>
          <a:ext cx="0" cy="0"/>
          <a:chOff x="0" y="0"/>
          <a:chExt cx="0" cy="0"/>
        </a:xfrm>
      </p:grpSpPr>
      <p:sp>
        <p:nvSpPr>
          <p:cNvPr id="428" name="Google Shape;428;p60"/>
          <p:cNvSpPr txBox="1">
            <a:spLocks noGrp="1"/>
          </p:cNvSpPr>
          <p:nvPr>
            <p:ph type="title" idx="4294967295"/>
          </p:nvPr>
        </p:nvSpPr>
        <p:spPr>
          <a:xfrm>
            <a:off x="493500" y="96725"/>
            <a:ext cx="8157000" cy="7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i="1">
                <a:solidFill>
                  <a:schemeClr val="lt1"/>
                </a:solidFill>
              </a:rPr>
              <a:t>Connect </a:t>
            </a:r>
            <a:r>
              <a:rPr lang="en" sz="2100" b="0" i="1">
                <a:solidFill>
                  <a:schemeClr val="lt1"/>
                </a:solidFill>
              </a:rPr>
              <a:t>diverse partners to build relationships, exchange ideas and learn from each other’s experiences</a:t>
            </a:r>
            <a:r>
              <a:rPr lang="en" sz="2100" b="0">
                <a:solidFill>
                  <a:schemeClr val="lt1"/>
                </a:solidFill>
              </a:rPr>
              <a:t> </a:t>
            </a:r>
            <a:endParaRPr sz="2100" b="0">
              <a:solidFill>
                <a:schemeClr val="lt1"/>
              </a:solidFill>
            </a:endParaRPr>
          </a:p>
          <a:p>
            <a:pPr marL="0" lvl="0" indent="0" algn="l" rtl="0">
              <a:spcBef>
                <a:spcPts val="1000"/>
              </a:spcBef>
              <a:spcAft>
                <a:spcPts val="0"/>
              </a:spcAft>
              <a:buNone/>
            </a:pPr>
            <a:endParaRPr sz="2100">
              <a:solidFill>
                <a:schemeClr val="lt1"/>
              </a:solidFill>
            </a:endParaRPr>
          </a:p>
          <a:p>
            <a:pPr marL="0" lvl="0" indent="0" algn="l" rtl="0">
              <a:spcBef>
                <a:spcPts val="0"/>
              </a:spcBef>
              <a:spcAft>
                <a:spcPts val="0"/>
              </a:spcAft>
              <a:buNone/>
            </a:pPr>
            <a:endParaRPr sz="2100">
              <a:solidFill>
                <a:schemeClr val="lt1"/>
              </a:solidFill>
            </a:endParaRPr>
          </a:p>
        </p:txBody>
      </p:sp>
      <p:sp>
        <p:nvSpPr>
          <p:cNvPr id="429" name="Google Shape;429;p60"/>
          <p:cNvSpPr txBox="1">
            <a:spLocks noGrp="1"/>
          </p:cNvSpPr>
          <p:nvPr>
            <p:ph type="body" idx="4294967295"/>
          </p:nvPr>
        </p:nvSpPr>
        <p:spPr>
          <a:xfrm>
            <a:off x="496569" y="1072650"/>
            <a:ext cx="5603400" cy="3918600"/>
          </a:xfrm>
          <a:prstGeom prst="rect">
            <a:avLst/>
          </a:prstGeom>
        </p:spPr>
        <p:txBody>
          <a:bodyPr spcFirstLastPara="1" wrap="square" lIns="91425" tIns="91425" rIns="91425" bIns="91425" anchor="t" anchorCtr="0">
            <a:normAutofit fontScale="55000" lnSpcReduction="20000"/>
          </a:bodyPr>
          <a:lstStyle/>
          <a:p>
            <a:pPr marL="0" lvl="0" indent="0" algn="just" rtl="0">
              <a:lnSpc>
                <a:spcPct val="100000"/>
              </a:lnSpc>
              <a:spcBef>
                <a:spcPts val="0"/>
              </a:spcBef>
              <a:spcAft>
                <a:spcPts val="0"/>
              </a:spcAft>
              <a:buNone/>
            </a:pPr>
            <a:r>
              <a:rPr lang="en" sz="3050" b="1">
                <a:solidFill>
                  <a:schemeClr val="lt1"/>
                </a:solidFill>
              </a:rPr>
              <a:t>Strategies</a:t>
            </a:r>
            <a:endParaRPr sz="3050" b="1">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Encourage each member to give a presentation on behalf of the Collaborative to their own organization</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Encourage each member to recruit </a:t>
            </a:r>
            <a:r>
              <a:rPr lang="en" sz="2800" b="1">
                <a:solidFill>
                  <a:schemeClr val="lt1"/>
                </a:solidFill>
              </a:rPr>
              <a:t>one </a:t>
            </a:r>
            <a:r>
              <a:rPr lang="en" sz="2800">
                <a:solidFill>
                  <a:schemeClr val="lt1"/>
                </a:solidFill>
              </a:rPr>
              <a:t>additional member into the Collaborative</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Target outreach to community leaders, elected officials and business associations </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Conduct annual membership satisfaction surveys</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Recruit and maintain strong subcommittee chairs </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Provide clear support and guidance for the subcommittees in establishing work goals </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Hold working session(s) on Collaborative issues at the Central Coast Sustainability Summit</a:t>
            </a:r>
            <a:endParaRPr sz="2800">
              <a:solidFill>
                <a:schemeClr val="lt1"/>
              </a:solidFill>
            </a:endParaRPr>
          </a:p>
          <a:p>
            <a:pPr marL="457200" lvl="0" indent="-326390" algn="just" rtl="0">
              <a:lnSpc>
                <a:spcPct val="100000"/>
              </a:lnSpc>
              <a:spcBef>
                <a:spcPts val="1000"/>
              </a:spcBef>
              <a:spcAft>
                <a:spcPts val="1000"/>
              </a:spcAft>
              <a:buClr>
                <a:schemeClr val="lt1"/>
              </a:buClr>
              <a:buSzPct val="100000"/>
              <a:buChar char="●"/>
            </a:pPr>
            <a:r>
              <a:rPr lang="en" sz="2800">
                <a:solidFill>
                  <a:schemeClr val="lt1"/>
                </a:solidFill>
              </a:rPr>
              <a:t>Plan to hold at least </a:t>
            </a:r>
            <a:r>
              <a:rPr lang="en" sz="2800" b="1">
                <a:solidFill>
                  <a:schemeClr val="lt1"/>
                </a:solidFill>
              </a:rPr>
              <a:t>two</a:t>
            </a:r>
            <a:r>
              <a:rPr lang="en" sz="2800">
                <a:solidFill>
                  <a:schemeClr val="lt1"/>
                </a:solidFill>
              </a:rPr>
              <a:t> events for General Members</a:t>
            </a:r>
            <a:endParaRPr>
              <a:solidFill>
                <a:schemeClr val="lt1"/>
              </a:solidFill>
            </a:endParaRPr>
          </a:p>
        </p:txBody>
      </p:sp>
      <p:sp>
        <p:nvSpPr>
          <p:cNvPr id="430" name="Google Shape;430;p60"/>
          <p:cNvSpPr txBox="1">
            <a:spLocks noGrp="1"/>
          </p:cNvSpPr>
          <p:nvPr>
            <p:ph type="body" idx="4294967295"/>
          </p:nvPr>
        </p:nvSpPr>
        <p:spPr>
          <a:xfrm>
            <a:off x="6532675" y="1072650"/>
            <a:ext cx="2194200" cy="39186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700" b="1">
                <a:solidFill>
                  <a:schemeClr val="lt1"/>
                </a:solidFill>
              </a:rPr>
              <a:t>Metrics of Success</a:t>
            </a:r>
            <a:endParaRPr sz="1700" b="1">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Member recruitment &amp; retainment</a:t>
            </a:r>
            <a:endParaRPr sz="1500">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Member satisfaction</a:t>
            </a:r>
            <a:endParaRPr sz="1500">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North County representation</a:t>
            </a:r>
            <a:endParaRPr sz="1500">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Business representation</a:t>
            </a:r>
            <a:endParaRPr sz="1500">
              <a:solidFill>
                <a:schemeClr val="lt1"/>
              </a:solidFill>
            </a:endParaRPr>
          </a:p>
          <a:p>
            <a:pPr marL="457200" lvl="0" indent="-323850" algn="l" rtl="0">
              <a:lnSpc>
                <a:spcPct val="100000"/>
              </a:lnSpc>
              <a:spcBef>
                <a:spcPts val="1000"/>
              </a:spcBef>
              <a:spcAft>
                <a:spcPts val="1000"/>
              </a:spcAft>
              <a:buClr>
                <a:schemeClr val="lt1"/>
              </a:buClr>
              <a:buSzPts val="1500"/>
              <a:buChar char="●"/>
            </a:pPr>
            <a:r>
              <a:rPr lang="en" sz="1500">
                <a:solidFill>
                  <a:schemeClr val="lt1"/>
                </a:solidFill>
              </a:rPr>
              <a:t>Public Activities</a:t>
            </a:r>
            <a:endParaRPr sz="15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5"/>
        <p:cNvGrpSpPr/>
        <p:nvPr/>
      </p:nvGrpSpPr>
      <p:grpSpPr>
        <a:xfrm>
          <a:off x="0" y="0"/>
          <a:ext cx="0" cy="0"/>
          <a:chOff x="0" y="0"/>
          <a:chExt cx="0" cy="0"/>
        </a:xfrm>
      </p:grpSpPr>
      <p:sp>
        <p:nvSpPr>
          <p:cNvPr id="456" name="Google Shape;456;p64"/>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13</a:t>
            </a:fld>
            <a:endParaRPr sz="1100"/>
          </a:p>
        </p:txBody>
      </p:sp>
      <p:graphicFrame>
        <p:nvGraphicFramePr>
          <p:cNvPr id="457" name="Google Shape;457;p64"/>
          <p:cNvGraphicFramePr/>
          <p:nvPr/>
        </p:nvGraphicFramePr>
        <p:xfrm>
          <a:off x="299426" y="894026"/>
          <a:ext cx="8470825" cy="3957650"/>
        </p:xfrm>
        <a:graphic>
          <a:graphicData uri="http://schemas.openxmlformats.org/drawingml/2006/table">
            <a:tbl>
              <a:tblPr>
                <a:noFill/>
                <a:tableStyleId>{EDCA459A-8F06-4266-9280-1C9CCB150575}</a:tableStyleId>
              </a:tblPr>
              <a:tblGrid>
                <a:gridCol w="1221900">
                  <a:extLst>
                    <a:ext uri="{9D8B030D-6E8A-4147-A177-3AD203B41FA5}">
                      <a16:colId xmlns:a16="http://schemas.microsoft.com/office/drawing/2014/main" val="20000"/>
                    </a:ext>
                  </a:extLst>
                </a:gridCol>
                <a:gridCol w="1637100">
                  <a:extLst>
                    <a:ext uri="{9D8B030D-6E8A-4147-A177-3AD203B41FA5}">
                      <a16:colId xmlns:a16="http://schemas.microsoft.com/office/drawing/2014/main" val="20001"/>
                    </a:ext>
                  </a:extLst>
                </a:gridCol>
                <a:gridCol w="1648975">
                  <a:extLst>
                    <a:ext uri="{9D8B030D-6E8A-4147-A177-3AD203B41FA5}">
                      <a16:colId xmlns:a16="http://schemas.microsoft.com/office/drawing/2014/main" val="20002"/>
                    </a:ext>
                  </a:extLst>
                </a:gridCol>
                <a:gridCol w="2064175">
                  <a:extLst>
                    <a:ext uri="{9D8B030D-6E8A-4147-A177-3AD203B41FA5}">
                      <a16:colId xmlns:a16="http://schemas.microsoft.com/office/drawing/2014/main" val="20003"/>
                    </a:ext>
                  </a:extLst>
                </a:gridCol>
                <a:gridCol w="1898675">
                  <a:extLst>
                    <a:ext uri="{9D8B030D-6E8A-4147-A177-3AD203B41FA5}">
                      <a16:colId xmlns:a16="http://schemas.microsoft.com/office/drawing/2014/main" val="20004"/>
                    </a:ext>
                  </a:extLst>
                </a:gridCol>
              </a:tblGrid>
              <a:tr h="468050">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Category</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9DAF8"/>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Failure</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voiding 100%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7765B"/>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Minimum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100%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FFD966"/>
                    </a:solidFill>
                  </a:tcPr>
                </a:tc>
                <a:tc>
                  <a:txBody>
                    <a:bodyPr/>
                    <a:lstStyle/>
                    <a:p>
                      <a:pPr marL="0" marR="0" lvl="0" indent="0" algn="ctr" rtl="0">
                        <a:spcBef>
                          <a:spcPts val="0"/>
                        </a:spcBef>
                        <a:spcAft>
                          <a:spcPts val="0"/>
                        </a:spcAft>
                        <a:buNone/>
                      </a:pPr>
                      <a:r>
                        <a:rPr lang="en" sz="1300" b="1" i="0" u="none" strike="noStrike" cap="none">
                          <a:solidFill>
                            <a:srgbClr val="000000"/>
                          </a:solidFill>
                          <a:latin typeface="Lato"/>
                          <a:ea typeface="Lato"/>
                          <a:cs typeface="Lato"/>
                          <a:sym typeface="Lato"/>
                        </a:rPr>
                        <a:t>Target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40-60%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5ACB5C"/>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Epic Success</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BE977"/>
                    </a:solidFill>
                  </a:tcPr>
                </a:tc>
                <a:extLst>
                  <a:ext uri="{0D108BD9-81ED-4DB2-BD59-A6C34878D82A}">
                    <a16:rowId xmlns:a16="http://schemas.microsoft.com/office/drawing/2014/main" val="10000"/>
                  </a:ext>
                </a:extLst>
              </a:tr>
              <a:tr h="514725">
                <a:tc>
                  <a:txBody>
                    <a:bodyPr/>
                    <a:lstStyle/>
                    <a:p>
                      <a:pPr marL="0" marR="0" lvl="0" indent="0" algn="l" rtl="0">
                        <a:spcBef>
                          <a:spcPts val="0"/>
                        </a:spcBef>
                        <a:spcAft>
                          <a:spcPts val="0"/>
                        </a:spcAft>
                        <a:buNone/>
                      </a:pPr>
                      <a:r>
                        <a:rPr lang="en" sz="1000" b="1" i="0" u="none" strike="noStrike" cap="none">
                          <a:solidFill>
                            <a:schemeClr val="dk1"/>
                          </a:solidFill>
                          <a:highlight>
                            <a:schemeClr val="lt1"/>
                          </a:highlight>
                          <a:latin typeface="Lato"/>
                          <a:ea typeface="Lato"/>
                          <a:cs typeface="Lato"/>
                          <a:sym typeface="Lato"/>
                        </a:rPr>
                        <a:t>Member Recruitment and Retention</a:t>
                      </a:r>
                      <a:endParaRPr sz="1700" u="none" strike="noStrike" cap="none">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Loss of members due to lack of interest</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Sustain current membership levels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Arial"/>
                        <a:buChar char="•"/>
                      </a:pPr>
                      <a:r>
                        <a:rPr lang="en" sz="1000" i="0" u="none" strike="noStrike" cap="none">
                          <a:solidFill>
                            <a:schemeClr val="dk1"/>
                          </a:solidFill>
                          <a:highlight>
                            <a:schemeClr val="lt1"/>
                          </a:highlight>
                          <a:latin typeface="Lato"/>
                          <a:ea typeface="Lato"/>
                          <a:cs typeface="Lato"/>
                          <a:sym typeface="Lato"/>
                        </a:rPr>
                        <a:t>Increase membership by </a:t>
                      </a:r>
                      <a:r>
                        <a:rPr lang="en" sz="1000" b="1" i="0" u="none" strike="noStrike" cap="none">
                          <a:solidFill>
                            <a:schemeClr val="dk1"/>
                          </a:solidFill>
                          <a:highlight>
                            <a:schemeClr val="lt1"/>
                          </a:highlight>
                          <a:latin typeface="Lato"/>
                          <a:ea typeface="Lato"/>
                          <a:cs typeface="Lato"/>
                          <a:sym typeface="Lato"/>
                        </a:rPr>
                        <a:t>2</a:t>
                      </a:r>
                      <a:r>
                        <a:rPr lang="en" sz="1000" b="1">
                          <a:solidFill>
                            <a:schemeClr val="dk1"/>
                          </a:solidFill>
                          <a:highlight>
                            <a:schemeClr val="lt1"/>
                          </a:highlight>
                          <a:latin typeface="Lato"/>
                          <a:ea typeface="Lato"/>
                          <a:cs typeface="Lato"/>
                          <a:sym typeface="Lato"/>
                        </a:rPr>
                        <a:t>5%</a:t>
                      </a:r>
                      <a:r>
                        <a:rPr lang="en" sz="1000">
                          <a:solidFill>
                            <a:schemeClr val="dk1"/>
                          </a:solidFill>
                          <a:highlight>
                            <a:schemeClr val="lt1"/>
                          </a:highlight>
                          <a:latin typeface="Lato"/>
                          <a:ea typeface="Lato"/>
                          <a:cs typeface="Lato"/>
                          <a:sym typeface="Lato"/>
                        </a:rPr>
                        <a:t> </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Arial"/>
                        <a:buChar char="•"/>
                      </a:pPr>
                      <a:r>
                        <a:rPr lang="en" sz="1000" i="0" u="none" strike="noStrike" cap="none">
                          <a:solidFill>
                            <a:schemeClr val="dk1"/>
                          </a:solidFill>
                          <a:highlight>
                            <a:schemeClr val="lt1"/>
                          </a:highlight>
                          <a:latin typeface="Lato"/>
                          <a:ea typeface="Lato"/>
                          <a:cs typeface="Lato"/>
                          <a:sym typeface="Lato"/>
                        </a:rPr>
                        <a:t>Increase membership by </a:t>
                      </a:r>
                      <a:r>
                        <a:rPr lang="en" sz="1000" b="1">
                          <a:solidFill>
                            <a:schemeClr val="dk1"/>
                          </a:solidFill>
                          <a:highlight>
                            <a:schemeClr val="lt1"/>
                          </a:highlight>
                          <a:latin typeface="Lato"/>
                          <a:ea typeface="Lato"/>
                          <a:cs typeface="Lato"/>
                          <a:sym typeface="Lato"/>
                        </a:rPr>
                        <a:t>50%</a:t>
                      </a:r>
                      <a:endParaRPr sz="1000" b="1">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63000">
                <a:tc>
                  <a:txBody>
                    <a:bodyPr/>
                    <a:lstStyle/>
                    <a:p>
                      <a:pPr marL="0" marR="0" lvl="0" indent="0" algn="l" rtl="0">
                        <a:spcBef>
                          <a:spcPts val="0"/>
                        </a:spcBef>
                        <a:spcAft>
                          <a:spcPts val="0"/>
                        </a:spcAft>
                        <a:buNone/>
                      </a:pPr>
                      <a:r>
                        <a:rPr lang="en" sz="1000" b="1" i="0" u="none" strike="noStrike" cap="none">
                          <a:solidFill>
                            <a:schemeClr val="dk1"/>
                          </a:solidFill>
                          <a:highlight>
                            <a:schemeClr val="lt1"/>
                          </a:highlight>
                          <a:latin typeface="Lato"/>
                          <a:ea typeface="Lato"/>
                          <a:cs typeface="Lato"/>
                          <a:sym typeface="Lato"/>
                        </a:rPr>
                        <a:t>Membership Satisfaction </a:t>
                      </a:r>
                      <a:endParaRPr sz="1700" u="none" strike="noStrike" cap="none">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Arial"/>
                        <a:buChar char="•"/>
                      </a:pPr>
                      <a:r>
                        <a:rPr lang="en" sz="1000" i="0" u="none" strike="noStrike" cap="none">
                          <a:solidFill>
                            <a:schemeClr val="dk1"/>
                          </a:solidFill>
                          <a:highlight>
                            <a:schemeClr val="lt1"/>
                          </a:highlight>
                          <a:latin typeface="Lato"/>
                          <a:ea typeface="Lato"/>
                          <a:cs typeface="Lato"/>
                          <a:sym typeface="Lato"/>
                        </a:rPr>
                        <a:t>Members </a:t>
                      </a:r>
                      <a:r>
                        <a:rPr lang="en" sz="1000" b="1" i="0" u="none" strike="noStrike" cap="none">
                          <a:solidFill>
                            <a:schemeClr val="dk1"/>
                          </a:solidFill>
                          <a:highlight>
                            <a:schemeClr val="lt1"/>
                          </a:highlight>
                          <a:latin typeface="Lato"/>
                          <a:ea typeface="Lato"/>
                          <a:cs typeface="Lato"/>
                          <a:sym typeface="Lato"/>
                        </a:rPr>
                        <a:t>disagree </a:t>
                      </a:r>
                      <a:r>
                        <a:rPr lang="en" sz="1000" i="0" u="none" strike="noStrike" cap="none">
                          <a:solidFill>
                            <a:schemeClr val="dk1"/>
                          </a:solidFill>
                          <a:highlight>
                            <a:schemeClr val="lt1"/>
                          </a:highlight>
                          <a:latin typeface="Lato"/>
                          <a:ea typeface="Lato"/>
                          <a:cs typeface="Lato"/>
                          <a:sym typeface="Lato"/>
                        </a:rPr>
                        <a:t>they have received value from </a:t>
                      </a:r>
                      <a:r>
                        <a:rPr lang="en" sz="1000">
                          <a:solidFill>
                            <a:schemeClr val="dk1"/>
                          </a:solidFill>
                          <a:highlight>
                            <a:schemeClr val="lt1"/>
                          </a:highlight>
                          <a:latin typeface="Lato"/>
                          <a:ea typeface="Lato"/>
                          <a:cs typeface="Lato"/>
                          <a:sym typeface="Lato"/>
                        </a:rPr>
                        <a:t>their membership</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Members agree they have received value from </a:t>
                      </a:r>
                      <a:r>
                        <a:rPr lang="en" sz="1000">
                          <a:solidFill>
                            <a:schemeClr val="dk1"/>
                          </a:solidFill>
                          <a:highlight>
                            <a:schemeClr val="lt1"/>
                          </a:highlight>
                          <a:latin typeface="Lato"/>
                          <a:ea typeface="Lato"/>
                          <a:cs typeface="Lato"/>
                          <a:sym typeface="Lato"/>
                        </a:rPr>
                        <a:t>their membership</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Arial"/>
                        <a:buChar char="•"/>
                      </a:pPr>
                      <a:r>
                        <a:rPr lang="en" sz="1000" i="0" u="none" strike="noStrike" cap="none">
                          <a:solidFill>
                            <a:schemeClr val="dk1"/>
                          </a:solidFill>
                          <a:highlight>
                            <a:schemeClr val="lt1"/>
                          </a:highlight>
                          <a:latin typeface="Lato"/>
                          <a:ea typeface="Lato"/>
                          <a:cs typeface="Lato"/>
                          <a:sym typeface="Lato"/>
                        </a:rPr>
                        <a:t>Members </a:t>
                      </a:r>
                      <a:r>
                        <a:rPr lang="en" sz="1000" b="1" i="0" u="none" strike="noStrike" cap="none">
                          <a:solidFill>
                            <a:schemeClr val="dk1"/>
                          </a:solidFill>
                          <a:highlight>
                            <a:schemeClr val="lt1"/>
                          </a:highlight>
                          <a:latin typeface="Lato"/>
                          <a:ea typeface="Lato"/>
                          <a:cs typeface="Lato"/>
                          <a:sym typeface="Lato"/>
                        </a:rPr>
                        <a:t>strongly</a:t>
                      </a:r>
                      <a:r>
                        <a:rPr lang="en" sz="1000" i="0" u="none" strike="noStrike" cap="none">
                          <a:solidFill>
                            <a:schemeClr val="dk1"/>
                          </a:solidFill>
                          <a:highlight>
                            <a:schemeClr val="lt1"/>
                          </a:highlight>
                          <a:latin typeface="Lato"/>
                          <a:ea typeface="Lato"/>
                          <a:cs typeface="Lato"/>
                          <a:sym typeface="Lato"/>
                        </a:rPr>
                        <a:t> agree they have received value from </a:t>
                      </a:r>
                      <a:r>
                        <a:rPr lang="en" sz="1000">
                          <a:solidFill>
                            <a:schemeClr val="dk1"/>
                          </a:solidFill>
                          <a:highlight>
                            <a:schemeClr val="lt1"/>
                          </a:highlight>
                          <a:latin typeface="Lato"/>
                          <a:ea typeface="Lato"/>
                          <a:cs typeface="Lato"/>
                          <a:sym typeface="Lato"/>
                        </a:rPr>
                        <a:t>their membership</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Members would recommend joining the Collaborative to their peers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9725">
                <a:tc>
                  <a:txBody>
                    <a:bodyPr/>
                    <a:lstStyle/>
                    <a:p>
                      <a:pPr marL="0" marR="0" lvl="0" indent="0" algn="l" rtl="0">
                        <a:spcBef>
                          <a:spcPts val="0"/>
                        </a:spcBef>
                        <a:spcAft>
                          <a:spcPts val="0"/>
                        </a:spcAft>
                        <a:buNone/>
                      </a:pPr>
                      <a:r>
                        <a:rPr lang="en" sz="1000" b="1" i="0" u="none" strike="noStrike" cap="none">
                          <a:solidFill>
                            <a:schemeClr val="dk1"/>
                          </a:solidFill>
                          <a:highlight>
                            <a:schemeClr val="lt1"/>
                          </a:highlight>
                          <a:latin typeface="Lato"/>
                          <a:ea typeface="Lato"/>
                          <a:cs typeface="Lato"/>
                          <a:sym typeface="Lato"/>
                        </a:rPr>
                        <a:t>North County Representation</a:t>
                      </a:r>
                      <a:endParaRPr sz="1700" u="none" strike="noStrike" cap="none">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No participation from NC agencies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Active participation from cities of Solvang, Lompoc and </a:t>
                      </a:r>
                      <a:r>
                        <a:rPr lang="en" sz="1000">
                          <a:solidFill>
                            <a:schemeClr val="dk1"/>
                          </a:solidFill>
                          <a:highlight>
                            <a:schemeClr val="lt1"/>
                          </a:highlight>
                          <a:latin typeface="Lato"/>
                          <a:ea typeface="Lato"/>
                          <a:cs typeface="Lato"/>
                          <a:sym typeface="Lato"/>
                        </a:rPr>
                        <a:t>Santa Maria</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All NC jurisdictions are active members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Active collaborative project with NC jurisdiction</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61450">
                <a:tc>
                  <a:txBody>
                    <a:bodyPr/>
                    <a:lstStyle/>
                    <a:p>
                      <a:pPr marL="0" marR="0" lvl="0" indent="0" algn="l" rtl="0">
                        <a:spcBef>
                          <a:spcPts val="0"/>
                        </a:spcBef>
                        <a:spcAft>
                          <a:spcPts val="0"/>
                        </a:spcAft>
                        <a:buNone/>
                      </a:pPr>
                      <a:r>
                        <a:rPr lang="en" sz="1000" b="1" i="0" u="none" strike="noStrike" cap="none">
                          <a:solidFill>
                            <a:schemeClr val="dk1"/>
                          </a:solidFill>
                          <a:highlight>
                            <a:schemeClr val="lt1"/>
                          </a:highlight>
                          <a:latin typeface="Lato"/>
                          <a:ea typeface="Lato"/>
                          <a:cs typeface="Lato"/>
                          <a:sym typeface="Lato"/>
                        </a:rPr>
                        <a:t>Business Representation</a:t>
                      </a:r>
                      <a:endParaRPr sz="1700" u="none" strike="noStrike" cap="none">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No businesses, business associations and chambers are active members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Like-minded businesses are members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Major businesses, business associations and chambers are active members</a:t>
                      </a:r>
                      <a:endParaRPr sz="1700" u="none" strike="noStrike" cap="none">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Active collaborative project with a businesses, business associations or chambers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82875">
                <a:tc>
                  <a:txBody>
                    <a:bodyPr/>
                    <a:lstStyle/>
                    <a:p>
                      <a:pPr marL="0" marR="0" lvl="0" indent="0" algn="l" rtl="0">
                        <a:spcBef>
                          <a:spcPts val="0"/>
                        </a:spcBef>
                        <a:spcAft>
                          <a:spcPts val="0"/>
                        </a:spcAft>
                        <a:buNone/>
                      </a:pPr>
                      <a:r>
                        <a:rPr lang="en" sz="1000" b="1" i="0" u="none" strike="noStrike" cap="none">
                          <a:solidFill>
                            <a:schemeClr val="dk1"/>
                          </a:solidFill>
                          <a:highlight>
                            <a:schemeClr val="lt1"/>
                          </a:highlight>
                          <a:latin typeface="Lato"/>
                          <a:ea typeface="Lato"/>
                          <a:cs typeface="Lato"/>
                          <a:sym typeface="Lato"/>
                        </a:rPr>
                        <a:t>Public Activities</a:t>
                      </a:r>
                      <a:endParaRPr sz="1700" u="none" strike="noStrike" cap="none">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No public activity held</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One public activity per year</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Two public activities per year</a:t>
                      </a:r>
                      <a:endParaRPr sz="1000">
                        <a:solidFill>
                          <a:schemeClr val="dk1"/>
                        </a:solidFill>
                        <a:highlight>
                          <a:schemeClr val="lt1"/>
                        </a:highlight>
                        <a:latin typeface="Lato"/>
                        <a:ea typeface="Lato"/>
                        <a:cs typeface="Lato"/>
                        <a:sym typeface="Lato"/>
                      </a:endParaRPr>
                    </a:p>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Subcommittee webinars that have </a:t>
                      </a:r>
                      <a:r>
                        <a:rPr lang="en" sz="1000">
                          <a:solidFill>
                            <a:schemeClr val="dk1"/>
                          </a:solidFill>
                          <a:highlight>
                            <a:schemeClr val="lt1"/>
                          </a:highlight>
                          <a:latin typeface="Lato"/>
                          <a:ea typeface="Lato"/>
                          <a:cs typeface="Lato"/>
                          <a:sym typeface="Lato"/>
                        </a:rPr>
                        <a:t>high attendance</a:t>
                      </a:r>
                      <a:r>
                        <a:rPr lang="en" sz="1000" i="0" u="none" strike="noStrike" cap="none">
                          <a:solidFill>
                            <a:schemeClr val="dk1"/>
                          </a:solidFill>
                          <a:highlight>
                            <a:schemeClr val="lt1"/>
                          </a:highlight>
                          <a:latin typeface="Lato"/>
                          <a:ea typeface="Lato"/>
                          <a:cs typeface="Lato"/>
                          <a:sym typeface="Lato"/>
                        </a:rPr>
                        <a:t> (30-60 participants)</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127000" marR="0" lvl="0" indent="-127000" algn="l" rtl="0">
                        <a:spcBef>
                          <a:spcPts val="0"/>
                        </a:spcBef>
                        <a:spcAft>
                          <a:spcPts val="0"/>
                        </a:spcAft>
                        <a:buClr>
                          <a:schemeClr val="dk1"/>
                        </a:buClr>
                        <a:buSzPts val="1000"/>
                        <a:buFont typeface="Lato"/>
                        <a:buChar char="•"/>
                      </a:pPr>
                      <a:r>
                        <a:rPr lang="en" sz="1000" i="0" u="none" strike="noStrike" cap="none">
                          <a:solidFill>
                            <a:schemeClr val="dk1"/>
                          </a:solidFill>
                          <a:highlight>
                            <a:schemeClr val="lt1"/>
                          </a:highlight>
                          <a:latin typeface="Lato"/>
                          <a:ea typeface="Lato"/>
                          <a:cs typeface="Lato"/>
                          <a:sym typeface="Lato"/>
                        </a:rPr>
                        <a:t>More than two public activities held</a:t>
                      </a:r>
                      <a:endParaRPr sz="1000">
                        <a:solidFill>
                          <a:schemeClr val="dk1"/>
                        </a:solidFill>
                        <a:highlight>
                          <a:schemeClr val="lt1"/>
                        </a:highlight>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458" name="Google Shape;458;p64"/>
          <p:cNvSpPr txBox="1"/>
          <p:nvPr/>
        </p:nvSpPr>
        <p:spPr>
          <a:xfrm>
            <a:off x="222251" y="247907"/>
            <a:ext cx="8813799" cy="760661"/>
          </a:xfrm>
          <a:prstGeom prst="rect">
            <a:avLst/>
          </a:prstGeom>
          <a:noFill/>
          <a:ln>
            <a:noFill/>
          </a:ln>
        </p:spPr>
        <p:txBody>
          <a:bodyPr spcFirstLastPara="1" wrap="square" lIns="68575" tIns="34275" rIns="68575" bIns="34275" anchor="t" anchorCtr="0">
            <a:noAutofit/>
          </a:bodyPr>
          <a:lstStyle/>
          <a:p>
            <a:pPr marL="0" marR="0" lvl="0" indent="0" algn="l" rtl="0">
              <a:lnSpc>
                <a:spcPct val="89000"/>
              </a:lnSpc>
              <a:spcBef>
                <a:spcPts val="0"/>
              </a:spcBef>
              <a:spcAft>
                <a:spcPts val="0"/>
              </a:spcAft>
              <a:buClr>
                <a:schemeClr val="dk2"/>
              </a:buClr>
              <a:buSzPts val="1500"/>
              <a:buFont typeface="Libre Franklin"/>
              <a:buNone/>
            </a:pPr>
            <a:r>
              <a:rPr lang="en" sz="1500" b="1" i="1">
                <a:solidFill>
                  <a:schemeClr val="lt1"/>
                </a:solidFill>
                <a:latin typeface="Raleway"/>
                <a:ea typeface="Raleway"/>
                <a:cs typeface="Raleway"/>
                <a:sym typeface="Raleway"/>
              </a:rPr>
              <a:t>Connect</a:t>
            </a:r>
            <a:r>
              <a:rPr lang="en" sz="1500" i="1">
                <a:solidFill>
                  <a:schemeClr val="lt1"/>
                </a:solidFill>
                <a:latin typeface="Raleway"/>
                <a:ea typeface="Raleway"/>
                <a:cs typeface="Raleway"/>
                <a:sym typeface="Raleway"/>
              </a:rPr>
              <a:t> </a:t>
            </a:r>
            <a:r>
              <a:rPr lang="en" sz="1500">
                <a:solidFill>
                  <a:schemeClr val="lt1"/>
                </a:solidFill>
                <a:latin typeface="Raleway"/>
                <a:ea typeface="Raleway"/>
                <a:cs typeface="Raleway"/>
                <a:sym typeface="Raleway"/>
              </a:rPr>
              <a:t>diverse partners to build relationships, exchange ideas and learn from each other’s experiences</a:t>
            </a:r>
            <a:br>
              <a:rPr lang="en" sz="1500">
                <a:solidFill>
                  <a:schemeClr val="dk2"/>
                </a:solidFill>
                <a:latin typeface="Raleway"/>
                <a:ea typeface="Raleway"/>
                <a:cs typeface="Raleway"/>
                <a:sym typeface="Raleway"/>
              </a:rPr>
            </a:br>
            <a:endParaRPr sz="1500">
              <a:solidFill>
                <a:schemeClr val="dk2"/>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765B"/>
        </a:solidFill>
        <a:effectLst/>
      </p:bgPr>
    </p:bg>
    <p:spTree>
      <p:nvGrpSpPr>
        <p:cNvPr id="1" name="Shape 434"/>
        <p:cNvGrpSpPr/>
        <p:nvPr/>
      </p:nvGrpSpPr>
      <p:grpSpPr>
        <a:xfrm>
          <a:off x="0" y="0"/>
          <a:ext cx="0" cy="0"/>
          <a:chOff x="0" y="0"/>
          <a:chExt cx="0" cy="0"/>
        </a:xfrm>
      </p:grpSpPr>
      <p:sp>
        <p:nvSpPr>
          <p:cNvPr id="435" name="Google Shape;435;p61"/>
          <p:cNvSpPr txBox="1">
            <a:spLocks noGrp="1"/>
          </p:cNvSpPr>
          <p:nvPr>
            <p:ph type="title" idx="4294967295"/>
          </p:nvPr>
        </p:nvSpPr>
        <p:spPr>
          <a:xfrm>
            <a:off x="483575" y="87725"/>
            <a:ext cx="8039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i="1">
                <a:solidFill>
                  <a:schemeClr val="lt1"/>
                </a:solidFill>
              </a:rPr>
              <a:t>Leverage </a:t>
            </a:r>
            <a:r>
              <a:rPr lang="en" sz="2100" b="0" i="1">
                <a:solidFill>
                  <a:schemeClr val="lt1"/>
                </a:solidFill>
              </a:rPr>
              <a:t>and share resources (funding, knowledge, people, power) to coordinate strategies and launch joint initiatives that advance regional climate</a:t>
            </a:r>
            <a:r>
              <a:rPr lang="en" sz="2100" b="0">
                <a:solidFill>
                  <a:schemeClr val="lt1"/>
                </a:solidFill>
              </a:rPr>
              <a:t> </a:t>
            </a:r>
            <a:endParaRPr sz="2100" b="0">
              <a:solidFill>
                <a:schemeClr val="lt1"/>
              </a:solidFill>
            </a:endParaRPr>
          </a:p>
          <a:p>
            <a:pPr marL="0" lvl="0" indent="0" algn="l" rtl="0">
              <a:spcBef>
                <a:spcPts val="1000"/>
              </a:spcBef>
              <a:spcAft>
                <a:spcPts val="0"/>
              </a:spcAft>
              <a:buNone/>
            </a:pPr>
            <a:endParaRPr sz="2100">
              <a:solidFill>
                <a:schemeClr val="lt1"/>
              </a:solidFill>
            </a:endParaRPr>
          </a:p>
          <a:p>
            <a:pPr marL="0" lvl="0" indent="0" algn="l" rtl="0">
              <a:spcBef>
                <a:spcPts val="0"/>
              </a:spcBef>
              <a:spcAft>
                <a:spcPts val="0"/>
              </a:spcAft>
              <a:buNone/>
            </a:pPr>
            <a:endParaRPr sz="2100">
              <a:solidFill>
                <a:schemeClr val="lt1"/>
              </a:solidFill>
            </a:endParaRPr>
          </a:p>
        </p:txBody>
      </p:sp>
      <p:sp>
        <p:nvSpPr>
          <p:cNvPr id="436" name="Google Shape;436;p61"/>
          <p:cNvSpPr txBox="1">
            <a:spLocks noGrp="1"/>
          </p:cNvSpPr>
          <p:nvPr>
            <p:ph type="body" idx="4294967295"/>
          </p:nvPr>
        </p:nvSpPr>
        <p:spPr>
          <a:xfrm>
            <a:off x="483575" y="1289550"/>
            <a:ext cx="5785500" cy="3701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700" b="1">
                <a:solidFill>
                  <a:schemeClr val="lt1"/>
                </a:solidFill>
              </a:rPr>
              <a:t>Strategies</a:t>
            </a:r>
            <a:endParaRPr sz="1700" b="1">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Invite members to present their organizations, programs and projects to other  members</a:t>
            </a:r>
            <a:endParaRPr sz="1500">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Create a public database to track carbon emissions, key indicators and reduction strategies </a:t>
            </a:r>
            <a:endParaRPr sz="1500">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Convene individuals and groups with similar interest from different areas to communicate about regional issues</a:t>
            </a:r>
            <a:endParaRPr sz="1500">
              <a:solidFill>
                <a:schemeClr val="lt1"/>
              </a:solidFill>
            </a:endParaRPr>
          </a:p>
          <a:p>
            <a:pPr marL="457200" lvl="0" indent="-323850" algn="just" rtl="0">
              <a:lnSpc>
                <a:spcPct val="100000"/>
              </a:lnSpc>
              <a:spcBef>
                <a:spcPts val="1000"/>
              </a:spcBef>
              <a:spcAft>
                <a:spcPts val="1000"/>
              </a:spcAft>
              <a:buClr>
                <a:schemeClr val="lt1"/>
              </a:buClr>
              <a:buSzPts val="1500"/>
              <a:buChar char="●"/>
            </a:pPr>
            <a:r>
              <a:rPr lang="en" sz="1500">
                <a:solidFill>
                  <a:schemeClr val="lt1"/>
                </a:solidFill>
              </a:rPr>
              <a:t>Ensure that relevant funding opportunities are discussed at the level of the subcommittee, and that members have support in exploring these opportunities</a:t>
            </a:r>
            <a:endParaRPr sz="1500">
              <a:solidFill>
                <a:schemeClr val="lt1"/>
              </a:solidFill>
            </a:endParaRPr>
          </a:p>
        </p:txBody>
      </p:sp>
      <p:sp>
        <p:nvSpPr>
          <p:cNvPr id="437" name="Google Shape;437;p61"/>
          <p:cNvSpPr txBox="1">
            <a:spLocks noGrp="1"/>
          </p:cNvSpPr>
          <p:nvPr>
            <p:ph type="body" idx="4294967295"/>
          </p:nvPr>
        </p:nvSpPr>
        <p:spPr>
          <a:xfrm>
            <a:off x="6559050" y="1289550"/>
            <a:ext cx="2168100" cy="3701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700" b="1">
                <a:solidFill>
                  <a:schemeClr val="lt1"/>
                </a:solidFill>
              </a:rPr>
              <a:t>Metrics of Success</a:t>
            </a:r>
            <a:endParaRPr sz="1700" b="1">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Subcommittee Activity</a:t>
            </a:r>
            <a:endParaRPr sz="1500">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Projects &amp; Funding</a:t>
            </a:r>
            <a:endParaRPr sz="1500">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Capacity Building</a:t>
            </a:r>
            <a:endParaRPr sz="1500">
              <a:solidFill>
                <a:schemeClr val="lt1"/>
              </a:solidFill>
            </a:endParaRPr>
          </a:p>
          <a:p>
            <a:pPr marL="457200" lvl="0" indent="-323850" algn="l" rtl="0">
              <a:lnSpc>
                <a:spcPct val="100000"/>
              </a:lnSpc>
              <a:spcBef>
                <a:spcPts val="1000"/>
              </a:spcBef>
              <a:spcAft>
                <a:spcPts val="1000"/>
              </a:spcAft>
              <a:buClr>
                <a:schemeClr val="lt1"/>
              </a:buClr>
              <a:buSzPts val="1500"/>
              <a:buChar char="●"/>
            </a:pPr>
            <a:r>
              <a:rPr lang="en" sz="1500">
                <a:solidFill>
                  <a:schemeClr val="lt1"/>
                </a:solidFill>
              </a:rPr>
              <a:t>Innovation</a:t>
            </a:r>
            <a:endParaRPr sz="15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765B"/>
        </a:solidFill>
        <a:effectLst/>
      </p:bgPr>
    </p:bg>
    <p:spTree>
      <p:nvGrpSpPr>
        <p:cNvPr id="1" name="Shape 462"/>
        <p:cNvGrpSpPr/>
        <p:nvPr/>
      </p:nvGrpSpPr>
      <p:grpSpPr>
        <a:xfrm>
          <a:off x="0" y="0"/>
          <a:ext cx="0" cy="0"/>
          <a:chOff x="0" y="0"/>
          <a:chExt cx="0" cy="0"/>
        </a:xfrm>
      </p:grpSpPr>
      <p:sp>
        <p:nvSpPr>
          <p:cNvPr id="463" name="Google Shape;463;p65"/>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15</a:t>
            </a:fld>
            <a:endParaRPr sz="1100"/>
          </a:p>
        </p:txBody>
      </p:sp>
      <p:graphicFrame>
        <p:nvGraphicFramePr>
          <p:cNvPr id="464" name="Google Shape;464;p65"/>
          <p:cNvGraphicFramePr/>
          <p:nvPr/>
        </p:nvGraphicFramePr>
        <p:xfrm>
          <a:off x="273051" y="767025"/>
          <a:ext cx="8470825" cy="4265510"/>
        </p:xfrm>
        <a:graphic>
          <a:graphicData uri="http://schemas.openxmlformats.org/drawingml/2006/table">
            <a:tbl>
              <a:tblPr>
                <a:noFill/>
                <a:tableStyleId>{EDCA459A-8F06-4266-9280-1C9CCB150575}</a:tableStyleId>
              </a:tblPr>
              <a:tblGrid>
                <a:gridCol w="1221900">
                  <a:extLst>
                    <a:ext uri="{9D8B030D-6E8A-4147-A177-3AD203B41FA5}">
                      <a16:colId xmlns:a16="http://schemas.microsoft.com/office/drawing/2014/main" val="20000"/>
                    </a:ext>
                  </a:extLst>
                </a:gridCol>
                <a:gridCol w="1637100">
                  <a:extLst>
                    <a:ext uri="{9D8B030D-6E8A-4147-A177-3AD203B41FA5}">
                      <a16:colId xmlns:a16="http://schemas.microsoft.com/office/drawing/2014/main" val="20001"/>
                    </a:ext>
                  </a:extLst>
                </a:gridCol>
                <a:gridCol w="1648975">
                  <a:extLst>
                    <a:ext uri="{9D8B030D-6E8A-4147-A177-3AD203B41FA5}">
                      <a16:colId xmlns:a16="http://schemas.microsoft.com/office/drawing/2014/main" val="20002"/>
                    </a:ext>
                  </a:extLst>
                </a:gridCol>
                <a:gridCol w="2064175">
                  <a:extLst>
                    <a:ext uri="{9D8B030D-6E8A-4147-A177-3AD203B41FA5}">
                      <a16:colId xmlns:a16="http://schemas.microsoft.com/office/drawing/2014/main" val="20003"/>
                    </a:ext>
                  </a:extLst>
                </a:gridCol>
                <a:gridCol w="1898675">
                  <a:extLst>
                    <a:ext uri="{9D8B030D-6E8A-4147-A177-3AD203B41FA5}">
                      <a16:colId xmlns:a16="http://schemas.microsoft.com/office/drawing/2014/main" val="20004"/>
                    </a:ext>
                  </a:extLst>
                </a:gridCol>
              </a:tblGrid>
              <a:tr h="459275">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Category</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9DAF8"/>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Failure</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voiding 100%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7765B"/>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Minimum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100%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FFD966"/>
                    </a:solidFill>
                  </a:tcPr>
                </a:tc>
                <a:tc>
                  <a:txBody>
                    <a:bodyPr/>
                    <a:lstStyle/>
                    <a:p>
                      <a:pPr marL="0" marR="0" lvl="0" indent="0" algn="ctr" rtl="0">
                        <a:spcBef>
                          <a:spcPts val="0"/>
                        </a:spcBef>
                        <a:spcAft>
                          <a:spcPts val="0"/>
                        </a:spcAft>
                        <a:buNone/>
                      </a:pPr>
                      <a:r>
                        <a:rPr lang="en" sz="1300" b="1" i="0" u="none" strike="noStrike" cap="none">
                          <a:solidFill>
                            <a:srgbClr val="000000"/>
                          </a:solidFill>
                          <a:latin typeface="Lato"/>
                          <a:ea typeface="Lato"/>
                          <a:cs typeface="Lato"/>
                          <a:sym typeface="Lato"/>
                        </a:rPr>
                        <a:t>Target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40-60%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5ACB5C"/>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Epic Success</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BE977"/>
                    </a:solidFill>
                  </a:tcPr>
                </a:tc>
                <a:extLst>
                  <a:ext uri="{0D108BD9-81ED-4DB2-BD59-A6C34878D82A}">
                    <a16:rowId xmlns:a16="http://schemas.microsoft.com/office/drawing/2014/main" val="10000"/>
                  </a:ext>
                </a:extLst>
              </a:tr>
              <a:tr h="514725">
                <a:tc>
                  <a:txBody>
                    <a:bodyPr/>
                    <a:lstStyle/>
                    <a:p>
                      <a:pPr marL="0" marR="0" lvl="0" indent="0" algn="l" rtl="0">
                        <a:spcBef>
                          <a:spcPts val="0"/>
                        </a:spcBef>
                        <a:spcAft>
                          <a:spcPts val="0"/>
                        </a:spcAft>
                        <a:buNone/>
                      </a:pPr>
                      <a:r>
                        <a:rPr lang="en" sz="1100" b="1" i="0" u="none" strike="noStrike" cap="none">
                          <a:solidFill>
                            <a:srgbClr val="000000"/>
                          </a:solidFill>
                          <a:latin typeface="Lato"/>
                          <a:ea typeface="Lato"/>
                          <a:cs typeface="Lato"/>
                          <a:sym typeface="Lato"/>
                        </a:rPr>
                        <a:t>Subcommittee Activity</a:t>
                      </a:r>
                      <a:endParaRPr sz="1100" u="none" strike="noStrike" cap="none">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A subcommittee is discontinued due to lack of interest</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One new subcommittee is formed per year</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All of the subcommittees that have been identified in SP have been formed</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Participation/ Membership  in subcommittees from a wide range of community groups and agencies</a:t>
                      </a:r>
                      <a:endParaRPr sz="1100">
                        <a:latin typeface="Lato"/>
                        <a:ea typeface="Lato"/>
                        <a:cs typeface="Lato"/>
                        <a:sym typeface="Lato"/>
                      </a:endParaRPr>
                    </a:p>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New subcommittees are formed organically by members </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61700">
                <a:tc>
                  <a:txBody>
                    <a:bodyPr/>
                    <a:lstStyle/>
                    <a:p>
                      <a:pPr marL="0" marR="0" lvl="0" indent="0" algn="l" rtl="0">
                        <a:spcBef>
                          <a:spcPts val="0"/>
                        </a:spcBef>
                        <a:spcAft>
                          <a:spcPts val="0"/>
                        </a:spcAft>
                        <a:buNone/>
                      </a:pPr>
                      <a:r>
                        <a:rPr lang="en" sz="1100" b="1" i="0" u="none" strike="noStrike" cap="none">
                          <a:solidFill>
                            <a:srgbClr val="000000"/>
                          </a:solidFill>
                          <a:latin typeface="Lato"/>
                          <a:ea typeface="Lato"/>
                          <a:cs typeface="Lato"/>
                          <a:sym typeface="Lato"/>
                        </a:rPr>
                        <a:t>Projects &amp; Funding</a:t>
                      </a:r>
                      <a:endParaRPr sz="1100" u="none" strike="noStrike" cap="none">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No potential projects and funding sources identified</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Identified potential projects and  funding sources  </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Submitted at least </a:t>
                      </a:r>
                      <a:r>
                        <a:rPr lang="en" sz="1100">
                          <a:latin typeface="Lato"/>
                          <a:ea typeface="Lato"/>
                          <a:cs typeface="Lato"/>
                          <a:sym typeface="Lato"/>
                        </a:rPr>
                        <a:t>two</a:t>
                      </a:r>
                      <a:r>
                        <a:rPr lang="en" sz="1100" i="0" u="none" strike="noStrike" cap="none">
                          <a:solidFill>
                            <a:srgbClr val="000000"/>
                          </a:solidFill>
                          <a:latin typeface="Lato"/>
                          <a:ea typeface="Lato"/>
                          <a:cs typeface="Lato"/>
                          <a:sym typeface="Lato"/>
                        </a:rPr>
                        <a:t> joint proposals together</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Awarded funding for a joint proposal</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60375">
                <a:tc>
                  <a:txBody>
                    <a:bodyPr/>
                    <a:lstStyle/>
                    <a:p>
                      <a:pPr marL="0" marR="0" lvl="0" indent="0" algn="l" rtl="0">
                        <a:spcBef>
                          <a:spcPts val="0"/>
                        </a:spcBef>
                        <a:spcAft>
                          <a:spcPts val="0"/>
                        </a:spcAft>
                        <a:buNone/>
                      </a:pPr>
                      <a:r>
                        <a:rPr lang="en" sz="1100" b="1" i="0" u="none" strike="noStrike" cap="none">
                          <a:solidFill>
                            <a:srgbClr val="000000"/>
                          </a:solidFill>
                          <a:latin typeface="Lato"/>
                          <a:ea typeface="Lato"/>
                          <a:cs typeface="Lato"/>
                          <a:sym typeface="Lato"/>
                        </a:rPr>
                        <a:t>Capacity Building</a:t>
                      </a:r>
                      <a:endParaRPr sz="1100" u="none" strike="noStrike" cap="none">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One jurisdiction has an adopted Climate Action Plan</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Two jurisdictions have adopted Climate Action Plans</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Three jurisdictions have adopted Climate Action Plans</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Four or more jurisdictions have adopted Climate Action Plans</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46075">
                <a:tc>
                  <a:txBody>
                    <a:bodyPr/>
                    <a:lstStyle/>
                    <a:p>
                      <a:pPr marL="0" marR="0" lvl="0" indent="0" algn="l" rtl="0">
                        <a:spcBef>
                          <a:spcPts val="0"/>
                        </a:spcBef>
                        <a:spcAft>
                          <a:spcPts val="0"/>
                        </a:spcAft>
                        <a:buNone/>
                      </a:pPr>
                      <a:r>
                        <a:rPr lang="en" sz="1100" b="1" i="0" u="none" strike="noStrike" cap="none">
                          <a:solidFill>
                            <a:srgbClr val="000000"/>
                          </a:solidFill>
                          <a:latin typeface="Lato"/>
                          <a:ea typeface="Lato"/>
                          <a:cs typeface="Lato"/>
                          <a:sym typeface="Lato"/>
                        </a:rPr>
                        <a:t>Innovation (Technology, Program, Project, Governance, etc)</a:t>
                      </a:r>
                      <a:endParaRPr sz="1100" u="none" strike="noStrike" cap="none">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No new innovations are developed or implemented</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One new innovation is developed and/or implemented on a limited scale </a:t>
                      </a:r>
                      <a:endParaRPr sz="1100" u="none" strike="noStrike" cap="none">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One new innovation is implemented </a:t>
                      </a:r>
                      <a:r>
                        <a:rPr lang="en" sz="1100">
                          <a:latin typeface="Lato"/>
                          <a:ea typeface="Lato"/>
                          <a:cs typeface="Lato"/>
                          <a:sym typeface="Lato"/>
                        </a:rPr>
                        <a:t>on a wide scale; or t</a:t>
                      </a:r>
                      <a:r>
                        <a:rPr lang="en" sz="1100" i="0" u="none" strike="noStrike" cap="none">
                          <a:solidFill>
                            <a:srgbClr val="000000"/>
                          </a:solidFill>
                          <a:latin typeface="Lato"/>
                          <a:ea typeface="Lato"/>
                          <a:cs typeface="Lato"/>
                          <a:sym typeface="Lato"/>
                        </a:rPr>
                        <a:t>wo innovations are developed</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Innovation(s) is/are sustainable without external funding</a:t>
                      </a:r>
                      <a:endParaRPr sz="1100">
                        <a:latin typeface="Lato"/>
                        <a:ea typeface="Lato"/>
                        <a:cs typeface="Lato"/>
                        <a:sym typeface="Lato"/>
                      </a:endParaRPr>
                    </a:p>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Three or more innovations are developed and/or implemented</a:t>
                      </a:r>
                      <a:endParaRPr sz="1100">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465" name="Google Shape;465;p65"/>
          <p:cNvSpPr txBox="1"/>
          <p:nvPr/>
        </p:nvSpPr>
        <p:spPr>
          <a:xfrm>
            <a:off x="222251" y="247907"/>
            <a:ext cx="8813799" cy="760661"/>
          </a:xfrm>
          <a:prstGeom prst="rect">
            <a:avLst/>
          </a:prstGeom>
          <a:noFill/>
          <a:ln>
            <a:noFill/>
          </a:ln>
        </p:spPr>
        <p:txBody>
          <a:bodyPr spcFirstLastPara="1" wrap="square" lIns="68575" tIns="34275" rIns="68575" bIns="34275" anchor="t" anchorCtr="0">
            <a:noAutofit/>
          </a:bodyPr>
          <a:lstStyle/>
          <a:p>
            <a:pPr marL="0" marR="0" lvl="0" indent="0" algn="l" rtl="0">
              <a:lnSpc>
                <a:spcPct val="89000"/>
              </a:lnSpc>
              <a:spcBef>
                <a:spcPts val="0"/>
              </a:spcBef>
              <a:spcAft>
                <a:spcPts val="0"/>
              </a:spcAft>
              <a:buClr>
                <a:schemeClr val="dk2"/>
              </a:buClr>
              <a:buSzPts val="1500"/>
              <a:buFont typeface="Libre Franklin"/>
              <a:buNone/>
            </a:pPr>
            <a:r>
              <a:rPr lang="en" sz="1500" b="1" i="1">
                <a:solidFill>
                  <a:schemeClr val="lt1"/>
                </a:solidFill>
                <a:latin typeface="Raleway"/>
                <a:ea typeface="Raleway"/>
                <a:cs typeface="Raleway"/>
                <a:sym typeface="Raleway"/>
              </a:rPr>
              <a:t>Leverage</a:t>
            </a:r>
            <a:r>
              <a:rPr lang="en" sz="1500">
                <a:solidFill>
                  <a:schemeClr val="lt1"/>
                </a:solidFill>
                <a:latin typeface="Raleway"/>
                <a:ea typeface="Raleway"/>
                <a:cs typeface="Raleway"/>
                <a:sym typeface="Raleway"/>
              </a:rPr>
              <a:t> and share resources (funding, knowledge, people, power) to coordinate strategies and launch joint initiatives that advance regional climate solutions</a:t>
            </a:r>
            <a:br>
              <a:rPr lang="en" sz="1500">
                <a:solidFill>
                  <a:schemeClr val="lt1"/>
                </a:solidFill>
                <a:latin typeface="Raleway"/>
                <a:ea typeface="Raleway"/>
                <a:cs typeface="Raleway"/>
                <a:sym typeface="Raleway"/>
              </a:rPr>
            </a:br>
            <a:endParaRPr sz="1500">
              <a:solidFill>
                <a:schemeClr val="lt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441"/>
        <p:cNvGrpSpPr/>
        <p:nvPr/>
      </p:nvGrpSpPr>
      <p:grpSpPr>
        <a:xfrm>
          <a:off x="0" y="0"/>
          <a:ext cx="0" cy="0"/>
          <a:chOff x="0" y="0"/>
          <a:chExt cx="0" cy="0"/>
        </a:xfrm>
      </p:grpSpPr>
      <p:sp>
        <p:nvSpPr>
          <p:cNvPr id="442" name="Google Shape;442;p62"/>
          <p:cNvSpPr txBox="1">
            <a:spLocks noGrp="1"/>
          </p:cNvSpPr>
          <p:nvPr>
            <p:ph type="title" idx="4294967295"/>
          </p:nvPr>
        </p:nvSpPr>
        <p:spPr>
          <a:xfrm>
            <a:off x="493500" y="96725"/>
            <a:ext cx="8351700" cy="7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i="1">
                <a:solidFill>
                  <a:schemeClr val="lt1"/>
                </a:solidFill>
              </a:rPr>
              <a:t>Advance equity </a:t>
            </a:r>
            <a:r>
              <a:rPr lang="en" sz="2100" b="0" i="1">
                <a:solidFill>
                  <a:schemeClr val="lt1"/>
                </a:solidFill>
              </a:rPr>
              <a:t>by lifting up community needs, strengths and ideas through thoughtful and empowering community engagement</a:t>
            </a:r>
            <a:r>
              <a:rPr lang="en" sz="2100" b="0">
                <a:solidFill>
                  <a:schemeClr val="lt1"/>
                </a:solidFill>
              </a:rPr>
              <a:t> </a:t>
            </a:r>
            <a:endParaRPr sz="2100" b="0">
              <a:solidFill>
                <a:schemeClr val="lt1"/>
              </a:solidFill>
            </a:endParaRPr>
          </a:p>
          <a:p>
            <a:pPr marL="0" lvl="0" indent="0" algn="l" rtl="0">
              <a:spcBef>
                <a:spcPts val="1000"/>
              </a:spcBef>
              <a:spcAft>
                <a:spcPts val="0"/>
              </a:spcAft>
              <a:buNone/>
            </a:pPr>
            <a:endParaRPr sz="2100">
              <a:solidFill>
                <a:schemeClr val="lt1"/>
              </a:solidFill>
            </a:endParaRPr>
          </a:p>
          <a:p>
            <a:pPr marL="0" lvl="0" indent="0" algn="l" rtl="0">
              <a:spcBef>
                <a:spcPts val="0"/>
              </a:spcBef>
              <a:spcAft>
                <a:spcPts val="0"/>
              </a:spcAft>
              <a:buNone/>
            </a:pPr>
            <a:endParaRPr sz="2100">
              <a:solidFill>
                <a:schemeClr val="lt1"/>
              </a:solidFill>
            </a:endParaRPr>
          </a:p>
        </p:txBody>
      </p:sp>
      <p:sp>
        <p:nvSpPr>
          <p:cNvPr id="443" name="Google Shape;443;p62"/>
          <p:cNvSpPr txBox="1">
            <a:spLocks noGrp="1"/>
          </p:cNvSpPr>
          <p:nvPr>
            <p:ph type="body" idx="4294967295"/>
          </p:nvPr>
        </p:nvSpPr>
        <p:spPr>
          <a:xfrm>
            <a:off x="496569" y="1072650"/>
            <a:ext cx="5603400" cy="3918600"/>
          </a:xfrm>
          <a:prstGeom prst="rect">
            <a:avLst/>
          </a:prstGeom>
        </p:spPr>
        <p:txBody>
          <a:bodyPr spcFirstLastPara="1" wrap="square" lIns="91425" tIns="91425" rIns="91425" bIns="91425" anchor="t" anchorCtr="0">
            <a:normAutofit fontScale="55000" lnSpcReduction="20000"/>
          </a:bodyPr>
          <a:lstStyle/>
          <a:p>
            <a:pPr marL="0" lvl="0" indent="0" algn="just" rtl="0">
              <a:lnSpc>
                <a:spcPct val="100000"/>
              </a:lnSpc>
              <a:spcBef>
                <a:spcPts val="0"/>
              </a:spcBef>
              <a:spcAft>
                <a:spcPts val="0"/>
              </a:spcAft>
              <a:buNone/>
            </a:pPr>
            <a:r>
              <a:rPr lang="en" sz="3050" b="1">
                <a:solidFill>
                  <a:schemeClr val="lt1"/>
                </a:solidFill>
              </a:rPr>
              <a:t>Strategies</a:t>
            </a:r>
            <a:endParaRPr sz="3050" b="1">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Make accessible steering and subcommittee meetings (interpretation, closed captioning, recorded for later viewing)</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Increase EA+OC membership from frontline communities</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Integrate EA+OC into governance structure, and defer decision-making authority when appropriate</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Direct Subcommittees to reference the community engagement findings that have already happened/continue to occur (Resilience Roundtables, Regional Green New Deal)</a:t>
            </a:r>
            <a:endParaRPr sz="2800">
              <a:solidFill>
                <a:schemeClr val="lt1"/>
              </a:solidFill>
            </a:endParaRPr>
          </a:p>
          <a:p>
            <a:pPr marL="457200" lvl="0" indent="-326390" algn="just" rtl="0">
              <a:lnSpc>
                <a:spcPct val="100000"/>
              </a:lnSpc>
              <a:spcBef>
                <a:spcPts val="1000"/>
              </a:spcBef>
              <a:spcAft>
                <a:spcPts val="0"/>
              </a:spcAft>
              <a:buClr>
                <a:schemeClr val="lt1"/>
              </a:buClr>
              <a:buSzPct val="100000"/>
              <a:buChar char="●"/>
            </a:pPr>
            <a:r>
              <a:rPr lang="en" sz="2800">
                <a:solidFill>
                  <a:schemeClr val="lt1"/>
                </a:solidFill>
              </a:rPr>
              <a:t>Prioritize EA+OC stipend into budget process with options to increase donations.</a:t>
            </a:r>
            <a:endParaRPr sz="2800">
              <a:solidFill>
                <a:schemeClr val="lt1"/>
              </a:solidFill>
            </a:endParaRPr>
          </a:p>
          <a:p>
            <a:pPr marL="457200" lvl="0" indent="-326390" algn="just" rtl="0">
              <a:lnSpc>
                <a:spcPct val="100000"/>
              </a:lnSpc>
              <a:spcBef>
                <a:spcPts val="1000"/>
              </a:spcBef>
              <a:spcAft>
                <a:spcPts val="1000"/>
              </a:spcAft>
              <a:buClr>
                <a:schemeClr val="lt1"/>
              </a:buClr>
              <a:buSzPct val="100000"/>
              <a:buChar char="●"/>
            </a:pPr>
            <a:r>
              <a:rPr lang="en" sz="2800">
                <a:solidFill>
                  <a:schemeClr val="lt1"/>
                </a:solidFill>
              </a:rPr>
              <a:t>Review and revise (if necessary) dues structure to ensure equitable contribution to EA+OC stipend.</a:t>
            </a:r>
            <a:endParaRPr sz="2800">
              <a:solidFill>
                <a:schemeClr val="lt1"/>
              </a:solidFill>
            </a:endParaRPr>
          </a:p>
        </p:txBody>
      </p:sp>
      <p:sp>
        <p:nvSpPr>
          <p:cNvPr id="444" name="Google Shape;444;p62"/>
          <p:cNvSpPr txBox="1">
            <a:spLocks noGrp="1"/>
          </p:cNvSpPr>
          <p:nvPr>
            <p:ph type="body" idx="4294967295"/>
          </p:nvPr>
        </p:nvSpPr>
        <p:spPr>
          <a:xfrm>
            <a:off x="6532675" y="1072650"/>
            <a:ext cx="2194200" cy="3918600"/>
          </a:xfrm>
          <a:prstGeom prst="rect">
            <a:avLst/>
          </a:prstGeom>
        </p:spPr>
        <p:txBody>
          <a:bodyPr spcFirstLastPara="1" wrap="square" lIns="91425" tIns="91425" rIns="91425" bIns="91425" anchor="t" anchorCtr="0">
            <a:normAutofit lnSpcReduction="10000"/>
          </a:bodyPr>
          <a:lstStyle/>
          <a:p>
            <a:pPr marL="0" lvl="0" indent="0" algn="just" rtl="0">
              <a:lnSpc>
                <a:spcPct val="100000"/>
              </a:lnSpc>
              <a:spcBef>
                <a:spcPts val="0"/>
              </a:spcBef>
              <a:spcAft>
                <a:spcPts val="0"/>
              </a:spcAft>
              <a:buNone/>
            </a:pPr>
            <a:r>
              <a:rPr lang="en" sz="1700" b="1">
                <a:solidFill>
                  <a:schemeClr val="lt1"/>
                </a:solidFill>
              </a:rPr>
              <a:t>Metrics of Success</a:t>
            </a:r>
            <a:endParaRPr sz="1700" b="1">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EA+OC Membership</a:t>
            </a:r>
            <a:endParaRPr sz="1500">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EA+OC Policy</a:t>
            </a:r>
            <a:endParaRPr sz="1500">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EA+OC Stipend &amp; Budget</a:t>
            </a:r>
            <a:endParaRPr sz="1500">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Equitable Representation &amp; Decision Making</a:t>
            </a:r>
            <a:endParaRPr sz="1500">
              <a:solidFill>
                <a:schemeClr val="lt1"/>
              </a:solidFill>
            </a:endParaRPr>
          </a:p>
          <a:p>
            <a:pPr marL="457200" lvl="0" indent="-323850" algn="just" rtl="0">
              <a:lnSpc>
                <a:spcPct val="100000"/>
              </a:lnSpc>
              <a:spcBef>
                <a:spcPts val="1000"/>
              </a:spcBef>
              <a:spcAft>
                <a:spcPts val="1000"/>
              </a:spcAft>
              <a:buClr>
                <a:schemeClr val="lt1"/>
              </a:buClr>
              <a:buSzPts val="1500"/>
              <a:buChar char="●"/>
            </a:pPr>
            <a:r>
              <a:rPr lang="en" sz="1500">
                <a:solidFill>
                  <a:schemeClr val="lt1"/>
                </a:solidFill>
              </a:rPr>
              <a:t>Community-led Projects (Regional Green New Deal, CEC Resilience Roundtable)</a:t>
            </a:r>
            <a:endParaRPr sz="15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469"/>
        <p:cNvGrpSpPr/>
        <p:nvPr/>
      </p:nvGrpSpPr>
      <p:grpSpPr>
        <a:xfrm>
          <a:off x="0" y="0"/>
          <a:ext cx="0" cy="0"/>
          <a:chOff x="0" y="0"/>
          <a:chExt cx="0" cy="0"/>
        </a:xfrm>
      </p:grpSpPr>
      <p:sp>
        <p:nvSpPr>
          <p:cNvPr id="470" name="Google Shape;470;p66"/>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17</a:t>
            </a:fld>
            <a:endParaRPr sz="1100"/>
          </a:p>
        </p:txBody>
      </p:sp>
      <p:graphicFrame>
        <p:nvGraphicFramePr>
          <p:cNvPr id="471" name="Google Shape;471;p66"/>
          <p:cNvGraphicFramePr/>
          <p:nvPr/>
        </p:nvGraphicFramePr>
        <p:xfrm>
          <a:off x="273051" y="732338"/>
          <a:ext cx="8470825" cy="4288390"/>
        </p:xfrm>
        <a:graphic>
          <a:graphicData uri="http://schemas.openxmlformats.org/drawingml/2006/table">
            <a:tbl>
              <a:tblPr>
                <a:noFill/>
                <a:tableStyleId>{EDCA459A-8F06-4266-9280-1C9CCB150575}</a:tableStyleId>
              </a:tblPr>
              <a:tblGrid>
                <a:gridCol w="1221900">
                  <a:extLst>
                    <a:ext uri="{9D8B030D-6E8A-4147-A177-3AD203B41FA5}">
                      <a16:colId xmlns:a16="http://schemas.microsoft.com/office/drawing/2014/main" val="20000"/>
                    </a:ext>
                  </a:extLst>
                </a:gridCol>
                <a:gridCol w="1637100">
                  <a:extLst>
                    <a:ext uri="{9D8B030D-6E8A-4147-A177-3AD203B41FA5}">
                      <a16:colId xmlns:a16="http://schemas.microsoft.com/office/drawing/2014/main" val="20001"/>
                    </a:ext>
                  </a:extLst>
                </a:gridCol>
                <a:gridCol w="1648975">
                  <a:extLst>
                    <a:ext uri="{9D8B030D-6E8A-4147-A177-3AD203B41FA5}">
                      <a16:colId xmlns:a16="http://schemas.microsoft.com/office/drawing/2014/main" val="20002"/>
                    </a:ext>
                  </a:extLst>
                </a:gridCol>
                <a:gridCol w="2064175">
                  <a:extLst>
                    <a:ext uri="{9D8B030D-6E8A-4147-A177-3AD203B41FA5}">
                      <a16:colId xmlns:a16="http://schemas.microsoft.com/office/drawing/2014/main" val="20003"/>
                    </a:ext>
                  </a:extLst>
                </a:gridCol>
                <a:gridCol w="1898675">
                  <a:extLst>
                    <a:ext uri="{9D8B030D-6E8A-4147-A177-3AD203B41FA5}">
                      <a16:colId xmlns:a16="http://schemas.microsoft.com/office/drawing/2014/main" val="20004"/>
                    </a:ext>
                  </a:extLst>
                </a:gridCol>
              </a:tblGrid>
              <a:tr h="512025">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Category</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9DAF8"/>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Failure</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voiding 100%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7765B"/>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Minimum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100%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FFD966"/>
                    </a:solidFill>
                  </a:tcPr>
                </a:tc>
                <a:tc>
                  <a:txBody>
                    <a:bodyPr/>
                    <a:lstStyle/>
                    <a:p>
                      <a:pPr marL="0" marR="0" lvl="0" indent="0" algn="ctr" rtl="0">
                        <a:spcBef>
                          <a:spcPts val="0"/>
                        </a:spcBef>
                        <a:spcAft>
                          <a:spcPts val="0"/>
                        </a:spcAft>
                        <a:buNone/>
                      </a:pPr>
                      <a:r>
                        <a:rPr lang="en" sz="1300" b="1" i="0" u="none" strike="noStrike" cap="none">
                          <a:solidFill>
                            <a:srgbClr val="000000"/>
                          </a:solidFill>
                          <a:latin typeface="Lato"/>
                          <a:ea typeface="Lato"/>
                          <a:cs typeface="Lato"/>
                          <a:sym typeface="Lato"/>
                        </a:rPr>
                        <a:t>Target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40-60% of these</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5ACB5C"/>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Epic Success</a:t>
                      </a:r>
                      <a:endParaRPr sz="1700" u="none" strike="noStrike" cap="none">
                        <a:latin typeface="Lato"/>
                        <a:ea typeface="Lato"/>
                        <a:cs typeface="Lato"/>
                        <a:sym typeface="Lato"/>
                      </a:endParaRPr>
                    </a:p>
                  </a:txBody>
                  <a:tcPr marL="68600" marR="686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BE977"/>
                    </a:solidFill>
                  </a:tcPr>
                </a:tc>
                <a:extLst>
                  <a:ext uri="{0D108BD9-81ED-4DB2-BD59-A6C34878D82A}">
                    <a16:rowId xmlns:a16="http://schemas.microsoft.com/office/drawing/2014/main" val="10000"/>
                  </a:ext>
                </a:extLst>
              </a:tr>
              <a:tr h="434950">
                <a:tc>
                  <a:txBody>
                    <a:bodyPr/>
                    <a:lstStyle/>
                    <a:p>
                      <a:pPr marL="0" marR="0" lvl="0" indent="0" algn="l" rtl="0">
                        <a:spcBef>
                          <a:spcPts val="0"/>
                        </a:spcBef>
                        <a:spcAft>
                          <a:spcPts val="0"/>
                        </a:spcAft>
                        <a:buNone/>
                      </a:pPr>
                      <a:r>
                        <a:rPr lang="en" sz="1100" b="1" i="0" u="none" strike="noStrike" cap="none">
                          <a:solidFill>
                            <a:srgbClr val="000000"/>
                          </a:solidFill>
                          <a:latin typeface="Source Sans Pro"/>
                          <a:ea typeface="Source Sans Pro"/>
                          <a:cs typeface="Source Sans Pro"/>
                          <a:sym typeface="Source Sans Pro"/>
                        </a:rPr>
                        <a:t>EA+OC Membership</a:t>
                      </a:r>
                      <a:endParaRPr sz="1100" u="none" strike="noStrike" cap="none"/>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M</a:t>
                      </a:r>
                      <a:r>
                        <a:rPr lang="en" sz="1100" b="0" i="0" u="none" strike="noStrike" cap="none">
                          <a:solidFill>
                            <a:srgbClr val="000000"/>
                          </a:solidFill>
                          <a:latin typeface="Source Sans Pro"/>
                          <a:ea typeface="Source Sans Pro"/>
                          <a:cs typeface="Source Sans Pro"/>
                          <a:sym typeface="Source Sans Pro"/>
                        </a:rPr>
                        <a:t>embership declines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M</a:t>
                      </a:r>
                      <a:r>
                        <a:rPr lang="en" sz="1100" b="0" i="0" u="none" strike="noStrike" cap="none">
                          <a:solidFill>
                            <a:srgbClr val="000000"/>
                          </a:solidFill>
                          <a:latin typeface="Source Sans Pro"/>
                          <a:ea typeface="Source Sans Pro"/>
                          <a:cs typeface="Source Sans Pro"/>
                          <a:sym typeface="Source Sans Pro"/>
                        </a:rPr>
                        <a:t>embership stays the same</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M</a:t>
                      </a:r>
                      <a:r>
                        <a:rPr lang="en" sz="1100" b="0" i="0" u="none" strike="noStrike" cap="none">
                          <a:solidFill>
                            <a:srgbClr val="000000"/>
                          </a:solidFill>
                          <a:latin typeface="Source Sans Pro"/>
                          <a:ea typeface="Source Sans Pro"/>
                          <a:cs typeface="Source Sans Pro"/>
                          <a:sym typeface="Source Sans Pro"/>
                        </a:rPr>
                        <a:t>embership expands </a:t>
                      </a:r>
                      <a:r>
                        <a:rPr lang="en" sz="1100">
                          <a:latin typeface="Source Sans Pro"/>
                          <a:ea typeface="Source Sans Pro"/>
                          <a:cs typeface="Source Sans Pro"/>
                          <a:sym typeface="Source Sans Pro"/>
                        </a:rPr>
                        <a:t>by </a:t>
                      </a:r>
                      <a:r>
                        <a:rPr lang="en" sz="1100" b="1">
                          <a:latin typeface="Source Sans Pro"/>
                          <a:ea typeface="Source Sans Pro"/>
                          <a:cs typeface="Source Sans Pro"/>
                          <a:sym typeface="Source Sans Pro"/>
                        </a:rPr>
                        <a:t>25%</a:t>
                      </a:r>
                      <a:endParaRPr sz="1100" b="1"/>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M</a:t>
                      </a:r>
                      <a:r>
                        <a:rPr lang="en" sz="1100" b="0" i="0" u="none" strike="noStrike" cap="none">
                          <a:solidFill>
                            <a:srgbClr val="000000"/>
                          </a:solidFill>
                          <a:latin typeface="Source Sans Pro"/>
                          <a:ea typeface="Source Sans Pro"/>
                          <a:cs typeface="Source Sans Pro"/>
                          <a:sym typeface="Source Sans Pro"/>
                        </a:rPr>
                        <a:t>embership expands and diversifies by </a:t>
                      </a:r>
                      <a:r>
                        <a:rPr lang="en" sz="1100" b="1">
                          <a:latin typeface="Source Sans Pro"/>
                          <a:ea typeface="Source Sans Pro"/>
                          <a:cs typeface="Source Sans Pro"/>
                          <a:sym typeface="Source Sans Pro"/>
                        </a:rPr>
                        <a:t>50%</a:t>
                      </a:r>
                      <a:endParaRPr sz="1100" b="1"/>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7900">
                <a:tc>
                  <a:txBody>
                    <a:bodyPr/>
                    <a:lstStyle/>
                    <a:p>
                      <a:pPr marL="0" marR="0" lvl="0" indent="0" algn="l" rtl="0">
                        <a:spcBef>
                          <a:spcPts val="0"/>
                        </a:spcBef>
                        <a:spcAft>
                          <a:spcPts val="0"/>
                        </a:spcAft>
                        <a:buNone/>
                      </a:pPr>
                      <a:r>
                        <a:rPr lang="en" sz="1100" b="1" i="0" u="none" strike="noStrike" cap="none">
                          <a:solidFill>
                            <a:srgbClr val="000000"/>
                          </a:solidFill>
                          <a:latin typeface="Source Sans Pro"/>
                          <a:ea typeface="Source Sans Pro"/>
                          <a:cs typeface="Source Sans Pro"/>
                          <a:sym typeface="Source Sans Pro"/>
                        </a:rPr>
                        <a:t>EA+OC Policy </a:t>
                      </a:r>
                      <a:endParaRPr sz="1100" u="none" strike="noStrike" cap="none"/>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A</a:t>
                      </a:r>
                      <a:r>
                        <a:rPr lang="en" sz="1100" b="0" i="0" u="none" strike="noStrike" cap="none">
                          <a:solidFill>
                            <a:srgbClr val="000000"/>
                          </a:solidFill>
                          <a:latin typeface="Source Sans Pro"/>
                          <a:ea typeface="Source Sans Pro"/>
                          <a:cs typeface="Source Sans Pro"/>
                          <a:sym typeface="Source Sans Pro"/>
                        </a:rPr>
                        <a:t>dvises only one agency (County)</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A</a:t>
                      </a:r>
                      <a:r>
                        <a:rPr lang="en" sz="1100" b="0" i="0" u="none" strike="noStrike" cap="none">
                          <a:solidFill>
                            <a:srgbClr val="000000"/>
                          </a:solidFill>
                          <a:latin typeface="Source Sans Pro"/>
                          <a:ea typeface="Source Sans Pro"/>
                          <a:cs typeface="Source Sans Pro"/>
                          <a:sym typeface="Source Sans Pro"/>
                        </a:rPr>
                        <a:t>dvises two agencies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A</a:t>
                      </a:r>
                      <a:r>
                        <a:rPr lang="en" sz="1100" b="0" i="0" u="none" strike="noStrike" cap="none">
                          <a:solidFill>
                            <a:srgbClr val="000000"/>
                          </a:solidFill>
                          <a:latin typeface="Source Sans Pro"/>
                          <a:ea typeface="Source Sans Pro"/>
                          <a:cs typeface="Source Sans Pro"/>
                          <a:sym typeface="Source Sans Pro"/>
                        </a:rPr>
                        <a:t>dvises three agencies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A</a:t>
                      </a:r>
                      <a:r>
                        <a:rPr lang="en" sz="1100" b="0" i="0" u="none" strike="noStrike" cap="none">
                          <a:solidFill>
                            <a:srgbClr val="000000"/>
                          </a:solidFill>
                          <a:latin typeface="Source Sans Pro"/>
                          <a:ea typeface="Source Sans Pro"/>
                          <a:cs typeface="Source Sans Pro"/>
                          <a:sym typeface="Source Sans Pro"/>
                        </a:rPr>
                        <a:t>dvises four agencies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53375">
                <a:tc>
                  <a:txBody>
                    <a:bodyPr/>
                    <a:lstStyle/>
                    <a:p>
                      <a:pPr marL="0" marR="0" lvl="0" indent="0" algn="l" rtl="0">
                        <a:spcBef>
                          <a:spcPts val="0"/>
                        </a:spcBef>
                        <a:spcAft>
                          <a:spcPts val="0"/>
                        </a:spcAft>
                        <a:buNone/>
                      </a:pPr>
                      <a:r>
                        <a:rPr lang="en" sz="1100" b="1" i="0" u="none" strike="noStrike" cap="none">
                          <a:solidFill>
                            <a:srgbClr val="000000"/>
                          </a:solidFill>
                          <a:latin typeface="Source Sans Pro"/>
                          <a:ea typeface="Source Sans Pro"/>
                          <a:cs typeface="Source Sans Pro"/>
                          <a:sym typeface="Source Sans Pro"/>
                        </a:rPr>
                        <a:t>EA+OC Equity Stipend Budget</a:t>
                      </a:r>
                      <a:endParaRPr sz="1100" u="none" strike="noStrike" cap="none"/>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B</a:t>
                      </a:r>
                      <a:r>
                        <a:rPr lang="en" sz="1100" b="0" i="0" u="none" strike="noStrike" cap="none">
                          <a:solidFill>
                            <a:srgbClr val="000000"/>
                          </a:solidFill>
                          <a:latin typeface="Source Sans Pro"/>
                          <a:ea typeface="Source Sans Pro"/>
                          <a:cs typeface="Source Sans Pro"/>
                          <a:sym typeface="Source Sans Pro"/>
                        </a:rPr>
                        <a:t>udget is not replenished</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solidFill>
                            <a:schemeClr val="dk1"/>
                          </a:solidFill>
                          <a:latin typeface="Source Sans Pro"/>
                          <a:ea typeface="Source Sans Pro"/>
                          <a:cs typeface="Source Sans Pro"/>
                          <a:sym typeface="Source Sans Pro"/>
                        </a:rPr>
                        <a:t>B</a:t>
                      </a:r>
                      <a:r>
                        <a:rPr lang="en" sz="1100" b="0" i="0" u="none" strike="noStrike" cap="none">
                          <a:solidFill>
                            <a:srgbClr val="000000"/>
                          </a:solidFill>
                          <a:latin typeface="Source Sans Pro"/>
                          <a:ea typeface="Source Sans Pro"/>
                          <a:cs typeface="Source Sans Pro"/>
                          <a:sym typeface="Source Sans Pro"/>
                        </a:rPr>
                        <a:t>udget is sustained at same levels by County</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solidFill>
                            <a:schemeClr val="dk1"/>
                          </a:solidFill>
                          <a:latin typeface="Source Sans Pro"/>
                          <a:ea typeface="Source Sans Pro"/>
                          <a:cs typeface="Source Sans Pro"/>
                          <a:sym typeface="Source Sans Pro"/>
                        </a:rPr>
                        <a:t>B</a:t>
                      </a:r>
                      <a:r>
                        <a:rPr lang="en" sz="1100" b="0" i="0" u="none" strike="noStrike" cap="none">
                          <a:solidFill>
                            <a:srgbClr val="000000"/>
                          </a:solidFill>
                          <a:latin typeface="Source Sans Pro"/>
                          <a:ea typeface="Source Sans Pro"/>
                          <a:cs typeface="Source Sans Pro"/>
                          <a:sym typeface="Source Sans Pro"/>
                        </a:rPr>
                        <a:t>udget is sustained by Collaborative revenue</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solidFill>
                            <a:schemeClr val="dk1"/>
                          </a:solidFill>
                          <a:latin typeface="Source Sans Pro"/>
                          <a:ea typeface="Source Sans Pro"/>
                          <a:cs typeface="Source Sans Pro"/>
                          <a:sym typeface="Source Sans Pro"/>
                        </a:rPr>
                        <a:t>B</a:t>
                      </a:r>
                      <a:r>
                        <a:rPr lang="en" sz="1100" b="0" i="0" u="none" strike="noStrike" cap="none">
                          <a:solidFill>
                            <a:srgbClr val="000000"/>
                          </a:solidFill>
                          <a:latin typeface="Source Sans Pro"/>
                          <a:ea typeface="Source Sans Pro"/>
                          <a:cs typeface="Source Sans Pro"/>
                          <a:sym typeface="Source Sans Pro"/>
                        </a:rPr>
                        <a:t>udget is expanded by Collaborative revenue</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46075">
                <a:tc>
                  <a:txBody>
                    <a:bodyPr/>
                    <a:lstStyle/>
                    <a:p>
                      <a:pPr marL="0" marR="0" lvl="0" indent="0" algn="l" rtl="0">
                        <a:spcBef>
                          <a:spcPts val="0"/>
                        </a:spcBef>
                        <a:spcAft>
                          <a:spcPts val="0"/>
                        </a:spcAft>
                        <a:buNone/>
                      </a:pPr>
                      <a:r>
                        <a:rPr lang="en" sz="1100" b="1" i="0" u="none" strike="noStrike" cap="none">
                          <a:solidFill>
                            <a:srgbClr val="000000"/>
                          </a:solidFill>
                          <a:latin typeface="Source Sans Pro"/>
                          <a:ea typeface="Source Sans Pro"/>
                          <a:cs typeface="Source Sans Pro"/>
                          <a:sym typeface="Source Sans Pro"/>
                        </a:rPr>
                        <a:t>Equitable Representation &amp; Decision Making</a:t>
                      </a:r>
                      <a:endParaRPr sz="1100" u="none" strike="noStrike" cap="none"/>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No EJ/SJ organizations are active members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Mostly EJ organizations are active members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Like-minded EJ and SJ organizations are active members</a:t>
                      </a:r>
                      <a:endParaRPr sz="1100"/>
                    </a:p>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EJ and SJ organizations </a:t>
                      </a:r>
                      <a:r>
                        <a:rPr lang="en" sz="1100" b="1" i="0" u="none" strike="noStrike" cap="none">
                          <a:solidFill>
                            <a:srgbClr val="000000"/>
                          </a:solidFill>
                          <a:latin typeface="Source Sans Pro"/>
                          <a:ea typeface="Source Sans Pro"/>
                          <a:cs typeface="Source Sans Pro"/>
                          <a:sym typeface="Source Sans Pro"/>
                        </a:rPr>
                        <a:t>are involved </a:t>
                      </a:r>
                      <a:r>
                        <a:rPr lang="en" sz="1100" b="0" i="0" u="none" strike="noStrike" cap="none">
                          <a:solidFill>
                            <a:srgbClr val="000000"/>
                          </a:solidFill>
                          <a:latin typeface="Source Sans Pro"/>
                          <a:ea typeface="Source Sans Pro"/>
                          <a:cs typeface="Source Sans Pro"/>
                          <a:sym typeface="Source Sans Pro"/>
                        </a:rPr>
                        <a:t>in decision-making in a Subcommittee or Steering Committee</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Active collaborative project with an EJ or SJ member</a:t>
                      </a:r>
                      <a:endParaRPr sz="1100"/>
                    </a:p>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EJ and SJ organizations </a:t>
                      </a:r>
                      <a:r>
                        <a:rPr lang="en" sz="1100" b="1" i="0" u="none" strike="noStrike" cap="none">
                          <a:solidFill>
                            <a:srgbClr val="000000"/>
                          </a:solidFill>
                          <a:latin typeface="Source Sans Pro"/>
                          <a:ea typeface="Source Sans Pro"/>
                          <a:cs typeface="Source Sans Pro"/>
                          <a:sym typeface="Source Sans Pro"/>
                        </a:rPr>
                        <a:t>lead </a:t>
                      </a:r>
                      <a:r>
                        <a:rPr lang="en" sz="1100" b="0" i="0" u="none" strike="noStrike" cap="none">
                          <a:solidFill>
                            <a:srgbClr val="000000"/>
                          </a:solidFill>
                          <a:latin typeface="Source Sans Pro"/>
                          <a:ea typeface="Source Sans Pro"/>
                          <a:cs typeface="Source Sans Pro"/>
                          <a:sym typeface="Source Sans Pro"/>
                        </a:rPr>
                        <a:t>decision-making in a Subcommittee or Steering Committee</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46075">
                <a:tc>
                  <a:txBody>
                    <a:bodyPr/>
                    <a:lstStyle/>
                    <a:p>
                      <a:pPr marL="0" marR="0" lvl="0" indent="0" algn="l" rtl="0">
                        <a:spcBef>
                          <a:spcPts val="0"/>
                        </a:spcBef>
                        <a:spcAft>
                          <a:spcPts val="0"/>
                        </a:spcAft>
                        <a:buNone/>
                      </a:pPr>
                      <a:r>
                        <a:rPr lang="en" sz="1100" b="1" i="0" u="none" strike="noStrike" cap="none">
                          <a:solidFill>
                            <a:srgbClr val="000000"/>
                          </a:solidFill>
                          <a:latin typeface="Lato"/>
                          <a:ea typeface="Lato"/>
                          <a:cs typeface="Lato"/>
                          <a:sym typeface="Lato"/>
                        </a:rPr>
                        <a:t>Community-led Projects (Regional Green New Deal, CEC Resilience Roundtable)</a:t>
                      </a:r>
                      <a:endParaRPr sz="1100" b="1" i="0" u="none" strike="noStrike" cap="none">
                        <a:solidFill>
                          <a:srgbClr val="000000"/>
                        </a:solidFill>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i="0" u="none" strike="noStrike" cap="none">
                          <a:solidFill>
                            <a:srgbClr val="000000"/>
                          </a:solidFill>
                          <a:latin typeface="Lato"/>
                          <a:ea typeface="Lato"/>
                          <a:cs typeface="Lato"/>
                          <a:sym typeface="Lato"/>
                        </a:rPr>
                        <a:t>No </a:t>
                      </a:r>
                      <a:r>
                        <a:rPr lang="en" sz="1100">
                          <a:solidFill>
                            <a:schemeClr val="dk1"/>
                          </a:solidFill>
                          <a:latin typeface="Lato"/>
                          <a:ea typeface="Lato"/>
                          <a:cs typeface="Lato"/>
                          <a:sym typeface="Lato"/>
                        </a:rPr>
                        <a:t>GND and/or RRT project </a:t>
                      </a:r>
                      <a:r>
                        <a:rPr lang="en" sz="1100" i="0" u="none" strike="noStrike" cap="none">
                          <a:solidFill>
                            <a:srgbClr val="000000"/>
                          </a:solidFill>
                          <a:latin typeface="Lato"/>
                          <a:ea typeface="Lato"/>
                          <a:cs typeface="Lato"/>
                          <a:sym typeface="Lato"/>
                        </a:rPr>
                        <a:t>is developed and/or implemented</a:t>
                      </a:r>
                      <a:br>
                        <a:rPr lang="en" sz="1100" u="none" strike="noStrike" cap="none">
                          <a:latin typeface="Lato"/>
                          <a:ea typeface="Lato"/>
                          <a:cs typeface="Lato"/>
                          <a:sym typeface="Lato"/>
                        </a:rPr>
                      </a:br>
                      <a:endParaRPr sz="1100" i="0" u="none" strike="noStrike" cap="none">
                        <a:solidFill>
                          <a:srgbClr val="000000"/>
                        </a:solidFill>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b="1" i="0" u="none" strike="noStrike" cap="none">
                          <a:solidFill>
                            <a:srgbClr val="000000"/>
                          </a:solidFill>
                          <a:latin typeface="Lato"/>
                          <a:ea typeface="Lato"/>
                          <a:cs typeface="Lato"/>
                          <a:sym typeface="Lato"/>
                        </a:rPr>
                        <a:t>One </a:t>
                      </a:r>
                      <a:r>
                        <a:rPr lang="en" sz="1100">
                          <a:solidFill>
                            <a:schemeClr val="dk1"/>
                          </a:solidFill>
                          <a:latin typeface="Lato"/>
                          <a:ea typeface="Lato"/>
                          <a:cs typeface="Lato"/>
                          <a:sym typeface="Lato"/>
                        </a:rPr>
                        <a:t>GND and/or RRT project </a:t>
                      </a:r>
                      <a:r>
                        <a:rPr lang="en" sz="1100" i="0" u="none" strike="noStrike" cap="none">
                          <a:solidFill>
                            <a:srgbClr val="000000"/>
                          </a:solidFill>
                          <a:latin typeface="Lato"/>
                          <a:ea typeface="Lato"/>
                          <a:cs typeface="Lato"/>
                          <a:sym typeface="Lato"/>
                        </a:rPr>
                        <a:t> is developed and/or implemented</a:t>
                      </a:r>
                      <a:endParaRPr sz="1100">
                        <a:latin typeface="Lato"/>
                        <a:ea typeface="Lato"/>
                        <a:cs typeface="Lato"/>
                        <a:sym typeface="Lato"/>
                      </a:endParaRPr>
                    </a:p>
                    <a:p>
                      <a:pPr marL="215900" marR="0" lvl="0" indent="-222250" algn="l" rtl="0">
                        <a:spcBef>
                          <a:spcPts val="0"/>
                        </a:spcBef>
                        <a:spcAft>
                          <a:spcPts val="0"/>
                        </a:spcAft>
                        <a:buClr>
                          <a:srgbClr val="000000"/>
                        </a:buClr>
                        <a:buSzPts val="1100"/>
                        <a:buFont typeface="Arial"/>
                        <a:buChar char="•"/>
                      </a:pPr>
                      <a:r>
                        <a:rPr lang="en" sz="1100" i="0" u="none" strike="noStrike" cap="none">
                          <a:solidFill>
                            <a:srgbClr val="000000"/>
                          </a:solidFill>
                          <a:latin typeface="Lato"/>
                          <a:ea typeface="Lato"/>
                          <a:cs typeface="Lato"/>
                          <a:sym typeface="Lato"/>
                        </a:rPr>
                        <a:t>Community groups </a:t>
                      </a:r>
                      <a:r>
                        <a:rPr lang="en" sz="1100" b="1" i="0" u="none" strike="noStrike" cap="none">
                          <a:solidFill>
                            <a:srgbClr val="000000"/>
                          </a:solidFill>
                          <a:latin typeface="Lato"/>
                          <a:ea typeface="Lato"/>
                          <a:cs typeface="Lato"/>
                          <a:sym typeface="Lato"/>
                        </a:rPr>
                        <a:t>are consulted </a:t>
                      </a:r>
                      <a:r>
                        <a:rPr lang="en" sz="1100" i="0" u="none" strike="noStrike" cap="none">
                          <a:solidFill>
                            <a:srgbClr val="000000"/>
                          </a:solidFill>
                          <a:latin typeface="Lato"/>
                          <a:ea typeface="Lato"/>
                          <a:cs typeface="Lato"/>
                          <a:sym typeface="Lato"/>
                        </a:rPr>
                        <a:t>but do not lead </a:t>
                      </a:r>
                      <a:endParaRPr sz="1100" i="0" u="none" strike="noStrike" cap="none">
                        <a:solidFill>
                          <a:srgbClr val="000000"/>
                        </a:solidFill>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b="1" i="0" u="none" strike="noStrike" cap="none">
                          <a:solidFill>
                            <a:srgbClr val="000000"/>
                          </a:solidFill>
                          <a:latin typeface="Lato"/>
                          <a:ea typeface="Lato"/>
                          <a:cs typeface="Lato"/>
                          <a:sym typeface="Lato"/>
                        </a:rPr>
                        <a:t>Two </a:t>
                      </a:r>
                      <a:r>
                        <a:rPr lang="en" sz="1100">
                          <a:solidFill>
                            <a:schemeClr val="dk1"/>
                          </a:solidFill>
                          <a:latin typeface="Lato"/>
                          <a:ea typeface="Lato"/>
                          <a:cs typeface="Lato"/>
                          <a:sym typeface="Lato"/>
                        </a:rPr>
                        <a:t>GND and/or RRT </a:t>
                      </a:r>
                      <a:r>
                        <a:rPr lang="en" sz="1100">
                          <a:latin typeface="Lato"/>
                          <a:ea typeface="Lato"/>
                          <a:cs typeface="Lato"/>
                          <a:sym typeface="Lato"/>
                        </a:rPr>
                        <a:t>projects </a:t>
                      </a:r>
                      <a:r>
                        <a:rPr lang="en" sz="1100" i="0" u="none" strike="noStrike" cap="none">
                          <a:solidFill>
                            <a:srgbClr val="000000"/>
                          </a:solidFill>
                          <a:latin typeface="Lato"/>
                          <a:ea typeface="Lato"/>
                          <a:cs typeface="Lato"/>
                          <a:sym typeface="Lato"/>
                        </a:rPr>
                        <a:t>are developed and/or implemented</a:t>
                      </a:r>
                      <a:endParaRPr sz="1100">
                        <a:latin typeface="Lato"/>
                        <a:ea typeface="Lato"/>
                        <a:cs typeface="Lato"/>
                        <a:sym typeface="Lato"/>
                      </a:endParaRPr>
                    </a:p>
                    <a:p>
                      <a:pPr marL="215900" marR="0" lvl="0" indent="-222250" algn="l" rtl="0">
                        <a:spcBef>
                          <a:spcPts val="0"/>
                        </a:spcBef>
                        <a:spcAft>
                          <a:spcPts val="0"/>
                        </a:spcAft>
                        <a:buClr>
                          <a:srgbClr val="000000"/>
                        </a:buClr>
                        <a:buSzPts val="1100"/>
                        <a:buFont typeface="Arial"/>
                        <a:buChar char="•"/>
                      </a:pPr>
                      <a:r>
                        <a:rPr lang="en" sz="1100" i="0" u="none" strike="noStrike" cap="none">
                          <a:solidFill>
                            <a:srgbClr val="000000"/>
                          </a:solidFill>
                          <a:latin typeface="Lato"/>
                          <a:ea typeface="Lato"/>
                          <a:cs typeface="Lato"/>
                          <a:sym typeface="Lato"/>
                        </a:rPr>
                        <a:t>Community groups </a:t>
                      </a:r>
                      <a:r>
                        <a:rPr lang="en" sz="1100" b="1" i="0" u="none" strike="noStrike" cap="none">
                          <a:solidFill>
                            <a:srgbClr val="000000"/>
                          </a:solidFill>
                          <a:latin typeface="Lato"/>
                          <a:ea typeface="Lato"/>
                          <a:cs typeface="Lato"/>
                          <a:sym typeface="Lato"/>
                        </a:rPr>
                        <a:t>are involved </a:t>
                      </a:r>
                      <a:r>
                        <a:rPr lang="en" sz="1100" i="0" u="none" strike="noStrike" cap="none">
                          <a:solidFill>
                            <a:srgbClr val="000000"/>
                          </a:solidFill>
                          <a:latin typeface="Lato"/>
                          <a:ea typeface="Lato"/>
                          <a:cs typeface="Lato"/>
                          <a:sym typeface="Lato"/>
                        </a:rPr>
                        <a:t>but do not lead </a:t>
                      </a:r>
                      <a:endParaRPr sz="1100" i="0" u="none" strike="noStrike" cap="none">
                        <a:solidFill>
                          <a:srgbClr val="000000"/>
                        </a:solidFill>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Lato"/>
                        <a:buChar char="•"/>
                      </a:pPr>
                      <a:r>
                        <a:rPr lang="en" sz="1100" b="1" i="0" u="none" strike="noStrike" cap="none">
                          <a:solidFill>
                            <a:srgbClr val="000000"/>
                          </a:solidFill>
                          <a:latin typeface="Lato"/>
                          <a:ea typeface="Lato"/>
                          <a:cs typeface="Lato"/>
                          <a:sym typeface="Lato"/>
                        </a:rPr>
                        <a:t>Three or more</a:t>
                      </a:r>
                      <a:r>
                        <a:rPr lang="en" sz="1100" i="0" u="none" strike="noStrike" cap="none">
                          <a:solidFill>
                            <a:srgbClr val="000000"/>
                          </a:solidFill>
                          <a:latin typeface="Lato"/>
                          <a:ea typeface="Lato"/>
                          <a:cs typeface="Lato"/>
                          <a:sym typeface="Lato"/>
                        </a:rPr>
                        <a:t> </a:t>
                      </a:r>
                      <a:r>
                        <a:rPr lang="en" sz="1100">
                          <a:solidFill>
                            <a:schemeClr val="dk1"/>
                          </a:solidFill>
                          <a:latin typeface="Lato"/>
                          <a:ea typeface="Lato"/>
                          <a:cs typeface="Lato"/>
                          <a:sym typeface="Lato"/>
                        </a:rPr>
                        <a:t>GND and/or RRT projects </a:t>
                      </a:r>
                      <a:r>
                        <a:rPr lang="en" sz="1100" i="0" u="none" strike="noStrike" cap="none">
                          <a:solidFill>
                            <a:srgbClr val="000000"/>
                          </a:solidFill>
                          <a:latin typeface="Lato"/>
                          <a:ea typeface="Lato"/>
                          <a:cs typeface="Lato"/>
                          <a:sym typeface="Lato"/>
                        </a:rPr>
                        <a:t> are developed and/or implemented</a:t>
                      </a:r>
                      <a:endParaRPr sz="1100">
                        <a:latin typeface="Lato"/>
                        <a:ea typeface="Lato"/>
                        <a:cs typeface="Lato"/>
                        <a:sym typeface="Lato"/>
                      </a:endParaRPr>
                    </a:p>
                    <a:p>
                      <a:pPr marL="215900" marR="0" lvl="0" indent="-222250" algn="l" rtl="0">
                        <a:spcBef>
                          <a:spcPts val="0"/>
                        </a:spcBef>
                        <a:spcAft>
                          <a:spcPts val="0"/>
                        </a:spcAft>
                        <a:buClr>
                          <a:srgbClr val="000000"/>
                        </a:buClr>
                        <a:buSzPts val="1100"/>
                        <a:buFont typeface="Arial"/>
                        <a:buChar char="•"/>
                      </a:pPr>
                      <a:r>
                        <a:rPr lang="en" sz="1100" i="0" u="none" strike="noStrike" cap="none">
                          <a:solidFill>
                            <a:srgbClr val="000000"/>
                          </a:solidFill>
                          <a:latin typeface="Lato"/>
                          <a:ea typeface="Lato"/>
                          <a:cs typeface="Lato"/>
                          <a:sym typeface="Lato"/>
                        </a:rPr>
                        <a:t>Community groups </a:t>
                      </a:r>
                      <a:r>
                        <a:rPr lang="en" sz="1100" b="1" i="0" u="none" strike="noStrike" cap="none">
                          <a:solidFill>
                            <a:srgbClr val="000000"/>
                          </a:solidFill>
                          <a:latin typeface="Lato"/>
                          <a:ea typeface="Lato"/>
                          <a:cs typeface="Lato"/>
                          <a:sym typeface="Lato"/>
                        </a:rPr>
                        <a:t>lead </a:t>
                      </a:r>
                      <a:r>
                        <a:rPr lang="en" sz="1100" i="0" u="none" strike="noStrike" cap="none">
                          <a:solidFill>
                            <a:srgbClr val="000000"/>
                          </a:solidFill>
                          <a:latin typeface="Lato"/>
                          <a:ea typeface="Lato"/>
                          <a:cs typeface="Lato"/>
                          <a:sym typeface="Lato"/>
                        </a:rPr>
                        <a:t>on project development and/or implementation</a:t>
                      </a:r>
                      <a:endParaRPr sz="1100" i="0" u="none" strike="noStrike" cap="none">
                        <a:solidFill>
                          <a:srgbClr val="000000"/>
                        </a:solidFill>
                        <a:latin typeface="Lato"/>
                        <a:ea typeface="Lato"/>
                        <a:cs typeface="Lato"/>
                        <a:sym typeface="Lat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472" name="Google Shape;472;p66"/>
          <p:cNvSpPr txBox="1"/>
          <p:nvPr/>
        </p:nvSpPr>
        <p:spPr>
          <a:xfrm>
            <a:off x="222251" y="247907"/>
            <a:ext cx="8813799" cy="760661"/>
          </a:xfrm>
          <a:prstGeom prst="rect">
            <a:avLst/>
          </a:prstGeom>
          <a:noFill/>
          <a:ln>
            <a:noFill/>
          </a:ln>
        </p:spPr>
        <p:txBody>
          <a:bodyPr spcFirstLastPara="1" wrap="square" lIns="68575" tIns="34275" rIns="68575" bIns="34275" anchor="t" anchorCtr="0">
            <a:noAutofit/>
          </a:bodyPr>
          <a:lstStyle/>
          <a:p>
            <a:pPr marL="0" marR="0" lvl="0" indent="0" algn="l" rtl="0">
              <a:lnSpc>
                <a:spcPct val="89000"/>
              </a:lnSpc>
              <a:spcBef>
                <a:spcPts val="0"/>
              </a:spcBef>
              <a:spcAft>
                <a:spcPts val="0"/>
              </a:spcAft>
              <a:buClr>
                <a:schemeClr val="dk2"/>
              </a:buClr>
              <a:buSzPts val="1500"/>
              <a:buFont typeface="Libre Franklin"/>
              <a:buNone/>
            </a:pPr>
            <a:r>
              <a:rPr lang="en" sz="1500" b="1" i="1">
                <a:solidFill>
                  <a:schemeClr val="lt1"/>
                </a:solidFill>
                <a:latin typeface="Raleway"/>
                <a:ea typeface="Raleway"/>
                <a:cs typeface="Raleway"/>
                <a:sym typeface="Raleway"/>
              </a:rPr>
              <a:t>Advance</a:t>
            </a:r>
            <a:r>
              <a:rPr lang="en" sz="1500">
                <a:solidFill>
                  <a:schemeClr val="lt1"/>
                </a:solidFill>
                <a:latin typeface="Raleway"/>
                <a:ea typeface="Raleway"/>
                <a:cs typeface="Raleway"/>
                <a:sym typeface="Raleway"/>
              </a:rPr>
              <a:t> equity by lifting up community needs, strengths and ideas through thoughtful and empowering community engagement</a:t>
            </a:r>
            <a:br>
              <a:rPr lang="en" sz="1500">
                <a:solidFill>
                  <a:srgbClr val="666666"/>
                </a:solidFill>
                <a:latin typeface="Raleway"/>
                <a:ea typeface="Raleway"/>
                <a:cs typeface="Raleway"/>
                <a:sym typeface="Raleway"/>
              </a:rPr>
            </a:br>
            <a:endParaRPr sz="1500">
              <a:solidFill>
                <a:srgbClr val="666666"/>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448"/>
        <p:cNvGrpSpPr/>
        <p:nvPr/>
      </p:nvGrpSpPr>
      <p:grpSpPr>
        <a:xfrm>
          <a:off x="0" y="0"/>
          <a:ext cx="0" cy="0"/>
          <a:chOff x="0" y="0"/>
          <a:chExt cx="0" cy="0"/>
        </a:xfrm>
      </p:grpSpPr>
      <p:sp>
        <p:nvSpPr>
          <p:cNvPr id="449" name="Google Shape;449;p63"/>
          <p:cNvSpPr txBox="1">
            <a:spLocks noGrp="1"/>
          </p:cNvSpPr>
          <p:nvPr>
            <p:ph type="title" idx="4294967295"/>
          </p:nvPr>
        </p:nvSpPr>
        <p:spPr>
          <a:xfrm>
            <a:off x="493500" y="96725"/>
            <a:ext cx="8351700" cy="7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i="1">
                <a:solidFill>
                  <a:schemeClr val="lt1"/>
                </a:solidFill>
              </a:rPr>
              <a:t>Champion </a:t>
            </a:r>
            <a:r>
              <a:rPr lang="en" sz="2100" b="0" i="1">
                <a:solidFill>
                  <a:schemeClr val="lt1"/>
                </a:solidFill>
              </a:rPr>
              <a:t>policies, programs and projects that recognize the regional nature of climate change impacts and solutions</a:t>
            </a:r>
            <a:r>
              <a:rPr lang="en" sz="2100" b="0">
                <a:solidFill>
                  <a:schemeClr val="lt1"/>
                </a:solidFill>
              </a:rPr>
              <a:t> </a:t>
            </a:r>
            <a:endParaRPr sz="2100" b="0">
              <a:solidFill>
                <a:schemeClr val="lt1"/>
              </a:solidFill>
            </a:endParaRPr>
          </a:p>
          <a:p>
            <a:pPr marL="0" lvl="0" indent="0" algn="l" rtl="0">
              <a:spcBef>
                <a:spcPts val="1000"/>
              </a:spcBef>
              <a:spcAft>
                <a:spcPts val="0"/>
              </a:spcAft>
              <a:buNone/>
            </a:pPr>
            <a:endParaRPr sz="2100">
              <a:solidFill>
                <a:schemeClr val="lt1"/>
              </a:solidFill>
            </a:endParaRPr>
          </a:p>
          <a:p>
            <a:pPr marL="0" lvl="0" indent="0" algn="l" rtl="0">
              <a:spcBef>
                <a:spcPts val="0"/>
              </a:spcBef>
              <a:spcAft>
                <a:spcPts val="0"/>
              </a:spcAft>
              <a:buNone/>
            </a:pPr>
            <a:endParaRPr sz="2100">
              <a:solidFill>
                <a:schemeClr val="lt1"/>
              </a:solidFill>
            </a:endParaRPr>
          </a:p>
        </p:txBody>
      </p:sp>
      <p:sp>
        <p:nvSpPr>
          <p:cNvPr id="450" name="Google Shape;450;p63"/>
          <p:cNvSpPr txBox="1">
            <a:spLocks noGrp="1"/>
          </p:cNvSpPr>
          <p:nvPr>
            <p:ph type="body" idx="4294967295"/>
          </p:nvPr>
        </p:nvSpPr>
        <p:spPr>
          <a:xfrm>
            <a:off x="496569" y="1072650"/>
            <a:ext cx="5603400" cy="3918600"/>
          </a:xfrm>
          <a:prstGeom prst="rect">
            <a:avLst/>
          </a:prstGeom>
        </p:spPr>
        <p:txBody>
          <a:bodyPr spcFirstLastPara="1" wrap="square" lIns="91425" tIns="91425" rIns="91425" bIns="91425" anchor="t" anchorCtr="0">
            <a:normAutofit/>
          </a:bodyPr>
          <a:lstStyle/>
          <a:p>
            <a:pPr marL="0" lvl="0" indent="0" algn="just" rtl="0">
              <a:lnSpc>
                <a:spcPct val="100000"/>
              </a:lnSpc>
              <a:spcBef>
                <a:spcPts val="0"/>
              </a:spcBef>
              <a:spcAft>
                <a:spcPts val="0"/>
              </a:spcAft>
              <a:buNone/>
            </a:pPr>
            <a:r>
              <a:rPr lang="en" sz="1700" b="1">
                <a:solidFill>
                  <a:schemeClr val="lt1"/>
                </a:solidFill>
              </a:rPr>
              <a:t>Strategies</a:t>
            </a:r>
            <a:endParaRPr sz="1700" b="1">
              <a:solidFill>
                <a:schemeClr val="lt1"/>
              </a:solidFill>
            </a:endParaRPr>
          </a:p>
          <a:p>
            <a:pPr marL="457200" lvl="0" indent="-323850" algn="just" rtl="0">
              <a:lnSpc>
                <a:spcPct val="100000"/>
              </a:lnSpc>
              <a:spcBef>
                <a:spcPts val="1000"/>
              </a:spcBef>
              <a:spcAft>
                <a:spcPts val="0"/>
              </a:spcAft>
              <a:buClr>
                <a:schemeClr val="lt1"/>
              </a:buClr>
              <a:buSzPts val="1500"/>
              <a:buChar char="●"/>
            </a:pPr>
            <a:r>
              <a:rPr lang="en" sz="1500">
                <a:solidFill>
                  <a:schemeClr val="lt1"/>
                </a:solidFill>
              </a:rPr>
              <a:t>Subcommittees will work to create alignment on a policy platform</a:t>
            </a:r>
            <a:endParaRPr sz="1500">
              <a:solidFill>
                <a:schemeClr val="lt1"/>
              </a:solidFill>
            </a:endParaRPr>
          </a:p>
          <a:p>
            <a:pPr marL="457200" lvl="0" indent="-323850" algn="just" rtl="0">
              <a:lnSpc>
                <a:spcPct val="100000"/>
              </a:lnSpc>
              <a:spcBef>
                <a:spcPts val="1000"/>
              </a:spcBef>
              <a:spcAft>
                <a:spcPts val="1000"/>
              </a:spcAft>
              <a:buClr>
                <a:schemeClr val="lt1"/>
              </a:buClr>
              <a:buSzPts val="1500"/>
              <a:buChar char="●"/>
            </a:pPr>
            <a:r>
              <a:rPr lang="en" sz="1500">
                <a:solidFill>
                  <a:schemeClr val="lt1"/>
                </a:solidFill>
              </a:rPr>
              <a:t>Subcommittees will develop metrics to determine levels of success, including minimum, target, and epic.</a:t>
            </a:r>
            <a:endParaRPr sz="1500">
              <a:solidFill>
                <a:schemeClr val="lt1"/>
              </a:solidFill>
            </a:endParaRPr>
          </a:p>
        </p:txBody>
      </p:sp>
      <p:sp>
        <p:nvSpPr>
          <p:cNvPr id="451" name="Google Shape;451;p63"/>
          <p:cNvSpPr txBox="1">
            <a:spLocks noGrp="1"/>
          </p:cNvSpPr>
          <p:nvPr>
            <p:ph type="body" idx="4294967295"/>
          </p:nvPr>
        </p:nvSpPr>
        <p:spPr>
          <a:xfrm>
            <a:off x="6532675" y="1072650"/>
            <a:ext cx="2194200" cy="39186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700" b="1">
                <a:solidFill>
                  <a:schemeClr val="lt1"/>
                </a:solidFill>
              </a:rPr>
              <a:t>Metrics of Success</a:t>
            </a:r>
            <a:endParaRPr sz="1700" b="1">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Local Legislation/Policy Making</a:t>
            </a:r>
            <a:endParaRPr sz="1500">
              <a:solidFill>
                <a:schemeClr val="lt1"/>
              </a:solidFill>
            </a:endParaRPr>
          </a:p>
          <a:p>
            <a:pPr marL="457200" lvl="0" indent="-323850" algn="l" rtl="0">
              <a:lnSpc>
                <a:spcPct val="100000"/>
              </a:lnSpc>
              <a:spcBef>
                <a:spcPts val="1000"/>
              </a:spcBef>
              <a:spcAft>
                <a:spcPts val="0"/>
              </a:spcAft>
              <a:buClr>
                <a:schemeClr val="lt1"/>
              </a:buClr>
              <a:buSzPts val="1500"/>
              <a:buChar char="●"/>
            </a:pPr>
            <a:r>
              <a:rPr lang="en" sz="1500">
                <a:solidFill>
                  <a:schemeClr val="lt1"/>
                </a:solidFill>
              </a:rPr>
              <a:t>Collaborative Projects or Programs</a:t>
            </a:r>
            <a:endParaRPr sz="1500">
              <a:solidFill>
                <a:schemeClr val="lt1"/>
              </a:solidFill>
            </a:endParaRPr>
          </a:p>
          <a:p>
            <a:pPr marL="457200" lvl="0" indent="-323850" algn="l" rtl="0">
              <a:lnSpc>
                <a:spcPct val="100000"/>
              </a:lnSpc>
              <a:spcBef>
                <a:spcPts val="1000"/>
              </a:spcBef>
              <a:spcAft>
                <a:spcPts val="1000"/>
              </a:spcAft>
              <a:buClr>
                <a:schemeClr val="lt1"/>
              </a:buClr>
              <a:buSzPts val="1500"/>
              <a:buChar char="●"/>
            </a:pPr>
            <a:r>
              <a:rPr lang="en" sz="1500">
                <a:solidFill>
                  <a:schemeClr val="lt1"/>
                </a:solidFill>
              </a:rPr>
              <a:t>Subcommittee Metrics</a:t>
            </a:r>
            <a:endParaRPr sz="15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476"/>
        <p:cNvGrpSpPr/>
        <p:nvPr/>
      </p:nvGrpSpPr>
      <p:grpSpPr>
        <a:xfrm>
          <a:off x="0" y="0"/>
          <a:ext cx="0" cy="0"/>
          <a:chOff x="0" y="0"/>
          <a:chExt cx="0" cy="0"/>
        </a:xfrm>
      </p:grpSpPr>
      <p:sp>
        <p:nvSpPr>
          <p:cNvPr id="477" name="Google Shape;477;p67"/>
          <p:cNvSpPr txBox="1">
            <a:spLocks noGrp="1"/>
          </p:cNvSpPr>
          <p:nvPr>
            <p:ph type="sldNum" idx="12"/>
          </p:nvPr>
        </p:nvSpPr>
        <p:spPr>
          <a:xfrm>
            <a:off x="7104552" y="4840039"/>
            <a:ext cx="1197219" cy="303461"/>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19</a:t>
            </a:fld>
            <a:endParaRPr sz="1100"/>
          </a:p>
        </p:txBody>
      </p:sp>
      <p:graphicFrame>
        <p:nvGraphicFramePr>
          <p:cNvPr id="478" name="Google Shape;478;p67"/>
          <p:cNvGraphicFramePr/>
          <p:nvPr/>
        </p:nvGraphicFramePr>
        <p:xfrm>
          <a:off x="273051" y="795728"/>
          <a:ext cx="3000000" cy="3000000"/>
        </p:xfrm>
        <a:graphic>
          <a:graphicData uri="http://schemas.openxmlformats.org/drawingml/2006/table">
            <a:tbl>
              <a:tblPr>
                <a:noFill/>
                <a:tableStyleId>{EDCA459A-8F06-4266-9280-1C9CCB150575}</a:tableStyleId>
              </a:tblPr>
              <a:tblGrid>
                <a:gridCol w="1221900">
                  <a:extLst>
                    <a:ext uri="{9D8B030D-6E8A-4147-A177-3AD203B41FA5}">
                      <a16:colId xmlns:a16="http://schemas.microsoft.com/office/drawing/2014/main" val="20000"/>
                    </a:ext>
                  </a:extLst>
                </a:gridCol>
                <a:gridCol w="1637100">
                  <a:extLst>
                    <a:ext uri="{9D8B030D-6E8A-4147-A177-3AD203B41FA5}">
                      <a16:colId xmlns:a16="http://schemas.microsoft.com/office/drawing/2014/main" val="20001"/>
                    </a:ext>
                  </a:extLst>
                </a:gridCol>
                <a:gridCol w="1648975">
                  <a:extLst>
                    <a:ext uri="{9D8B030D-6E8A-4147-A177-3AD203B41FA5}">
                      <a16:colId xmlns:a16="http://schemas.microsoft.com/office/drawing/2014/main" val="20002"/>
                    </a:ext>
                  </a:extLst>
                </a:gridCol>
                <a:gridCol w="2064175">
                  <a:extLst>
                    <a:ext uri="{9D8B030D-6E8A-4147-A177-3AD203B41FA5}">
                      <a16:colId xmlns:a16="http://schemas.microsoft.com/office/drawing/2014/main" val="20003"/>
                    </a:ext>
                  </a:extLst>
                </a:gridCol>
                <a:gridCol w="1898675">
                  <a:extLst>
                    <a:ext uri="{9D8B030D-6E8A-4147-A177-3AD203B41FA5}">
                      <a16:colId xmlns:a16="http://schemas.microsoft.com/office/drawing/2014/main" val="20004"/>
                    </a:ext>
                  </a:extLst>
                </a:gridCol>
              </a:tblGrid>
              <a:tr h="445025">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Category</a:t>
                      </a:r>
                      <a:endParaRPr sz="1700" u="none" strike="noStrike" cap="none">
                        <a:latin typeface="Lato"/>
                        <a:ea typeface="Lato"/>
                        <a:cs typeface="Lato"/>
                        <a:sym typeface="Lato"/>
                      </a:endParaRPr>
                    </a:p>
                  </a:txBody>
                  <a:tcPr marL="68600" marR="68600" marT="34300" marB="34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D0CECE"/>
                      </a:solidFill>
                      <a:prstDash val="solid"/>
                      <a:round/>
                      <a:headEnd type="none" w="sm" len="sm"/>
                      <a:tailEnd type="none" w="sm" len="sm"/>
                    </a:lnB>
                    <a:solidFill>
                      <a:srgbClr val="C9DAF8"/>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Failure</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voiding 100% of these</a:t>
                      </a:r>
                      <a:endParaRPr sz="1700" u="none" strike="noStrike" cap="none">
                        <a:latin typeface="Lato"/>
                        <a:ea typeface="Lato"/>
                        <a:cs typeface="Lato"/>
                        <a:sym typeface="Lato"/>
                      </a:endParaRPr>
                    </a:p>
                  </a:txBody>
                  <a:tcPr marL="68600" marR="68600" marT="34300" marB="34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D0CECE"/>
                      </a:solidFill>
                      <a:prstDash val="solid"/>
                      <a:round/>
                      <a:headEnd type="none" w="sm" len="sm"/>
                      <a:tailEnd type="none" w="sm" len="sm"/>
                    </a:lnB>
                    <a:solidFill>
                      <a:srgbClr val="E7765B"/>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Minimum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100% of these</a:t>
                      </a:r>
                      <a:endParaRPr sz="1700" u="none" strike="noStrike" cap="none">
                        <a:latin typeface="Lato"/>
                        <a:ea typeface="Lato"/>
                        <a:cs typeface="Lato"/>
                        <a:sym typeface="Lato"/>
                      </a:endParaRPr>
                    </a:p>
                  </a:txBody>
                  <a:tcPr marL="68600" marR="68600" marT="34300" marB="34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D0CECE"/>
                      </a:solidFill>
                      <a:prstDash val="solid"/>
                      <a:round/>
                      <a:headEnd type="none" w="sm" len="sm"/>
                      <a:tailEnd type="none" w="sm" len="sm"/>
                    </a:lnB>
                    <a:solidFill>
                      <a:srgbClr val="FFD966"/>
                    </a:solidFill>
                  </a:tcPr>
                </a:tc>
                <a:tc>
                  <a:txBody>
                    <a:bodyPr/>
                    <a:lstStyle/>
                    <a:p>
                      <a:pPr marL="0" marR="0" lvl="0" indent="0" algn="ctr" rtl="0">
                        <a:spcBef>
                          <a:spcPts val="0"/>
                        </a:spcBef>
                        <a:spcAft>
                          <a:spcPts val="0"/>
                        </a:spcAft>
                        <a:buNone/>
                      </a:pPr>
                      <a:r>
                        <a:rPr lang="en" sz="1300" b="1" i="0" u="none" strike="noStrike" cap="none">
                          <a:solidFill>
                            <a:srgbClr val="000000"/>
                          </a:solidFill>
                          <a:latin typeface="Lato"/>
                          <a:ea typeface="Lato"/>
                          <a:cs typeface="Lato"/>
                          <a:sym typeface="Lato"/>
                        </a:rPr>
                        <a:t>Target Success</a:t>
                      </a:r>
                      <a:endParaRPr sz="1700" u="none" strike="noStrike" cap="none">
                        <a:latin typeface="Lato"/>
                        <a:ea typeface="Lato"/>
                        <a:cs typeface="Lato"/>
                        <a:sym typeface="Lato"/>
                      </a:endParaRPr>
                    </a:p>
                    <a:p>
                      <a:pPr marL="0" marR="0" lvl="0" indent="0" algn="ctr" rtl="0">
                        <a:spcBef>
                          <a:spcPts val="0"/>
                        </a:spcBef>
                        <a:spcAft>
                          <a:spcPts val="0"/>
                        </a:spcAft>
                        <a:buNone/>
                      </a:pPr>
                      <a:r>
                        <a:rPr lang="en" sz="1000" i="1">
                          <a:latin typeface="Lato"/>
                          <a:ea typeface="Lato"/>
                          <a:cs typeface="Lato"/>
                          <a:sym typeface="Lato"/>
                        </a:rPr>
                        <a:t>A</a:t>
                      </a:r>
                      <a:r>
                        <a:rPr lang="en" sz="1000" i="1" u="none" strike="noStrike" cap="none">
                          <a:solidFill>
                            <a:srgbClr val="000000"/>
                          </a:solidFill>
                          <a:latin typeface="Lato"/>
                          <a:ea typeface="Lato"/>
                          <a:cs typeface="Lato"/>
                          <a:sym typeface="Lato"/>
                        </a:rPr>
                        <a:t>chieving 40-60% of these</a:t>
                      </a:r>
                      <a:endParaRPr sz="1700" u="none" strike="noStrike" cap="none">
                        <a:latin typeface="Lato"/>
                        <a:ea typeface="Lato"/>
                        <a:cs typeface="Lato"/>
                        <a:sym typeface="Lato"/>
                      </a:endParaRPr>
                    </a:p>
                  </a:txBody>
                  <a:tcPr marL="68600" marR="68600" marT="34300" marB="34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D0CECE"/>
                      </a:solidFill>
                      <a:prstDash val="solid"/>
                      <a:round/>
                      <a:headEnd type="none" w="sm" len="sm"/>
                      <a:tailEnd type="none" w="sm" len="sm"/>
                    </a:lnB>
                    <a:solidFill>
                      <a:srgbClr val="5ACB5C"/>
                    </a:solidFill>
                  </a:tcPr>
                </a:tc>
                <a:tc>
                  <a:txBody>
                    <a:bodyPr/>
                    <a:lstStyle/>
                    <a:p>
                      <a:pPr marL="0" marR="0" lvl="0" indent="0" algn="ctr" rtl="0">
                        <a:spcBef>
                          <a:spcPts val="0"/>
                        </a:spcBef>
                        <a:spcAft>
                          <a:spcPts val="0"/>
                        </a:spcAft>
                        <a:buNone/>
                      </a:pPr>
                      <a:r>
                        <a:rPr lang="en" sz="1000" b="1" i="0" u="none" strike="noStrike" cap="none">
                          <a:solidFill>
                            <a:srgbClr val="000000"/>
                          </a:solidFill>
                          <a:latin typeface="Lato"/>
                          <a:ea typeface="Lato"/>
                          <a:cs typeface="Lato"/>
                          <a:sym typeface="Lato"/>
                        </a:rPr>
                        <a:t>Epic Success</a:t>
                      </a:r>
                      <a:endParaRPr sz="1700" u="none" strike="noStrike" cap="none">
                        <a:latin typeface="Lato"/>
                        <a:ea typeface="Lato"/>
                        <a:cs typeface="Lato"/>
                        <a:sym typeface="Lato"/>
                      </a:endParaRPr>
                    </a:p>
                  </a:txBody>
                  <a:tcPr marL="68600" marR="68600" marT="34300" marB="3430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D0CECE"/>
                      </a:solidFill>
                      <a:prstDash val="solid"/>
                      <a:round/>
                      <a:headEnd type="none" w="sm" len="sm"/>
                      <a:tailEnd type="none" w="sm" len="sm"/>
                    </a:lnB>
                    <a:solidFill>
                      <a:srgbClr val="7BE977"/>
                    </a:solidFill>
                  </a:tcPr>
                </a:tc>
                <a:extLst>
                  <a:ext uri="{0D108BD9-81ED-4DB2-BD59-A6C34878D82A}">
                    <a16:rowId xmlns:a16="http://schemas.microsoft.com/office/drawing/2014/main" val="10000"/>
                  </a:ext>
                </a:extLst>
              </a:tr>
              <a:tr h="623350">
                <a:tc>
                  <a:txBody>
                    <a:bodyPr/>
                    <a:lstStyle/>
                    <a:p>
                      <a:pPr marL="0" marR="0" lvl="0" indent="0" algn="l" rtl="0">
                        <a:spcBef>
                          <a:spcPts val="0"/>
                        </a:spcBef>
                        <a:spcAft>
                          <a:spcPts val="0"/>
                        </a:spcAft>
                        <a:buNone/>
                      </a:pPr>
                      <a:r>
                        <a:rPr lang="en" sz="1100" b="1" i="0" u="none" strike="noStrike" cap="none">
                          <a:solidFill>
                            <a:srgbClr val="000000"/>
                          </a:solidFill>
                          <a:latin typeface="Source Sans Pro"/>
                          <a:ea typeface="Source Sans Pro"/>
                          <a:cs typeface="Source Sans Pro"/>
                          <a:sym typeface="Source Sans Pro"/>
                        </a:rPr>
                        <a:t>Local Legislation/ Policy Making</a:t>
                      </a:r>
                      <a:endParaRPr sz="1100" u="none" strike="noStrike" cap="none"/>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No new policies adopted</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Two local agencies coordinate to adopt similar policies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More than two local agencies adopt similar policies</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Local agencies coordinate policy implementation</a:t>
                      </a:r>
                      <a:endParaRPr sz="1100"/>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6475">
                <a:tc>
                  <a:txBody>
                    <a:bodyPr/>
                    <a:lstStyle/>
                    <a:p>
                      <a:pPr marL="0" marR="0" lvl="0" indent="0" algn="l" rtl="0">
                        <a:spcBef>
                          <a:spcPts val="0"/>
                        </a:spcBef>
                        <a:spcAft>
                          <a:spcPts val="0"/>
                        </a:spcAft>
                        <a:buNone/>
                      </a:pPr>
                      <a:r>
                        <a:rPr lang="en" sz="1100" b="1">
                          <a:latin typeface="Source Sans Pro"/>
                          <a:ea typeface="Source Sans Pro"/>
                          <a:cs typeface="Source Sans Pro"/>
                          <a:sym typeface="Source Sans Pro"/>
                        </a:rPr>
                        <a:t>Resilience Hubs </a:t>
                      </a:r>
                      <a:endParaRPr sz="1100" u="none" strike="noStrike" cap="none"/>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No </a:t>
                      </a:r>
                      <a:r>
                        <a:rPr lang="en" sz="1100">
                          <a:latin typeface="Source Sans Pro"/>
                          <a:ea typeface="Source Sans Pro"/>
                          <a:cs typeface="Source Sans Pro"/>
                          <a:sym typeface="Source Sans Pro"/>
                        </a:rPr>
                        <a:t>hub is identified</a:t>
                      </a:r>
                      <a:endParaRPr sz="1100" b="0" i="0" u="none" strike="noStrike" cap="none">
                        <a:solidFill>
                          <a:srgbClr val="000000"/>
                        </a:solidFill>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Pilot hub is identified and developed</a:t>
                      </a:r>
                      <a:endParaRPr sz="1100">
                        <a:latin typeface="Source Sans Pro"/>
                        <a:ea typeface="Source Sans Pro"/>
                        <a:cs typeface="Source Sans Pro"/>
                        <a:sym typeface="Source Sans Pro"/>
                      </a:endParaRPr>
                    </a:p>
                    <a:p>
                      <a:pPr marL="215900" marR="0" lvl="0" indent="-222250" algn="l" rtl="0">
                        <a:spcBef>
                          <a:spcPts val="0"/>
                        </a:spcBef>
                        <a:spcAft>
                          <a:spcPts val="0"/>
                        </a:spcAft>
                        <a:buSzPts val="1100"/>
                        <a:buFont typeface="Source Sans Pro"/>
                        <a:buChar char="•"/>
                      </a:pPr>
                      <a:r>
                        <a:rPr lang="en" sz="1100">
                          <a:latin typeface="Source Sans Pro"/>
                          <a:ea typeface="Source Sans Pro"/>
                          <a:cs typeface="Source Sans Pro"/>
                          <a:sym typeface="Source Sans Pro"/>
                        </a:rPr>
                        <a:t>Resilience hub framework is developed</a:t>
                      </a:r>
                      <a:endParaRPr sz="1100">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SzPts val="1100"/>
                        <a:buFont typeface="Source Sans Pro"/>
                        <a:buChar char="•"/>
                      </a:pPr>
                      <a:r>
                        <a:rPr lang="en" sz="1100">
                          <a:latin typeface="Source Sans Pro"/>
                          <a:ea typeface="Source Sans Pro"/>
                          <a:cs typeface="Source Sans Pro"/>
                          <a:sym typeface="Source Sans Pro"/>
                        </a:rPr>
                        <a:t>More than one hub is established</a:t>
                      </a:r>
                      <a:endParaRPr sz="1100" b="0" i="0" u="none" strike="noStrike" cap="none">
                        <a:solidFill>
                          <a:srgbClr val="000000"/>
                        </a:solidFill>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New hubs are led and developed by grassroots efforts</a:t>
                      </a:r>
                      <a:endParaRPr sz="1100" b="0" i="0" u="none" strike="noStrike" cap="none">
                        <a:solidFill>
                          <a:srgbClr val="000000"/>
                        </a:solidFill>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6475">
                <a:tc>
                  <a:txBody>
                    <a:bodyPr/>
                    <a:lstStyle/>
                    <a:p>
                      <a:pPr marL="0" marR="0" lvl="0" indent="0" algn="l" rtl="0">
                        <a:spcBef>
                          <a:spcPts val="0"/>
                        </a:spcBef>
                        <a:spcAft>
                          <a:spcPts val="0"/>
                        </a:spcAft>
                        <a:buNone/>
                      </a:pPr>
                      <a:r>
                        <a:rPr lang="en" sz="1100" b="1">
                          <a:latin typeface="Source Sans Pro"/>
                          <a:ea typeface="Source Sans Pro"/>
                          <a:cs typeface="Source Sans Pro"/>
                          <a:sym typeface="Source Sans Pro"/>
                        </a:rPr>
                        <a:t>Energy Assurance &amp; Assessment</a:t>
                      </a:r>
                      <a:endParaRPr sz="1100" b="1">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lvl="0" indent="-222250" algn="l" rtl="0">
                        <a:spcBef>
                          <a:spcPts val="0"/>
                        </a:spcBef>
                        <a:spcAft>
                          <a:spcPts val="0"/>
                        </a:spcAft>
                        <a:buClr>
                          <a:schemeClr val="dk1"/>
                        </a:buClr>
                        <a:buSzPts val="1100"/>
                        <a:buChar char="•"/>
                      </a:pPr>
                      <a:r>
                        <a:rPr lang="en" sz="1100">
                          <a:solidFill>
                            <a:schemeClr val="dk1"/>
                          </a:solidFill>
                          <a:latin typeface="Source Sans Pro"/>
                          <a:ea typeface="Source Sans Pro"/>
                          <a:cs typeface="Source Sans Pro"/>
                          <a:sym typeface="Source Sans Pro"/>
                        </a:rPr>
                        <a:t>No buildings benchmarked</a:t>
                      </a:r>
                      <a:endParaRPr sz="1100">
                        <a:solidFill>
                          <a:schemeClr val="dk1"/>
                        </a:solidFill>
                        <a:latin typeface="Calibri"/>
                        <a:ea typeface="Calibri"/>
                        <a:cs typeface="Calibri"/>
                        <a:sym typeface="Calibri"/>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lvl="0" indent="-222250" algn="l" rtl="0">
                        <a:spcBef>
                          <a:spcPts val="0"/>
                        </a:spcBef>
                        <a:spcAft>
                          <a:spcPts val="0"/>
                        </a:spcAft>
                        <a:buClr>
                          <a:schemeClr val="dk1"/>
                        </a:buClr>
                        <a:buSzPts val="1100"/>
                        <a:buChar char="•"/>
                      </a:pPr>
                      <a:r>
                        <a:rPr lang="en" sz="1100">
                          <a:solidFill>
                            <a:schemeClr val="dk1"/>
                          </a:solidFill>
                          <a:latin typeface="Source Sans Pro"/>
                          <a:ea typeface="Source Sans Pro"/>
                          <a:cs typeface="Source Sans Pro"/>
                          <a:sym typeface="Source Sans Pro"/>
                        </a:rPr>
                        <a:t>One building benchmarked in each jurisdiction</a:t>
                      </a:r>
                      <a:endParaRPr sz="1100">
                        <a:solidFill>
                          <a:schemeClr val="dk1"/>
                        </a:solidFill>
                        <a:latin typeface="Calibri"/>
                        <a:ea typeface="Calibri"/>
                        <a:cs typeface="Calibri"/>
                        <a:sym typeface="Calibri"/>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lvl="0" indent="-222250" algn="l" rtl="0">
                        <a:spcBef>
                          <a:spcPts val="0"/>
                        </a:spcBef>
                        <a:spcAft>
                          <a:spcPts val="0"/>
                        </a:spcAft>
                        <a:buClr>
                          <a:schemeClr val="dk1"/>
                        </a:buClr>
                        <a:buSzPts val="1100"/>
                        <a:buChar char="•"/>
                      </a:pPr>
                      <a:r>
                        <a:rPr lang="en" sz="1100">
                          <a:solidFill>
                            <a:schemeClr val="dk1"/>
                          </a:solidFill>
                          <a:latin typeface="Source Sans Pro"/>
                          <a:ea typeface="Source Sans Pro"/>
                          <a:cs typeface="Source Sans Pro"/>
                          <a:sym typeface="Source Sans Pro"/>
                        </a:rPr>
                        <a:t>One building assessed for energy resilience in each jurisdiction</a:t>
                      </a:r>
                      <a:endParaRPr sz="1100">
                        <a:solidFill>
                          <a:schemeClr val="dk1"/>
                        </a:solidFill>
                        <a:latin typeface="Calibri"/>
                        <a:ea typeface="Calibri"/>
                        <a:cs typeface="Calibri"/>
                        <a:sym typeface="Calibri"/>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lvl="0" indent="-222250" algn="l" rtl="0">
                        <a:spcBef>
                          <a:spcPts val="0"/>
                        </a:spcBef>
                        <a:spcAft>
                          <a:spcPts val="0"/>
                        </a:spcAft>
                        <a:buClr>
                          <a:schemeClr val="dk1"/>
                        </a:buClr>
                        <a:buSzPts val="1100"/>
                        <a:buChar char="•"/>
                      </a:pPr>
                      <a:r>
                        <a:rPr lang="en" sz="1100">
                          <a:solidFill>
                            <a:schemeClr val="dk1"/>
                          </a:solidFill>
                          <a:latin typeface="Source Sans Pro"/>
                          <a:ea typeface="Source Sans Pro"/>
                          <a:cs typeface="Source Sans Pro"/>
                          <a:sym typeface="Source Sans Pro"/>
                        </a:rPr>
                        <a:t>At least one building moves forward with energy resilience recommendations</a:t>
                      </a:r>
                      <a:endParaRPr sz="1100">
                        <a:solidFill>
                          <a:schemeClr val="dk1"/>
                        </a:solidFill>
                        <a:latin typeface="Calibri"/>
                        <a:ea typeface="Calibri"/>
                        <a:cs typeface="Calibri"/>
                        <a:sym typeface="Calibri"/>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6475">
                <a:tc>
                  <a:txBody>
                    <a:bodyPr/>
                    <a:lstStyle/>
                    <a:p>
                      <a:pPr marL="0" marR="0" lvl="0" indent="0" algn="l" rtl="0">
                        <a:spcBef>
                          <a:spcPts val="0"/>
                        </a:spcBef>
                        <a:spcAft>
                          <a:spcPts val="0"/>
                        </a:spcAft>
                        <a:buNone/>
                      </a:pPr>
                      <a:r>
                        <a:rPr lang="en" sz="1100" b="1">
                          <a:latin typeface="Source Sans Pro"/>
                          <a:ea typeface="Source Sans Pro"/>
                          <a:cs typeface="Source Sans Pro"/>
                          <a:sym typeface="Source Sans Pro"/>
                        </a:rPr>
                        <a:t>Electric Vehicles</a:t>
                      </a:r>
                      <a:endParaRPr sz="1000">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28600" lvl="0" indent="-241300" algn="l" rtl="0">
                        <a:spcBef>
                          <a:spcPts val="0"/>
                        </a:spcBef>
                        <a:spcAft>
                          <a:spcPts val="0"/>
                        </a:spcAft>
                        <a:buClr>
                          <a:schemeClr val="dk1"/>
                        </a:buClr>
                        <a:buSzPts val="1100"/>
                        <a:buFont typeface="Source Sans Pro"/>
                        <a:buChar char="•"/>
                      </a:pPr>
                      <a:r>
                        <a:rPr lang="en" sz="1100">
                          <a:solidFill>
                            <a:schemeClr val="dk1"/>
                          </a:solidFill>
                          <a:latin typeface="Calibri"/>
                          <a:ea typeface="Calibri"/>
                          <a:cs typeface="Calibri"/>
                          <a:sym typeface="Calibri"/>
                        </a:rPr>
                        <a:t>BEV/PHEVs: 5,088 </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Level 2 chargers:  281</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DCFC:  37</a:t>
                      </a:r>
                      <a:endParaRPr sz="1100">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28600" lvl="0" indent="-241300" algn="l" rtl="0">
                        <a:spcBef>
                          <a:spcPts val="0"/>
                        </a:spcBef>
                        <a:spcAft>
                          <a:spcPts val="0"/>
                        </a:spcAft>
                        <a:buClr>
                          <a:schemeClr val="dk1"/>
                        </a:buClr>
                        <a:buSzPts val="1100"/>
                        <a:buFont typeface="Source Sans Pro"/>
                        <a:buChar char="•"/>
                      </a:pPr>
                      <a:r>
                        <a:rPr lang="en" sz="1100">
                          <a:solidFill>
                            <a:schemeClr val="dk1"/>
                          </a:solidFill>
                          <a:latin typeface="Calibri"/>
                          <a:ea typeface="Calibri"/>
                          <a:cs typeface="Calibri"/>
                          <a:sym typeface="Calibri"/>
                        </a:rPr>
                        <a:t>BEV/PHEVs: 7,710</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Level 2 chargers:  972</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DCFC:  153</a:t>
                      </a:r>
                      <a:endParaRPr sz="1100">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28600" lvl="0" indent="-241300" algn="l" rtl="0">
                        <a:spcBef>
                          <a:spcPts val="0"/>
                        </a:spcBef>
                        <a:spcAft>
                          <a:spcPts val="0"/>
                        </a:spcAft>
                        <a:buClr>
                          <a:schemeClr val="dk1"/>
                        </a:buClr>
                        <a:buSzPts val="1100"/>
                        <a:buFont typeface="Source Sans Pro"/>
                        <a:buChar char="•"/>
                      </a:pPr>
                      <a:r>
                        <a:rPr lang="en" sz="1100">
                          <a:solidFill>
                            <a:schemeClr val="dk1"/>
                          </a:solidFill>
                          <a:latin typeface="Calibri"/>
                          <a:ea typeface="Calibri"/>
                          <a:cs typeface="Calibri"/>
                          <a:sym typeface="Calibri"/>
                        </a:rPr>
                        <a:t>BEV/PHEVs: 10,333 </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Level 2 chargers:  691</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DCFC:  116</a:t>
                      </a:r>
                      <a:endParaRPr sz="1100">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28600" lvl="0" indent="-241300" algn="l" rtl="0">
                        <a:spcBef>
                          <a:spcPts val="0"/>
                        </a:spcBef>
                        <a:spcAft>
                          <a:spcPts val="0"/>
                        </a:spcAft>
                        <a:buClr>
                          <a:schemeClr val="dk1"/>
                        </a:buClr>
                        <a:buSzPts val="1100"/>
                        <a:buFont typeface="Source Sans Pro"/>
                        <a:buChar char="•"/>
                      </a:pPr>
                      <a:r>
                        <a:rPr lang="en" sz="1100">
                          <a:solidFill>
                            <a:schemeClr val="dk1"/>
                          </a:solidFill>
                          <a:latin typeface="Calibri"/>
                          <a:ea typeface="Calibri"/>
                          <a:cs typeface="Calibri"/>
                          <a:sym typeface="Calibri"/>
                        </a:rPr>
                        <a:t>BEV/PHEVs: &gt;10,333 </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Level 2 chargers:  972</a:t>
                      </a:r>
                      <a:endParaRPr sz="1100">
                        <a:solidFill>
                          <a:schemeClr val="dk1"/>
                        </a:solidFill>
                        <a:latin typeface="Calibri"/>
                        <a:ea typeface="Calibri"/>
                        <a:cs typeface="Calibri"/>
                        <a:sym typeface="Calibri"/>
                      </a:endParaRPr>
                    </a:p>
                    <a:p>
                      <a:pPr marL="228600" lvl="0" indent="-241300" algn="l" rtl="0">
                        <a:lnSpc>
                          <a:spcPct val="115000"/>
                        </a:lnSpc>
                        <a:spcBef>
                          <a:spcPts val="0"/>
                        </a:spcBef>
                        <a:spcAft>
                          <a:spcPts val="0"/>
                        </a:spcAft>
                        <a:buClr>
                          <a:schemeClr val="dk1"/>
                        </a:buClr>
                        <a:buSzPts val="1100"/>
                        <a:buChar char="•"/>
                      </a:pPr>
                      <a:r>
                        <a:rPr lang="en" sz="1100">
                          <a:solidFill>
                            <a:schemeClr val="dk1"/>
                          </a:solidFill>
                          <a:latin typeface="Calibri"/>
                          <a:ea typeface="Calibri"/>
                          <a:cs typeface="Calibri"/>
                          <a:sym typeface="Calibri"/>
                        </a:rPr>
                        <a:t>DCFC:  153</a:t>
                      </a:r>
                      <a:endParaRPr sz="1100">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8525">
                <a:tc>
                  <a:txBody>
                    <a:bodyPr/>
                    <a:lstStyle/>
                    <a:p>
                      <a:pPr marL="0" marR="0" lvl="0" indent="0" algn="l" rtl="0">
                        <a:spcBef>
                          <a:spcPts val="0"/>
                        </a:spcBef>
                        <a:spcAft>
                          <a:spcPts val="0"/>
                        </a:spcAft>
                        <a:buNone/>
                      </a:pPr>
                      <a:r>
                        <a:rPr lang="en" sz="1100" b="1">
                          <a:latin typeface="Source Sans Pro"/>
                          <a:ea typeface="Source Sans Pro"/>
                          <a:cs typeface="Source Sans Pro"/>
                          <a:sym typeface="Source Sans Pro"/>
                        </a:rPr>
                        <a:t>Restoration and Regenerative Agriculture</a:t>
                      </a:r>
                      <a:r>
                        <a:rPr lang="en" sz="1100" b="1" i="0" u="none" strike="noStrike" cap="none">
                          <a:solidFill>
                            <a:srgbClr val="000000"/>
                          </a:solidFill>
                          <a:latin typeface="Source Sans Pro"/>
                          <a:ea typeface="Source Sans Pro"/>
                          <a:cs typeface="Source Sans Pro"/>
                          <a:sym typeface="Source Sans Pro"/>
                        </a:rPr>
                        <a:t> </a:t>
                      </a:r>
                      <a:endParaRPr sz="1100" u="none" strike="noStrike" cap="none"/>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b="0" i="0" u="none" strike="noStrike" cap="none">
                          <a:solidFill>
                            <a:srgbClr val="000000"/>
                          </a:solidFill>
                          <a:latin typeface="Source Sans Pro"/>
                          <a:ea typeface="Source Sans Pro"/>
                          <a:cs typeface="Source Sans Pro"/>
                          <a:sym typeface="Source Sans Pro"/>
                        </a:rPr>
                        <a:t>No new </a:t>
                      </a:r>
                      <a:r>
                        <a:rPr lang="en" sz="1100">
                          <a:latin typeface="Source Sans Pro"/>
                          <a:ea typeface="Source Sans Pro"/>
                          <a:cs typeface="Source Sans Pro"/>
                          <a:sym typeface="Source Sans Pro"/>
                        </a:rPr>
                        <a:t>project</a:t>
                      </a:r>
                      <a:endParaRPr sz="1100" b="0" i="0" u="none" strike="noStrike" cap="none">
                        <a:solidFill>
                          <a:srgbClr val="000000"/>
                        </a:solidFill>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One restoration or regenerative agriculture project is implemented</a:t>
                      </a:r>
                      <a:endParaRPr sz="1100" b="0" i="0" u="none" strike="noStrike" cap="none">
                        <a:solidFill>
                          <a:srgbClr val="000000"/>
                        </a:solidFill>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More than one restoration or regenerative agriculture project is implemented</a:t>
                      </a:r>
                      <a:endParaRPr sz="1100">
                        <a:latin typeface="Source Sans Pro"/>
                        <a:ea typeface="Source Sans Pro"/>
                        <a:cs typeface="Source Sans Pro"/>
                        <a:sym typeface="Source Sans Pro"/>
                      </a:endParaRPr>
                    </a:p>
                    <a:p>
                      <a:pPr marL="215900" marR="0" lvl="0" indent="-222250" algn="l" rtl="0">
                        <a:spcBef>
                          <a:spcPts val="0"/>
                        </a:spcBef>
                        <a:spcAft>
                          <a:spcPts val="0"/>
                        </a:spcAft>
                        <a:buSzPts val="1100"/>
                        <a:buFont typeface="Source Sans Pro"/>
                        <a:buChar char="•"/>
                      </a:pPr>
                      <a:r>
                        <a:rPr lang="en" sz="1100">
                          <a:latin typeface="Source Sans Pro"/>
                          <a:ea typeface="Source Sans Pro"/>
                          <a:cs typeface="Source Sans Pro"/>
                          <a:sym typeface="Source Sans Pro"/>
                        </a:rPr>
                        <a:t>Project is ushered through carbon market</a:t>
                      </a:r>
                      <a:endParaRPr sz="1100">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tc>
                  <a:txBody>
                    <a:bodyPr/>
                    <a:lstStyle/>
                    <a:p>
                      <a:pPr marL="215900" marR="0" lvl="0" indent="-222250" algn="l" rtl="0">
                        <a:spcBef>
                          <a:spcPts val="0"/>
                        </a:spcBef>
                        <a:spcAft>
                          <a:spcPts val="0"/>
                        </a:spcAft>
                        <a:buClr>
                          <a:srgbClr val="000000"/>
                        </a:buClr>
                        <a:buSzPts val="1100"/>
                        <a:buFont typeface="Arial"/>
                        <a:buChar char="•"/>
                      </a:pPr>
                      <a:r>
                        <a:rPr lang="en" sz="1100">
                          <a:latin typeface="Source Sans Pro"/>
                          <a:ea typeface="Source Sans Pro"/>
                          <a:cs typeface="Source Sans Pro"/>
                          <a:sym typeface="Source Sans Pro"/>
                        </a:rPr>
                        <a:t>Locally generated carbon offsets are sold (preferably to local offtaker)</a:t>
                      </a:r>
                      <a:endParaRPr sz="1100" b="0" i="0" u="none" strike="noStrike" cap="none">
                        <a:solidFill>
                          <a:srgbClr val="000000"/>
                        </a:solidFill>
                        <a:latin typeface="Source Sans Pro"/>
                        <a:ea typeface="Source Sans Pro"/>
                        <a:cs typeface="Source Sans Pro"/>
                        <a:sym typeface="Source Sans Pro"/>
                      </a:endParaRPr>
                    </a:p>
                  </a:txBody>
                  <a:tcPr marL="34300" marR="34300" marT="34300" marB="34300" anchor="ctr">
                    <a:lnL w="9525" cap="flat" cmpd="sng">
                      <a:solidFill>
                        <a:srgbClr val="D0CECE"/>
                      </a:solidFill>
                      <a:prstDash val="solid"/>
                      <a:round/>
                      <a:headEnd type="none" w="sm" len="sm"/>
                      <a:tailEnd type="none" w="sm" len="sm"/>
                    </a:lnL>
                    <a:lnR w="9525" cap="flat" cmpd="sng">
                      <a:solidFill>
                        <a:srgbClr val="D0CECE"/>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479" name="Google Shape;479;p67"/>
          <p:cNvSpPr txBox="1"/>
          <p:nvPr/>
        </p:nvSpPr>
        <p:spPr>
          <a:xfrm>
            <a:off x="222251" y="247907"/>
            <a:ext cx="8813799" cy="760661"/>
          </a:xfrm>
          <a:prstGeom prst="rect">
            <a:avLst/>
          </a:prstGeom>
          <a:noFill/>
          <a:ln>
            <a:noFill/>
          </a:ln>
        </p:spPr>
        <p:txBody>
          <a:bodyPr spcFirstLastPara="1" wrap="square" lIns="68575" tIns="34275" rIns="68575" bIns="34275" anchor="t" anchorCtr="0">
            <a:noAutofit/>
          </a:bodyPr>
          <a:lstStyle/>
          <a:p>
            <a:pPr marL="0" marR="0" lvl="0" indent="0" algn="l" rtl="0">
              <a:lnSpc>
                <a:spcPct val="89000"/>
              </a:lnSpc>
              <a:spcBef>
                <a:spcPts val="0"/>
              </a:spcBef>
              <a:spcAft>
                <a:spcPts val="0"/>
              </a:spcAft>
              <a:buClr>
                <a:schemeClr val="dk2"/>
              </a:buClr>
              <a:buSzPts val="1500"/>
              <a:buFont typeface="Libre Franklin"/>
              <a:buNone/>
            </a:pPr>
            <a:r>
              <a:rPr lang="en" sz="1500" b="1" i="1">
                <a:solidFill>
                  <a:schemeClr val="lt1"/>
                </a:solidFill>
                <a:latin typeface="Raleway"/>
                <a:ea typeface="Raleway"/>
                <a:cs typeface="Raleway"/>
                <a:sym typeface="Raleway"/>
              </a:rPr>
              <a:t>Champion</a:t>
            </a:r>
            <a:r>
              <a:rPr lang="en" sz="1500" i="1">
                <a:solidFill>
                  <a:schemeClr val="lt1"/>
                </a:solidFill>
                <a:latin typeface="Raleway"/>
                <a:ea typeface="Raleway"/>
                <a:cs typeface="Raleway"/>
                <a:sym typeface="Raleway"/>
              </a:rPr>
              <a:t> </a:t>
            </a:r>
            <a:r>
              <a:rPr lang="en" sz="1500">
                <a:solidFill>
                  <a:schemeClr val="lt1"/>
                </a:solidFill>
                <a:latin typeface="Raleway"/>
                <a:ea typeface="Raleway"/>
                <a:cs typeface="Raleway"/>
                <a:sym typeface="Raleway"/>
              </a:rPr>
              <a:t>policies, programs and projects that recognize the regional nature of climate change impacts and solutions</a:t>
            </a:r>
            <a:br>
              <a:rPr lang="en" sz="1500">
                <a:solidFill>
                  <a:schemeClr val="lt1"/>
                </a:solidFill>
                <a:latin typeface="Raleway"/>
                <a:ea typeface="Raleway"/>
                <a:cs typeface="Raleway"/>
                <a:sym typeface="Raleway"/>
              </a:rPr>
            </a:br>
            <a:endParaRPr sz="1500">
              <a:solidFill>
                <a:schemeClr val="lt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title"/>
          </p:nvPr>
        </p:nvSpPr>
        <p:spPr>
          <a:xfrm>
            <a:off x="729450" y="864300"/>
            <a:ext cx="7861200" cy="298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4040"/>
              <a:t>The Challenge</a:t>
            </a:r>
            <a:endParaRPr sz="4040"/>
          </a:p>
          <a:p>
            <a:pPr marL="0" lvl="0" indent="0" algn="l" rtl="0">
              <a:spcBef>
                <a:spcPts val="1000"/>
              </a:spcBef>
              <a:spcAft>
                <a:spcPts val="0"/>
              </a:spcAft>
              <a:buSzPts val="990"/>
              <a:buNone/>
            </a:pPr>
            <a:r>
              <a:rPr lang="en" sz="2140" b="0"/>
              <a:t>No one jurisdiction or organization can overcome the climate crisis. Addressing it will require transformative change at multiple scales. Many of the biggest challenges require solutions outside the jurisdiction or tool set of individual institutions, but most institutions are not structured to work beyond their boundaries. Without a collaborative approach, we will fail to meet our climate goals.</a:t>
            </a:r>
            <a:endParaRPr sz="2140" b="0"/>
          </a:p>
          <a:p>
            <a:pPr marL="0" lvl="0" indent="0" algn="l" rtl="0">
              <a:spcBef>
                <a:spcPts val="0"/>
              </a:spcBef>
              <a:spcAft>
                <a:spcPts val="0"/>
              </a:spcAft>
              <a:buSzPts val="990"/>
              <a:buNone/>
            </a:pPr>
            <a:endParaRPr sz="204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8"/>
          <p:cNvSpPr txBox="1">
            <a:spLocks noGrp="1"/>
          </p:cNvSpPr>
          <p:nvPr>
            <p:ph type="title"/>
          </p:nvPr>
        </p:nvSpPr>
        <p:spPr>
          <a:xfrm>
            <a:off x="729600" y="1409525"/>
            <a:ext cx="4279200" cy="12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Our </a:t>
            </a:r>
            <a:endParaRPr sz="6000"/>
          </a:p>
          <a:p>
            <a:pPr marL="0" lvl="0" indent="0" algn="l" rtl="0">
              <a:spcBef>
                <a:spcPts val="0"/>
              </a:spcBef>
              <a:spcAft>
                <a:spcPts val="0"/>
              </a:spcAft>
              <a:buNone/>
            </a:pPr>
            <a:r>
              <a:rPr lang="en" sz="6000"/>
              <a:t>Impact</a:t>
            </a:r>
            <a:endParaRPr sz="6000"/>
          </a:p>
        </p:txBody>
      </p:sp>
      <p:sp>
        <p:nvSpPr>
          <p:cNvPr id="485" name="Google Shape;485;p68"/>
          <p:cNvSpPr txBox="1">
            <a:spLocks noGrp="1"/>
          </p:cNvSpPr>
          <p:nvPr>
            <p:ph type="body" idx="1"/>
          </p:nvPr>
        </p:nvSpPr>
        <p:spPr>
          <a:xfrm>
            <a:off x="3951025" y="409425"/>
            <a:ext cx="4660800" cy="4292100"/>
          </a:xfrm>
          <a:prstGeom prst="rect">
            <a:avLst/>
          </a:prstGeom>
        </p:spPr>
        <p:txBody>
          <a:bodyPr spcFirstLastPara="1" wrap="square" lIns="91425" tIns="91425" rIns="91425" bIns="91425" anchor="t" anchorCtr="0">
            <a:noAutofit/>
          </a:bodyPr>
          <a:lstStyle/>
          <a:p>
            <a:pPr marL="457200" lvl="0" indent="-342900" algn="just" rtl="0">
              <a:lnSpc>
                <a:spcPct val="105000"/>
              </a:lnSpc>
              <a:spcBef>
                <a:spcPts val="0"/>
              </a:spcBef>
              <a:spcAft>
                <a:spcPts val="0"/>
              </a:spcAft>
              <a:buSzPts val="1800"/>
              <a:buChar char="➔"/>
            </a:pPr>
            <a:r>
              <a:rPr lang="en" sz="1800"/>
              <a:t>Programs and staff have the </a:t>
            </a:r>
            <a:r>
              <a:rPr lang="en" sz="1800" b="1"/>
              <a:t>resources and capacity</a:t>
            </a:r>
            <a:r>
              <a:rPr lang="en" sz="1800"/>
              <a:t> to implement and continuously improve climate policies and programs.</a:t>
            </a:r>
            <a:endParaRPr sz="1800"/>
          </a:p>
          <a:p>
            <a:pPr marL="457200" lvl="0" indent="-342900" algn="just" rtl="0">
              <a:lnSpc>
                <a:spcPct val="105000"/>
              </a:lnSpc>
              <a:spcBef>
                <a:spcPts val="1000"/>
              </a:spcBef>
              <a:spcAft>
                <a:spcPts val="0"/>
              </a:spcAft>
              <a:buSzPts val="1800"/>
              <a:buChar char="➔"/>
            </a:pPr>
            <a:r>
              <a:rPr lang="en" sz="1800" b="1"/>
              <a:t>Strong and diverse cross-sector partnerships</a:t>
            </a:r>
            <a:r>
              <a:rPr lang="en" sz="1800"/>
              <a:t> support transformative and equitable regional climate action. </a:t>
            </a:r>
            <a:endParaRPr sz="1800"/>
          </a:p>
          <a:p>
            <a:pPr marL="457200" lvl="0" indent="-342900" algn="just" rtl="0">
              <a:lnSpc>
                <a:spcPct val="105000"/>
              </a:lnSpc>
              <a:spcBef>
                <a:spcPts val="1000"/>
              </a:spcBef>
              <a:spcAft>
                <a:spcPts val="0"/>
              </a:spcAft>
              <a:buSzPts val="1800"/>
              <a:buChar char="➔"/>
            </a:pPr>
            <a:r>
              <a:rPr lang="en" sz="1800"/>
              <a:t>State and local policy and funding decisions </a:t>
            </a:r>
            <a:r>
              <a:rPr lang="en" sz="1800" b="1"/>
              <a:t>prioritize regional climate action</a:t>
            </a:r>
            <a:r>
              <a:rPr lang="en" sz="1800"/>
              <a:t>. </a:t>
            </a:r>
            <a:endParaRPr sz="1800"/>
          </a:p>
          <a:p>
            <a:pPr marL="457200" lvl="0" indent="-342900" algn="just" rtl="0">
              <a:lnSpc>
                <a:spcPct val="105000"/>
              </a:lnSpc>
              <a:spcBef>
                <a:spcPts val="1000"/>
              </a:spcBef>
              <a:spcAft>
                <a:spcPts val="1000"/>
              </a:spcAft>
              <a:buSzPts val="1800"/>
              <a:buChar char="➔"/>
            </a:pPr>
            <a:r>
              <a:rPr lang="en" sz="1800" b="1"/>
              <a:t>All of the region’s communities benefit</a:t>
            </a:r>
            <a:r>
              <a:rPr lang="en" sz="1800"/>
              <a:t> from reduced risks to life and property, increased wellness and prosperity, and greater sustainability.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6000"/>
              <a:t>Our Mission</a:t>
            </a:r>
            <a:endParaRPr sz="6000"/>
          </a:p>
        </p:txBody>
      </p:sp>
      <p:sp>
        <p:nvSpPr>
          <p:cNvPr id="331" name="Google Shape;331;p51"/>
          <p:cNvSpPr txBox="1">
            <a:spLocks noGrp="1"/>
          </p:cNvSpPr>
          <p:nvPr>
            <p:ph type="body" idx="1"/>
          </p:nvPr>
        </p:nvSpPr>
        <p:spPr>
          <a:xfrm>
            <a:off x="729450" y="2272900"/>
            <a:ext cx="7910400" cy="15804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2300"/>
              <a:t>The Santa Barbara County Regional Climate Collaborative's purpose is to build local capacity to advance regional scale solutions to the climate crisis and enhance resilience.</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000"/>
              <a:t>Our Vision</a:t>
            </a:r>
            <a:endParaRPr sz="6000"/>
          </a:p>
        </p:txBody>
      </p:sp>
      <p:sp>
        <p:nvSpPr>
          <p:cNvPr id="337" name="Google Shape;337;p52"/>
          <p:cNvSpPr txBox="1">
            <a:spLocks noGrp="1"/>
          </p:cNvSpPr>
          <p:nvPr>
            <p:ph type="body" idx="1"/>
          </p:nvPr>
        </p:nvSpPr>
        <p:spPr>
          <a:xfrm>
            <a:off x="729450" y="2272900"/>
            <a:ext cx="7882200" cy="1580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000"/>
              <a:t>A carbon neutral, climate-resilient, prosperous and equitable Santa Barbara County.</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cxnSp>
        <p:nvCxnSpPr>
          <p:cNvPr id="343" name="Google Shape;343;p53"/>
          <p:cNvCxnSpPr>
            <a:stCxn id="344" idx="6"/>
            <a:endCxn id="345" idx="2"/>
          </p:cNvCxnSpPr>
          <p:nvPr/>
        </p:nvCxnSpPr>
        <p:spPr>
          <a:xfrm rot="10800000" flipH="1">
            <a:off x="5945662" y="2635773"/>
            <a:ext cx="2301900" cy="11700"/>
          </a:xfrm>
          <a:prstGeom prst="straightConnector1">
            <a:avLst/>
          </a:prstGeom>
          <a:noFill/>
          <a:ln w="76200" cap="flat" cmpd="sng">
            <a:solidFill>
              <a:schemeClr val="accent3"/>
            </a:solidFill>
            <a:prstDash val="solid"/>
            <a:miter lim="800000"/>
            <a:headEnd type="none" w="sm" len="sm"/>
            <a:tailEnd type="none" w="sm" len="sm"/>
          </a:ln>
        </p:spPr>
      </p:cxnSp>
      <p:sp>
        <p:nvSpPr>
          <p:cNvPr id="346" name="Google Shape;346;p53"/>
          <p:cNvSpPr txBox="1">
            <a:spLocks noGrp="1"/>
          </p:cNvSpPr>
          <p:nvPr>
            <p:ph type="title"/>
          </p:nvPr>
        </p:nvSpPr>
        <p:spPr>
          <a:xfrm>
            <a:off x="407816" y="198993"/>
            <a:ext cx="8101500" cy="760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b="1">
                <a:latin typeface="Raleway"/>
                <a:ea typeface="Raleway"/>
                <a:cs typeface="Raleway"/>
                <a:sym typeface="Raleway"/>
              </a:rPr>
              <a:t>How We Got Here (Background)</a:t>
            </a:r>
            <a:endParaRPr>
              <a:latin typeface="Raleway"/>
              <a:ea typeface="Raleway"/>
              <a:cs typeface="Raleway"/>
              <a:sym typeface="Raleway"/>
            </a:endParaRPr>
          </a:p>
        </p:txBody>
      </p:sp>
      <p:sp>
        <p:nvSpPr>
          <p:cNvPr id="347" name="Google Shape;347;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348" name="Google Shape;348;p53"/>
          <p:cNvPicPr preferRelativeResize="0"/>
          <p:nvPr/>
        </p:nvPicPr>
        <p:blipFill rotWithShape="1">
          <a:blip r:embed="rId3">
            <a:alphaModFix/>
          </a:blip>
          <a:srcRect/>
          <a:stretch/>
        </p:blipFill>
        <p:spPr>
          <a:xfrm>
            <a:off x="7850207" y="138992"/>
            <a:ext cx="1168541" cy="1103382"/>
          </a:xfrm>
          <a:prstGeom prst="rect">
            <a:avLst/>
          </a:prstGeom>
          <a:noFill/>
          <a:ln>
            <a:noFill/>
          </a:ln>
        </p:spPr>
      </p:pic>
      <p:sp>
        <p:nvSpPr>
          <p:cNvPr id="349" name="Google Shape;349;p53"/>
          <p:cNvSpPr/>
          <p:nvPr/>
        </p:nvSpPr>
        <p:spPr>
          <a:xfrm>
            <a:off x="568886" y="2508331"/>
            <a:ext cx="267900" cy="267900"/>
          </a:xfrm>
          <a:prstGeom prst="ellipse">
            <a:avLst/>
          </a:prstGeom>
          <a:solidFill>
            <a:srgbClr val="F2F2F2"/>
          </a:solidFill>
          <a:ln w="762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350" name="Google Shape;350;p53"/>
          <p:cNvCxnSpPr>
            <a:stCxn id="351" idx="2"/>
            <a:endCxn id="344" idx="6"/>
          </p:cNvCxnSpPr>
          <p:nvPr/>
        </p:nvCxnSpPr>
        <p:spPr>
          <a:xfrm rot="10800000" flipH="1">
            <a:off x="2214676" y="2647622"/>
            <a:ext cx="3731100" cy="1200"/>
          </a:xfrm>
          <a:prstGeom prst="straightConnector1">
            <a:avLst/>
          </a:prstGeom>
          <a:noFill/>
          <a:ln w="76200" cap="flat" cmpd="sng">
            <a:solidFill>
              <a:schemeClr val="accent1"/>
            </a:solidFill>
            <a:prstDash val="solid"/>
            <a:miter lim="800000"/>
            <a:headEnd type="none" w="sm" len="sm"/>
            <a:tailEnd type="none" w="sm" len="sm"/>
          </a:ln>
        </p:spPr>
      </p:cxnSp>
      <p:sp>
        <p:nvSpPr>
          <p:cNvPr id="352" name="Google Shape;352;p53"/>
          <p:cNvSpPr txBox="1"/>
          <p:nvPr/>
        </p:nvSpPr>
        <p:spPr>
          <a:xfrm>
            <a:off x="390509" y="1526018"/>
            <a:ext cx="1359600" cy="931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2018 Central Coast Sustainability Summit</a:t>
            </a:r>
            <a:endParaRPr sz="1100">
              <a:latin typeface="Lato"/>
              <a:ea typeface="Lato"/>
              <a:cs typeface="Lato"/>
              <a:sym typeface="Lato"/>
            </a:endParaRPr>
          </a:p>
        </p:txBody>
      </p:sp>
      <p:sp>
        <p:nvSpPr>
          <p:cNvPr id="353" name="Google Shape;353;p53"/>
          <p:cNvSpPr txBox="1"/>
          <p:nvPr/>
        </p:nvSpPr>
        <p:spPr>
          <a:xfrm>
            <a:off x="945773" y="2849718"/>
            <a:ext cx="1485300" cy="931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Local Govts &amp; Stakeholders Conceptual Meeting</a:t>
            </a:r>
            <a:endParaRPr sz="1100">
              <a:latin typeface="Lato"/>
              <a:ea typeface="Lato"/>
              <a:cs typeface="Lato"/>
              <a:sym typeface="Lato"/>
            </a:endParaRPr>
          </a:p>
        </p:txBody>
      </p:sp>
      <p:sp>
        <p:nvSpPr>
          <p:cNvPr id="354" name="Google Shape;354;p53"/>
          <p:cNvSpPr/>
          <p:nvPr/>
        </p:nvSpPr>
        <p:spPr>
          <a:xfrm>
            <a:off x="3945280" y="2509273"/>
            <a:ext cx="267900" cy="267900"/>
          </a:xfrm>
          <a:prstGeom prst="ellipse">
            <a:avLst/>
          </a:prstGeom>
          <a:solidFill>
            <a:srgbClr val="F2F2F2"/>
          </a:solidFill>
          <a:ln w="762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53"/>
          <p:cNvSpPr/>
          <p:nvPr/>
        </p:nvSpPr>
        <p:spPr>
          <a:xfrm>
            <a:off x="7789096" y="2509273"/>
            <a:ext cx="267900" cy="267900"/>
          </a:xfrm>
          <a:prstGeom prst="ellipse">
            <a:avLst/>
          </a:prstGeom>
          <a:solidFill>
            <a:srgbClr val="F2F2F2"/>
          </a:solidFill>
          <a:ln w="762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 name="Google Shape;356;p53"/>
          <p:cNvSpPr txBox="1"/>
          <p:nvPr/>
        </p:nvSpPr>
        <p:spPr>
          <a:xfrm>
            <a:off x="7199672" y="1535100"/>
            <a:ext cx="1506900" cy="931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Collaborative Launch – Call for Members &amp; Applications</a:t>
            </a:r>
            <a:endParaRPr sz="1100">
              <a:latin typeface="Lato"/>
              <a:ea typeface="Lato"/>
              <a:cs typeface="Lato"/>
              <a:sym typeface="Lato"/>
            </a:endParaRPr>
          </a:p>
        </p:txBody>
      </p:sp>
      <p:sp>
        <p:nvSpPr>
          <p:cNvPr id="357" name="Google Shape;357;p53"/>
          <p:cNvSpPr txBox="1"/>
          <p:nvPr/>
        </p:nvSpPr>
        <p:spPr>
          <a:xfrm>
            <a:off x="6017705" y="2850612"/>
            <a:ext cx="1506900" cy="715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By-Laws drafted and reviewed by Local Govts</a:t>
            </a:r>
            <a:endParaRPr sz="1100">
              <a:latin typeface="Lato"/>
              <a:ea typeface="Lato"/>
              <a:cs typeface="Lato"/>
              <a:sym typeface="Lato"/>
            </a:endParaRPr>
          </a:p>
        </p:txBody>
      </p:sp>
      <p:sp>
        <p:nvSpPr>
          <p:cNvPr id="358" name="Google Shape;358;p53"/>
          <p:cNvSpPr txBox="1"/>
          <p:nvPr/>
        </p:nvSpPr>
        <p:spPr>
          <a:xfrm>
            <a:off x="3465852" y="2841025"/>
            <a:ext cx="1422600" cy="136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County Supervisors approved staff &amp; budget to launch Collaborative</a:t>
            </a:r>
            <a:endParaRPr sz="1100">
              <a:latin typeface="Lato"/>
              <a:ea typeface="Lato"/>
              <a:cs typeface="Lato"/>
              <a:sym typeface="Lato"/>
            </a:endParaRPr>
          </a:p>
        </p:txBody>
      </p:sp>
      <p:sp>
        <p:nvSpPr>
          <p:cNvPr id="359" name="Google Shape;359;p53"/>
          <p:cNvSpPr/>
          <p:nvPr/>
        </p:nvSpPr>
        <p:spPr>
          <a:xfrm>
            <a:off x="2774833" y="2560108"/>
            <a:ext cx="177600" cy="178800"/>
          </a:xfrm>
          <a:prstGeom prst="ellipse">
            <a:avLst/>
          </a:prstGeom>
          <a:solidFill>
            <a:srgbClr val="F2F2F2"/>
          </a:solidFill>
          <a:ln w="762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0" name="Google Shape;360;p53"/>
          <p:cNvSpPr/>
          <p:nvPr/>
        </p:nvSpPr>
        <p:spPr>
          <a:xfrm>
            <a:off x="3334730" y="2554097"/>
            <a:ext cx="177600" cy="178800"/>
          </a:xfrm>
          <a:prstGeom prst="ellipse">
            <a:avLst/>
          </a:prstGeom>
          <a:solidFill>
            <a:srgbClr val="F2F2F2"/>
          </a:solidFill>
          <a:ln w="762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 name="Google Shape;361;p53"/>
          <p:cNvSpPr/>
          <p:nvPr/>
        </p:nvSpPr>
        <p:spPr>
          <a:xfrm>
            <a:off x="4648267" y="2560108"/>
            <a:ext cx="177600" cy="178800"/>
          </a:xfrm>
          <a:prstGeom prst="ellipse">
            <a:avLst/>
          </a:prstGeom>
          <a:solidFill>
            <a:srgbClr val="F2F2F2"/>
          </a:solidFill>
          <a:ln w="762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 name="Google Shape;362;p53"/>
          <p:cNvSpPr/>
          <p:nvPr/>
        </p:nvSpPr>
        <p:spPr>
          <a:xfrm>
            <a:off x="5208164" y="2559293"/>
            <a:ext cx="177600" cy="178800"/>
          </a:xfrm>
          <a:prstGeom prst="ellipse">
            <a:avLst/>
          </a:prstGeom>
          <a:solidFill>
            <a:srgbClr val="F2F2F2"/>
          </a:solidFill>
          <a:ln w="762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4" name="Google Shape;344;p53"/>
          <p:cNvSpPr/>
          <p:nvPr/>
        </p:nvSpPr>
        <p:spPr>
          <a:xfrm>
            <a:off x="5768062" y="2558073"/>
            <a:ext cx="177600" cy="178800"/>
          </a:xfrm>
          <a:prstGeom prst="ellipse">
            <a:avLst/>
          </a:prstGeom>
          <a:solidFill>
            <a:srgbClr val="F2F2F2"/>
          </a:solidFill>
          <a:ln w="762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 name="Google Shape;363;p53"/>
          <p:cNvSpPr txBox="1"/>
          <p:nvPr/>
        </p:nvSpPr>
        <p:spPr>
          <a:xfrm>
            <a:off x="2198044" y="1941321"/>
            <a:ext cx="16149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Local Govt Meetings</a:t>
            </a:r>
            <a:endParaRPr sz="1100">
              <a:latin typeface="Lato"/>
              <a:ea typeface="Lato"/>
              <a:cs typeface="Lato"/>
              <a:sym typeface="Lato"/>
            </a:endParaRPr>
          </a:p>
        </p:txBody>
      </p:sp>
      <p:sp>
        <p:nvSpPr>
          <p:cNvPr id="364" name="Google Shape;364;p53"/>
          <p:cNvSpPr txBox="1"/>
          <p:nvPr/>
        </p:nvSpPr>
        <p:spPr>
          <a:xfrm>
            <a:off x="4489489" y="1957873"/>
            <a:ext cx="16149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Local Govt Meetings</a:t>
            </a:r>
            <a:endParaRPr sz="1100">
              <a:latin typeface="Lato"/>
              <a:ea typeface="Lato"/>
              <a:cs typeface="Lato"/>
              <a:sym typeface="Lato"/>
            </a:endParaRPr>
          </a:p>
        </p:txBody>
      </p:sp>
      <p:cxnSp>
        <p:nvCxnSpPr>
          <p:cNvPr id="365" name="Google Shape;365;p53"/>
          <p:cNvCxnSpPr>
            <a:stCxn id="349" idx="6"/>
            <a:endCxn id="351" idx="2"/>
          </p:cNvCxnSpPr>
          <p:nvPr/>
        </p:nvCxnSpPr>
        <p:spPr>
          <a:xfrm>
            <a:off x="836786" y="2642281"/>
            <a:ext cx="1377900" cy="6600"/>
          </a:xfrm>
          <a:prstGeom prst="straightConnector1">
            <a:avLst/>
          </a:prstGeom>
          <a:noFill/>
          <a:ln w="76200" cap="flat" cmpd="sng">
            <a:solidFill>
              <a:schemeClr val="dk2"/>
            </a:solidFill>
            <a:prstDash val="solid"/>
            <a:miter lim="800000"/>
            <a:headEnd type="none" w="sm" len="sm"/>
            <a:tailEnd type="none" w="sm" len="sm"/>
          </a:ln>
        </p:spPr>
      </p:cxnSp>
      <p:sp>
        <p:nvSpPr>
          <p:cNvPr id="366" name="Google Shape;366;p53"/>
          <p:cNvSpPr/>
          <p:nvPr/>
        </p:nvSpPr>
        <p:spPr>
          <a:xfrm>
            <a:off x="1482117" y="2503949"/>
            <a:ext cx="267900" cy="267900"/>
          </a:xfrm>
          <a:prstGeom prst="ellipse">
            <a:avLst/>
          </a:prstGeom>
          <a:solidFill>
            <a:srgbClr val="F2F2F2"/>
          </a:solidFill>
          <a:ln w="762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7" name="Google Shape;367;p53"/>
          <p:cNvSpPr/>
          <p:nvPr/>
        </p:nvSpPr>
        <p:spPr>
          <a:xfrm>
            <a:off x="6578988" y="2509273"/>
            <a:ext cx="267900" cy="267900"/>
          </a:xfrm>
          <a:prstGeom prst="ellipse">
            <a:avLst/>
          </a:prstGeom>
          <a:solidFill>
            <a:srgbClr val="F2F2F2"/>
          </a:solidFill>
          <a:ln w="762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8" name="Google Shape;368;p53"/>
          <p:cNvSpPr txBox="1"/>
          <p:nvPr/>
        </p:nvSpPr>
        <p:spPr>
          <a:xfrm>
            <a:off x="390500" y="1036850"/>
            <a:ext cx="694800" cy="361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900" b="1">
                <a:solidFill>
                  <a:schemeClr val="dk2"/>
                </a:solidFill>
                <a:latin typeface="Raleway"/>
                <a:ea typeface="Raleway"/>
                <a:cs typeface="Raleway"/>
                <a:sym typeface="Raleway"/>
              </a:rPr>
              <a:t>2018</a:t>
            </a:r>
            <a:endParaRPr sz="1200">
              <a:latin typeface="Raleway"/>
              <a:ea typeface="Raleway"/>
              <a:cs typeface="Raleway"/>
              <a:sym typeface="Raleway"/>
            </a:endParaRPr>
          </a:p>
        </p:txBody>
      </p:sp>
      <p:sp>
        <p:nvSpPr>
          <p:cNvPr id="369" name="Google Shape;369;p53"/>
          <p:cNvSpPr txBox="1"/>
          <p:nvPr/>
        </p:nvSpPr>
        <p:spPr>
          <a:xfrm>
            <a:off x="1963343" y="1036850"/>
            <a:ext cx="693000" cy="361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900" b="1">
                <a:solidFill>
                  <a:schemeClr val="accent1"/>
                </a:solidFill>
                <a:latin typeface="Raleway"/>
                <a:ea typeface="Raleway"/>
                <a:cs typeface="Raleway"/>
                <a:sym typeface="Raleway"/>
              </a:rPr>
              <a:t>2019</a:t>
            </a:r>
            <a:endParaRPr sz="1200">
              <a:latin typeface="Raleway"/>
              <a:ea typeface="Raleway"/>
              <a:cs typeface="Raleway"/>
              <a:sym typeface="Raleway"/>
            </a:endParaRPr>
          </a:p>
        </p:txBody>
      </p:sp>
      <p:sp>
        <p:nvSpPr>
          <p:cNvPr id="370" name="Google Shape;370;p53"/>
          <p:cNvSpPr txBox="1"/>
          <p:nvPr/>
        </p:nvSpPr>
        <p:spPr>
          <a:xfrm>
            <a:off x="5616221" y="1036850"/>
            <a:ext cx="705600" cy="361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900" b="1">
                <a:solidFill>
                  <a:schemeClr val="accent3"/>
                </a:solidFill>
                <a:latin typeface="Raleway"/>
                <a:ea typeface="Raleway"/>
                <a:cs typeface="Raleway"/>
                <a:sym typeface="Raleway"/>
              </a:rPr>
              <a:t>2020</a:t>
            </a:r>
            <a:endParaRPr sz="1200">
              <a:latin typeface="Raleway"/>
              <a:ea typeface="Raleway"/>
              <a:cs typeface="Raleway"/>
              <a:sym typeface="Raleway"/>
            </a:endParaRPr>
          </a:p>
        </p:txBody>
      </p:sp>
      <p:sp>
        <p:nvSpPr>
          <p:cNvPr id="345" name="Google Shape;345;p53"/>
          <p:cNvSpPr/>
          <p:nvPr/>
        </p:nvSpPr>
        <p:spPr>
          <a:xfrm>
            <a:off x="8247618" y="2546342"/>
            <a:ext cx="177600" cy="178800"/>
          </a:xfrm>
          <a:prstGeom prst="ellipse">
            <a:avLst/>
          </a:prstGeom>
          <a:solidFill>
            <a:srgbClr val="F2F2F2"/>
          </a:solidFill>
          <a:ln w="76200" cap="flat"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1" name="Google Shape;371;p53"/>
          <p:cNvSpPr txBox="1"/>
          <p:nvPr/>
        </p:nvSpPr>
        <p:spPr>
          <a:xfrm>
            <a:off x="7917431" y="2843164"/>
            <a:ext cx="1318200" cy="715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Lato"/>
                <a:ea typeface="Lato"/>
                <a:cs typeface="Lato"/>
                <a:sym typeface="Lato"/>
              </a:rPr>
              <a:t>1</a:t>
            </a:r>
            <a:r>
              <a:rPr lang="en" sz="1400" baseline="30000">
                <a:solidFill>
                  <a:schemeClr val="dk1"/>
                </a:solidFill>
                <a:latin typeface="Lato"/>
                <a:ea typeface="Lato"/>
                <a:cs typeface="Lato"/>
                <a:sym typeface="Lato"/>
              </a:rPr>
              <a:t>st</a:t>
            </a:r>
            <a:r>
              <a:rPr lang="en" sz="1400">
                <a:solidFill>
                  <a:schemeClr val="dk1"/>
                </a:solidFill>
                <a:latin typeface="Lato"/>
                <a:ea typeface="Lato"/>
                <a:cs typeface="Lato"/>
                <a:sym typeface="Lato"/>
              </a:rPr>
              <a:t> Steering Committee Meeting</a:t>
            </a:r>
            <a:endParaRPr sz="1100">
              <a:latin typeface="Lato"/>
              <a:ea typeface="Lato"/>
              <a:cs typeface="Lato"/>
              <a:sym typeface="Lato"/>
            </a:endParaRPr>
          </a:p>
        </p:txBody>
      </p:sp>
      <p:sp>
        <p:nvSpPr>
          <p:cNvPr id="351" name="Google Shape;351;p53"/>
          <p:cNvSpPr/>
          <p:nvPr/>
        </p:nvSpPr>
        <p:spPr>
          <a:xfrm>
            <a:off x="2214676" y="2559422"/>
            <a:ext cx="177600" cy="178800"/>
          </a:xfrm>
          <a:prstGeom prst="ellipse">
            <a:avLst/>
          </a:prstGeom>
          <a:solidFill>
            <a:srgbClr val="F2F2F2"/>
          </a:solidFill>
          <a:ln w="762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4"/>
          <p:cNvPicPr preferRelativeResize="0"/>
          <p:nvPr/>
        </p:nvPicPr>
        <p:blipFill>
          <a:blip r:embed="rId3">
            <a:alphaModFix/>
          </a:blip>
          <a:stretch>
            <a:fillRect/>
          </a:stretch>
        </p:blipFill>
        <p:spPr>
          <a:xfrm>
            <a:off x="1429350" y="937876"/>
            <a:ext cx="6069524" cy="4232074"/>
          </a:xfrm>
          <a:prstGeom prst="rect">
            <a:avLst/>
          </a:prstGeom>
          <a:noFill/>
          <a:ln>
            <a:noFill/>
          </a:ln>
        </p:spPr>
      </p:pic>
      <p:sp>
        <p:nvSpPr>
          <p:cNvPr id="377" name="Google Shape;377;p54"/>
          <p:cNvSpPr txBox="1">
            <a:spLocks noGrp="1"/>
          </p:cNvSpPr>
          <p:nvPr>
            <p:ph type="title" idx="4294967295"/>
          </p:nvPr>
        </p:nvSpPr>
        <p:spPr>
          <a:xfrm>
            <a:off x="521238" y="310295"/>
            <a:ext cx="8101500" cy="760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000"/>
              <a:t>Who we are</a:t>
            </a:r>
            <a:endParaRPr sz="3000">
              <a:latin typeface="Raleway"/>
              <a:ea typeface="Raleway"/>
              <a:cs typeface="Raleway"/>
              <a:sym typeface="Raleway"/>
            </a:endParaRPr>
          </a:p>
        </p:txBody>
      </p:sp>
      <p:sp>
        <p:nvSpPr>
          <p:cNvPr id="378" name="Google Shape;378;p54"/>
          <p:cNvSpPr/>
          <p:nvPr/>
        </p:nvSpPr>
        <p:spPr>
          <a:xfrm>
            <a:off x="1461475" y="936475"/>
            <a:ext cx="1206000" cy="425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 name="Google Shape;379;p54"/>
          <p:cNvPicPr preferRelativeResize="0"/>
          <p:nvPr/>
        </p:nvPicPr>
        <p:blipFill>
          <a:blip r:embed="rId4">
            <a:alphaModFix/>
          </a:blip>
          <a:stretch>
            <a:fillRect/>
          </a:stretch>
        </p:blipFill>
        <p:spPr>
          <a:xfrm>
            <a:off x="1500211" y="861663"/>
            <a:ext cx="1071750" cy="51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55"/>
          <p:cNvCxnSpPr/>
          <p:nvPr/>
        </p:nvCxnSpPr>
        <p:spPr>
          <a:xfrm rot="10800000" flipH="1">
            <a:off x="4484651" y="2014616"/>
            <a:ext cx="1451100" cy="12000"/>
          </a:xfrm>
          <a:prstGeom prst="bentConnector3">
            <a:avLst>
              <a:gd name="adj1" fmla="val 95760"/>
            </a:avLst>
          </a:prstGeom>
          <a:noFill/>
          <a:ln w="9525" cap="flat" cmpd="sng">
            <a:solidFill>
              <a:srgbClr val="C2C2C2"/>
            </a:solidFill>
            <a:prstDash val="solid"/>
            <a:round/>
            <a:headEnd type="none" w="sm" len="sm"/>
            <a:tailEnd type="none" w="sm" len="sm"/>
          </a:ln>
        </p:spPr>
      </p:cxnSp>
      <p:sp>
        <p:nvSpPr>
          <p:cNvPr id="385" name="Google Shape;385;p55"/>
          <p:cNvSpPr/>
          <p:nvPr/>
        </p:nvSpPr>
        <p:spPr>
          <a:xfrm>
            <a:off x="3584062" y="1098838"/>
            <a:ext cx="1800000" cy="5262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Steering Committee</a:t>
            </a:r>
            <a:endParaRPr sz="1400">
              <a:solidFill>
                <a:srgbClr val="FFFFFF"/>
              </a:solidFill>
            </a:endParaRPr>
          </a:p>
        </p:txBody>
      </p:sp>
      <p:sp>
        <p:nvSpPr>
          <p:cNvPr id="386" name="Google Shape;386;p55"/>
          <p:cNvSpPr/>
          <p:nvPr/>
        </p:nvSpPr>
        <p:spPr>
          <a:xfrm>
            <a:off x="1512263" y="3086661"/>
            <a:ext cx="1800000" cy="491625"/>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Clean Energy Assurance Subcommittee</a:t>
            </a:r>
            <a:endParaRPr sz="1400">
              <a:solidFill>
                <a:srgbClr val="FFFFFF"/>
              </a:solidFill>
            </a:endParaRPr>
          </a:p>
        </p:txBody>
      </p:sp>
      <p:sp>
        <p:nvSpPr>
          <p:cNvPr id="387" name="Google Shape;387;p55"/>
          <p:cNvSpPr/>
          <p:nvPr/>
        </p:nvSpPr>
        <p:spPr>
          <a:xfrm>
            <a:off x="5384042" y="1790077"/>
            <a:ext cx="1800000" cy="4611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Equity Advisory &amp; Outreach Committee</a:t>
            </a:r>
            <a:endParaRPr sz="1400">
              <a:solidFill>
                <a:srgbClr val="FFFFFF"/>
              </a:solidFill>
            </a:endParaRPr>
          </a:p>
        </p:txBody>
      </p:sp>
      <p:cxnSp>
        <p:nvCxnSpPr>
          <p:cNvPr id="388" name="Google Shape;388;p55"/>
          <p:cNvCxnSpPr>
            <a:stCxn id="386" idx="0"/>
            <a:endCxn id="385" idx="2"/>
          </p:cNvCxnSpPr>
          <p:nvPr/>
        </p:nvCxnSpPr>
        <p:spPr>
          <a:xfrm rot="-5400000">
            <a:off x="2717363" y="1319961"/>
            <a:ext cx="1461600" cy="2071800"/>
          </a:xfrm>
          <a:prstGeom prst="bentConnector3">
            <a:avLst>
              <a:gd name="adj1" fmla="val 50001"/>
            </a:avLst>
          </a:prstGeom>
          <a:noFill/>
          <a:ln w="9525" cap="flat" cmpd="sng">
            <a:solidFill>
              <a:srgbClr val="C2C2C2"/>
            </a:solidFill>
            <a:prstDash val="solid"/>
            <a:round/>
            <a:headEnd type="none" w="sm" len="sm"/>
            <a:tailEnd type="none" w="sm" len="sm"/>
          </a:ln>
        </p:spPr>
      </p:cxnSp>
      <p:sp>
        <p:nvSpPr>
          <p:cNvPr id="389" name="Google Shape;389;p55"/>
          <p:cNvSpPr/>
          <p:nvPr/>
        </p:nvSpPr>
        <p:spPr>
          <a:xfrm>
            <a:off x="3584053" y="3086748"/>
            <a:ext cx="1800000" cy="491625"/>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Sea Level Rise Adaptation </a:t>
            </a:r>
            <a:r>
              <a:rPr lang="en" sz="1000">
                <a:solidFill>
                  <a:schemeClr val="lt1"/>
                </a:solidFill>
                <a:latin typeface="Roboto"/>
                <a:ea typeface="Roboto"/>
                <a:cs typeface="Roboto"/>
                <a:sym typeface="Roboto"/>
              </a:rPr>
              <a:t>Subcommittee</a:t>
            </a:r>
            <a:endParaRPr sz="1400">
              <a:solidFill>
                <a:srgbClr val="FFFFFF"/>
              </a:solidFill>
            </a:endParaRPr>
          </a:p>
        </p:txBody>
      </p:sp>
      <p:sp>
        <p:nvSpPr>
          <p:cNvPr id="390" name="Google Shape;390;p55"/>
          <p:cNvSpPr/>
          <p:nvPr/>
        </p:nvSpPr>
        <p:spPr>
          <a:xfrm>
            <a:off x="5655844" y="3086661"/>
            <a:ext cx="1800000" cy="491625"/>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Carbon Farming &amp; Land Stewardship </a:t>
            </a:r>
            <a:r>
              <a:rPr lang="en" sz="1000">
                <a:solidFill>
                  <a:schemeClr val="lt1"/>
                </a:solidFill>
                <a:latin typeface="Roboto"/>
                <a:ea typeface="Roboto"/>
                <a:cs typeface="Roboto"/>
                <a:sym typeface="Roboto"/>
              </a:rPr>
              <a:t>Subcommittee</a:t>
            </a:r>
            <a:endParaRPr sz="1400">
              <a:solidFill>
                <a:srgbClr val="FFFFFF"/>
              </a:solidFill>
            </a:endParaRPr>
          </a:p>
        </p:txBody>
      </p:sp>
      <p:cxnSp>
        <p:nvCxnSpPr>
          <p:cNvPr id="391" name="Google Shape;391;p55"/>
          <p:cNvCxnSpPr>
            <a:stCxn id="389" idx="0"/>
            <a:endCxn id="385" idx="2"/>
          </p:cNvCxnSpPr>
          <p:nvPr/>
        </p:nvCxnSpPr>
        <p:spPr>
          <a:xfrm rot="-5400000">
            <a:off x="3753553" y="2355648"/>
            <a:ext cx="1461600" cy="600"/>
          </a:xfrm>
          <a:prstGeom prst="bentConnector3">
            <a:avLst>
              <a:gd name="adj1" fmla="val 50004"/>
            </a:avLst>
          </a:prstGeom>
          <a:noFill/>
          <a:ln w="9525" cap="flat" cmpd="sng">
            <a:solidFill>
              <a:srgbClr val="C2C2C2"/>
            </a:solidFill>
            <a:prstDash val="solid"/>
            <a:round/>
            <a:headEnd type="none" w="sm" len="sm"/>
            <a:tailEnd type="none" w="sm" len="sm"/>
          </a:ln>
        </p:spPr>
      </p:cxnSp>
      <p:sp>
        <p:nvSpPr>
          <p:cNvPr id="392" name="Google Shape;392;p55"/>
          <p:cNvSpPr/>
          <p:nvPr/>
        </p:nvSpPr>
        <p:spPr>
          <a:xfrm>
            <a:off x="1512262" y="3974138"/>
            <a:ext cx="5943600" cy="52605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General Members</a:t>
            </a:r>
            <a:endParaRPr sz="1400">
              <a:solidFill>
                <a:srgbClr val="FFFFFF"/>
              </a:solidFill>
            </a:endParaRPr>
          </a:p>
        </p:txBody>
      </p:sp>
      <p:sp>
        <p:nvSpPr>
          <p:cNvPr id="393" name="Google Shape;393;p55"/>
          <p:cNvSpPr txBox="1">
            <a:spLocks noGrp="1"/>
          </p:cNvSpPr>
          <p:nvPr>
            <p:ph type="title"/>
          </p:nvPr>
        </p:nvSpPr>
        <p:spPr>
          <a:xfrm>
            <a:off x="521238" y="310295"/>
            <a:ext cx="8101500" cy="760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000" b="1">
                <a:latin typeface="Raleway"/>
                <a:ea typeface="Raleway"/>
                <a:cs typeface="Raleway"/>
                <a:sym typeface="Raleway"/>
              </a:rPr>
              <a:t>Organizational Structure</a:t>
            </a:r>
            <a:endParaRPr sz="3000" b="1">
              <a:latin typeface="Raleway"/>
              <a:ea typeface="Raleway"/>
              <a:cs typeface="Raleway"/>
              <a:sym typeface="Raleway"/>
            </a:endParaRPr>
          </a:p>
        </p:txBody>
      </p:sp>
      <p:cxnSp>
        <p:nvCxnSpPr>
          <p:cNvPr id="394" name="Google Shape;394;p55"/>
          <p:cNvCxnSpPr>
            <a:stCxn id="390" idx="0"/>
          </p:cNvCxnSpPr>
          <p:nvPr/>
        </p:nvCxnSpPr>
        <p:spPr>
          <a:xfrm rot="5400000" flipH="1">
            <a:off x="5150794" y="1681611"/>
            <a:ext cx="738300" cy="2071800"/>
          </a:xfrm>
          <a:prstGeom prst="bentConnector2">
            <a:avLst/>
          </a:prstGeom>
          <a:noFill/>
          <a:ln w="9525" cap="flat" cmpd="sng">
            <a:solidFill>
              <a:srgbClr val="C2C2C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521238" y="310295"/>
            <a:ext cx="8101500" cy="760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3000" b="1">
                <a:latin typeface="Raleway"/>
                <a:ea typeface="Raleway"/>
                <a:cs typeface="Raleway"/>
                <a:sym typeface="Raleway"/>
              </a:rPr>
              <a:t>Steering Committee Composition</a:t>
            </a:r>
            <a:endParaRPr sz="3000">
              <a:latin typeface="Raleway"/>
              <a:ea typeface="Raleway"/>
              <a:cs typeface="Raleway"/>
              <a:sym typeface="Raleway"/>
            </a:endParaRPr>
          </a:p>
        </p:txBody>
      </p:sp>
      <p:sp>
        <p:nvSpPr>
          <p:cNvPr id="401" name="Google Shape;401;p5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8</a:t>
            </a:fld>
            <a:endParaRPr sz="1100"/>
          </a:p>
        </p:txBody>
      </p:sp>
      <p:pic>
        <p:nvPicPr>
          <p:cNvPr id="402" name="Google Shape;402;p56"/>
          <p:cNvPicPr preferRelativeResize="0"/>
          <p:nvPr/>
        </p:nvPicPr>
        <p:blipFill rotWithShape="1">
          <a:blip r:embed="rId3">
            <a:alphaModFix/>
          </a:blip>
          <a:srcRect/>
          <a:stretch/>
        </p:blipFill>
        <p:spPr>
          <a:xfrm>
            <a:off x="7850207" y="138992"/>
            <a:ext cx="1168541" cy="1103381"/>
          </a:xfrm>
          <a:prstGeom prst="rect">
            <a:avLst/>
          </a:prstGeom>
          <a:noFill/>
          <a:ln>
            <a:noFill/>
          </a:ln>
        </p:spPr>
      </p:pic>
      <p:graphicFrame>
        <p:nvGraphicFramePr>
          <p:cNvPr id="403" name="Google Shape;403;p56"/>
          <p:cNvGraphicFramePr/>
          <p:nvPr/>
        </p:nvGraphicFramePr>
        <p:xfrm>
          <a:off x="591900" y="1055405"/>
          <a:ext cx="3000000" cy="3000000"/>
        </p:xfrm>
        <a:graphic>
          <a:graphicData uri="http://schemas.openxmlformats.org/drawingml/2006/table">
            <a:tbl>
              <a:tblPr>
                <a:noFill/>
                <a:tableStyleId>{984DA0FA-B543-49C3-92B1-B68AD6DA385E}</a:tableStyleId>
              </a:tblPr>
              <a:tblGrid>
                <a:gridCol w="2186250">
                  <a:extLst>
                    <a:ext uri="{9D8B030D-6E8A-4147-A177-3AD203B41FA5}">
                      <a16:colId xmlns:a16="http://schemas.microsoft.com/office/drawing/2014/main" val="20000"/>
                    </a:ext>
                  </a:extLst>
                </a:gridCol>
                <a:gridCol w="1900250">
                  <a:extLst>
                    <a:ext uri="{9D8B030D-6E8A-4147-A177-3AD203B41FA5}">
                      <a16:colId xmlns:a16="http://schemas.microsoft.com/office/drawing/2014/main" val="20001"/>
                    </a:ext>
                  </a:extLst>
                </a:gridCol>
                <a:gridCol w="1900250">
                  <a:extLst>
                    <a:ext uri="{9D8B030D-6E8A-4147-A177-3AD203B41FA5}">
                      <a16:colId xmlns:a16="http://schemas.microsoft.com/office/drawing/2014/main" val="20002"/>
                    </a:ext>
                  </a:extLst>
                </a:gridCol>
                <a:gridCol w="1566900">
                  <a:extLst>
                    <a:ext uri="{9D8B030D-6E8A-4147-A177-3AD203B41FA5}">
                      <a16:colId xmlns:a16="http://schemas.microsoft.com/office/drawing/2014/main" val="20003"/>
                    </a:ext>
                  </a:extLst>
                </a:gridCol>
              </a:tblGrid>
              <a:tr h="398400">
                <a:tc>
                  <a:txBody>
                    <a:bodyPr/>
                    <a:lstStyle/>
                    <a:p>
                      <a:pPr marL="0" marR="0" lvl="0" indent="0" algn="l" rtl="0">
                        <a:spcBef>
                          <a:spcPts val="0"/>
                        </a:spcBef>
                        <a:spcAft>
                          <a:spcPts val="0"/>
                        </a:spcAft>
                        <a:buNone/>
                      </a:pPr>
                      <a:r>
                        <a:rPr lang="en" sz="1300" b="1" i="0" u="none" strike="noStrike" cap="none">
                          <a:solidFill>
                            <a:srgbClr val="000000"/>
                          </a:solidFill>
                          <a:latin typeface="Lato"/>
                          <a:ea typeface="Lato"/>
                          <a:cs typeface="Lato"/>
                          <a:sym typeface="Lato"/>
                        </a:rPr>
                        <a:t>Organization</a:t>
                      </a:r>
                      <a:endParaRPr sz="1000">
                        <a:latin typeface="Lato"/>
                        <a:ea typeface="Lato"/>
                        <a:cs typeface="Lato"/>
                        <a:sym typeface="Lato"/>
                      </a:endParaRPr>
                    </a:p>
                  </a:txBody>
                  <a:tcPr marL="34300" marR="34300" marT="34300" marB="34300" anchor="ctr">
                    <a:solidFill>
                      <a:srgbClr val="D0CECE"/>
                    </a:solidFill>
                  </a:tcPr>
                </a:tc>
                <a:tc>
                  <a:txBody>
                    <a:bodyPr/>
                    <a:lstStyle/>
                    <a:p>
                      <a:pPr marL="0" marR="0" lvl="0" indent="0" algn="l" rtl="0">
                        <a:spcBef>
                          <a:spcPts val="0"/>
                        </a:spcBef>
                        <a:spcAft>
                          <a:spcPts val="0"/>
                        </a:spcAft>
                        <a:buNone/>
                      </a:pPr>
                      <a:r>
                        <a:rPr lang="en" sz="1300" b="1" i="0" u="none" strike="noStrike" cap="none">
                          <a:solidFill>
                            <a:srgbClr val="000000"/>
                          </a:solidFill>
                          <a:latin typeface="Lato"/>
                          <a:ea typeface="Lato"/>
                          <a:cs typeface="Lato"/>
                          <a:sym typeface="Lato"/>
                        </a:rPr>
                        <a:t>Member</a:t>
                      </a:r>
                      <a:endParaRPr sz="1000">
                        <a:latin typeface="Lato"/>
                        <a:ea typeface="Lato"/>
                        <a:cs typeface="Lato"/>
                        <a:sym typeface="Lato"/>
                      </a:endParaRPr>
                    </a:p>
                  </a:txBody>
                  <a:tcPr marL="34300" marR="34300" marT="34300" marB="34300" anchor="ctr">
                    <a:solidFill>
                      <a:srgbClr val="D0CECE"/>
                    </a:solidFill>
                  </a:tcPr>
                </a:tc>
                <a:tc>
                  <a:txBody>
                    <a:bodyPr/>
                    <a:lstStyle/>
                    <a:p>
                      <a:pPr marL="0" marR="0" lvl="0" indent="0" algn="l" rtl="0">
                        <a:spcBef>
                          <a:spcPts val="0"/>
                        </a:spcBef>
                        <a:spcAft>
                          <a:spcPts val="0"/>
                        </a:spcAft>
                        <a:buNone/>
                      </a:pPr>
                      <a:r>
                        <a:rPr lang="en" sz="1300" b="1" i="0" u="none" strike="noStrike" cap="none">
                          <a:solidFill>
                            <a:srgbClr val="000000"/>
                          </a:solidFill>
                          <a:latin typeface="Lato"/>
                          <a:ea typeface="Lato"/>
                          <a:cs typeface="Lato"/>
                          <a:sym typeface="Lato"/>
                        </a:rPr>
                        <a:t>Org Type</a:t>
                      </a:r>
                      <a:endParaRPr sz="1000">
                        <a:latin typeface="Lato"/>
                        <a:ea typeface="Lato"/>
                        <a:cs typeface="Lato"/>
                        <a:sym typeface="Lato"/>
                      </a:endParaRPr>
                    </a:p>
                  </a:txBody>
                  <a:tcPr marL="34300" marR="34300" marT="34300" marB="34300" anchor="ctr">
                    <a:solidFill>
                      <a:srgbClr val="D0CECE"/>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 sz="1300" b="1" u="none" strike="noStrike" cap="none">
                          <a:latin typeface="Lato"/>
                          <a:ea typeface="Lato"/>
                          <a:cs typeface="Lato"/>
                          <a:sym typeface="Lato"/>
                        </a:rPr>
                        <a:t>Region</a:t>
                      </a:r>
                      <a:endParaRPr sz="1300" b="1" i="0" u="none" strike="noStrike" cap="none">
                        <a:solidFill>
                          <a:srgbClr val="000000"/>
                        </a:solidFill>
                        <a:latin typeface="Lato"/>
                        <a:ea typeface="Lato"/>
                        <a:cs typeface="Lato"/>
                        <a:sym typeface="Lato"/>
                      </a:endParaRPr>
                    </a:p>
                  </a:txBody>
                  <a:tcPr marL="34300" marR="34300" marT="34300" marB="34300" anchor="ctr">
                    <a:solidFill>
                      <a:srgbClr val="D0CECE"/>
                    </a:solidFill>
                  </a:tcPr>
                </a:tc>
                <a:extLst>
                  <a:ext uri="{0D108BD9-81ED-4DB2-BD59-A6C34878D82A}">
                    <a16:rowId xmlns:a16="http://schemas.microsoft.com/office/drawing/2014/main" val="10000"/>
                  </a:ext>
                </a:extLst>
              </a:tr>
              <a:tr h="398400">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County of SB</a:t>
                      </a:r>
                      <a:endParaRPr sz="1000">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Ashley Watkins</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Local Govt</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Countywide</a:t>
                      </a:r>
                      <a:endParaRPr sz="1000">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1"/>
                  </a:ext>
                </a:extLst>
              </a:tr>
              <a:tr h="507225">
                <a:tc>
                  <a:txBody>
                    <a:bodyPr/>
                    <a:lstStyle/>
                    <a:p>
                      <a:pPr marL="0" marR="0" lvl="0" indent="0" algn="l" rtl="0">
                        <a:spcBef>
                          <a:spcPts val="0"/>
                        </a:spcBef>
                        <a:spcAft>
                          <a:spcPts val="0"/>
                        </a:spcAft>
                        <a:buNone/>
                      </a:pPr>
                      <a:r>
                        <a:rPr lang="en" sz="1300" u="none" strike="noStrike" cap="none">
                          <a:latin typeface="Lato"/>
                          <a:ea typeface="Lato"/>
                          <a:cs typeface="Lato"/>
                          <a:sym typeface="Lato"/>
                        </a:rPr>
                        <a:t>Santa Barbara</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Alelia Parenteau</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Local Govt</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South Coast  - City</a:t>
                      </a:r>
                      <a:endParaRPr sz="1000">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2"/>
                  </a:ext>
                </a:extLst>
              </a:tr>
              <a:tr h="507225">
                <a:tc>
                  <a:txBody>
                    <a:bodyPr/>
                    <a:lstStyle/>
                    <a:p>
                      <a:pPr marL="0" marR="0" lvl="0" indent="0" algn="l" rtl="0">
                        <a:spcBef>
                          <a:spcPts val="0"/>
                        </a:spcBef>
                        <a:spcAft>
                          <a:spcPts val="0"/>
                        </a:spcAft>
                        <a:buNone/>
                      </a:pPr>
                      <a:r>
                        <a:rPr lang="en" sz="1300" u="none" strike="noStrike" cap="none">
                          <a:latin typeface="Lato"/>
                          <a:ea typeface="Lato"/>
                          <a:cs typeface="Lato"/>
                          <a:sym typeface="Lato"/>
                        </a:rPr>
                        <a:t>Carpinteria</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Erin Maker</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Local Govt</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South Coast – City</a:t>
                      </a:r>
                      <a:endParaRPr sz="1000">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3"/>
                  </a:ext>
                </a:extLst>
              </a:tr>
              <a:tr h="398400">
                <a:tc>
                  <a:txBody>
                    <a:bodyPr/>
                    <a:lstStyle/>
                    <a:p>
                      <a:pPr marL="0" marR="0" lvl="0" indent="0" algn="l" rtl="0">
                        <a:spcBef>
                          <a:spcPts val="0"/>
                        </a:spcBef>
                        <a:spcAft>
                          <a:spcPts val="0"/>
                        </a:spcAft>
                        <a:buNone/>
                      </a:pPr>
                      <a:r>
                        <a:rPr lang="en" sz="1300" u="none" strike="noStrike" cap="none">
                          <a:latin typeface="Lato"/>
                          <a:ea typeface="Lato"/>
                          <a:cs typeface="Lato"/>
                          <a:sym typeface="Lato"/>
                        </a:rPr>
                        <a:t>UCSB Sustainability</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Mo Lovegreen</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u="none" strike="noStrike" cap="none">
                          <a:latin typeface="Lato"/>
                          <a:ea typeface="Lato"/>
                          <a:cs typeface="Lato"/>
                          <a:sym typeface="Lato"/>
                        </a:rPr>
                        <a:t>Education</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South Coast</a:t>
                      </a:r>
                      <a:endParaRPr sz="1000">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4"/>
                  </a:ext>
                </a:extLst>
              </a:tr>
              <a:tr h="398400">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SBCAG</a:t>
                      </a:r>
                      <a:endParaRPr sz="1000">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Andrew Orfila</a:t>
                      </a:r>
                      <a:endParaRPr sz="1000">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Special District</a:t>
                      </a:r>
                      <a:endParaRPr sz="1000">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i="0" u="none" strike="noStrike" cap="none">
                          <a:solidFill>
                            <a:srgbClr val="000000"/>
                          </a:solidFill>
                          <a:latin typeface="Lato"/>
                          <a:ea typeface="Lato"/>
                          <a:cs typeface="Lato"/>
                          <a:sym typeface="Lato"/>
                        </a:rPr>
                        <a:t>Countywide</a:t>
                      </a:r>
                      <a:endParaRPr sz="1000">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5"/>
                  </a:ext>
                </a:extLst>
              </a:tr>
              <a:tr h="398400">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Community Environmental Council</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Michael Chiacos</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Non-Profit</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Countywide</a:t>
                      </a:r>
                      <a:endParaRPr sz="1300" i="0" u="none" strike="noStrike" cap="none">
                        <a:solidFill>
                          <a:srgbClr val="000000"/>
                        </a:solidFill>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6"/>
                  </a:ext>
                </a:extLst>
              </a:tr>
              <a:tr h="398400">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Santa Barbara County Action Network</a:t>
                      </a:r>
                      <a:endParaRPr sz="1300">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Nadia Abushanab</a:t>
                      </a:r>
                      <a:endParaRPr sz="1300">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Non-Profit</a:t>
                      </a:r>
                      <a:endParaRPr sz="1300">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Countywide</a:t>
                      </a:r>
                      <a:endParaRPr sz="1300">
                        <a:solidFill>
                          <a:srgbClr val="000000"/>
                        </a:solidFill>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7"/>
                  </a:ext>
                </a:extLst>
              </a:tr>
              <a:tr h="398400">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Santa Barbara 350</a:t>
                      </a:r>
                      <a:endParaRPr sz="1300">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Michelle Sevilla</a:t>
                      </a:r>
                      <a:endParaRPr sz="1300">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Non-Profit</a:t>
                      </a:r>
                      <a:endParaRPr sz="1300">
                        <a:solidFill>
                          <a:srgbClr val="000000"/>
                        </a:solidFill>
                        <a:latin typeface="Lato"/>
                        <a:ea typeface="Lato"/>
                        <a:cs typeface="Lato"/>
                        <a:sym typeface="Lato"/>
                      </a:endParaRPr>
                    </a:p>
                  </a:txBody>
                  <a:tcPr marL="34300" marR="34300" marT="34300" marB="34300" anchor="ctr">
                    <a:solidFill>
                      <a:schemeClr val="lt2"/>
                    </a:solidFill>
                  </a:tcPr>
                </a:tc>
                <a:tc>
                  <a:txBody>
                    <a:bodyPr/>
                    <a:lstStyle/>
                    <a:p>
                      <a:pPr marL="0" marR="0" lvl="0" indent="0" algn="l" rtl="0">
                        <a:spcBef>
                          <a:spcPts val="0"/>
                        </a:spcBef>
                        <a:spcAft>
                          <a:spcPts val="0"/>
                        </a:spcAft>
                        <a:buNone/>
                      </a:pPr>
                      <a:r>
                        <a:rPr lang="en" sz="1300">
                          <a:solidFill>
                            <a:srgbClr val="000000"/>
                          </a:solidFill>
                          <a:latin typeface="Lato"/>
                          <a:ea typeface="Lato"/>
                          <a:cs typeface="Lato"/>
                          <a:sym typeface="Lato"/>
                        </a:rPr>
                        <a:t>Countywide</a:t>
                      </a:r>
                      <a:endParaRPr sz="1300">
                        <a:solidFill>
                          <a:srgbClr val="000000"/>
                        </a:solidFill>
                        <a:latin typeface="Lato"/>
                        <a:ea typeface="Lato"/>
                        <a:cs typeface="Lato"/>
                        <a:sym typeface="Lato"/>
                      </a:endParaRPr>
                    </a:p>
                  </a:txBody>
                  <a:tcPr marL="34300" marR="34300" marT="34300" marB="34300" anchor="ctr">
                    <a:solidFill>
                      <a:schemeClr val="lt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628650" y="273844"/>
            <a:ext cx="7886700" cy="994275"/>
          </a:xfrm>
          <a:prstGeom prst="rect">
            <a:avLst/>
          </a:prstGeom>
        </p:spPr>
        <p:txBody>
          <a:bodyPr spcFirstLastPara="1" wrap="square" lIns="68575" tIns="68575" rIns="68575" bIns="68575" anchor="ctr" anchorCtr="0">
            <a:normAutofit/>
          </a:bodyPr>
          <a:lstStyle/>
          <a:p>
            <a:pPr marL="0" lvl="0" indent="0" algn="l" rtl="0">
              <a:spcBef>
                <a:spcPts val="0"/>
              </a:spcBef>
              <a:spcAft>
                <a:spcPts val="0"/>
              </a:spcAft>
              <a:buNone/>
            </a:pPr>
            <a:r>
              <a:rPr lang="en" sz="3000" b="1">
                <a:latin typeface="Raleway"/>
                <a:ea typeface="Raleway"/>
                <a:cs typeface="Raleway"/>
                <a:sym typeface="Raleway"/>
              </a:rPr>
              <a:t>Committees</a:t>
            </a:r>
            <a:endParaRPr sz="3000" b="1">
              <a:latin typeface="Raleway"/>
              <a:ea typeface="Raleway"/>
              <a:cs typeface="Raleway"/>
              <a:sym typeface="Raleway"/>
            </a:endParaRPr>
          </a:p>
        </p:txBody>
      </p:sp>
      <p:graphicFrame>
        <p:nvGraphicFramePr>
          <p:cNvPr id="410" name="Google Shape;410;p57"/>
          <p:cNvGraphicFramePr/>
          <p:nvPr/>
        </p:nvGraphicFramePr>
        <p:xfrm>
          <a:off x="714375" y="1105572"/>
          <a:ext cx="3000000" cy="3000000"/>
        </p:xfrm>
        <a:graphic>
          <a:graphicData uri="http://schemas.openxmlformats.org/drawingml/2006/table">
            <a:tbl>
              <a:tblPr>
                <a:noFill/>
                <a:tableStyleId>{5EBD1439-1272-4304-B12F-698BE4EA85C1}</a:tableStyleId>
              </a:tblPr>
              <a:tblGrid>
                <a:gridCol w="2176100">
                  <a:extLst>
                    <a:ext uri="{9D8B030D-6E8A-4147-A177-3AD203B41FA5}">
                      <a16:colId xmlns:a16="http://schemas.microsoft.com/office/drawing/2014/main" val="20000"/>
                    </a:ext>
                  </a:extLst>
                </a:gridCol>
                <a:gridCol w="3283900">
                  <a:extLst>
                    <a:ext uri="{9D8B030D-6E8A-4147-A177-3AD203B41FA5}">
                      <a16:colId xmlns:a16="http://schemas.microsoft.com/office/drawing/2014/main" val="20001"/>
                    </a:ext>
                  </a:extLst>
                </a:gridCol>
                <a:gridCol w="2255225">
                  <a:extLst>
                    <a:ext uri="{9D8B030D-6E8A-4147-A177-3AD203B41FA5}">
                      <a16:colId xmlns:a16="http://schemas.microsoft.com/office/drawing/2014/main" val="20002"/>
                    </a:ext>
                  </a:extLst>
                </a:gridCol>
              </a:tblGrid>
              <a:tr h="357225">
                <a:tc>
                  <a:txBody>
                    <a:bodyPr/>
                    <a:lstStyle/>
                    <a:p>
                      <a:pPr marL="0" lvl="0" indent="0" algn="ctr" rtl="0">
                        <a:spcBef>
                          <a:spcPts val="0"/>
                        </a:spcBef>
                        <a:spcAft>
                          <a:spcPts val="0"/>
                        </a:spcAft>
                        <a:buNone/>
                      </a:pPr>
                      <a:r>
                        <a:rPr lang="en" sz="1100" b="1">
                          <a:latin typeface="Libre Franklin"/>
                          <a:ea typeface="Libre Franklin"/>
                          <a:cs typeface="Libre Franklin"/>
                          <a:sym typeface="Libre Franklin"/>
                        </a:rPr>
                        <a:t>Committee</a:t>
                      </a:r>
                      <a:endParaRPr sz="1100" b="1">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100" b="1">
                          <a:latin typeface="Libre Franklin"/>
                          <a:ea typeface="Libre Franklin"/>
                          <a:cs typeface="Libre Franklin"/>
                          <a:sym typeface="Libre Franklin"/>
                        </a:rPr>
                        <a:t>Chairs/Co-Chairs/Vice-Chairs</a:t>
                      </a:r>
                      <a:endParaRPr sz="1100" b="1">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100" b="1">
                          <a:latin typeface="Libre Franklin"/>
                          <a:ea typeface="Libre Franklin"/>
                          <a:cs typeface="Libre Franklin"/>
                          <a:sym typeface="Libre Franklin"/>
                        </a:rPr>
                        <a:t>Meeting Days/Times</a:t>
                      </a:r>
                      <a:endParaRPr sz="1100" b="1">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53675">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Steering Committee</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Chair, Alelia Parenteau (City of Santa Barbara)</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Monthly, second Thursday, 1-3 pm</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750150">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Equity Advisory &amp; Outreach Committee</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Chair, Michelle Sevilla (350 Santa Barbara)</a:t>
                      </a:r>
                      <a:endParaRPr sz="1100">
                        <a:latin typeface="Libre Franklin"/>
                        <a:ea typeface="Libre Franklin"/>
                        <a:cs typeface="Libre Franklin"/>
                        <a:sym typeface="Libre Franklin"/>
                      </a:endParaRPr>
                    </a:p>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Vice Chair, Ana Rosa Rizo-Centino (La Casa de la Rasa)</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Bimonthly, second Wednesday, 10-12 pm</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750150">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Clean Energy Assurance Subcommittee</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Chair, Bri Winkler (City of Santa Barbara)</a:t>
                      </a:r>
                      <a:endParaRPr sz="1100">
                        <a:latin typeface="Libre Franklin"/>
                        <a:ea typeface="Libre Franklin"/>
                        <a:cs typeface="Libre Franklin"/>
                        <a:sym typeface="Libre Franklin"/>
                      </a:endParaRPr>
                    </a:p>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Vice Chair, Marisa Hanson (County of Santa Barbara)</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Monthly, second Monday, 11-12 pm</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750150">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Sea Level Rise Adaptation Subcommittee</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Chair, Charles Lester (UC Santa Barbara)</a:t>
                      </a:r>
                      <a:endParaRPr sz="1100">
                        <a:latin typeface="Libre Franklin"/>
                        <a:ea typeface="Libre Franklin"/>
                        <a:cs typeface="Libre Franklin"/>
                        <a:sym typeface="Libre Franklin"/>
                      </a:endParaRPr>
                    </a:p>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Vice Chair, Melissa Hetrick (City of Santa Barbara)</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Monthly, third Wednesday, 10-11 am</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553675">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Land Stewardship &amp; Carbon Farming Subcommittee</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342900" lvl="0" indent="-234950" algn="l" rtl="0">
                        <a:spcBef>
                          <a:spcPts val="0"/>
                        </a:spcBef>
                        <a:spcAft>
                          <a:spcPts val="0"/>
                        </a:spcAft>
                        <a:buSzPts val="1100"/>
                        <a:buFont typeface="Libre Franklin"/>
                        <a:buChar char="●"/>
                      </a:pPr>
                      <a:r>
                        <a:rPr lang="en" sz="1100">
                          <a:latin typeface="Libre Franklin"/>
                          <a:ea typeface="Libre Franklin"/>
                          <a:cs typeface="Libre Franklin"/>
                          <a:sym typeface="Libre Franklin"/>
                        </a:rPr>
                        <a:t>Chair, Frank Chen (County of Santa Barbara)</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Libre Franklin"/>
                          <a:ea typeface="Libre Franklin"/>
                          <a:cs typeface="Libre Franklin"/>
                          <a:sym typeface="Libre Franklin"/>
                        </a:rPr>
                        <a:t>Bimonthly, second Wednesday, 4-5:30 pm</a:t>
                      </a:r>
                      <a:endParaRPr sz="1100">
                        <a:latin typeface="Libre Franklin"/>
                        <a:ea typeface="Libre Franklin"/>
                        <a:cs typeface="Libre Franklin"/>
                        <a:sym typeface="Libre Franklin"/>
                      </a:endParaRPr>
                    </a:p>
                  </a:txBody>
                  <a:tcPr marL="68575" marR="68575" marT="68575" marB="6857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2209</Words>
  <Application>Microsoft Office PowerPoint</Application>
  <PresentationFormat>On-screen Show (16:9)</PresentationFormat>
  <Paragraphs>332</Paragraphs>
  <Slides>20</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Lato</vt:lpstr>
      <vt:lpstr>Libre Franklin</vt:lpstr>
      <vt:lpstr>Calibri</vt:lpstr>
      <vt:lpstr>Raleway</vt:lpstr>
      <vt:lpstr>Roboto</vt:lpstr>
      <vt:lpstr>Arial</vt:lpstr>
      <vt:lpstr>Source Sans Pro</vt:lpstr>
      <vt:lpstr>Streamline</vt:lpstr>
      <vt:lpstr>Office Theme</vt:lpstr>
      <vt:lpstr>Crop</vt:lpstr>
      <vt:lpstr>Office Theme</vt:lpstr>
      <vt:lpstr>Santa Barbara County Regional Climate Collaborative</vt:lpstr>
      <vt:lpstr>The Challenge No one jurisdiction or organization can overcome the climate crisis. Addressing it will require transformative change at multiple scales. Many of the biggest challenges require solutions outside the jurisdiction or tool set of individual institutions, but most institutions are not structured to work beyond their boundaries. Without a collaborative approach, we will fail to meet our climate goals. </vt:lpstr>
      <vt:lpstr>Our Mission</vt:lpstr>
      <vt:lpstr>Our Vision</vt:lpstr>
      <vt:lpstr>How We Got Here (Background)</vt:lpstr>
      <vt:lpstr>Who we are</vt:lpstr>
      <vt:lpstr>Organizational Structure</vt:lpstr>
      <vt:lpstr>Steering Committee Composition</vt:lpstr>
      <vt:lpstr>Committees</vt:lpstr>
      <vt:lpstr>Connect diverse partners to build relationships, exchange ideas and learn from each others’ experiences Leverage and share resources (funding, knowledge, people, power) to coordinate strategies and launch joint initiatives that advance regional climate solutions Advance equity by lifting up community needs, strengths and ideas through thoughtful and empowering community engagement Champion policies, programs and projects that recognize the regional nature of climate change impacts and solutions</vt:lpstr>
      <vt:lpstr>First Year Accomplishments</vt:lpstr>
      <vt:lpstr>Connect diverse partners to build relationships, exchange ideas and learn from each other’s experiences   </vt:lpstr>
      <vt:lpstr>PowerPoint Presentation</vt:lpstr>
      <vt:lpstr>Leverage and share resources (funding, knowledge, people, power) to coordinate strategies and launch joint initiatives that advance regional climate   </vt:lpstr>
      <vt:lpstr>PowerPoint Presentation</vt:lpstr>
      <vt:lpstr>Advance equity by lifting up community needs, strengths and ideas through thoughtful and empowering community engagement   </vt:lpstr>
      <vt:lpstr>PowerPoint Presentation</vt:lpstr>
      <vt:lpstr>Champion policies, programs and projects that recognize the regional nature of climate change impacts and solutions   </vt:lpstr>
      <vt:lpstr>PowerPoint Presentation</vt:lpstr>
      <vt:lpstr>Our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 Barbara County Regional Climate Collaborative</dc:title>
  <cp:lastModifiedBy>Wong, Garrett</cp:lastModifiedBy>
  <cp:revision>1</cp:revision>
  <dcterms:modified xsi:type="dcterms:W3CDTF">2021-10-06T15:50:53Z</dcterms:modified>
</cp:coreProperties>
</file>