
<file path=[Content_Types].xml><?xml version="1.0" encoding="utf-8"?>
<Types xmlns="http://schemas.openxmlformats.org/package/2006/content-types">
  <Default Extension="jpeg" ContentType="image/jpeg"/>
  <Default Extension="jpg" ContentType="image/jpeg"/>
  <Default Extension="png" ContentType="image/png"/>
  <Default Extension="png&amp;ehk=7hOal4HCjt4wJhNxIVNKJw&amp;r=0&amp;pid=OfficeInsert"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notesMasterIdLst>
    <p:notesMasterId r:id="rId35"/>
  </p:notesMasterIdLst>
  <p:handoutMasterIdLst>
    <p:handoutMasterId r:id="rId36"/>
  </p:handoutMasterIdLst>
  <p:sldIdLst>
    <p:sldId id="338" r:id="rId3"/>
    <p:sldId id="313" r:id="rId4"/>
    <p:sldId id="317" r:id="rId5"/>
    <p:sldId id="352" r:id="rId6"/>
    <p:sldId id="297" r:id="rId7"/>
    <p:sldId id="351" r:id="rId8"/>
    <p:sldId id="344" r:id="rId9"/>
    <p:sldId id="345" r:id="rId10"/>
    <p:sldId id="346" r:id="rId11"/>
    <p:sldId id="340" r:id="rId12"/>
    <p:sldId id="362" r:id="rId13"/>
    <p:sldId id="363" r:id="rId14"/>
    <p:sldId id="365" r:id="rId15"/>
    <p:sldId id="356" r:id="rId16"/>
    <p:sldId id="280" r:id="rId17"/>
    <p:sldId id="324" r:id="rId18"/>
    <p:sldId id="368" r:id="rId19"/>
    <p:sldId id="370" r:id="rId20"/>
    <p:sldId id="349" r:id="rId21"/>
    <p:sldId id="350" r:id="rId22"/>
    <p:sldId id="371" r:id="rId23"/>
    <p:sldId id="373" r:id="rId24"/>
    <p:sldId id="372" r:id="rId25"/>
    <p:sldId id="374" r:id="rId26"/>
    <p:sldId id="375" r:id="rId27"/>
    <p:sldId id="376" r:id="rId28"/>
    <p:sldId id="377" r:id="rId29"/>
    <p:sldId id="378" r:id="rId30"/>
    <p:sldId id="337" r:id="rId31"/>
    <p:sldId id="319" r:id="rId32"/>
    <p:sldId id="330" r:id="rId33"/>
    <p:sldId id="331" r:id="rId34"/>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688B049-66AE-47F8-974E-C16E47ED7131}">
          <p14:sldIdLst>
            <p14:sldId id="338"/>
            <p14:sldId id="313"/>
            <p14:sldId id="317"/>
            <p14:sldId id="352"/>
            <p14:sldId id="297"/>
            <p14:sldId id="351"/>
            <p14:sldId id="344"/>
            <p14:sldId id="345"/>
            <p14:sldId id="346"/>
            <p14:sldId id="340"/>
            <p14:sldId id="362"/>
            <p14:sldId id="363"/>
            <p14:sldId id="365"/>
            <p14:sldId id="356"/>
            <p14:sldId id="280"/>
            <p14:sldId id="324"/>
            <p14:sldId id="368"/>
            <p14:sldId id="370"/>
            <p14:sldId id="349"/>
            <p14:sldId id="350"/>
            <p14:sldId id="371"/>
            <p14:sldId id="373"/>
            <p14:sldId id="372"/>
            <p14:sldId id="374"/>
            <p14:sldId id="375"/>
            <p14:sldId id="376"/>
            <p14:sldId id="377"/>
            <p14:sldId id="378"/>
            <p14:sldId id="337"/>
            <p14:sldId id="319"/>
            <p14:sldId id="330"/>
            <p14:sldId id="33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 Hay" initials="TH" lastIdx="1" clrIdx="0">
    <p:extLst/>
  </p:cmAuthor>
  <p:cmAuthor id="2" name="Shannon Berry" initials="SB"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0EF"/>
    <a:srgbClr val="004890"/>
    <a:srgbClr val="002855"/>
    <a:srgbClr val="C04432"/>
    <a:srgbClr val="D4E5F7"/>
    <a:srgbClr val="630909"/>
    <a:srgbClr val="000000"/>
    <a:srgbClr val="C53B33"/>
    <a:srgbClr val="F8F8F8"/>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73913" autoAdjust="0"/>
  </p:normalViewPr>
  <p:slideViewPr>
    <p:cSldViewPr>
      <p:cViewPr varScale="1">
        <p:scale>
          <a:sx n="84" d="100"/>
          <a:sy n="84" d="100"/>
        </p:scale>
        <p:origin x="2400" y="90"/>
      </p:cViewPr>
      <p:guideLst>
        <p:guide orient="horz" pos="2160"/>
        <p:guide pos="2880"/>
      </p:guideLst>
    </p:cSldViewPr>
  </p:slideViewPr>
  <p:notesTextViewPr>
    <p:cViewPr>
      <p:scale>
        <a:sx n="75" d="100"/>
        <a:sy n="75" d="100"/>
      </p:scale>
      <p:origin x="0" y="0"/>
    </p:cViewPr>
  </p:notesTextViewPr>
  <p:sorterViewPr>
    <p:cViewPr>
      <p:scale>
        <a:sx n="100" d="100"/>
        <a:sy n="100" d="100"/>
      </p:scale>
      <p:origin x="0" y="-2292"/>
    </p:cViewPr>
  </p:sorterViewPr>
  <p:notesViewPr>
    <p:cSldViewPr>
      <p:cViewPr varScale="1">
        <p:scale>
          <a:sx n="65" d="100"/>
          <a:sy n="65" d="100"/>
        </p:scale>
        <p:origin x="3120"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E82FEB-0C23-494D-A8CB-4DE59C4BC16B}" type="doc">
      <dgm:prSet loTypeId="urn:diagrams.loki3.com/VaryingWidthList" loCatId="list" qsTypeId="urn:microsoft.com/office/officeart/2005/8/quickstyle/simple3" qsCatId="simple" csTypeId="urn:microsoft.com/office/officeart/2005/8/colors/colorful5" csCatId="colorful" phldr="1"/>
      <dgm:spPr/>
    </dgm:pt>
    <dgm:pt modelId="{FB6F2595-30E3-4686-A1BC-A729BA02F8DB}">
      <dgm:prSet phldrT="[Text]" custT="1"/>
      <dgm:spPr/>
      <dgm:t>
        <a:bodyPr/>
        <a:lstStyle/>
        <a:p>
          <a:pPr algn="l">
            <a:buClr>
              <a:srgbClr val="0070C0"/>
            </a:buClr>
            <a:buSzTx/>
            <a:buFont typeface="+mj-lt"/>
            <a:buAutoNum type="arabicPeriod"/>
          </a:pPr>
          <a:r>
            <a:rPr kumimoji="0" lang="en-US" sz="1800" b="0" i="0" u="none" strike="noStrike" cap="none" spc="0" normalizeH="0" baseline="0" noProof="0" dirty="0">
              <a:ln/>
              <a:solidFill>
                <a:schemeClr val="tx1"/>
              </a:solidFill>
              <a:effectLst/>
              <a:uLnTx/>
              <a:uFillTx/>
              <a:latin typeface="Arial Narrow" panose="020B0606020202030204" pitchFamily="34" charset="0"/>
              <a:ea typeface="+mn-ea"/>
              <a:cs typeface="Arial" panose="020B0604020202020204" pitchFamily="34" charset="0"/>
            </a:rPr>
            <a:t>1. States may contact contractors directly to begin the Participating Addendum process.</a:t>
          </a:r>
          <a:endParaRPr lang="en-US" sz="1800" dirty="0">
            <a:solidFill>
              <a:schemeClr val="tx1"/>
            </a:solidFill>
            <a:latin typeface="Arial Narrow" panose="020B0606020202030204" pitchFamily="34" charset="0"/>
          </a:endParaRPr>
        </a:p>
      </dgm:t>
    </dgm:pt>
    <dgm:pt modelId="{17E7BE88-F6CF-4FDD-A89E-677C14A292E4}" type="parTrans" cxnId="{FA559A56-CE31-46C0-9445-42B9F3D2E048}">
      <dgm:prSet/>
      <dgm:spPr/>
      <dgm:t>
        <a:bodyPr/>
        <a:lstStyle/>
        <a:p>
          <a:pPr algn="l"/>
          <a:endParaRPr lang="en-US" sz="4400">
            <a:solidFill>
              <a:schemeClr val="tx1"/>
            </a:solidFill>
            <a:latin typeface="Arial Narrow" panose="020B0606020202030204" pitchFamily="34" charset="0"/>
          </a:endParaRPr>
        </a:p>
      </dgm:t>
    </dgm:pt>
    <dgm:pt modelId="{E1922994-4184-4590-A0B5-6ACDA4C2389D}" type="sibTrans" cxnId="{FA559A56-CE31-46C0-9445-42B9F3D2E048}">
      <dgm:prSet custT="1"/>
      <dgm:spPr/>
      <dgm:t>
        <a:bodyPr/>
        <a:lstStyle/>
        <a:p>
          <a:pPr algn="l"/>
          <a:endParaRPr lang="en-US" sz="4400">
            <a:solidFill>
              <a:schemeClr val="tx1"/>
            </a:solidFill>
            <a:latin typeface="Arial Narrow" panose="020B0606020202030204" pitchFamily="34" charset="0"/>
          </a:endParaRPr>
        </a:p>
      </dgm:t>
    </dgm:pt>
    <dgm:pt modelId="{46685831-D7D2-45B0-81B7-B80C5B4FD7F2}">
      <dgm:prSet phldrT="[Text]" custT="1"/>
      <dgm:spPr/>
      <dgm:t>
        <a:bodyPr/>
        <a:lstStyle/>
        <a:p>
          <a:pPr algn="l"/>
          <a:r>
            <a:rPr kumimoji="0" lang="en-US" sz="1800" b="0" i="0" u="none" strike="noStrike" cap="none" spc="0" normalizeH="0" baseline="0" noProof="0" dirty="0">
              <a:ln/>
              <a:solidFill>
                <a:schemeClr val="tx1"/>
              </a:solidFill>
              <a:effectLst/>
              <a:uLnTx/>
              <a:uFillTx/>
              <a:latin typeface="Arial Narrow" panose="020B0606020202030204" pitchFamily="34" charset="0"/>
              <a:ea typeface="+mn-ea"/>
              <a:cs typeface="Arial" panose="020B0604020202020204" pitchFamily="34" charset="0"/>
            </a:rPr>
            <a:t>2. States may have submitted Intents to Participate during solicitation, this will provide the information for contractors to contact states interested in signing a Participating Addendum.</a:t>
          </a:r>
          <a:endParaRPr lang="en-US" sz="1800" dirty="0">
            <a:solidFill>
              <a:schemeClr val="tx1"/>
            </a:solidFill>
            <a:latin typeface="Arial Narrow" panose="020B0606020202030204" pitchFamily="34" charset="0"/>
          </a:endParaRPr>
        </a:p>
      </dgm:t>
    </dgm:pt>
    <dgm:pt modelId="{0BBD78D8-ACBE-4F41-BFD0-D28F258701BD}" type="parTrans" cxnId="{C1527383-A603-48DE-823A-4D441C932789}">
      <dgm:prSet/>
      <dgm:spPr/>
      <dgm:t>
        <a:bodyPr/>
        <a:lstStyle/>
        <a:p>
          <a:pPr algn="l"/>
          <a:endParaRPr lang="en-US" sz="4400">
            <a:solidFill>
              <a:schemeClr val="tx1"/>
            </a:solidFill>
            <a:latin typeface="Arial Narrow" panose="020B0606020202030204" pitchFamily="34" charset="0"/>
          </a:endParaRPr>
        </a:p>
      </dgm:t>
    </dgm:pt>
    <dgm:pt modelId="{0D78C76F-9A03-4612-B5ED-5525FFCC2CFF}" type="sibTrans" cxnId="{C1527383-A603-48DE-823A-4D441C932789}">
      <dgm:prSet custT="1"/>
      <dgm:spPr/>
      <dgm:t>
        <a:bodyPr/>
        <a:lstStyle/>
        <a:p>
          <a:pPr algn="l"/>
          <a:endParaRPr lang="en-US" sz="4400">
            <a:solidFill>
              <a:schemeClr val="tx1"/>
            </a:solidFill>
            <a:latin typeface="Arial Narrow" panose="020B0606020202030204" pitchFamily="34" charset="0"/>
          </a:endParaRPr>
        </a:p>
      </dgm:t>
    </dgm:pt>
    <dgm:pt modelId="{D1921735-083E-4B60-9AE9-2B426ADB535C}">
      <dgm:prSet phldrT="[Text]" custT="1"/>
      <dgm:spPr/>
      <dgm:t>
        <a:bodyPr/>
        <a:lstStyle/>
        <a:p>
          <a:pPr algn="l">
            <a:buClr>
              <a:srgbClr val="0070C0"/>
            </a:buClr>
            <a:buSzTx/>
            <a:buFont typeface="+mj-lt"/>
            <a:buAutoNum type="arabicPeriod"/>
          </a:pPr>
          <a:r>
            <a:rPr kumimoji="0" lang="en-US" sz="1800" b="0" i="0" u="none" strike="noStrike" cap="none" spc="0" normalizeH="0" baseline="0" noProof="0" dirty="0">
              <a:ln/>
              <a:solidFill>
                <a:schemeClr val="tx1"/>
              </a:solidFill>
              <a:effectLst/>
              <a:uLnTx/>
              <a:uFillTx/>
              <a:latin typeface="Arial Narrow" panose="020B0606020202030204" pitchFamily="34" charset="0"/>
              <a:ea typeface="+mn-ea"/>
              <a:cs typeface="Arial" panose="020B0604020202020204" pitchFamily="34" charset="0"/>
            </a:rPr>
            <a:t>3. State Chief Procurement Officials (or designated representative) will be the signatory on the PA.                They will also be the NASPO ValuePoint point of contact throughout the process.</a:t>
          </a:r>
          <a:endParaRPr lang="en-US" sz="1800" dirty="0">
            <a:solidFill>
              <a:schemeClr val="tx1"/>
            </a:solidFill>
            <a:latin typeface="Arial Narrow" panose="020B0606020202030204" pitchFamily="34" charset="0"/>
          </a:endParaRPr>
        </a:p>
      </dgm:t>
    </dgm:pt>
    <dgm:pt modelId="{4D5476E5-DCA0-432F-8DF6-AF6EE278141F}" type="parTrans" cxnId="{57A0BF58-9DEA-474A-A068-ACD4803D5689}">
      <dgm:prSet/>
      <dgm:spPr/>
      <dgm:t>
        <a:bodyPr/>
        <a:lstStyle/>
        <a:p>
          <a:pPr algn="l"/>
          <a:endParaRPr lang="en-US" sz="4400">
            <a:solidFill>
              <a:schemeClr val="tx1"/>
            </a:solidFill>
            <a:latin typeface="Arial Narrow" panose="020B0606020202030204" pitchFamily="34" charset="0"/>
          </a:endParaRPr>
        </a:p>
      </dgm:t>
    </dgm:pt>
    <dgm:pt modelId="{F75BCC12-D794-4D79-BB47-0171DF4716FA}" type="sibTrans" cxnId="{57A0BF58-9DEA-474A-A068-ACD4803D5689}">
      <dgm:prSet custT="1"/>
      <dgm:spPr/>
      <dgm:t>
        <a:bodyPr/>
        <a:lstStyle/>
        <a:p>
          <a:pPr algn="l"/>
          <a:endParaRPr lang="en-US" sz="4400">
            <a:solidFill>
              <a:schemeClr val="tx1"/>
            </a:solidFill>
            <a:latin typeface="Arial Narrow" panose="020B0606020202030204" pitchFamily="34" charset="0"/>
          </a:endParaRPr>
        </a:p>
      </dgm:t>
    </dgm:pt>
    <dgm:pt modelId="{CD5317A9-F72C-4ADF-BE9B-4CC4E221A193}">
      <dgm:prSet phldrT="[Text]" custT="1"/>
      <dgm:spPr/>
      <dgm:t>
        <a:bodyPr/>
        <a:lstStyle/>
        <a:p>
          <a:pPr algn="l">
            <a:buClr>
              <a:srgbClr val="0070C0"/>
            </a:buClr>
            <a:buSzTx/>
            <a:buFont typeface="+mj-lt"/>
            <a:buAutoNum type="arabicPeriod"/>
          </a:pPr>
          <a:r>
            <a:rPr kumimoji="0" lang="en-US" sz="1800" b="0" i="0" u="none" strike="noStrike" cap="none" spc="0" normalizeH="0" baseline="0" noProof="0" dirty="0">
              <a:ln/>
              <a:solidFill>
                <a:schemeClr val="tx1"/>
              </a:solidFill>
              <a:effectLst/>
              <a:uLnTx/>
              <a:uFillTx/>
              <a:latin typeface="Arial Narrow" panose="020B0606020202030204" pitchFamily="34" charset="0"/>
              <a:ea typeface="+mn-ea"/>
              <a:cs typeface="Arial" panose="020B0604020202020204" pitchFamily="34" charset="0"/>
            </a:rPr>
            <a:t>5. State completes the draft PA for each contractor and then forwards the draft to the contractor.  Negotiations will be handled directly between state and contractor. Upon agreement, the state sends a final copy of Participating Addendum to the contractor for signature. </a:t>
          </a:r>
          <a:endParaRPr lang="en-US" sz="1800" dirty="0">
            <a:solidFill>
              <a:schemeClr val="tx1"/>
            </a:solidFill>
            <a:latin typeface="Arial Narrow" panose="020B0606020202030204" pitchFamily="34" charset="0"/>
          </a:endParaRPr>
        </a:p>
      </dgm:t>
    </dgm:pt>
    <dgm:pt modelId="{0A53815D-2459-42AA-B783-DDE520543799}" type="parTrans" cxnId="{ADDADA9C-8CF8-44A4-98AB-2B0813A85790}">
      <dgm:prSet/>
      <dgm:spPr/>
      <dgm:t>
        <a:bodyPr/>
        <a:lstStyle/>
        <a:p>
          <a:pPr algn="l"/>
          <a:endParaRPr lang="en-US" sz="4400">
            <a:solidFill>
              <a:schemeClr val="tx1"/>
            </a:solidFill>
            <a:latin typeface="Arial Narrow" panose="020B0606020202030204" pitchFamily="34" charset="0"/>
          </a:endParaRPr>
        </a:p>
      </dgm:t>
    </dgm:pt>
    <dgm:pt modelId="{89FE7DE6-DE3B-4949-9AFA-C7473DD8A17A}" type="sibTrans" cxnId="{ADDADA9C-8CF8-44A4-98AB-2B0813A85790}">
      <dgm:prSet custT="1"/>
      <dgm:spPr/>
      <dgm:t>
        <a:bodyPr/>
        <a:lstStyle/>
        <a:p>
          <a:pPr algn="l"/>
          <a:endParaRPr lang="en-US" sz="4400">
            <a:solidFill>
              <a:schemeClr val="tx1"/>
            </a:solidFill>
            <a:latin typeface="Arial Narrow" panose="020B0606020202030204" pitchFamily="34" charset="0"/>
          </a:endParaRPr>
        </a:p>
      </dgm:t>
    </dgm:pt>
    <dgm:pt modelId="{3A7C1599-E782-4785-8AA7-652275EE7C61}">
      <dgm:prSet phldrT="[Text]" custT="1"/>
      <dgm:spPr/>
      <dgm:t>
        <a:bodyPr/>
        <a:lstStyle/>
        <a:p>
          <a:pPr algn="l">
            <a:buClr>
              <a:srgbClr val="0070C0"/>
            </a:buClr>
            <a:buSzTx/>
            <a:buFont typeface="+mj-lt"/>
            <a:buAutoNum type="arabicPeriod"/>
          </a:pPr>
          <a:r>
            <a:rPr kumimoji="0" lang="en-US" sz="1800" b="0" i="0" u="none" strike="noStrike" cap="none" spc="0" normalizeH="0" baseline="0" noProof="0" dirty="0">
              <a:ln/>
              <a:solidFill>
                <a:schemeClr val="tx1"/>
              </a:solidFill>
              <a:effectLst/>
              <a:uLnTx/>
              <a:uFillTx/>
              <a:latin typeface="Arial Narrow" panose="020B0606020202030204" pitchFamily="34" charset="0"/>
              <a:ea typeface="+mn-ea"/>
              <a:cs typeface="Arial" panose="020B0604020202020204" pitchFamily="34" charset="0"/>
            </a:rPr>
            <a:t>6. Contractor signs PA and sends back to state for signature. </a:t>
          </a:r>
          <a:endParaRPr lang="en-US" sz="1800" dirty="0">
            <a:solidFill>
              <a:schemeClr val="tx1"/>
            </a:solidFill>
            <a:latin typeface="Arial Narrow" panose="020B0606020202030204" pitchFamily="34" charset="0"/>
          </a:endParaRPr>
        </a:p>
      </dgm:t>
    </dgm:pt>
    <dgm:pt modelId="{1F81AC62-CAEF-453A-8AD4-5E887EB680A1}" type="parTrans" cxnId="{BFE3DFFB-AD49-4725-897A-22D8E06D96CD}">
      <dgm:prSet/>
      <dgm:spPr/>
      <dgm:t>
        <a:bodyPr/>
        <a:lstStyle/>
        <a:p>
          <a:pPr algn="l"/>
          <a:endParaRPr lang="en-US" sz="4400">
            <a:solidFill>
              <a:schemeClr val="tx1"/>
            </a:solidFill>
            <a:latin typeface="Arial Narrow" panose="020B0606020202030204" pitchFamily="34" charset="0"/>
          </a:endParaRPr>
        </a:p>
      </dgm:t>
    </dgm:pt>
    <dgm:pt modelId="{E906ABD0-ACA8-437C-AB0A-FC48F5793A2D}" type="sibTrans" cxnId="{BFE3DFFB-AD49-4725-897A-22D8E06D96CD}">
      <dgm:prSet/>
      <dgm:spPr/>
      <dgm:t>
        <a:bodyPr/>
        <a:lstStyle/>
        <a:p>
          <a:pPr algn="l"/>
          <a:endParaRPr lang="en-US" sz="4400">
            <a:solidFill>
              <a:schemeClr val="tx1"/>
            </a:solidFill>
            <a:latin typeface="Arial Narrow" panose="020B0606020202030204" pitchFamily="34" charset="0"/>
          </a:endParaRPr>
        </a:p>
      </dgm:t>
    </dgm:pt>
    <dgm:pt modelId="{77736997-EF62-433A-AA58-A04B15A23ABE}">
      <dgm:prSet phldrT="[Text]" custT="1"/>
      <dgm:spPr/>
      <dgm:t>
        <a:bodyPr/>
        <a:lstStyle/>
        <a:p>
          <a:pPr algn="l">
            <a:buClr>
              <a:srgbClr val="0070C0"/>
            </a:buClr>
            <a:buSzTx/>
            <a:buFont typeface="+mj-lt"/>
            <a:buAutoNum type="arabicPeriod"/>
          </a:pPr>
          <a:r>
            <a:rPr kumimoji="0" lang="en-US" sz="1800" b="0" i="0" u="none" strike="noStrike" cap="none" spc="0" normalizeH="0" baseline="0" noProof="0" dirty="0">
              <a:ln/>
              <a:solidFill>
                <a:schemeClr val="tx1"/>
              </a:solidFill>
              <a:effectLst/>
              <a:uLnTx/>
              <a:uFillTx/>
              <a:latin typeface="Arial Narrow" panose="020B0606020202030204" pitchFamily="34" charset="0"/>
              <a:ea typeface="+mn-ea"/>
              <a:cs typeface="Arial" panose="020B0604020202020204" pitchFamily="34" charset="0"/>
            </a:rPr>
            <a:t>7. State sends fully executed copy to both contractor and ValuePoint at </a:t>
          </a:r>
          <a:r>
            <a:rPr lang="en-US" sz="1800" b="1" dirty="0">
              <a:ln/>
              <a:solidFill>
                <a:schemeClr val="tx1"/>
              </a:solidFill>
              <a:latin typeface="Arial Narrow" panose="020B0606020202030204" pitchFamily="34" charset="0"/>
              <a:cs typeface="Arial" panose="020B0604020202020204" pitchFamily="34" charset="0"/>
            </a:rPr>
            <a:t>PA@naspovaluepoint.org</a:t>
          </a:r>
          <a:endParaRPr lang="en-US" sz="1800" b="1" dirty="0">
            <a:solidFill>
              <a:schemeClr val="tx1"/>
            </a:solidFill>
            <a:latin typeface="Arial Narrow" panose="020B0606020202030204" pitchFamily="34" charset="0"/>
          </a:endParaRPr>
        </a:p>
      </dgm:t>
    </dgm:pt>
    <dgm:pt modelId="{5A7E2728-DFE1-4881-8F60-95FFB736DB7D}" type="parTrans" cxnId="{0E245943-6ECB-4B20-A326-8FD112793E49}">
      <dgm:prSet/>
      <dgm:spPr/>
      <dgm:t>
        <a:bodyPr/>
        <a:lstStyle/>
        <a:p>
          <a:pPr algn="l"/>
          <a:endParaRPr lang="en-US" sz="4400">
            <a:solidFill>
              <a:schemeClr val="tx1"/>
            </a:solidFill>
            <a:latin typeface="Arial Narrow" panose="020B0606020202030204" pitchFamily="34" charset="0"/>
          </a:endParaRPr>
        </a:p>
      </dgm:t>
    </dgm:pt>
    <dgm:pt modelId="{39D22980-791F-47D4-9314-4D4B1B4C1F54}" type="sibTrans" cxnId="{0E245943-6ECB-4B20-A326-8FD112793E49}">
      <dgm:prSet/>
      <dgm:spPr/>
      <dgm:t>
        <a:bodyPr/>
        <a:lstStyle/>
        <a:p>
          <a:pPr algn="l"/>
          <a:endParaRPr lang="en-US" sz="4400">
            <a:solidFill>
              <a:schemeClr val="tx1"/>
            </a:solidFill>
            <a:latin typeface="Arial Narrow" panose="020B0606020202030204" pitchFamily="34" charset="0"/>
          </a:endParaRPr>
        </a:p>
      </dgm:t>
    </dgm:pt>
    <dgm:pt modelId="{754F015A-CAE8-4FA5-8F5F-92C88E9AAD34}">
      <dgm:prSet phldrT="[Text]" custT="1"/>
      <dgm:spPr/>
      <dgm:t>
        <a:bodyPr/>
        <a:lstStyle/>
        <a:p>
          <a:pPr algn="l">
            <a:buClr>
              <a:srgbClr val="0070C0"/>
            </a:buClr>
            <a:buSzTx/>
            <a:buFont typeface="+mj-lt"/>
            <a:buAutoNum type="arabicPeriod"/>
          </a:pPr>
          <a:r>
            <a:rPr lang="en-US" sz="1800" dirty="0">
              <a:solidFill>
                <a:schemeClr val="tx1"/>
              </a:solidFill>
              <a:latin typeface="Arial Narrow" panose="020B0606020202030204" pitchFamily="34" charset="0"/>
            </a:rPr>
            <a:t>4. State’s Medicaid Director (or designated representative) will be the signatory on the PA for the State’s Health and Human Services Department.</a:t>
          </a:r>
        </a:p>
      </dgm:t>
    </dgm:pt>
    <dgm:pt modelId="{320BA2D6-286C-40D6-A020-A49C0778D897}" type="parTrans" cxnId="{CEF0B61A-72CC-4799-A799-379FBF191C28}">
      <dgm:prSet/>
      <dgm:spPr/>
      <dgm:t>
        <a:bodyPr/>
        <a:lstStyle/>
        <a:p>
          <a:endParaRPr lang="en-US">
            <a:solidFill>
              <a:schemeClr val="tx1"/>
            </a:solidFill>
          </a:endParaRPr>
        </a:p>
      </dgm:t>
    </dgm:pt>
    <dgm:pt modelId="{A01ECA84-4349-4E30-A09D-F5A9E7F431DA}" type="sibTrans" cxnId="{CEF0B61A-72CC-4799-A799-379FBF191C28}">
      <dgm:prSet/>
      <dgm:spPr/>
      <dgm:t>
        <a:bodyPr/>
        <a:lstStyle/>
        <a:p>
          <a:endParaRPr lang="en-US">
            <a:solidFill>
              <a:schemeClr val="tx1"/>
            </a:solidFill>
          </a:endParaRPr>
        </a:p>
      </dgm:t>
    </dgm:pt>
    <dgm:pt modelId="{7EFE6404-8291-43DE-A88B-2E873E9FE079}" type="pres">
      <dgm:prSet presAssocID="{06E82FEB-0C23-494D-A8CB-4DE59C4BC16B}" presName="Name0" presStyleCnt="0">
        <dgm:presLayoutVars>
          <dgm:resizeHandles/>
        </dgm:presLayoutVars>
      </dgm:prSet>
      <dgm:spPr/>
    </dgm:pt>
    <dgm:pt modelId="{52182095-65B7-4A81-B688-42FC9FA293E4}" type="pres">
      <dgm:prSet presAssocID="{FB6F2595-30E3-4686-A1BC-A729BA02F8DB}" presName="text" presStyleLbl="node1" presStyleIdx="0" presStyleCnt="7" custScaleX="231083" custScaleY="71335">
        <dgm:presLayoutVars>
          <dgm:bulletEnabled val="1"/>
        </dgm:presLayoutVars>
      </dgm:prSet>
      <dgm:spPr/>
    </dgm:pt>
    <dgm:pt modelId="{F145C723-DF61-4928-9B9B-D0FAADB8F6D5}" type="pres">
      <dgm:prSet presAssocID="{E1922994-4184-4590-A0B5-6ACDA4C2389D}" presName="space" presStyleCnt="0"/>
      <dgm:spPr/>
    </dgm:pt>
    <dgm:pt modelId="{244AD8AA-D910-4C16-BC7B-B45CC7F41B76}" type="pres">
      <dgm:prSet presAssocID="{46685831-D7D2-45B0-81B7-B80C5B4FD7F2}" presName="text" presStyleLbl="node1" presStyleIdx="1" presStyleCnt="7" custScaleX="112854">
        <dgm:presLayoutVars>
          <dgm:bulletEnabled val="1"/>
        </dgm:presLayoutVars>
      </dgm:prSet>
      <dgm:spPr/>
    </dgm:pt>
    <dgm:pt modelId="{FA53DBA6-0FFE-4FD8-A729-626C13BA85BD}" type="pres">
      <dgm:prSet presAssocID="{0D78C76F-9A03-4612-B5ED-5525FFCC2CFF}" presName="space" presStyleCnt="0"/>
      <dgm:spPr/>
    </dgm:pt>
    <dgm:pt modelId="{39BC0509-AAF9-4E90-8ED4-ACA763F80205}" type="pres">
      <dgm:prSet presAssocID="{D1921735-083E-4B60-9AE9-2B426ADB535C}" presName="text" presStyleLbl="node1" presStyleIdx="2" presStyleCnt="7" custScaleX="110289">
        <dgm:presLayoutVars>
          <dgm:bulletEnabled val="1"/>
        </dgm:presLayoutVars>
      </dgm:prSet>
      <dgm:spPr/>
    </dgm:pt>
    <dgm:pt modelId="{A0268877-8E41-4EF1-A1C7-19E9E7AFE259}" type="pres">
      <dgm:prSet presAssocID="{F75BCC12-D794-4D79-BB47-0171DF4716FA}" presName="space" presStyleCnt="0"/>
      <dgm:spPr/>
    </dgm:pt>
    <dgm:pt modelId="{EC49B6AD-B0FC-47C3-87A3-A8E7EA78BED2}" type="pres">
      <dgm:prSet presAssocID="{754F015A-CAE8-4FA5-8F5F-92C88E9AAD34}" presName="text" presStyleLbl="node1" presStyleIdx="3" presStyleCnt="7" custScaleX="147053">
        <dgm:presLayoutVars>
          <dgm:bulletEnabled val="1"/>
        </dgm:presLayoutVars>
      </dgm:prSet>
      <dgm:spPr/>
    </dgm:pt>
    <dgm:pt modelId="{53D7D0BD-5245-4827-BF5C-DFAFDAC5E6A0}" type="pres">
      <dgm:prSet presAssocID="{A01ECA84-4349-4E30-A09D-F5A9E7F431DA}" presName="space" presStyleCnt="0"/>
      <dgm:spPr/>
    </dgm:pt>
    <dgm:pt modelId="{F3125211-BFA6-45CA-9311-F823F2878063}" type="pres">
      <dgm:prSet presAssocID="{CD5317A9-F72C-4ADF-BE9B-4CC4E221A193}" presName="text" presStyleLbl="node1" presStyleIdx="4" presStyleCnt="7">
        <dgm:presLayoutVars>
          <dgm:bulletEnabled val="1"/>
        </dgm:presLayoutVars>
      </dgm:prSet>
      <dgm:spPr/>
    </dgm:pt>
    <dgm:pt modelId="{2600A098-E86D-4722-B4CD-D9BD686DD97F}" type="pres">
      <dgm:prSet presAssocID="{89FE7DE6-DE3B-4949-9AFA-C7473DD8A17A}" presName="space" presStyleCnt="0"/>
      <dgm:spPr/>
    </dgm:pt>
    <dgm:pt modelId="{5B2E3660-0D8D-44AC-A0C5-7B37048B6B9D}" type="pres">
      <dgm:prSet presAssocID="{3A7C1599-E782-4785-8AA7-652275EE7C61}" presName="text" presStyleLbl="node1" presStyleIdx="5" presStyleCnt="7" custScaleX="328999" custScaleY="67843">
        <dgm:presLayoutVars>
          <dgm:bulletEnabled val="1"/>
        </dgm:presLayoutVars>
      </dgm:prSet>
      <dgm:spPr/>
    </dgm:pt>
    <dgm:pt modelId="{4D0DADB5-DA49-47ED-B7CF-553565585A71}" type="pres">
      <dgm:prSet presAssocID="{E906ABD0-ACA8-437C-AB0A-FC48F5793A2D}" presName="space" presStyleCnt="0"/>
      <dgm:spPr/>
    </dgm:pt>
    <dgm:pt modelId="{1BCB0B43-3542-4137-A6AF-61D76CD69015}" type="pres">
      <dgm:prSet presAssocID="{77736997-EF62-433A-AA58-A04B15A23ABE}" presName="text" presStyleLbl="node1" presStyleIdx="6" presStyleCnt="7" custScaleX="194109">
        <dgm:presLayoutVars>
          <dgm:bulletEnabled val="1"/>
        </dgm:presLayoutVars>
      </dgm:prSet>
      <dgm:spPr/>
    </dgm:pt>
  </dgm:ptLst>
  <dgm:cxnLst>
    <dgm:cxn modelId="{7935AF0C-AAB7-48B9-B265-8333F46B30CB}" type="presOf" srcId="{754F015A-CAE8-4FA5-8F5F-92C88E9AAD34}" destId="{EC49B6AD-B0FC-47C3-87A3-A8E7EA78BED2}" srcOrd="0" destOrd="0" presId="urn:diagrams.loki3.com/VaryingWidthList"/>
    <dgm:cxn modelId="{13BA0511-7ECD-4983-882F-3895123268CB}" type="presOf" srcId="{D1921735-083E-4B60-9AE9-2B426ADB535C}" destId="{39BC0509-AAF9-4E90-8ED4-ACA763F80205}" srcOrd="0" destOrd="0" presId="urn:diagrams.loki3.com/VaryingWidthList"/>
    <dgm:cxn modelId="{CEF0B61A-72CC-4799-A799-379FBF191C28}" srcId="{06E82FEB-0C23-494D-A8CB-4DE59C4BC16B}" destId="{754F015A-CAE8-4FA5-8F5F-92C88E9AAD34}" srcOrd="3" destOrd="0" parTransId="{320BA2D6-286C-40D6-A020-A49C0778D897}" sibTransId="{A01ECA84-4349-4E30-A09D-F5A9E7F431DA}"/>
    <dgm:cxn modelId="{7AEA4925-2D24-4D47-A129-95273990EA08}" type="presOf" srcId="{77736997-EF62-433A-AA58-A04B15A23ABE}" destId="{1BCB0B43-3542-4137-A6AF-61D76CD69015}" srcOrd="0" destOrd="0" presId="urn:diagrams.loki3.com/VaryingWidthList"/>
    <dgm:cxn modelId="{0E245943-6ECB-4B20-A326-8FD112793E49}" srcId="{06E82FEB-0C23-494D-A8CB-4DE59C4BC16B}" destId="{77736997-EF62-433A-AA58-A04B15A23ABE}" srcOrd="6" destOrd="0" parTransId="{5A7E2728-DFE1-4881-8F60-95FFB736DB7D}" sibTransId="{39D22980-791F-47D4-9314-4D4B1B4C1F54}"/>
    <dgm:cxn modelId="{FA559A56-CE31-46C0-9445-42B9F3D2E048}" srcId="{06E82FEB-0C23-494D-A8CB-4DE59C4BC16B}" destId="{FB6F2595-30E3-4686-A1BC-A729BA02F8DB}" srcOrd="0" destOrd="0" parTransId="{17E7BE88-F6CF-4FDD-A89E-677C14A292E4}" sibTransId="{E1922994-4184-4590-A0B5-6ACDA4C2389D}"/>
    <dgm:cxn modelId="{6F3E2B57-29D9-4041-AAAE-8521B698837E}" type="presOf" srcId="{FB6F2595-30E3-4686-A1BC-A729BA02F8DB}" destId="{52182095-65B7-4A81-B688-42FC9FA293E4}" srcOrd="0" destOrd="0" presId="urn:diagrams.loki3.com/VaryingWidthList"/>
    <dgm:cxn modelId="{57A0BF58-9DEA-474A-A068-ACD4803D5689}" srcId="{06E82FEB-0C23-494D-A8CB-4DE59C4BC16B}" destId="{D1921735-083E-4B60-9AE9-2B426ADB535C}" srcOrd="2" destOrd="0" parTransId="{4D5476E5-DCA0-432F-8DF6-AF6EE278141F}" sibTransId="{F75BCC12-D794-4D79-BB47-0171DF4716FA}"/>
    <dgm:cxn modelId="{C1527383-A603-48DE-823A-4D441C932789}" srcId="{06E82FEB-0C23-494D-A8CB-4DE59C4BC16B}" destId="{46685831-D7D2-45B0-81B7-B80C5B4FD7F2}" srcOrd="1" destOrd="0" parTransId="{0BBD78D8-ACBE-4F41-BFD0-D28F258701BD}" sibTransId="{0D78C76F-9A03-4612-B5ED-5525FFCC2CFF}"/>
    <dgm:cxn modelId="{28B5B88E-D80F-4899-AD63-9E6F30CCA36B}" type="presOf" srcId="{06E82FEB-0C23-494D-A8CB-4DE59C4BC16B}" destId="{7EFE6404-8291-43DE-A88B-2E873E9FE079}" srcOrd="0" destOrd="0" presId="urn:diagrams.loki3.com/VaryingWidthList"/>
    <dgm:cxn modelId="{ADDADA9C-8CF8-44A4-98AB-2B0813A85790}" srcId="{06E82FEB-0C23-494D-A8CB-4DE59C4BC16B}" destId="{CD5317A9-F72C-4ADF-BE9B-4CC4E221A193}" srcOrd="4" destOrd="0" parTransId="{0A53815D-2459-42AA-B783-DDE520543799}" sibTransId="{89FE7DE6-DE3B-4949-9AFA-C7473DD8A17A}"/>
    <dgm:cxn modelId="{80604A9E-DEEE-4EB7-91AD-1592F289C6D5}" type="presOf" srcId="{3A7C1599-E782-4785-8AA7-652275EE7C61}" destId="{5B2E3660-0D8D-44AC-A0C5-7B37048B6B9D}" srcOrd="0" destOrd="0" presId="urn:diagrams.loki3.com/VaryingWidthList"/>
    <dgm:cxn modelId="{6EA023CD-AA8C-4941-A801-EB65FC771974}" type="presOf" srcId="{46685831-D7D2-45B0-81B7-B80C5B4FD7F2}" destId="{244AD8AA-D910-4C16-BC7B-B45CC7F41B76}" srcOrd="0" destOrd="0" presId="urn:diagrams.loki3.com/VaryingWidthList"/>
    <dgm:cxn modelId="{96FB85E2-22F3-4DCE-8679-D32DFBCEBB6B}" type="presOf" srcId="{CD5317A9-F72C-4ADF-BE9B-4CC4E221A193}" destId="{F3125211-BFA6-45CA-9311-F823F2878063}" srcOrd="0" destOrd="0" presId="urn:diagrams.loki3.com/VaryingWidthList"/>
    <dgm:cxn modelId="{BFE3DFFB-AD49-4725-897A-22D8E06D96CD}" srcId="{06E82FEB-0C23-494D-A8CB-4DE59C4BC16B}" destId="{3A7C1599-E782-4785-8AA7-652275EE7C61}" srcOrd="5" destOrd="0" parTransId="{1F81AC62-CAEF-453A-8AD4-5E887EB680A1}" sibTransId="{E906ABD0-ACA8-437C-AB0A-FC48F5793A2D}"/>
    <dgm:cxn modelId="{8F718D6D-6D6C-42AB-A140-C2AB2F0E7DCD}" type="presParOf" srcId="{7EFE6404-8291-43DE-A88B-2E873E9FE079}" destId="{52182095-65B7-4A81-B688-42FC9FA293E4}" srcOrd="0" destOrd="0" presId="urn:diagrams.loki3.com/VaryingWidthList"/>
    <dgm:cxn modelId="{D111D619-4857-409F-B483-322EE7E2811E}" type="presParOf" srcId="{7EFE6404-8291-43DE-A88B-2E873E9FE079}" destId="{F145C723-DF61-4928-9B9B-D0FAADB8F6D5}" srcOrd="1" destOrd="0" presId="urn:diagrams.loki3.com/VaryingWidthList"/>
    <dgm:cxn modelId="{F0FD9AAC-E6D7-4D66-9355-516EB326F7BC}" type="presParOf" srcId="{7EFE6404-8291-43DE-A88B-2E873E9FE079}" destId="{244AD8AA-D910-4C16-BC7B-B45CC7F41B76}" srcOrd="2" destOrd="0" presId="urn:diagrams.loki3.com/VaryingWidthList"/>
    <dgm:cxn modelId="{147BD1F1-7205-4524-96A6-254366FF3B50}" type="presParOf" srcId="{7EFE6404-8291-43DE-A88B-2E873E9FE079}" destId="{FA53DBA6-0FFE-4FD8-A729-626C13BA85BD}" srcOrd="3" destOrd="0" presId="urn:diagrams.loki3.com/VaryingWidthList"/>
    <dgm:cxn modelId="{EF48984E-EEF5-405D-851F-11BEC84DFDF9}" type="presParOf" srcId="{7EFE6404-8291-43DE-A88B-2E873E9FE079}" destId="{39BC0509-AAF9-4E90-8ED4-ACA763F80205}" srcOrd="4" destOrd="0" presId="urn:diagrams.loki3.com/VaryingWidthList"/>
    <dgm:cxn modelId="{67B36296-F7EB-41AC-828A-C97C245456A6}" type="presParOf" srcId="{7EFE6404-8291-43DE-A88B-2E873E9FE079}" destId="{A0268877-8E41-4EF1-A1C7-19E9E7AFE259}" srcOrd="5" destOrd="0" presId="urn:diagrams.loki3.com/VaryingWidthList"/>
    <dgm:cxn modelId="{D91723E2-A541-48BC-B512-A35BEB5731D4}" type="presParOf" srcId="{7EFE6404-8291-43DE-A88B-2E873E9FE079}" destId="{EC49B6AD-B0FC-47C3-87A3-A8E7EA78BED2}" srcOrd="6" destOrd="0" presId="urn:diagrams.loki3.com/VaryingWidthList"/>
    <dgm:cxn modelId="{C8E09463-D9DE-47F0-BEC6-93DA70D723A0}" type="presParOf" srcId="{7EFE6404-8291-43DE-A88B-2E873E9FE079}" destId="{53D7D0BD-5245-4827-BF5C-DFAFDAC5E6A0}" srcOrd="7" destOrd="0" presId="urn:diagrams.loki3.com/VaryingWidthList"/>
    <dgm:cxn modelId="{3C14F34B-9341-44A2-85B2-28249D43E175}" type="presParOf" srcId="{7EFE6404-8291-43DE-A88B-2E873E9FE079}" destId="{F3125211-BFA6-45CA-9311-F823F2878063}" srcOrd="8" destOrd="0" presId="urn:diagrams.loki3.com/VaryingWidthList"/>
    <dgm:cxn modelId="{09E30FD2-D86C-47DE-95DA-E027149CAEF5}" type="presParOf" srcId="{7EFE6404-8291-43DE-A88B-2E873E9FE079}" destId="{2600A098-E86D-4722-B4CD-D9BD686DD97F}" srcOrd="9" destOrd="0" presId="urn:diagrams.loki3.com/VaryingWidthList"/>
    <dgm:cxn modelId="{9A16086A-F8E8-499F-A9CE-C42AECBEB71B}" type="presParOf" srcId="{7EFE6404-8291-43DE-A88B-2E873E9FE079}" destId="{5B2E3660-0D8D-44AC-A0C5-7B37048B6B9D}" srcOrd="10" destOrd="0" presId="urn:diagrams.loki3.com/VaryingWidthList"/>
    <dgm:cxn modelId="{DD9B6DEC-BF47-41B1-B995-2429AB7A789F}" type="presParOf" srcId="{7EFE6404-8291-43DE-A88B-2E873E9FE079}" destId="{4D0DADB5-DA49-47ED-B7CF-553565585A71}" srcOrd="11" destOrd="0" presId="urn:diagrams.loki3.com/VaryingWidthList"/>
    <dgm:cxn modelId="{3331051A-B056-4FFF-9113-B1C57977B9E9}" type="presParOf" srcId="{7EFE6404-8291-43DE-A88B-2E873E9FE079}" destId="{1BCB0B43-3542-4137-A6AF-61D76CD69015}" srcOrd="12" destOrd="0" presId="urn:diagrams.loki3.com/VaryingWidth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182095-65B7-4A81-B688-42FC9FA293E4}">
      <dsp:nvSpPr>
        <dsp:cNvPr id="0" name=""/>
        <dsp:cNvSpPr/>
      </dsp:nvSpPr>
      <dsp:spPr>
        <a:xfrm>
          <a:off x="0" y="2595"/>
          <a:ext cx="8734926" cy="489061"/>
        </a:xfrm>
        <a:prstGeom prst="rect">
          <a:avLst/>
        </a:prstGeom>
        <a:gradFill rotWithShape="0">
          <a:gsLst>
            <a:gs pos="0">
              <a:schemeClr val="accent5">
                <a:hueOff val="0"/>
                <a:satOff val="0"/>
                <a:lumOff val="0"/>
                <a:alphaOff val="0"/>
                <a:tint val="50000"/>
                <a:shade val="86000"/>
                <a:satMod val="140000"/>
              </a:schemeClr>
            </a:gs>
            <a:gs pos="45000">
              <a:schemeClr val="accent5">
                <a:hueOff val="0"/>
                <a:satOff val="0"/>
                <a:lumOff val="0"/>
                <a:alphaOff val="0"/>
                <a:tint val="48000"/>
                <a:satMod val="150000"/>
              </a:schemeClr>
            </a:gs>
            <a:gs pos="100000">
              <a:schemeClr val="accent5">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l" defTabSz="800100">
            <a:lnSpc>
              <a:spcPct val="90000"/>
            </a:lnSpc>
            <a:spcBef>
              <a:spcPct val="0"/>
            </a:spcBef>
            <a:spcAft>
              <a:spcPct val="35000"/>
            </a:spcAft>
            <a:buClr>
              <a:srgbClr val="0070C0"/>
            </a:buClr>
            <a:buSzTx/>
            <a:buFont typeface="+mj-lt"/>
            <a:buNone/>
          </a:pPr>
          <a:r>
            <a:rPr kumimoji="0" lang="en-US" sz="1800" b="0" i="0" u="none" strike="noStrike" kern="1200" cap="none" spc="0" normalizeH="0" baseline="0" noProof="0" dirty="0">
              <a:ln/>
              <a:solidFill>
                <a:schemeClr val="tx1"/>
              </a:solidFill>
              <a:effectLst/>
              <a:uLnTx/>
              <a:uFillTx/>
              <a:latin typeface="Arial Narrow" panose="020B0606020202030204" pitchFamily="34" charset="0"/>
              <a:ea typeface="+mn-ea"/>
              <a:cs typeface="Arial" panose="020B0604020202020204" pitchFamily="34" charset="0"/>
            </a:rPr>
            <a:t>1. States may contact contractors directly to begin the Participating Addendum process.</a:t>
          </a:r>
          <a:endParaRPr lang="en-US" sz="1800" kern="1200" dirty="0">
            <a:solidFill>
              <a:schemeClr val="tx1"/>
            </a:solidFill>
            <a:latin typeface="Arial Narrow" panose="020B0606020202030204" pitchFamily="34" charset="0"/>
          </a:endParaRPr>
        </a:p>
      </dsp:txBody>
      <dsp:txXfrm>
        <a:off x="0" y="2595"/>
        <a:ext cx="8734926" cy="489061"/>
      </dsp:txXfrm>
    </dsp:sp>
    <dsp:sp modelId="{244AD8AA-D910-4C16-BC7B-B45CC7F41B76}">
      <dsp:nvSpPr>
        <dsp:cNvPr id="0" name=""/>
        <dsp:cNvSpPr/>
      </dsp:nvSpPr>
      <dsp:spPr>
        <a:xfrm>
          <a:off x="13" y="525936"/>
          <a:ext cx="8734899" cy="685584"/>
        </a:xfrm>
        <a:prstGeom prst="rect">
          <a:avLst/>
        </a:prstGeom>
        <a:gradFill rotWithShape="0">
          <a:gsLst>
            <a:gs pos="0">
              <a:schemeClr val="accent5">
                <a:hueOff val="1001784"/>
                <a:satOff val="-4397"/>
                <a:lumOff val="1307"/>
                <a:alphaOff val="0"/>
                <a:tint val="50000"/>
                <a:shade val="86000"/>
                <a:satMod val="140000"/>
              </a:schemeClr>
            </a:gs>
            <a:gs pos="45000">
              <a:schemeClr val="accent5">
                <a:hueOff val="1001784"/>
                <a:satOff val="-4397"/>
                <a:lumOff val="1307"/>
                <a:alphaOff val="0"/>
                <a:tint val="48000"/>
                <a:satMod val="150000"/>
              </a:schemeClr>
            </a:gs>
            <a:gs pos="100000">
              <a:schemeClr val="accent5">
                <a:hueOff val="1001784"/>
                <a:satOff val="-4397"/>
                <a:lumOff val="1307"/>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l" defTabSz="800100">
            <a:lnSpc>
              <a:spcPct val="90000"/>
            </a:lnSpc>
            <a:spcBef>
              <a:spcPct val="0"/>
            </a:spcBef>
            <a:spcAft>
              <a:spcPct val="35000"/>
            </a:spcAft>
            <a:buNone/>
          </a:pPr>
          <a:r>
            <a:rPr kumimoji="0" lang="en-US" sz="1800" b="0" i="0" u="none" strike="noStrike" kern="1200" cap="none" spc="0" normalizeH="0" baseline="0" noProof="0" dirty="0">
              <a:ln/>
              <a:solidFill>
                <a:schemeClr val="tx1"/>
              </a:solidFill>
              <a:effectLst/>
              <a:uLnTx/>
              <a:uFillTx/>
              <a:latin typeface="Arial Narrow" panose="020B0606020202030204" pitchFamily="34" charset="0"/>
              <a:ea typeface="+mn-ea"/>
              <a:cs typeface="Arial" panose="020B0604020202020204" pitchFamily="34" charset="0"/>
            </a:rPr>
            <a:t>2. States may have submitted Intents to Participate during solicitation, this will provide the information for contractors to contact states interested in signing a Participating Addendum.</a:t>
          </a:r>
          <a:endParaRPr lang="en-US" sz="1800" kern="1200" dirty="0">
            <a:solidFill>
              <a:schemeClr val="tx1"/>
            </a:solidFill>
            <a:latin typeface="Arial Narrow" panose="020B0606020202030204" pitchFamily="34" charset="0"/>
          </a:endParaRPr>
        </a:p>
      </dsp:txBody>
      <dsp:txXfrm>
        <a:off x="13" y="525936"/>
        <a:ext cx="8734899" cy="685584"/>
      </dsp:txXfrm>
    </dsp:sp>
    <dsp:sp modelId="{39BC0509-AAF9-4E90-8ED4-ACA763F80205}">
      <dsp:nvSpPr>
        <dsp:cNvPr id="0" name=""/>
        <dsp:cNvSpPr/>
      </dsp:nvSpPr>
      <dsp:spPr>
        <a:xfrm>
          <a:off x="18" y="1245800"/>
          <a:ext cx="8734888" cy="685584"/>
        </a:xfrm>
        <a:prstGeom prst="rect">
          <a:avLst/>
        </a:prstGeom>
        <a:gradFill rotWithShape="0">
          <a:gsLst>
            <a:gs pos="0">
              <a:schemeClr val="accent5">
                <a:hueOff val="2003568"/>
                <a:satOff val="-8793"/>
                <a:lumOff val="2614"/>
                <a:alphaOff val="0"/>
                <a:tint val="50000"/>
                <a:shade val="86000"/>
                <a:satMod val="140000"/>
              </a:schemeClr>
            </a:gs>
            <a:gs pos="45000">
              <a:schemeClr val="accent5">
                <a:hueOff val="2003568"/>
                <a:satOff val="-8793"/>
                <a:lumOff val="2614"/>
                <a:alphaOff val="0"/>
                <a:tint val="48000"/>
                <a:satMod val="150000"/>
              </a:schemeClr>
            </a:gs>
            <a:gs pos="100000">
              <a:schemeClr val="accent5">
                <a:hueOff val="2003568"/>
                <a:satOff val="-8793"/>
                <a:lumOff val="2614"/>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l" defTabSz="800100">
            <a:lnSpc>
              <a:spcPct val="90000"/>
            </a:lnSpc>
            <a:spcBef>
              <a:spcPct val="0"/>
            </a:spcBef>
            <a:spcAft>
              <a:spcPct val="35000"/>
            </a:spcAft>
            <a:buClr>
              <a:srgbClr val="0070C0"/>
            </a:buClr>
            <a:buSzTx/>
            <a:buFont typeface="+mj-lt"/>
            <a:buNone/>
          </a:pPr>
          <a:r>
            <a:rPr kumimoji="0" lang="en-US" sz="1800" b="0" i="0" u="none" strike="noStrike" kern="1200" cap="none" spc="0" normalizeH="0" baseline="0" noProof="0" dirty="0">
              <a:ln/>
              <a:solidFill>
                <a:schemeClr val="tx1"/>
              </a:solidFill>
              <a:effectLst/>
              <a:uLnTx/>
              <a:uFillTx/>
              <a:latin typeface="Arial Narrow" panose="020B0606020202030204" pitchFamily="34" charset="0"/>
              <a:ea typeface="+mn-ea"/>
              <a:cs typeface="Arial" panose="020B0604020202020204" pitchFamily="34" charset="0"/>
            </a:rPr>
            <a:t>3. State Chief Procurement Officials (or designated representative) will be the signatory on the PA.                They will also be the NASPO ValuePoint point of contact throughout the process.</a:t>
          </a:r>
          <a:endParaRPr lang="en-US" sz="1800" kern="1200" dirty="0">
            <a:solidFill>
              <a:schemeClr val="tx1"/>
            </a:solidFill>
            <a:latin typeface="Arial Narrow" panose="020B0606020202030204" pitchFamily="34" charset="0"/>
          </a:endParaRPr>
        </a:p>
      </dsp:txBody>
      <dsp:txXfrm>
        <a:off x="18" y="1245800"/>
        <a:ext cx="8734888" cy="685584"/>
      </dsp:txXfrm>
    </dsp:sp>
    <dsp:sp modelId="{EC49B6AD-B0FC-47C3-87A3-A8E7EA78BED2}">
      <dsp:nvSpPr>
        <dsp:cNvPr id="0" name=""/>
        <dsp:cNvSpPr/>
      </dsp:nvSpPr>
      <dsp:spPr>
        <a:xfrm>
          <a:off x="0" y="1965663"/>
          <a:ext cx="8734926" cy="685584"/>
        </a:xfrm>
        <a:prstGeom prst="rect">
          <a:avLst/>
        </a:prstGeom>
        <a:gradFill rotWithShape="0">
          <a:gsLst>
            <a:gs pos="0">
              <a:schemeClr val="accent5">
                <a:hueOff val="3005351"/>
                <a:satOff val="-13190"/>
                <a:lumOff val="3921"/>
                <a:alphaOff val="0"/>
                <a:tint val="50000"/>
                <a:shade val="86000"/>
                <a:satMod val="140000"/>
              </a:schemeClr>
            </a:gs>
            <a:gs pos="45000">
              <a:schemeClr val="accent5">
                <a:hueOff val="3005351"/>
                <a:satOff val="-13190"/>
                <a:lumOff val="3921"/>
                <a:alphaOff val="0"/>
                <a:tint val="48000"/>
                <a:satMod val="150000"/>
              </a:schemeClr>
            </a:gs>
            <a:gs pos="100000">
              <a:schemeClr val="accent5">
                <a:hueOff val="3005351"/>
                <a:satOff val="-13190"/>
                <a:lumOff val="3921"/>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l" defTabSz="800100">
            <a:lnSpc>
              <a:spcPct val="90000"/>
            </a:lnSpc>
            <a:spcBef>
              <a:spcPct val="0"/>
            </a:spcBef>
            <a:spcAft>
              <a:spcPct val="35000"/>
            </a:spcAft>
            <a:buClr>
              <a:srgbClr val="0070C0"/>
            </a:buClr>
            <a:buSzTx/>
            <a:buFont typeface="+mj-lt"/>
            <a:buNone/>
          </a:pPr>
          <a:r>
            <a:rPr lang="en-US" sz="1800" kern="1200" dirty="0">
              <a:solidFill>
                <a:schemeClr val="tx1"/>
              </a:solidFill>
              <a:latin typeface="Arial Narrow" panose="020B0606020202030204" pitchFamily="34" charset="0"/>
            </a:rPr>
            <a:t>4. State’s Medicaid Director (or designated representative) will be the signatory on the PA for the State’s Health and Human Services Department.</a:t>
          </a:r>
        </a:p>
      </dsp:txBody>
      <dsp:txXfrm>
        <a:off x="0" y="1965663"/>
        <a:ext cx="8734926" cy="685584"/>
      </dsp:txXfrm>
    </dsp:sp>
    <dsp:sp modelId="{F3125211-BFA6-45CA-9311-F823F2878063}">
      <dsp:nvSpPr>
        <dsp:cNvPr id="0" name=""/>
        <dsp:cNvSpPr/>
      </dsp:nvSpPr>
      <dsp:spPr>
        <a:xfrm>
          <a:off x="0" y="2685527"/>
          <a:ext cx="8734926" cy="685584"/>
        </a:xfrm>
        <a:prstGeom prst="rect">
          <a:avLst/>
        </a:prstGeom>
        <a:gradFill rotWithShape="0">
          <a:gsLst>
            <a:gs pos="0">
              <a:schemeClr val="accent5">
                <a:hueOff val="4007135"/>
                <a:satOff val="-17587"/>
                <a:lumOff val="5229"/>
                <a:alphaOff val="0"/>
                <a:tint val="50000"/>
                <a:shade val="86000"/>
                <a:satMod val="140000"/>
              </a:schemeClr>
            </a:gs>
            <a:gs pos="45000">
              <a:schemeClr val="accent5">
                <a:hueOff val="4007135"/>
                <a:satOff val="-17587"/>
                <a:lumOff val="5229"/>
                <a:alphaOff val="0"/>
                <a:tint val="48000"/>
                <a:satMod val="150000"/>
              </a:schemeClr>
            </a:gs>
            <a:gs pos="100000">
              <a:schemeClr val="accent5">
                <a:hueOff val="4007135"/>
                <a:satOff val="-17587"/>
                <a:lumOff val="5229"/>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l" defTabSz="800100">
            <a:lnSpc>
              <a:spcPct val="90000"/>
            </a:lnSpc>
            <a:spcBef>
              <a:spcPct val="0"/>
            </a:spcBef>
            <a:spcAft>
              <a:spcPct val="35000"/>
            </a:spcAft>
            <a:buClr>
              <a:srgbClr val="0070C0"/>
            </a:buClr>
            <a:buSzTx/>
            <a:buFont typeface="+mj-lt"/>
            <a:buNone/>
          </a:pPr>
          <a:r>
            <a:rPr kumimoji="0" lang="en-US" sz="1800" b="0" i="0" u="none" strike="noStrike" kern="1200" cap="none" spc="0" normalizeH="0" baseline="0" noProof="0" dirty="0">
              <a:ln/>
              <a:solidFill>
                <a:schemeClr val="tx1"/>
              </a:solidFill>
              <a:effectLst/>
              <a:uLnTx/>
              <a:uFillTx/>
              <a:latin typeface="Arial Narrow" panose="020B0606020202030204" pitchFamily="34" charset="0"/>
              <a:ea typeface="+mn-ea"/>
              <a:cs typeface="Arial" panose="020B0604020202020204" pitchFamily="34" charset="0"/>
            </a:rPr>
            <a:t>5. State completes the draft PA for each contractor and then forwards the draft to the contractor.  Negotiations will be handled directly between state and contractor. Upon agreement, the state sends a final copy of Participating Addendum to the contractor for signature. </a:t>
          </a:r>
          <a:endParaRPr lang="en-US" sz="1800" kern="1200" dirty="0">
            <a:solidFill>
              <a:schemeClr val="tx1"/>
            </a:solidFill>
            <a:latin typeface="Arial Narrow" panose="020B0606020202030204" pitchFamily="34" charset="0"/>
          </a:endParaRPr>
        </a:p>
      </dsp:txBody>
      <dsp:txXfrm>
        <a:off x="0" y="2685527"/>
        <a:ext cx="8734926" cy="685584"/>
      </dsp:txXfrm>
    </dsp:sp>
    <dsp:sp modelId="{5B2E3660-0D8D-44AC-A0C5-7B37048B6B9D}">
      <dsp:nvSpPr>
        <dsp:cNvPr id="0" name=""/>
        <dsp:cNvSpPr/>
      </dsp:nvSpPr>
      <dsp:spPr>
        <a:xfrm>
          <a:off x="0" y="3405390"/>
          <a:ext cx="8734926" cy="465120"/>
        </a:xfrm>
        <a:prstGeom prst="rect">
          <a:avLst/>
        </a:prstGeom>
        <a:gradFill rotWithShape="0">
          <a:gsLst>
            <a:gs pos="0">
              <a:schemeClr val="accent5">
                <a:hueOff val="5008919"/>
                <a:satOff val="-21983"/>
                <a:lumOff val="6536"/>
                <a:alphaOff val="0"/>
                <a:tint val="50000"/>
                <a:shade val="86000"/>
                <a:satMod val="140000"/>
              </a:schemeClr>
            </a:gs>
            <a:gs pos="45000">
              <a:schemeClr val="accent5">
                <a:hueOff val="5008919"/>
                <a:satOff val="-21983"/>
                <a:lumOff val="6536"/>
                <a:alphaOff val="0"/>
                <a:tint val="48000"/>
                <a:satMod val="150000"/>
              </a:schemeClr>
            </a:gs>
            <a:gs pos="100000">
              <a:schemeClr val="accent5">
                <a:hueOff val="5008919"/>
                <a:satOff val="-21983"/>
                <a:lumOff val="6536"/>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l" defTabSz="800100">
            <a:lnSpc>
              <a:spcPct val="90000"/>
            </a:lnSpc>
            <a:spcBef>
              <a:spcPct val="0"/>
            </a:spcBef>
            <a:spcAft>
              <a:spcPct val="35000"/>
            </a:spcAft>
            <a:buClr>
              <a:srgbClr val="0070C0"/>
            </a:buClr>
            <a:buSzTx/>
            <a:buFont typeface="+mj-lt"/>
            <a:buNone/>
          </a:pPr>
          <a:r>
            <a:rPr kumimoji="0" lang="en-US" sz="1800" b="0" i="0" u="none" strike="noStrike" kern="1200" cap="none" spc="0" normalizeH="0" baseline="0" noProof="0" dirty="0">
              <a:ln/>
              <a:solidFill>
                <a:schemeClr val="tx1"/>
              </a:solidFill>
              <a:effectLst/>
              <a:uLnTx/>
              <a:uFillTx/>
              <a:latin typeface="Arial Narrow" panose="020B0606020202030204" pitchFamily="34" charset="0"/>
              <a:ea typeface="+mn-ea"/>
              <a:cs typeface="Arial" panose="020B0604020202020204" pitchFamily="34" charset="0"/>
            </a:rPr>
            <a:t>6. Contractor signs PA and sends back to state for signature. </a:t>
          </a:r>
          <a:endParaRPr lang="en-US" sz="1800" kern="1200" dirty="0">
            <a:solidFill>
              <a:schemeClr val="tx1"/>
            </a:solidFill>
            <a:latin typeface="Arial Narrow" panose="020B0606020202030204" pitchFamily="34" charset="0"/>
          </a:endParaRPr>
        </a:p>
      </dsp:txBody>
      <dsp:txXfrm>
        <a:off x="0" y="3405390"/>
        <a:ext cx="8734926" cy="465120"/>
      </dsp:txXfrm>
    </dsp:sp>
    <dsp:sp modelId="{1BCB0B43-3542-4137-A6AF-61D76CD69015}">
      <dsp:nvSpPr>
        <dsp:cNvPr id="0" name=""/>
        <dsp:cNvSpPr/>
      </dsp:nvSpPr>
      <dsp:spPr>
        <a:xfrm>
          <a:off x="10" y="3904790"/>
          <a:ext cx="8734905" cy="685584"/>
        </a:xfrm>
        <a:prstGeom prst="rect">
          <a:avLst/>
        </a:prstGeom>
        <a:gradFill rotWithShape="0">
          <a:gsLst>
            <a:gs pos="0">
              <a:schemeClr val="accent5">
                <a:hueOff val="6010703"/>
                <a:satOff val="-26380"/>
                <a:lumOff val="7843"/>
                <a:alphaOff val="0"/>
                <a:tint val="50000"/>
                <a:shade val="86000"/>
                <a:satMod val="140000"/>
              </a:schemeClr>
            </a:gs>
            <a:gs pos="45000">
              <a:schemeClr val="accent5">
                <a:hueOff val="6010703"/>
                <a:satOff val="-26380"/>
                <a:lumOff val="7843"/>
                <a:alphaOff val="0"/>
                <a:tint val="48000"/>
                <a:satMod val="150000"/>
              </a:schemeClr>
            </a:gs>
            <a:gs pos="100000">
              <a:schemeClr val="accent5">
                <a:hueOff val="6010703"/>
                <a:satOff val="-26380"/>
                <a:lumOff val="7843"/>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l" defTabSz="800100">
            <a:lnSpc>
              <a:spcPct val="90000"/>
            </a:lnSpc>
            <a:spcBef>
              <a:spcPct val="0"/>
            </a:spcBef>
            <a:spcAft>
              <a:spcPct val="35000"/>
            </a:spcAft>
            <a:buClr>
              <a:srgbClr val="0070C0"/>
            </a:buClr>
            <a:buSzTx/>
            <a:buFont typeface="+mj-lt"/>
            <a:buNone/>
          </a:pPr>
          <a:r>
            <a:rPr kumimoji="0" lang="en-US" sz="1800" b="0" i="0" u="none" strike="noStrike" kern="1200" cap="none" spc="0" normalizeH="0" baseline="0" noProof="0" dirty="0">
              <a:ln/>
              <a:solidFill>
                <a:schemeClr val="tx1"/>
              </a:solidFill>
              <a:effectLst/>
              <a:uLnTx/>
              <a:uFillTx/>
              <a:latin typeface="Arial Narrow" panose="020B0606020202030204" pitchFamily="34" charset="0"/>
              <a:ea typeface="+mn-ea"/>
              <a:cs typeface="Arial" panose="020B0604020202020204" pitchFamily="34" charset="0"/>
            </a:rPr>
            <a:t>7. State sends fully executed copy to both contractor and ValuePoint at </a:t>
          </a:r>
          <a:r>
            <a:rPr lang="en-US" sz="1800" b="1" kern="1200" dirty="0">
              <a:ln/>
              <a:solidFill>
                <a:schemeClr val="tx1"/>
              </a:solidFill>
              <a:latin typeface="Arial Narrow" panose="020B0606020202030204" pitchFamily="34" charset="0"/>
              <a:cs typeface="Arial" panose="020B0604020202020204" pitchFamily="34" charset="0"/>
            </a:rPr>
            <a:t>PA@naspovaluepoint.org</a:t>
          </a:r>
          <a:endParaRPr lang="en-US" sz="1800" b="1" kern="1200" dirty="0">
            <a:solidFill>
              <a:schemeClr val="tx1"/>
            </a:solidFill>
            <a:latin typeface="Arial Narrow" panose="020B0606020202030204" pitchFamily="34" charset="0"/>
          </a:endParaRPr>
        </a:p>
      </dsp:txBody>
      <dsp:txXfrm>
        <a:off x="10" y="3904790"/>
        <a:ext cx="8734905" cy="685584"/>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5" tIns="46657" rIns="93315" bIns="46657" rtlCol="0"/>
          <a:lstStyle>
            <a:lvl1pPr algn="l">
              <a:defRPr sz="1200"/>
            </a:lvl1pPr>
          </a:lstStyle>
          <a:p>
            <a:endParaRPr lang="en-US" dirty="0"/>
          </a:p>
        </p:txBody>
      </p:sp>
      <p:sp>
        <p:nvSpPr>
          <p:cNvPr id="3" name="Date Placeholder 2"/>
          <p:cNvSpPr>
            <a:spLocks noGrp="1"/>
          </p:cNvSpPr>
          <p:nvPr>
            <p:ph type="dt" sz="quarter" idx="1"/>
          </p:nvPr>
        </p:nvSpPr>
        <p:spPr>
          <a:xfrm>
            <a:off x="3978133" y="0"/>
            <a:ext cx="3043343" cy="465455"/>
          </a:xfrm>
          <a:prstGeom prst="rect">
            <a:avLst/>
          </a:prstGeom>
        </p:spPr>
        <p:txBody>
          <a:bodyPr vert="horz" lIns="93315" tIns="46657" rIns="93315" bIns="46657" rtlCol="0"/>
          <a:lstStyle>
            <a:lvl1pPr algn="r">
              <a:defRPr sz="1200"/>
            </a:lvl1pPr>
          </a:lstStyle>
          <a:p>
            <a:fld id="{A8687EC4-5CDB-4166-ADEA-A9A3166ED979}" type="datetimeFigureOut">
              <a:rPr lang="en-US" smtClean="0"/>
              <a:t>12/17/2018</a:t>
            </a:fld>
            <a:endParaRPr lang="en-US" dirty="0"/>
          </a:p>
        </p:txBody>
      </p:sp>
      <p:sp>
        <p:nvSpPr>
          <p:cNvPr id="4" name="Footer Placeholder 3"/>
          <p:cNvSpPr>
            <a:spLocks noGrp="1"/>
          </p:cNvSpPr>
          <p:nvPr>
            <p:ph type="ftr" sz="quarter" idx="2"/>
          </p:nvPr>
        </p:nvSpPr>
        <p:spPr>
          <a:xfrm>
            <a:off x="0" y="8842030"/>
            <a:ext cx="3043343" cy="465455"/>
          </a:xfrm>
          <a:prstGeom prst="rect">
            <a:avLst/>
          </a:prstGeom>
        </p:spPr>
        <p:txBody>
          <a:bodyPr vert="horz" lIns="93315" tIns="46657" rIns="93315" bIns="46657"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3" y="8842030"/>
            <a:ext cx="3043343" cy="465455"/>
          </a:xfrm>
          <a:prstGeom prst="rect">
            <a:avLst/>
          </a:prstGeom>
        </p:spPr>
        <p:txBody>
          <a:bodyPr vert="horz" lIns="93315" tIns="46657" rIns="93315" bIns="46657" rtlCol="0" anchor="b"/>
          <a:lstStyle>
            <a:lvl1pPr algn="r">
              <a:defRPr sz="1200"/>
            </a:lvl1pPr>
          </a:lstStyle>
          <a:p>
            <a:fld id="{0231974C-FC14-4234-AC70-C255495CB083}" type="slidenum">
              <a:rPr lang="en-US" smtClean="0"/>
              <a:t>‹#›</a:t>
            </a:fld>
            <a:endParaRPr lang="en-US" dirty="0"/>
          </a:p>
        </p:txBody>
      </p:sp>
    </p:spTree>
    <p:extLst>
      <p:ext uri="{BB962C8B-B14F-4D97-AF65-F5344CB8AC3E}">
        <p14:creationId xmlns:p14="http://schemas.microsoft.com/office/powerpoint/2010/main" val="25428809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7072"/>
          </a:xfrm>
          <a:prstGeom prst="rect">
            <a:avLst/>
          </a:prstGeom>
        </p:spPr>
        <p:txBody>
          <a:bodyPr vert="horz" lIns="93315" tIns="46657" rIns="93315" bIns="46657" rtlCol="0"/>
          <a:lstStyle>
            <a:lvl1pPr algn="l">
              <a:defRPr sz="1200"/>
            </a:lvl1pPr>
          </a:lstStyle>
          <a:p>
            <a:endParaRPr lang="en-US" dirty="0"/>
          </a:p>
        </p:txBody>
      </p:sp>
      <p:sp>
        <p:nvSpPr>
          <p:cNvPr id="3" name="Date Placeholder 2"/>
          <p:cNvSpPr>
            <a:spLocks noGrp="1"/>
          </p:cNvSpPr>
          <p:nvPr>
            <p:ph type="dt" idx="1"/>
          </p:nvPr>
        </p:nvSpPr>
        <p:spPr>
          <a:xfrm>
            <a:off x="3978133" y="1"/>
            <a:ext cx="3043343" cy="467072"/>
          </a:xfrm>
          <a:prstGeom prst="rect">
            <a:avLst/>
          </a:prstGeom>
        </p:spPr>
        <p:txBody>
          <a:bodyPr vert="horz" lIns="93315" tIns="46657" rIns="93315" bIns="46657" rtlCol="0"/>
          <a:lstStyle>
            <a:lvl1pPr algn="r">
              <a:defRPr sz="1200"/>
            </a:lvl1pPr>
          </a:lstStyle>
          <a:p>
            <a:fld id="{89A8DD2A-F13C-4988-B452-F8F8885F7D69}" type="datetimeFigureOut">
              <a:rPr lang="en-US" smtClean="0"/>
              <a:t>12/17/2018</a:t>
            </a:fld>
            <a:endParaRPr lang="en-US" dirty="0"/>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15" tIns="46657" rIns="93315" bIns="46657"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15" tIns="46657" rIns="93315" bIns="4665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1"/>
            <a:ext cx="3043343" cy="467071"/>
          </a:xfrm>
          <a:prstGeom prst="rect">
            <a:avLst/>
          </a:prstGeom>
        </p:spPr>
        <p:txBody>
          <a:bodyPr vert="horz" lIns="93315" tIns="46657" rIns="93315" bIns="4665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3" y="8842031"/>
            <a:ext cx="3043343" cy="467071"/>
          </a:xfrm>
          <a:prstGeom prst="rect">
            <a:avLst/>
          </a:prstGeom>
        </p:spPr>
        <p:txBody>
          <a:bodyPr vert="horz" lIns="93315" tIns="46657" rIns="93315" bIns="46657" rtlCol="0" anchor="b"/>
          <a:lstStyle>
            <a:lvl1pPr algn="r">
              <a:defRPr sz="1200"/>
            </a:lvl1pPr>
          </a:lstStyle>
          <a:p>
            <a:fld id="{1EEBE922-AC41-43A4-8240-8F0BDE3189A8}" type="slidenum">
              <a:rPr lang="en-US" smtClean="0"/>
              <a:t>‹#›</a:t>
            </a:fld>
            <a:endParaRPr lang="en-US" dirty="0"/>
          </a:p>
        </p:txBody>
      </p:sp>
    </p:spTree>
    <p:extLst>
      <p:ext uri="{BB962C8B-B14F-4D97-AF65-F5344CB8AC3E}">
        <p14:creationId xmlns:p14="http://schemas.microsoft.com/office/powerpoint/2010/main" val="2608013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EBE922-AC41-43A4-8240-8F0BDE3189A8}" type="slidenum">
              <a:rPr lang="en-US" smtClean="0"/>
              <a:t>1</a:t>
            </a:fld>
            <a:endParaRPr lang="en-US" dirty="0"/>
          </a:p>
        </p:txBody>
      </p:sp>
    </p:spTree>
    <p:extLst>
      <p:ext uri="{BB962C8B-B14F-4D97-AF65-F5344CB8AC3E}">
        <p14:creationId xmlns:p14="http://schemas.microsoft.com/office/powerpoint/2010/main" val="2679072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BE922-AC41-43A4-8240-8F0BDE3189A8}" type="slidenum">
              <a:rPr lang="en-US" smtClean="0"/>
              <a:t>2</a:t>
            </a:fld>
            <a:endParaRPr lang="en-US"/>
          </a:p>
        </p:txBody>
      </p:sp>
    </p:spTree>
    <p:extLst>
      <p:ext uri="{BB962C8B-B14F-4D97-AF65-F5344CB8AC3E}">
        <p14:creationId xmlns:p14="http://schemas.microsoft.com/office/powerpoint/2010/main" val="3544560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BE922-AC41-43A4-8240-8F0BDE3189A8}" type="slidenum">
              <a:rPr lang="en-US" smtClean="0"/>
              <a:t>3</a:t>
            </a:fld>
            <a:endParaRPr lang="en-US"/>
          </a:p>
        </p:txBody>
      </p:sp>
    </p:spTree>
    <p:extLst>
      <p:ext uri="{BB962C8B-B14F-4D97-AF65-F5344CB8AC3E}">
        <p14:creationId xmlns:p14="http://schemas.microsoft.com/office/powerpoint/2010/main" val="2338786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Offeror’s will</a:t>
            </a:r>
            <a:r>
              <a:rPr lang="en-US" baseline="0" dirty="0"/>
              <a:t> provide a SaaS solution hosted on the cloud that meets a robust set of security requirements.  The purchase equates to a lease agreement where the use of the solution ends at the end of the contract term.  The department only retains ownership in the customizations and configurations but not the actual solution.</a:t>
            </a:r>
            <a:endParaRPr lang="en-US" dirty="0"/>
          </a:p>
        </p:txBody>
      </p:sp>
      <p:sp>
        <p:nvSpPr>
          <p:cNvPr id="4" name="Slide Number Placeholder 3"/>
          <p:cNvSpPr>
            <a:spLocks noGrp="1"/>
          </p:cNvSpPr>
          <p:nvPr>
            <p:ph type="sldNum" sz="quarter" idx="10"/>
          </p:nvPr>
        </p:nvSpPr>
        <p:spPr/>
        <p:txBody>
          <a:bodyPr/>
          <a:lstStyle/>
          <a:p>
            <a:fld id="{1EEBE922-AC41-43A4-8240-8F0BDE3189A8}" type="slidenum">
              <a:rPr lang="en-US" smtClean="0"/>
              <a:t>4</a:t>
            </a:fld>
            <a:endParaRPr lang="en-US"/>
          </a:p>
        </p:txBody>
      </p:sp>
    </p:spTree>
    <p:extLst>
      <p:ext uri="{BB962C8B-B14F-4D97-AF65-F5344CB8AC3E}">
        <p14:creationId xmlns:p14="http://schemas.microsoft.com/office/powerpoint/2010/main" val="1270527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BE922-AC41-43A4-8240-8F0BDE3189A8}" type="slidenum">
              <a:rPr lang="en-US" smtClean="0"/>
              <a:t>5</a:t>
            </a:fld>
            <a:endParaRPr lang="en-US" dirty="0"/>
          </a:p>
        </p:txBody>
      </p:sp>
    </p:spTree>
    <p:extLst>
      <p:ext uri="{BB962C8B-B14F-4D97-AF65-F5344CB8AC3E}">
        <p14:creationId xmlns:p14="http://schemas.microsoft.com/office/powerpoint/2010/main" val="3670417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miter lim="800000"/>
            <a:headEnd/>
            <a:tailEnd/>
          </a:ln>
        </p:spPr>
        <p:txBody>
          <a:bodyPr/>
          <a:lstStyle/>
          <a:p>
            <a:fld id="{183DDDE2-7327-4E79-AE31-A5C03E5873B1}" type="slidenum">
              <a:rPr lang="en-US" smtClean="0"/>
              <a:pPr/>
              <a:t>6</a:t>
            </a:fld>
            <a:endParaRPr lang="en-US" dirty="0"/>
          </a:p>
        </p:txBody>
      </p:sp>
      <p:sp>
        <p:nvSpPr>
          <p:cNvPr id="52227" name="Rectangle 2"/>
          <p:cNvSpPr>
            <a:spLocks noGrp="1" noRot="1" noChangeAspect="1" noChangeArrowheads="1" noTextEdit="1"/>
          </p:cNvSpPr>
          <p:nvPr>
            <p:ph type="sldImg"/>
          </p:nvPr>
        </p:nvSpPr>
        <p:spPr>
          <a:xfrm>
            <a:off x="154708" y="562220"/>
            <a:ext cx="6785842" cy="5090667"/>
          </a:xfrm>
          <a:ln/>
        </p:spPr>
      </p:sp>
      <p:sp>
        <p:nvSpPr>
          <p:cNvPr id="52228" name="Rectangle 3"/>
          <p:cNvSpPr>
            <a:spLocks noGrp="1" noChangeArrowheads="1"/>
          </p:cNvSpPr>
          <p:nvPr>
            <p:ph type="body" idx="1"/>
          </p:nvPr>
        </p:nvSpPr>
        <p:spPr>
          <a:xfrm>
            <a:off x="154708" y="5721349"/>
            <a:ext cx="6709642" cy="3120681"/>
          </a:xfrm>
          <a:noFill/>
        </p:spPr>
        <p:txBody>
          <a:bodyPr/>
          <a:lstStyle/>
          <a:p>
            <a:pPr eaLnBrk="1" hangingPunct="1"/>
            <a:r>
              <a:rPr lang="en-US" dirty="0"/>
              <a:t>The Provider Services scope of work was developed to meet the needs for any state or territory obtaining a Federally compliant Provider Enrollment, Screening and Monitoring solution, however, there were some unique needs identified by the </a:t>
            </a:r>
            <a:r>
              <a:rPr lang="en-US" dirty="0" err="1"/>
              <a:t>mulit</a:t>
            </a:r>
            <a:r>
              <a:rPr lang="en-US" dirty="0"/>
              <a:t>-state sourcing team that drove the decision to create P:rovider Services Base Scope of work-Services all 50 states would likely need and Options A and Options B.   </a:t>
            </a:r>
          </a:p>
          <a:p>
            <a:pPr eaLnBrk="1" hangingPunct="1"/>
            <a:endParaRPr lang="en-US" dirty="0"/>
          </a:p>
          <a:p>
            <a:pPr eaLnBrk="1" hangingPunct="1"/>
            <a:r>
              <a:rPr lang="en-US" dirty="0"/>
              <a:t>Other considerations were not only did we need a solution that was Federally compliant but highly configurable to support unique state policies, we also needed a solution that would be able to be certified by CMS.  So requirements to address Certification checklist criteria are included.  </a:t>
            </a:r>
          </a:p>
          <a:p>
            <a:pPr eaLnBrk="1" hangingPunct="1"/>
            <a:endParaRPr lang="en-US" dirty="0"/>
          </a:p>
          <a:p>
            <a:pPr eaLnBrk="1" hangingPunct="1"/>
            <a:r>
              <a:rPr lang="en-US" dirty="0"/>
              <a:t>Other primary drivers of </a:t>
            </a:r>
          </a:p>
        </p:txBody>
      </p:sp>
    </p:spTree>
    <p:extLst>
      <p:ext uri="{BB962C8B-B14F-4D97-AF65-F5344CB8AC3E}">
        <p14:creationId xmlns:p14="http://schemas.microsoft.com/office/powerpoint/2010/main" val="3453104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miter lim="800000"/>
            <a:headEnd/>
            <a:tailEnd/>
          </a:ln>
        </p:spPr>
        <p:txBody>
          <a:bodyPr/>
          <a:lstStyle/>
          <a:p>
            <a:fld id="{183DDDE2-7327-4E79-AE31-A5C03E5873B1}" type="slidenum">
              <a:rPr lang="en-US" smtClean="0"/>
              <a:pPr/>
              <a:t>7</a:t>
            </a:fld>
            <a:endParaRPr lang="en-US" dirty="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133304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miter lim="800000"/>
            <a:headEnd/>
            <a:tailEnd/>
          </a:ln>
        </p:spPr>
        <p:txBody>
          <a:bodyPr/>
          <a:lstStyle/>
          <a:p>
            <a:fld id="{183DDDE2-7327-4E79-AE31-A5C03E5873B1}" type="slidenum">
              <a:rPr lang="en-US" smtClean="0"/>
              <a:pPr/>
              <a:t>8</a:t>
            </a:fld>
            <a:endParaRPr lang="en-US" dirty="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525995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miter lim="800000"/>
            <a:headEnd/>
            <a:tailEnd/>
          </a:ln>
        </p:spPr>
        <p:txBody>
          <a:bodyPr/>
          <a:lstStyle/>
          <a:p>
            <a:fld id="{183DDDE2-7327-4E79-AE31-A5C03E5873B1}" type="slidenum">
              <a:rPr lang="en-US" smtClean="0"/>
              <a:pPr/>
              <a:t>9</a:t>
            </a:fld>
            <a:endParaRPr lang="en-US" dirty="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697557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slide – edit if applicable</a:t>
            </a:r>
          </a:p>
        </p:txBody>
      </p:sp>
      <p:sp>
        <p:nvSpPr>
          <p:cNvPr id="4" name="Slide Number Placeholder 3"/>
          <p:cNvSpPr>
            <a:spLocks noGrp="1"/>
          </p:cNvSpPr>
          <p:nvPr>
            <p:ph type="sldNum" sz="quarter" idx="10"/>
          </p:nvPr>
        </p:nvSpPr>
        <p:spPr/>
        <p:txBody>
          <a:bodyPr/>
          <a:lstStyle/>
          <a:p>
            <a:fld id="{1EEBE922-AC41-43A4-8240-8F0BDE3189A8}" type="slidenum">
              <a:rPr lang="en-US" smtClean="0"/>
              <a:t>10</a:t>
            </a:fld>
            <a:endParaRPr lang="en-US" dirty="0"/>
          </a:p>
        </p:txBody>
      </p:sp>
    </p:spTree>
    <p:extLst>
      <p:ext uri="{BB962C8B-B14F-4D97-AF65-F5344CB8AC3E}">
        <p14:creationId xmlns:p14="http://schemas.microsoft.com/office/powerpoint/2010/main" val="2107639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slide – edit if applicable</a:t>
            </a:r>
          </a:p>
        </p:txBody>
      </p:sp>
      <p:sp>
        <p:nvSpPr>
          <p:cNvPr id="4" name="Slide Number Placeholder 3"/>
          <p:cNvSpPr>
            <a:spLocks noGrp="1"/>
          </p:cNvSpPr>
          <p:nvPr>
            <p:ph type="sldNum" sz="quarter" idx="10"/>
          </p:nvPr>
        </p:nvSpPr>
        <p:spPr/>
        <p:txBody>
          <a:bodyPr/>
          <a:lstStyle/>
          <a:p>
            <a:fld id="{1EEBE922-AC41-43A4-8240-8F0BDE3189A8}" type="slidenum">
              <a:rPr lang="en-US" smtClean="0"/>
              <a:t>11</a:t>
            </a:fld>
            <a:endParaRPr lang="en-US" dirty="0"/>
          </a:p>
        </p:txBody>
      </p:sp>
    </p:spTree>
    <p:extLst>
      <p:ext uri="{BB962C8B-B14F-4D97-AF65-F5344CB8AC3E}">
        <p14:creationId xmlns:p14="http://schemas.microsoft.com/office/powerpoint/2010/main" val="2569852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pPr defTabSz="915772">
              <a:defRPr/>
            </a:pPr>
            <a:fld id="{15964FC6-3C54-479A-A9B7-927ED2EE853F}" type="slidenum">
              <a:rPr lang="en-US">
                <a:solidFill>
                  <a:prstClr val="black"/>
                </a:solidFill>
                <a:latin typeface="Calibri" panose="020F0502020204030204"/>
              </a:rPr>
              <a:pPr defTabSz="915772">
                <a:defRPr/>
              </a:pPr>
              <a:t>12</a:t>
            </a:fld>
            <a:endParaRPr lang="en-US">
              <a:solidFill>
                <a:prstClr val="black"/>
              </a:solidFill>
              <a:latin typeface="Calibri" panose="020F0502020204030204"/>
            </a:endParaRPr>
          </a:p>
        </p:txBody>
      </p:sp>
      <p:sp>
        <p:nvSpPr>
          <p:cNvPr id="36866" name="Slide Image Placeholder 1"/>
          <p:cNvSpPr>
            <a:spLocks noGrp="1" noRot="1" noChangeAspect="1" noTextEdit="1"/>
          </p:cNvSpPr>
          <p:nvPr>
            <p:ph type="sldImg"/>
          </p:nvPr>
        </p:nvSpPr>
        <p:spPr>
          <a:xfrm>
            <a:off x="1147763" y="709613"/>
            <a:ext cx="4733925" cy="3549650"/>
          </a:xfrm>
          <a:ln/>
        </p:spPr>
      </p:sp>
      <p:sp>
        <p:nvSpPr>
          <p:cNvPr id="36867" name="Notes Placeholder 2"/>
          <p:cNvSpPr>
            <a:spLocks noGrp="1"/>
          </p:cNvSpPr>
          <p:nvPr>
            <p:ph type="body" idx="1"/>
          </p:nvPr>
        </p:nvSpPr>
        <p:spPr/>
        <p:txBody>
          <a:bodyPr lIns="93290" tIns="46645" rIns="93290" bIns="46645"/>
          <a:lstStyle/>
          <a:p>
            <a:endParaRPr lang="en-US"/>
          </a:p>
        </p:txBody>
      </p:sp>
      <p:sp>
        <p:nvSpPr>
          <p:cNvPr id="36868" name="Slide Number Placeholder 3"/>
          <p:cNvSpPr txBox="1">
            <a:spLocks noGrp="1"/>
          </p:cNvSpPr>
          <p:nvPr/>
        </p:nvSpPr>
        <p:spPr bwMode="auto">
          <a:xfrm>
            <a:off x="3977743" y="8988695"/>
            <a:ext cx="3043768" cy="473940"/>
          </a:xfrm>
          <a:prstGeom prst="rect">
            <a:avLst/>
          </a:prstGeom>
          <a:noFill/>
          <a:ln w="9525">
            <a:noFill/>
            <a:miter lim="800000"/>
            <a:headEnd/>
            <a:tailEnd/>
          </a:ln>
        </p:spPr>
        <p:txBody>
          <a:bodyPr lIns="93290" tIns="46645" rIns="93290" bIns="46645" anchor="b"/>
          <a:lstStyle/>
          <a:p>
            <a:pPr algn="r" defTabSz="933750">
              <a:defRPr/>
            </a:pPr>
            <a:fld id="{7B87D833-6C84-43B3-9597-1868E06A1EF2}" type="slidenum">
              <a:rPr lang="en-US" sz="1200">
                <a:solidFill>
                  <a:prstClr val="black"/>
                </a:solidFill>
                <a:latin typeface="Comic Sans MS" pitchFamily="66" charset="0"/>
              </a:rPr>
              <a:pPr algn="r" defTabSz="933750">
                <a:defRPr/>
              </a:pPr>
              <a:t>12</a:t>
            </a:fld>
            <a:endParaRPr lang="en-US" sz="1200" dirty="0">
              <a:solidFill>
                <a:prstClr val="black"/>
              </a:solidFill>
              <a:latin typeface="Comic Sans MS" pitchFamily="66" charset="0"/>
            </a:endParaRPr>
          </a:p>
        </p:txBody>
      </p:sp>
    </p:spTree>
    <p:extLst>
      <p:ext uri="{BB962C8B-B14F-4D97-AF65-F5344CB8AC3E}">
        <p14:creationId xmlns:p14="http://schemas.microsoft.com/office/powerpoint/2010/main" val="1590190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EBE922-AC41-43A4-8240-8F0BDE3189A8}" type="slidenum">
              <a:rPr lang="en-US" smtClean="0"/>
              <a:t>13</a:t>
            </a:fld>
            <a:endParaRPr lang="en-US" dirty="0"/>
          </a:p>
        </p:txBody>
      </p:sp>
    </p:spTree>
    <p:extLst>
      <p:ext uri="{BB962C8B-B14F-4D97-AF65-F5344CB8AC3E}">
        <p14:creationId xmlns:p14="http://schemas.microsoft.com/office/powerpoint/2010/main" val="1681123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EBE922-AC41-43A4-8240-8F0BDE3189A8}" type="slidenum">
              <a:rPr lang="en-US" smtClean="0"/>
              <a:t>14</a:t>
            </a:fld>
            <a:endParaRPr lang="en-US" dirty="0"/>
          </a:p>
        </p:txBody>
      </p:sp>
    </p:spTree>
    <p:extLst>
      <p:ext uri="{BB962C8B-B14F-4D97-AF65-F5344CB8AC3E}">
        <p14:creationId xmlns:p14="http://schemas.microsoft.com/office/powerpoint/2010/main" val="1126874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EBE922-AC41-43A4-8240-8F0BDE3189A8}" type="slidenum">
              <a:rPr lang="en-US" smtClean="0"/>
              <a:t>15</a:t>
            </a:fld>
            <a:endParaRPr lang="en-US" dirty="0"/>
          </a:p>
        </p:txBody>
      </p:sp>
    </p:spTree>
    <p:extLst>
      <p:ext uri="{BB962C8B-B14F-4D97-AF65-F5344CB8AC3E}">
        <p14:creationId xmlns:p14="http://schemas.microsoft.com/office/powerpoint/2010/main" val="3281924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15772">
              <a:defRPr/>
            </a:pPr>
            <a:fld id="{1EEBE922-AC41-43A4-8240-8F0BDE3189A8}" type="slidenum">
              <a:rPr lang="en-US">
                <a:solidFill>
                  <a:prstClr val="black"/>
                </a:solidFill>
                <a:latin typeface="Calibri" panose="020F0502020204030204"/>
              </a:rPr>
              <a:pPr defTabSz="915772">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560512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BE922-AC41-43A4-8240-8F0BDE3189A8}" type="slidenum">
              <a:rPr lang="en-US" smtClean="0"/>
              <a:t>17</a:t>
            </a:fld>
            <a:endParaRPr lang="en-US"/>
          </a:p>
        </p:txBody>
      </p:sp>
    </p:spTree>
    <p:extLst>
      <p:ext uri="{BB962C8B-B14F-4D97-AF65-F5344CB8AC3E}">
        <p14:creationId xmlns:p14="http://schemas.microsoft.com/office/powerpoint/2010/main" val="1336738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BE922-AC41-43A4-8240-8F0BDE3189A8}" type="slidenum">
              <a:rPr lang="en-US" smtClean="0"/>
              <a:t>18</a:t>
            </a:fld>
            <a:endParaRPr lang="en-US"/>
          </a:p>
        </p:txBody>
      </p:sp>
    </p:spTree>
    <p:extLst>
      <p:ext uri="{BB962C8B-B14F-4D97-AF65-F5344CB8AC3E}">
        <p14:creationId xmlns:p14="http://schemas.microsoft.com/office/powerpoint/2010/main" val="19510217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BE922-AC41-43A4-8240-8F0BDE3189A8}" type="slidenum">
              <a:rPr lang="en-US" smtClean="0"/>
              <a:t>19</a:t>
            </a:fld>
            <a:endParaRPr lang="en-US"/>
          </a:p>
        </p:txBody>
      </p:sp>
    </p:spTree>
    <p:extLst>
      <p:ext uri="{BB962C8B-B14F-4D97-AF65-F5344CB8AC3E}">
        <p14:creationId xmlns:p14="http://schemas.microsoft.com/office/powerpoint/2010/main" val="1920654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CMS</a:t>
            </a:r>
            <a:r>
              <a:rPr lang="en-US" baseline="0" dirty="0"/>
              <a:t> will only consider changes to the Master Agreement provisions outlined in this slide if they are required to support the Participating Entity’s state laws and the Participating Entity provides CMS clear justification for the change. </a:t>
            </a:r>
            <a:endParaRPr lang="en-US" dirty="0"/>
          </a:p>
        </p:txBody>
      </p:sp>
      <p:sp>
        <p:nvSpPr>
          <p:cNvPr id="4" name="Slide Number Placeholder 3"/>
          <p:cNvSpPr>
            <a:spLocks noGrp="1"/>
          </p:cNvSpPr>
          <p:nvPr>
            <p:ph type="sldNum" sz="quarter" idx="10"/>
          </p:nvPr>
        </p:nvSpPr>
        <p:spPr/>
        <p:txBody>
          <a:bodyPr/>
          <a:lstStyle/>
          <a:p>
            <a:fld id="{1EEBE922-AC41-43A4-8240-8F0BDE3189A8}" type="slidenum">
              <a:rPr lang="en-US" smtClean="0"/>
              <a:t>20</a:t>
            </a:fld>
            <a:endParaRPr lang="en-US"/>
          </a:p>
        </p:txBody>
      </p:sp>
    </p:spTree>
    <p:extLst>
      <p:ext uri="{BB962C8B-B14F-4D97-AF65-F5344CB8AC3E}">
        <p14:creationId xmlns:p14="http://schemas.microsoft.com/office/powerpoint/2010/main" val="35391822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EBE922-AC41-43A4-8240-8F0BDE3189A8}" type="slidenum">
              <a:rPr lang="en-US" smtClean="0"/>
              <a:t>21</a:t>
            </a:fld>
            <a:endParaRPr lang="en-US" dirty="0"/>
          </a:p>
        </p:txBody>
      </p:sp>
    </p:spTree>
    <p:extLst>
      <p:ext uri="{BB962C8B-B14F-4D97-AF65-F5344CB8AC3E}">
        <p14:creationId xmlns:p14="http://schemas.microsoft.com/office/powerpoint/2010/main" val="18189183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BE922-AC41-43A4-8240-8F0BDE3189A8}" type="slidenum">
              <a:rPr lang="en-US" smtClean="0"/>
              <a:t>22</a:t>
            </a:fld>
            <a:endParaRPr lang="en-US"/>
          </a:p>
        </p:txBody>
      </p:sp>
    </p:spTree>
    <p:extLst>
      <p:ext uri="{BB962C8B-B14F-4D97-AF65-F5344CB8AC3E}">
        <p14:creationId xmlns:p14="http://schemas.microsoft.com/office/powerpoint/2010/main" val="3517451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All procurement materials are posted on the NASPO ValuePoint Website.  The landing page of the procurement contains the RFP and all attachments, an informational page identifying the names of the awarded vendors, and scope of each award.  Also available are pricing materials states can use to identify cost and compare cost for each contractors services, the evaluation scores summary and award recommendation, the non-disclosure of confidential information and the CMS Provider Services Master Agreement Approval Letter.   </a:t>
            </a:r>
            <a:endParaRPr lang="en-US" dirty="0"/>
          </a:p>
        </p:txBody>
      </p:sp>
      <p:sp>
        <p:nvSpPr>
          <p:cNvPr id="4" name="Slide Number Placeholder 3"/>
          <p:cNvSpPr>
            <a:spLocks noGrp="1"/>
          </p:cNvSpPr>
          <p:nvPr>
            <p:ph type="sldNum" sz="quarter" idx="10"/>
          </p:nvPr>
        </p:nvSpPr>
        <p:spPr/>
        <p:txBody>
          <a:bodyPr/>
          <a:lstStyle/>
          <a:p>
            <a:fld id="{1EEBE922-AC41-43A4-8240-8F0BDE3189A8}" type="slidenum">
              <a:rPr lang="en-US" smtClean="0"/>
              <a:t>23</a:t>
            </a:fld>
            <a:endParaRPr lang="en-US"/>
          </a:p>
        </p:txBody>
      </p:sp>
    </p:spTree>
    <p:extLst>
      <p:ext uri="{BB962C8B-B14F-4D97-AF65-F5344CB8AC3E}">
        <p14:creationId xmlns:p14="http://schemas.microsoft.com/office/powerpoint/2010/main" val="1590978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Provider Services RFP and Attachments is a zip file containing the MPATH provider Services RFP which includes amendments 1 and 2, as well as Attachments A-L, excluding Attachment B – Master Agreement.  The Master Agreements are available under each vendor’s portfolio.  </a:t>
            </a:r>
          </a:p>
          <a:p>
            <a:r>
              <a:rPr lang="en-US" baseline="0" dirty="0"/>
              <a:t>Attachment A-represents Montana’s Standard Terms and Conditions, these are also incorporated into the Master Agreement, </a:t>
            </a:r>
          </a:p>
          <a:p>
            <a:r>
              <a:rPr lang="en-US" baseline="0" dirty="0"/>
              <a:t>Attachment C-RFP instructions reflects the instructions to the vendors who responded to the procurement. </a:t>
            </a:r>
          </a:p>
          <a:p>
            <a:r>
              <a:rPr lang="en-US" baseline="0" dirty="0"/>
              <a:t>Attachment D-Montana mapped the MECT Certification Checklist criteria to the MPATH Provider Services requirements to ensure the solution would meet federal certification. </a:t>
            </a:r>
          </a:p>
          <a:p>
            <a:r>
              <a:rPr lang="en-US" baseline="0" dirty="0"/>
              <a:t>Attachment E – Sourcing State information document contains information specific to the sourcing states as reference information for the vendors. </a:t>
            </a:r>
          </a:p>
          <a:p>
            <a:r>
              <a:rPr lang="en-US" baseline="0" dirty="0"/>
              <a:t>Attachment F – Requirements Response Matrix, lists all requirements that are included in the procurement.  The sections from the MPATH Provider Services corresponds to column A  Requirement Section. </a:t>
            </a:r>
          </a:p>
          <a:p>
            <a:r>
              <a:rPr lang="en-US" baseline="0" dirty="0"/>
              <a:t>Attachment G – Pricing Schedules-these are the blank pricing schedules included in the solicitation.  Each Vendor portfolio has a completed Attachment G, which will allow states to price the solution as it’s applicable to them.  </a:t>
            </a:r>
          </a:p>
          <a:p>
            <a:r>
              <a:rPr lang="en-US" baseline="0" dirty="0"/>
              <a:t>Attachment H – Resource Allocation Schedule collects information about the number of FTEs needed by phase and the number of hours per FTE by phase.  </a:t>
            </a:r>
          </a:p>
          <a:p>
            <a:r>
              <a:rPr lang="en-US" baseline="0" dirty="0"/>
              <a:t>Attachment I – reflects the scoring criteria the evaluation team used to assess each technical proposal and vendor demonstration</a:t>
            </a:r>
          </a:p>
          <a:p>
            <a:r>
              <a:rPr lang="en-US" baseline="0" dirty="0"/>
              <a:t>Attachment J – Detail the Service Level Agreement requirements for Core, Option A and Option B</a:t>
            </a:r>
          </a:p>
          <a:p>
            <a:r>
              <a:rPr lang="en-US" baseline="0" dirty="0"/>
              <a:t>Attachment K – Business Associates Agreement-reflects the BAA incorporated into the Master Agreements. </a:t>
            </a:r>
          </a:p>
          <a:p>
            <a:r>
              <a:rPr lang="en-US" baseline="0" dirty="0"/>
              <a:t>Attachment L – Technology Matrix-collects the solution technology details for each vendor.  </a:t>
            </a:r>
          </a:p>
        </p:txBody>
      </p:sp>
      <p:sp>
        <p:nvSpPr>
          <p:cNvPr id="4" name="Slide Number Placeholder 3"/>
          <p:cNvSpPr>
            <a:spLocks noGrp="1"/>
          </p:cNvSpPr>
          <p:nvPr>
            <p:ph type="sldNum" sz="quarter" idx="10"/>
          </p:nvPr>
        </p:nvSpPr>
        <p:spPr/>
        <p:txBody>
          <a:bodyPr/>
          <a:lstStyle/>
          <a:p>
            <a:fld id="{1EEBE922-AC41-43A4-8240-8F0BDE3189A8}" type="slidenum">
              <a:rPr lang="en-US" smtClean="0"/>
              <a:t>24</a:t>
            </a:fld>
            <a:endParaRPr lang="en-US"/>
          </a:p>
        </p:txBody>
      </p:sp>
    </p:spTree>
    <p:extLst>
      <p:ext uri="{BB962C8B-B14F-4D97-AF65-F5344CB8AC3E}">
        <p14:creationId xmlns:p14="http://schemas.microsoft.com/office/powerpoint/2010/main" val="3318924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Provider Services Pricing Materials include a blank Attachment G – Pricing Schedule for each vendor., A NASPO ValuePoint Provider Services Cost Comparison Matrix and Provider Services Pricing Workbook for Participating State.  Together, these documents enable Participating States to compare the price of each vendors solution based on the services desired and the number of active de-duplicated providers.  </a:t>
            </a:r>
          </a:p>
        </p:txBody>
      </p:sp>
      <p:sp>
        <p:nvSpPr>
          <p:cNvPr id="4" name="Slide Number Placeholder 3"/>
          <p:cNvSpPr>
            <a:spLocks noGrp="1"/>
          </p:cNvSpPr>
          <p:nvPr>
            <p:ph type="sldNum" sz="quarter" idx="10"/>
          </p:nvPr>
        </p:nvSpPr>
        <p:spPr/>
        <p:txBody>
          <a:bodyPr/>
          <a:lstStyle/>
          <a:p>
            <a:fld id="{1EEBE922-AC41-43A4-8240-8F0BDE3189A8}" type="slidenum">
              <a:rPr lang="en-US" smtClean="0"/>
              <a:t>25</a:t>
            </a:fld>
            <a:endParaRPr lang="en-US"/>
          </a:p>
        </p:txBody>
      </p:sp>
    </p:spTree>
    <p:extLst>
      <p:ext uri="{BB962C8B-B14F-4D97-AF65-F5344CB8AC3E}">
        <p14:creationId xmlns:p14="http://schemas.microsoft.com/office/powerpoint/2010/main" val="13985901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1EEBE922-AC41-43A4-8240-8F0BDE3189A8}" type="slidenum">
              <a:rPr lang="en-US" smtClean="0"/>
              <a:t>26</a:t>
            </a:fld>
            <a:endParaRPr lang="en-US"/>
          </a:p>
        </p:txBody>
      </p:sp>
    </p:spTree>
    <p:extLst>
      <p:ext uri="{BB962C8B-B14F-4D97-AF65-F5344CB8AC3E}">
        <p14:creationId xmlns:p14="http://schemas.microsoft.com/office/powerpoint/2010/main" val="2129661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1EEBE922-AC41-43A4-8240-8F0BDE3189A8}" type="slidenum">
              <a:rPr lang="en-US" smtClean="0"/>
              <a:t>27</a:t>
            </a:fld>
            <a:endParaRPr lang="en-US"/>
          </a:p>
        </p:txBody>
      </p:sp>
    </p:spTree>
    <p:extLst>
      <p:ext uri="{BB962C8B-B14F-4D97-AF65-F5344CB8AC3E}">
        <p14:creationId xmlns:p14="http://schemas.microsoft.com/office/powerpoint/2010/main" val="12531183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Each Portfolio Contains a brief description of the vendor’s available services.  The signed Master Agreement, Vendor specific pricing materials, a model Participating Addendum, Vendor Proposal, and CMS approval letter.   In order to access the non-redacted proposal, complete the Non-Disclosure form on the main page of the procurement and send to John Thomas, Montana’s Procurement Officer.   Contact information for John can be found at the end of </a:t>
            </a:r>
            <a:r>
              <a:rPr lang="en-US" baseline="0"/>
              <a:t>this presentation.  </a:t>
            </a:r>
            <a:endParaRPr lang="en-US" baseline="0" dirty="0"/>
          </a:p>
        </p:txBody>
      </p:sp>
      <p:sp>
        <p:nvSpPr>
          <p:cNvPr id="4" name="Slide Number Placeholder 3"/>
          <p:cNvSpPr>
            <a:spLocks noGrp="1"/>
          </p:cNvSpPr>
          <p:nvPr>
            <p:ph type="sldNum" sz="quarter" idx="10"/>
          </p:nvPr>
        </p:nvSpPr>
        <p:spPr/>
        <p:txBody>
          <a:bodyPr/>
          <a:lstStyle/>
          <a:p>
            <a:fld id="{1EEBE922-AC41-43A4-8240-8F0BDE3189A8}" type="slidenum">
              <a:rPr lang="en-US" smtClean="0"/>
              <a:t>28</a:t>
            </a:fld>
            <a:endParaRPr lang="en-US"/>
          </a:p>
        </p:txBody>
      </p:sp>
    </p:spTree>
    <p:extLst>
      <p:ext uri="{BB962C8B-B14F-4D97-AF65-F5344CB8AC3E}">
        <p14:creationId xmlns:p14="http://schemas.microsoft.com/office/powerpoint/2010/main" val="2871999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5C98ED9-25B5-45A2-A672-FE366B9C7405}" type="slidenum">
              <a:rPr lang="en-US"/>
              <a:pPr/>
              <a:t>29</a:t>
            </a:fld>
            <a:endParaRPr lang="en-US" dirty="0"/>
          </a:p>
        </p:txBody>
      </p:sp>
      <p:sp>
        <p:nvSpPr>
          <p:cNvPr id="43010" name="Slide Image Placeholder 1"/>
          <p:cNvSpPr>
            <a:spLocks noGrp="1" noRot="1" noChangeAspect="1" noTextEdit="1"/>
          </p:cNvSpPr>
          <p:nvPr>
            <p:ph type="sldImg"/>
          </p:nvPr>
        </p:nvSpPr>
        <p:spPr>
          <a:xfrm>
            <a:off x="1147763" y="709613"/>
            <a:ext cx="4733925" cy="3549650"/>
          </a:xfrm>
          <a:ln/>
        </p:spPr>
      </p:sp>
      <p:sp>
        <p:nvSpPr>
          <p:cNvPr id="43011" name="Notes Placeholder 2"/>
          <p:cNvSpPr>
            <a:spLocks noGrp="1"/>
          </p:cNvSpPr>
          <p:nvPr>
            <p:ph type="body" idx="1"/>
          </p:nvPr>
        </p:nvSpPr>
        <p:spPr/>
        <p:txBody>
          <a:bodyPr lIns="93290" tIns="46645" rIns="93290" bIns="46645"/>
          <a:lstStyle/>
          <a:p>
            <a:endParaRPr lang="en-US" dirty="0"/>
          </a:p>
        </p:txBody>
      </p:sp>
      <p:sp>
        <p:nvSpPr>
          <p:cNvPr id="43012" name="Slide Number Placeholder 3"/>
          <p:cNvSpPr txBox="1">
            <a:spLocks noGrp="1"/>
          </p:cNvSpPr>
          <p:nvPr/>
        </p:nvSpPr>
        <p:spPr bwMode="auto">
          <a:xfrm>
            <a:off x="3977743" y="8988695"/>
            <a:ext cx="3043768" cy="473940"/>
          </a:xfrm>
          <a:prstGeom prst="rect">
            <a:avLst/>
          </a:prstGeom>
          <a:noFill/>
          <a:ln w="9525">
            <a:noFill/>
            <a:miter lim="800000"/>
            <a:headEnd/>
            <a:tailEnd/>
          </a:ln>
        </p:spPr>
        <p:txBody>
          <a:bodyPr lIns="93290" tIns="46645" rIns="93290" bIns="46645" anchor="b"/>
          <a:lstStyle/>
          <a:p>
            <a:pPr algn="r" defTabSz="933750"/>
            <a:fld id="{6CCEA337-5B47-4EEA-AADF-D2D02A7A2D9F}" type="slidenum">
              <a:rPr lang="en-US" sz="1200">
                <a:latin typeface="Comic Sans MS" pitchFamily="66" charset="0"/>
              </a:rPr>
              <a:pPr algn="r" defTabSz="933750"/>
              <a:t>29</a:t>
            </a:fld>
            <a:endParaRPr lang="en-US" sz="1200" dirty="0">
              <a:latin typeface="Comic Sans MS" pitchFamily="66" charset="0"/>
            </a:endParaRPr>
          </a:p>
        </p:txBody>
      </p:sp>
    </p:spTree>
    <p:extLst>
      <p:ext uri="{BB962C8B-B14F-4D97-AF65-F5344CB8AC3E}">
        <p14:creationId xmlns:p14="http://schemas.microsoft.com/office/powerpoint/2010/main" val="1203219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t>
            </a:r>
            <a:endParaRPr lang="en-US" dirty="0"/>
          </a:p>
        </p:txBody>
      </p:sp>
      <p:sp>
        <p:nvSpPr>
          <p:cNvPr id="4" name="Slide Number Placeholder 3"/>
          <p:cNvSpPr>
            <a:spLocks noGrp="1"/>
          </p:cNvSpPr>
          <p:nvPr>
            <p:ph type="sldNum" sz="quarter" idx="10"/>
          </p:nvPr>
        </p:nvSpPr>
        <p:spPr/>
        <p:txBody>
          <a:bodyPr/>
          <a:lstStyle/>
          <a:p>
            <a:fld id="{1EEBE922-AC41-43A4-8240-8F0BDE3189A8}" type="slidenum">
              <a:rPr lang="en-US" smtClean="0"/>
              <a:t>30</a:t>
            </a:fld>
            <a:endParaRPr lang="en-US"/>
          </a:p>
        </p:txBody>
      </p:sp>
    </p:spTree>
    <p:extLst>
      <p:ext uri="{BB962C8B-B14F-4D97-AF65-F5344CB8AC3E}">
        <p14:creationId xmlns:p14="http://schemas.microsoft.com/office/powerpoint/2010/main" val="1820853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ACB8A39-9996-49E4-BE65-0797E02A8F37}" type="slidenum">
              <a:rPr lang="en-US"/>
              <a:pPr/>
              <a:t>31</a:t>
            </a:fld>
            <a:endParaRPr lang="en-US"/>
          </a:p>
        </p:txBody>
      </p:sp>
      <p:sp>
        <p:nvSpPr>
          <p:cNvPr id="49154" name="Slide Image Placeholder 1"/>
          <p:cNvSpPr>
            <a:spLocks noGrp="1" noRot="1" noChangeAspect="1" noTextEdit="1"/>
          </p:cNvSpPr>
          <p:nvPr>
            <p:ph type="sldImg"/>
          </p:nvPr>
        </p:nvSpPr>
        <p:spPr>
          <a:xfrm>
            <a:off x="1147763" y="709613"/>
            <a:ext cx="4733925" cy="3549650"/>
          </a:xfrm>
          <a:ln/>
        </p:spPr>
      </p:sp>
      <p:sp>
        <p:nvSpPr>
          <p:cNvPr id="49155" name="Notes Placeholder 2"/>
          <p:cNvSpPr>
            <a:spLocks noGrp="1"/>
          </p:cNvSpPr>
          <p:nvPr>
            <p:ph type="body" idx="1"/>
          </p:nvPr>
        </p:nvSpPr>
        <p:spPr/>
        <p:txBody>
          <a:bodyPr lIns="93290" tIns="46645" rIns="93290" bIns="46645"/>
          <a:lstStyle/>
          <a:p>
            <a:endParaRPr lang="en-US"/>
          </a:p>
        </p:txBody>
      </p:sp>
      <p:sp>
        <p:nvSpPr>
          <p:cNvPr id="49156" name="Slide Number Placeholder 3"/>
          <p:cNvSpPr txBox="1">
            <a:spLocks noGrp="1"/>
          </p:cNvSpPr>
          <p:nvPr/>
        </p:nvSpPr>
        <p:spPr bwMode="auto">
          <a:xfrm>
            <a:off x="3977743" y="8988695"/>
            <a:ext cx="3043768" cy="473940"/>
          </a:xfrm>
          <a:prstGeom prst="rect">
            <a:avLst/>
          </a:prstGeom>
          <a:noFill/>
          <a:ln w="9525">
            <a:noFill/>
            <a:miter lim="800000"/>
            <a:headEnd/>
            <a:tailEnd/>
          </a:ln>
        </p:spPr>
        <p:txBody>
          <a:bodyPr lIns="93290" tIns="46645" rIns="93290" bIns="46645" anchor="b"/>
          <a:lstStyle/>
          <a:p>
            <a:pPr algn="r" defTabSz="933750"/>
            <a:fld id="{862103F6-9851-4B13-9E98-E3DE20336057}" type="slidenum">
              <a:rPr lang="en-US" sz="1200">
                <a:latin typeface="Comic Sans MS" pitchFamily="66" charset="0"/>
              </a:rPr>
              <a:pPr algn="r" defTabSz="933750"/>
              <a:t>31</a:t>
            </a:fld>
            <a:endParaRPr lang="en-US" sz="1200" dirty="0">
              <a:latin typeface="Comic Sans MS" pitchFamily="66" charset="0"/>
            </a:endParaRPr>
          </a:p>
        </p:txBody>
      </p:sp>
    </p:spTree>
    <p:extLst>
      <p:ext uri="{BB962C8B-B14F-4D97-AF65-F5344CB8AC3E}">
        <p14:creationId xmlns:p14="http://schemas.microsoft.com/office/powerpoint/2010/main" val="9903885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EBE922-AC41-43A4-8240-8F0BDE3189A8}" type="slidenum">
              <a:rPr lang="en-US" smtClean="0"/>
              <a:t>32</a:t>
            </a:fld>
            <a:endParaRPr lang="en-US" dirty="0"/>
          </a:p>
        </p:txBody>
      </p:sp>
    </p:spTree>
    <p:extLst>
      <p:ext uri="{BB962C8B-B14F-4D97-AF65-F5344CB8AC3E}">
        <p14:creationId xmlns:p14="http://schemas.microsoft.com/office/powerpoint/2010/main" val="521923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3327C9-37F5-4EAF-9C99-183D286462C0}" type="datetimeFigureOut">
              <a:rPr lang="en-US" smtClean="0"/>
              <a:t>12/17/2018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438B03-A356-4EB8-A8BB-3992B8B61AA3}" type="slidenum">
              <a:rPr lang="en-US" smtClean="0"/>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3327C9-37F5-4EAF-9C99-183D286462C0}" type="datetimeFigureOut">
              <a:rPr lang="en-US" smtClean="0"/>
              <a:t>12/17/2018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438B03-A356-4EB8-A8BB-3992B8B61AA3}"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3327C9-37F5-4EAF-9C99-183D286462C0}" type="datetimeFigureOut">
              <a:rPr lang="en-US" smtClean="0"/>
              <a:t>12/17/2018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438B03-A356-4EB8-A8BB-3992B8B61AA3}" type="slidenum">
              <a:rPr lang="en-US" smtClean="0"/>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3327C9-37F5-4EAF-9C99-183D286462C0}" type="datetimeFigureOut">
              <a:rPr lang="en-US" smtClean="0"/>
              <a:t>12/17/2018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438B03-A356-4EB8-A8BB-3992B8B61AA3}"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3327C9-37F5-4EAF-9C99-183D286462C0}" type="datetimeFigureOut">
              <a:rPr lang="en-US" smtClean="0"/>
              <a:t>12/17/2018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6438B03-A356-4EB8-A8BB-3992B8B61AA3}" type="slidenum">
              <a:rPr lang="en-US" smtClean="0"/>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3327C9-37F5-4EAF-9C99-183D286462C0}" type="datetimeFigureOut">
              <a:rPr lang="en-US" smtClean="0"/>
              <a:t>12/17/2018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6438B03-A356-4EB8-A8BB-3992B8B61AA3}"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3327C9-37F5-4EAF-9C99-183D286462C0}" type="datetimeFigureOut">
              <a:rPr lang="en-US" smtClean="0"/>
              <a:t>12/17/2018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6438B03-A356-4EB8-A8BB-3992B8B61AA3}"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3327C9-37F5-4EAF-9C99-183D286462C0}" type="datetimeFigureOut">
              <a:rPr lang="en-US" smtClean="0"/>
              <a:t>12/17/2018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438B03-A356-4EB8-A8BB-3992B8B61AA3}" type="slidenum">
              <a:rPr lang="en-US" smtClean="0"/>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3327C9-37F5-4EAF-9C99-183D286462C0}" type="datetimeFigureOut">
              <a:rPr lang="en-US" smtClean="0"/>
              <a:t>12/17/2018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438B03-A356-4EB8-A8BB-3992B8B61AA3}"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3327C9-37F5-4EAF-9C99-183D286462C0}" type="datetimeFigureOut">
              <a:rPr lang="en-US" smtClean="0"/>
              <a:t>12/17/2018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438B03-A356-4EB8-A8BB-3992B8B61AA3}"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3327C9-37F5-4EAF-9C99-183D286462C0}" type="datetimeFigureOut">
              <a:rPr lang="en-US" smtClean="0"/>
              <a:t>12/17/2018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438B03-A356-4EB8-A8BB-3992B8B61AA3}"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7B229-8897-4769-A9A0-588B8AF9BFB0}"/>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6495CA9-D2A4-47D1-9D94-5D73E857D15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30F66C6-B612-4A76-B395-441D44E9FD85}"/>
              </a:ext>
            </a:extLst>
          </p:cNvPr>
          <p:cNvSpPr>
            <a:spLocks noGrp="1"/>
          </p:cNvSpPr>
          <p:nvPr>
            <p:ph type="dt" sz="half" idx="10"/>
          </p:nvPr>
        </p:nvSpPr>
        <p:spPr/>
        <p:txBody>
          <a:bodyPr/>
          <a:lstStyle/>
          <a:p>
            <a:fld id="{F7676DE3-B036-4659-A8B5-142A0630CD2A}" type="datetime1">
              <a:rPr lang="en-US" smtClean="0"/>
              <a:t>12/17/2018</a:t>
            </a:fld>
            <a:endParaRPr lang="en-US" dirty="0"/>
          </a:p>
        </p:txBody>
      </p:sp>
      <p:sp>
        <p:nvSpPr>
          <p:cNvPr id="5" name="Footer Placeholder 4">
            <a:extLst>
              <a:ext uri="{FF2B5EF4-FFF2-40B4-BE49-F238E27FC236}">
                <a16:creationId xmlns:a16="http://schemas.microsoft.com/office/drawing/2014/main" id="{AA1C3175-0725-4CC2-AF0E-03AF3CB346C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378DA6-1AD9-402A-B572-C3F5B071E464}"/>
              </a:ext>
            </a:extLst>
          </p:cNvPr>
          <p:cNvSpPr>
            <a:spLocks noGrp="1"/>
          </p:cNvSpPr>
          <p:nvPr>
            <p:ph type="sldNum" sz="quarter" idx="12"/>
          </p:nvPr>
        </p:nvSpPr>
        <p:spPr/>
        <p:txBody>
          <a:bodyPr/>
          <a:lstStyle/>
          <a:p>
            <a:fld id="{AB0E3E38-DA30-4242-9809-77ADB7C89AE1}" type="slidenum">
              <a:rPr lang="en-US" smtClean="0"/>
              <a:t>‹#›</a:t>
            </a:fld>
            <a:endParaRPr lang="en-US" dirty="0"/>
          </a:p>
        </p:txBody>
      </p:sp>
    </p:spTree>
    <p:extLst>
      <p:ext uri="{BB962C8B-B14F-4D97-AF65-F5344CB8AC3E}">
        <p14:creationId xmlns:p14="http://schemas.microsoft.com/office/powerpoint/2010/main" val="3821307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E4FF9-DC60-4057-91ED-B6BB0C6B8B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192A14-5DFC-483D-A372-2881808650D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BE568-F02F-4E8A-AFE0-D248628B2F85}"/>
              </a:ext>
            </a:extLst>
          </p:cNvPr>
          <p:cNvSpPr>
            <a:spLocks noGrp="1"/>
          </p:cNvSpPr>
          <p:nvPr>
            <p:ph type="dt" sz="half" idx="10"/>
          </p:nvPr>
        </p:nvSpPr>
        <p:spPr/>
        <p:txBody>
          <a:bodyPr/>
          <a:lstStyle/>
          <a:p>
            <a:fld id="{BF775FD1-F79D-421E-982A-ECC0E23D2B68}" type="datetime1">
              <a:rPr lang="en-US" smtClean="0"/>
              <a:t>12/17/2018</a:t>
            </a:fld>
            <a:endParaRPr lang="en-US" dirty="0"/>
          </a:p>
        </p:txBody>
      </p:sp>
      <p:sp>
        <p:nvSpPr>
          <p:cNvPr id="5" name="Footer Placeholder 4">
            <a:extLst>
              <a:ext uri="{FF2B5EF4-FFF2-40B4-BE49-F238E27FC236}">
                <a16:creationId xmlns:a16="http://schemas.microsoft.com/office/drawing/2014/main" id="{0556782A-CF5E-4248-AE0D-5307D274CA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1DABEFE-505C-4384-9421-AE1294429CD8}"/>
              </a:ext>
            </a:extLst>
          </p:cNvPr>
          <p:cNvSpPr>
            <a:spLocks noGrp="1"/>
          </p:cNvSpPr>
          <p:nvPr>
            <p:ph type="sldNum" sz="quarter" idx="12"/>
          </p:nvPr>
        </p:nvSpPr>
        <p:spPr/>
        <p:txBody>
          <a:bodyPr/>
          <a:lstStyle/>
          <a:p>
            <a:fld id="{AB0E3E38-DA30-4242-9809-77ADB7C89AE1}" type="slidenum">
              <a:rPr lang="en-US" smtClean="0"/>
              <a:t>‹#›</a:t>
            </a:fld>
            <a:endParaRPr lang="en-US" dirty="0"/>
          </a:p>
        </p:txBody>
      </p:sp>
    </p:spTree>
    <p:extLst>
      <p:ext uri="{BB962C8B-B14F-4D97-AF65-F5344CB8AC3E}">
        <p14:creationId xmlns:p14="http://schemas.microsoft.com/office/powerpoint/2010/main" val="1437732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47BFF-872C-411B-9D61-C3AC1F78F2E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CACDEE9-8A03-4206-B6E0-694169DF00F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004FBA-AF3F-47E8-A7E2-BDAF745DAFC9}"/>
              </a:ext>
            </a:extLst>
          </p:cNvPr>
          <p:cNvSpPr>
            <a:spLocks noGrp="1"/>
          </p:cNvSpPr>
          <p:nvPr>
            <p:ph type="dt" sz="half" idx="10"/>
          </p:nvPr>
        </p:nvSpPr>
        <p:spPr/>
        <p:txBody>
          <a:bodyPr/>
          <a:lstStyle/>
          <a:p>
            <a:fld id="{4CDDE890-8A1C-4D13-A02B-D57BA139AE10}" type="datetime1">
              <a:rPr lang="en-US" smtClean="0"/>
              <a:t>12/17/2018</a:t>
            </a:fld>
            <a:endParaRPr lang="en-US" dirty="0"/>
          </a:p>
        </p:txBody>
      </p:sp>
      <p:sp>
        <p:nvSpPr>
          <p:cNvPr id="5" name="Footer Placeholder 4">
            <a:extLst>
              <a:ext uri="{FF2B5EF4-FFF2-40B4-BE49-F238E27FC236}">
                <a16:creationId xmlns:a16="http://schemas.microsoft.com/office/drawing/2014/main" id="{8A7099DE-5E44-426C-8B6E-1DD8BDFED7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B2D73F-9001-4DBA-9C0C-0214FD479EF0}"/>
              </a:ext>
            </a:extLst>
          </p:cNvPr>
          <p:cNvSpPr>
            <a:spLocks noGrp="1"/>
          </p:cNvSpPr>
          <p:nvPr>
            <p:ph type="sldNum" sz="quarter" idx="12"/>
          </p:nvPr>
        </p:nvSpPr>
        <p:spPr/>
        <p:txBody>
          <a:bodyPr/>
          <a:lstStyle/>
          <a:p>
            <a:fld id="{AB0E3E38-DA30-4242-9809-77ADB7C89AE1}" type="slidenum">
              <a:rPr lang="en-US" smtClean="0"/>
              <a:t>‹#›</a:t>
            </a:fld>
            <a:endParaRPr lang="en-US" dirty="0"/>
          </a:p>
        </p:txBody>
      </p:sp>
    </p:spTree>
    <p:extLst>
      <p:ext uri="{BB962C8B-B14F-4D97-AF65-F5344CB8AC3E}">
        <p14:creationId xmlns:p14="http://schemas.microsoft.com/office/powerpoint/2010/main" val="343553999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61FEF-63DF-4AE4-9DDD-E5127E5089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16C6BE-5931-479A-9FF6-5E5E3A0AC0B9}"/>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2EA430-F468-45DD-B84E-124C900A9D68}"/>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DC33C2-8C13-4352-9C6B-F4B3D2272CB8}"/>
              </a:ext>
            </a:extLst>
          </p:cNvPr>
          <p:cNvSpPr>
            <a:spLocks noGrp="1"/>
          </p:cNvSpPr>
          <p:nvPr>
            <p:ph type="dt" sz="half" idx="10"/>
          </p:nvPr>
        </p:nvSpPr>
        <p:spPr/>
        <p:txBody>
          <a:bodyPr/>
          <a:lstStyle/>
          <a:p>
            <a:fld id="{4CDDE890-8A1C-4D13-A02B-D57BA139AE10}" type="datetime1">
              <a:rPr lang="en-US" smtClean="0"/>
              <a:t>12/17/2018</a:t>
            </a:fld>
            <a:endParaRPr lang="en-US" dirty="0"/>
          </a:p>
        </p:txBody>
      </p:sp>
      <p:sp>
        <p:nvSpPr>
          <p:cNvPr id="6" name="Footer Placeholder 5">
            <a:extLst>
              <a:ext uri="{FF2B5EF4-FFF2-40B4-BE49-F238E27FC236}">
                <a16:creationId xmlns:a16="http://schemas.microsoft.com/office/drawing/2014/main" id="{214C747A-413F-44E0-A732-36BB3FF5D72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FE3F871-E6FA-446C-803B-51564759293F}"/>
              </a:ext>
            </a:extLst>
          </p:cNvPr>
          <p:cNvSpPr>
            <a:spLocks noGrp="1"/>
          </p:cNvSpPr>
          <p:nvPr>
            <p:ph type="sldNum" sz="quarter" idx="12"/>
          </p:nvPr>
        </p:nvSpPr>
        <p:spPr/>
        <p:txBody>
          <a:bodyPr/>
          <a:lstStyle/>
          <a:p>
            <a:fld id="{AB0E3E38-DA30-4242-9809-77ADB7C89AE1}" type="slidenum">
              <a:rPr lang="en-US" smtClean="0"/>
              <a:t>‹#›</a:t>
            </a:fld>
            <a:endParaRPr lang="en-US" dirty="0"/>
          </a:p>
        </p:txBody>
      </p:sp>
    </p:spTree>
    <p:extLst>
      <p:ext uri="{BB962C8B-B14F-4D97-AF65-F5344CB8AC3E}">
        <p14:creationId xmlns:p14="http://schemas.microsoft.com/office/powerpoint/2010/main" val="128399711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8B5DD-BB79-4F7C-9F81-32F17E1A98B2}"/>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ADC2D5-0623-490F-9725-D0D2CC5C504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95433BFE-AA90-4C36-8865-B9B1484DD19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EAD7C9-EA3A-4FAB-B118-D97BE29BD81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506F1B08-4EB5-4A7A-A6EC-EB09D5B0933C}"/>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5DBA18-6E1D-4A88-A1D7-14AF7077980B}"/>
              </a:ext>
            </a:extLst>
          </p:cNvPr>
          <p:cNvSpPr>
            <a:spLocks noGrp="1"/>
          </p:cNvSpPr>
          <p:nvPr>
            <p:ph type="dt" sz="half" idx="10"/>
          </p:nvPr>
        </p:nvSpPr>
        <p:spPr/>
        <p:txBody>
          <a:bodyPr/>
          <a:lstStyle/>
          <a:p>
            <a:fld id="{4CDDE890-8A1C-4D13-A02B-D57BA139AE10}" type="datetime1">
              <a:rPr lang="en-US" smtClean="0"/>
              <a:t>12/17/2018</a:t>
            </a:fld>
            <a:endParaRPr lang="en-US" dirty="0"/>
          </a:p>
        </p:txBody>
      </p:sp>
      <p:sp>
        <p:nvSpPr>
          <p:cNvPr id="8" name="Footer Placeholder 7">
            <a:extLst>
              <a:ext uri="{FF2B5EF4-FFF2-40B4-BE49-F238E27FC236}">
                <a16:creationId xmlns:a16="http://schemas.microsoft.com/office/drawing/2014/main" id="{F4CE1109-F6A2-435B-B34C-01C80FAE563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29D5F10-3BE2-4037-A6EF-F7DBA369CBF2}"/>
              </a:ext>
            </a:extLst>
          </p:cNvPr>
          <p:cNvSpPr>
            <a:spLocks noGrp="1"/>
          </p:cNvSpPr>
          <p:nvPr>
            <p:ph type="sldNum" sz="quarter" idx="12"/>
          </p:nvPr>
        </p:nvSpPr>
        <p:spPr/>
        <p:txBody>
          <a:bodyPr/>
          <a:lstStyle/>
          <a:p>
            <a:fld id="{AB0E3E38-DA30-4242-9809-77ADB7C89AE1}" type="slidenum">
              <a:rPr lang="en-US" smtClean="0"/>
              <a:t>‹#›</a:t>
            </a:fld>
            <a:endParaRPr lang="en-US" dirty="0"/>
          </a:p>
        </p:txBody>
      </p:sp>
    </p:spTree>
    <p:extLst>
      <p:ext uri="{BB962C8B-B14F-4D97-AF65-F5344CB8AC3E}">
        <p14:creationId xmlns:p14="http://schemas.microsoft.com/office/powerpoint/2010/main" val="85028712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9FFF6-92EF-4E73-BA4B-56CBDBBB43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5AE671-2159-40CB-B5E6-3986C7487D67}"/>
              </a:ext>
            </a:extLst>
          </p:cNvPr>
          <p:cNvSpPr>
            <a:spLocks noGrp="1"/>
          </p:cNvSpPr>
          <p:nvPr>
            <p:ph type="dt" sz="half" idx="10"/>
          </p:nvPr>
        </p:nvSpPr>
        <p:spPr/>
        <p:txBody>
          <a:bodyPr/>
          <a:lstStyle/>
          <a:p>
            <a:fld id="{4CDDE890-8A1C-4D13-A02B-D57BA139AE10}" type="datetime1">
              <a:rPr lang="en-US" smtClean="0"/>
              <a:t>12/17/2018</a:t>
            </a:fld>
            <a:endParaRPr lang="en-US" dirty="0"/>
          </a:p>
        </p:txBody>
      </p:sp>
      <p:sp>
        <p:nvSpPr>
          <p:cNvPr id="4" name="Footer Placeholder 3">
            <a:extLst>
              <a:ext uri="{FF2B5EF4-FFF2-40B4-BE49-F238E27FC236}">
                <a16:creationId xmlns:a16="http://schemas.microsoft.com/office/drawing/2014/main" id="{8FB51654-CDB9-433D-A5AC-201AE4FDA59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E5D2E85-B490-48D0-985E-E287A578AAFB}"/>
              </a:ext>
            </a:extLst>
          </p:cNvPr>
          <p:cNvSpPr>
            <a:spLocks noGrp="1"/>
          </p:cNvSpPr>
          <p:nvPr>
            <p:ph type="sldNum" sz="quarter" idx="12"/>
          </p:nvPr>
        </p:nvSpPr>
        <p:spPr/>
        <p:txBody>
          <a:bodyPr/>
          <a:lstStyle/>
          <a:p>
            <a:fld id="{AB0E3E38-DA30-4242-9809-77ADB7C89AE1}" type="slidenum">
              <a:rPr lang="en-US" smtClean="0"/>
              <a:t>‹#›</a:t>
            </a:fld>
            <a:endParaRPr lang="en-US" dirty="0"/>
          </a:p>
        </p:txBody>
      </p:sp>
    </p:spTree>
    <p:extLst>
      <p:ext uri="{BB962C8B-B14F-4D97-AF65-F5344CB8AC3E}">
        <p14:creationId xmlns:p14="http://schemas.microsoft.com/office/powerpoint/2010/main" val="3516572357"/>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D56307-D80A-4CB4-8A69-32641DB90498}"/>
              </a:ext>
            </a:extLst>
          </p:cNvPr>
          <p:cNvSpPr>
            <a:spLocks noGrp="1"/>
          </p:cNvSpPr>
          <p:nvPr>
            <p:ph type="dt" sz="half" idx="10"/>
          </p:nvPr>
        </p:nvSpPr>
        <p:spPr/>
        <p:txBody>
          <a:bodyPr/>
          <a:lstStyle/>
          <a:p>
            <a:fld id="{4CDDE890-8A1C-4D13-A02B-D57BA139AE10}" type="datetime1">
              <a:rPr lang="en-US" smtClean="0"/>
              <a:t>12/17/2018</a:t>
            </a:fld>
            <a:endParaRPr lang="en-US" dirty="0"/>
          </a:p>
        </p:txBody>
      </p:sp>
      <p:sp>
        <p:nvSpPr>
          <p:cNvPr id="3" name="Footer Placeholder 2">
            <a:extLst>
              <a:ext uri="{FF2B5EF4-FFF2-40B4-BE49-F238E27FC236}">
                <a16:creationId xmlns:a16="http://schemas.microsoft.com/office/drawing/2014/main" id="{55208D0A-73C2-4282-A4DD-A18CBFB32F5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1581C5C-472A-45BF-9A22-16E36383187B}"/>
              </a:ext>
            </a:extLst>
          </p:cNvPr>
          <p:cNvSpPr>
            <a:spLocks noGrp="1"/>
          </p:cNvSpPr>
          <p:nvPr>
            <p:ph type="sldNum" sz="quarter" idx="12"/>
          </p:nvPr>
        </p:nvSpPr>
        <p:spPr/>
        <p:txBody>
          <a:bodyPr/>
          <a:lstStyle/>
          <a:p>
            <a:fld id="{AB0E3E38-DA30-4242-9809-77ADB7C89AE1}" type="slidenum">
              <a:rPr lang="en-US" smtClean="0"/>
              <a:t>‹#›</a:t>
            </a:fld>
            <a:endParaRPr lang="en-US" dirty="0"/>
          </a:p>
        </p:txBody>
      </p:sp>
    </p:spTree>
    <p:extLst>
      <p:ext uri="{BB962C8B-B14F-4D97-AF65-F5344CB8AC3E}">
        <p14:creationId xmlns:p14="http://schemas.microsoft.com/office/powerpoint/2010/main" val="3150857221"/>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D1688-EB6C-40D7-8531-6E614D42CD5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8B1886A-357A-4916-9E75-F0B073FC35A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7915EF-C748-42E3-93C9-589A5E7EE5D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F692716-0CB1-4F38-9E73-305BE470422E}"/>
              </a:ext>
            </a:extLst>
          </p:cNvPr>
          <p:cNvSpPr>
            <a:spLocks noGrp="1"/>
          </p:cNvSpPr>
          <p:nvPr>
            <p:ph type="dt" sz="half" idx="10"/>
          </p:nvPr>
        </p:nvSpPr>
        <p:spPr/>
        <p:txBody>
          <a:bodyPr/>
          <a:lstStyle/>
          <a:p>
            <a:fld id="{4CDDE890-8A1C-4D13-A02B-D57BA139AE10}" type="datetime1">
              <a:rPr lang="en-US" smtClean="0"/>
              <a:t>12/17/2018</a:t>
            </a:fld>
            <a:endParaRPr lang="en-US" dirty="0"/>
          </a:p>
        </p:txBody>
      </p:sp>
      <p:sp>
        <p:nvSpPr>
          <p:cNvPr id="6" name="Footer Placeholder 5">
            <a:extLst>
              <a:ext uri="{FF2B5EF4-FFF2-40B4-BE49-F238E27FC236}">
                <a16:creationId xmlns:a16="http://schemas.microsoft.com/office/drawing/2014/main" id="{C4AD9906-B704-4141-8A10-E27A99B4F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10983E-B9FB-4438-9196-B807C9BCAD71}"/>
              </a:ext>
            </a:extLst>
          </p:cNvPr>
          <p:cNvSpPr>
            <a:spLocks noGrp="1"/>
          </p:cNvSpPr>
          <p:nvPr>
            <p:ph type="sldNum" sz="quarter" idx="12"/>
          </p:nvPr>
        </p:nvSpPr>
        <p:spPr/>
        <p:txBody>
          <a:bodyPr/>
          <a:lstStyle/>
          <a:p>
            <a:fld id="{AB0E3E38-DA30-4242-9809-77ADB7C89AE1}" type="slidenum">
              <a:rPr lang="en-US" smtClean="0"/>
              <a:t>‹#›</a:t>
            </a:fld>
            <a:endParaRPr lang="en-US" dirty="0"/>
          </a:p>
        </p:txBody>
      </p:sp>
    </p:spTree>
    <p:extLst>
      <p:ext uri="{BB962C8B-B14F-4D97-AF65-F5344CB8AC3E}">
        <p14:creationId xmlns:p14="http://schemas.microsoft.com/office/powerpoint/2010/main" val="3573409645"/>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91A00-004B-4C6F-AD7A-482BA60520F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8DF48F8-BFC6-4233-8240-CF5539ECF43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F01B81D-9ECA-4631-90BE-D6A4556C5D0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8A1278B-1C23-4BF5-97DB-D444140C4E85}"/>
              </a:ext>
            </a:extLst>
          </p:cNvPr>
          <p:cNvSpPr>
            <a:spLocks noGrp="1"/>
          </p:cNvSpPr>
          <p:nvPr>
            <p:ph type="dt" sz="half" idx="10"/>
          </p:nvPr>
        </p:nvSpPr>
        <p:spPr/>
        <p:txBody>
          <a:bodyPr/>
          <a:lstStyle/>
          <a:p>
            <a:fld id="{4CDDE890-8A1C-4D13-A02B-D57BA139AE10}" type="datetime1">
              <a:rPr lang="en-US" smtClean="0"/>
              <a:t>12/17/2018</a:t>
            </a:fld>
            <a:endParaRPr lang="en-US" dirty="0"/>
          </a:p>
        </p:txBody>
      </p:sp>
      <p:sp>
        <p:nvSpPr>
          <p:cNvPr id="6" name="Footer Placeholder 5">
            <a:extLst>
              <a:ext uri="{FF2B5EF4-FFF2-40B4-BE49-F238E27FC236}">
                <a16:creationId xmlns:a16="http://schemas.microsoft.com/office/drawing/2014/main" id="{EB49C8E0-AA07-4218-8649-F5E518EF0D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F7A58D2-F2FA-483C-8CB6-490E9C0A6AC1}"/>
              </a:ext>
            </a:extLst>
          </p:cNvPr>
          <p:cNvSpPr>
            <a:spLocks noGrp="1"/>
          </p:cNvSpPr>
          <p:nvPr>
            <p:ph type="sldNum" sz="quarter" idx="12"/>
          </p:nvPr>
        </p:nvSpPr>
        <p:spPr/>
        <p:txBody>
          <a:bodyPr/>
          <a:lstStyle/>
          <a:p>
            <a:fld id="{AB0E3E38-DA30-4242-9809-77ADB7C89AE1}" type="slidenum">
              <a:rPr lang="en-US" smtClean="0"/>
              <a:t>‹#›</a:t>
            </a:fld>
            <a:endParaRPr lang="en-US" dirty="0"/>
          </a:p>
        </p:txBody>
      </p:sp>
    </p:spTree>
    <p:extLst>
      <p:ext uri="{BB962C8B-B14F-4D97-AF65-F5344CB8AC3E}">
        <p14:creationId xmlns:p14="http://schemas.microsoft.com/office/powerpoint/2010/main" val="120483383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5A8C1-FED1-4E3A-B6E5-1443C66076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07BA90-FACA-4F29-B9C2-6DB30231CE6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6424DF-40A1-4BEA-A1E1-B3E7906651F0}"/>
              </a:ext>
            </a:extLst>
          </p:cNvPr>
          <p:cNvSpPr>
            <a:spLocks noGrp="1"/>
          </p:cNvSpPr>
          <p:nvPr>
            <p:ph type="dt" sz="half" idx="10"/>
          </p:nvPr>
        </p:nvSpPr>
        <p:spPr/>
        <p:txBody>
          <a:bodyPr/>
          <a:lstStyle/>
          <a:p>
            <a:fld id="{4CDDE890-8A1C-4D13-A02B-D57BA139AE10}" type="datetime1">
              <a:rPr lang="en-US" smtClean="0"/>
              <a:t>12/17/2018</a:t>
            </a:fld>
            <a:endParaRPr lang="en-US" dirty="0"/>
          </a:p>
        </p:txBody>
      </p:sp>
      <p:sp>
        <p:nvSpPr>
          <p:cNvPr id="5" name="Footer Placeholder 4">
            <a:extLst>
              <a:ext uri="{FF2B5EF4-FFF2-40B4-BE49-F238E27FC236}">
                <a16:creationId xmlns:a16="http://schemas.microsoft.com/office/drawing/2014/main" id="{6ECE4108-78AB-4F87-8CF2-889D256E905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BAE5FC-29AF-4248-B4B2-534E46148215}"/>
              </a:ext>
            </a:extLst>
          </p:cNvPr>
          <p:cNvSpPr>
            <a:spLocks noGrp="1"/>
          </p:cNvSpPr>
          <p:nvPr>
            <p:ph type="sldNum" sz="quarter" idx="12"/>
          </p:nvPr>
        </p:nvSpPr>
        <p:spPr/>
        <p:txBody>
          <a:bodyPr/>
          <a:lstStyle/>
          <a:p>
            <a:fld id="{AB0E3E38-DA30-4242-9809-77ADB7C89AE1}" type="slidenum">
              <a:rPr lang="en-US" smtClean="0"/>
              <a:t>‹#›</a:t>
            </a:fld>
            <a:endParaRPr lang="en-US" dirty="0"/>
          </a:p>
        </p:txBody>
      </p:sp>
    </p:spTree>
    <p:extLst>
      <p:ext uri="{BB962C8B-B14F-4D97-AF65-F5344CB8AC3E}">
        <p14:creationId xmlns:p14="http://schemas.microsoft.com/office/powerpoint/2010/main" val="1652483065"/>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8E0B59-72E7-4C4C-A0A1-B615E937C02D}"/>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D6D111-92B8-422B-8201-EF08253D6550}"/>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7B7A9F-CE3D-43F2-A2D3-347DE13D9649}"/>
              </a:ext>
            </a:extLst>
          </p:cNvPr>
          <p:cNvSpPr>
            <a:spLocks noGrp="1"/>
          </p:cNvSpPr>
          <p:nvPr>
            <p:ph type="dt" sz="half" idx="10"/>
          </p:nvPr>
        </p:nvSpPr>
        <p:spPr/>
        <p:txBody>
          <a:bodyPr/>
          <a:lstStyle/>
          <a:p>
            <a:fld id="{4CDDE890-8A1C-4D13-A02B-D57BA139AE10}" type="datetime1">
              <a:rPr lang="en-US" smtClean="0"/>
              <a:t>12/17/2018</a:t>
            </a:fld>
            <a:endParaRPr lang="en-US" dirty="0"/>
          </a:p>
        </p:txBody>
      </p:sp>
      <p:sp>
        <p:nvSpPr>
          <p:cNvPr id="5" name="Footer Placeholder 4">
            <a:extLst>
              <a:ext uri="{FF2B5EF4-FFF2-40B4-BE49-F238E27FC236}">
                <a16:creationId xmlns:a16="http://schemas.microsoft.com/office/drawing/2014/main" id="{4C28EF2B-780D-4339-94A5-0E80B93CCF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01A5AC-C1BC-482C-84D7-4D8E022567CF}"/>
              </a:ext>
            </a:extLst>
          </p:cNvPr>
          <p:cNvSpPr>
            <a:spLocks noGrp="1"/>
          </p:cNvSpPr>
          <p:nvPr>
            <p:ph type="sldNum" sz="quarter" idx="12"/>
          </p:nvPr>
        </p:nvSpPr>
        <p:spPr/>
        <p:txBody>
          <a:bodyPr/>
          <a:lstStyle/>
          <a:p>
            <a:fld id="{AB0E3E38-DA30-4242-9809-77ADB7C89AE1}" type="slidenum">
              <a:rPr lang="en-US" smtClean="0"/>
              <a:t>‹#›</a:t>
            </a:fld>
            <a:endParaRPr lang="en-US" dirty="0"/>
          </a:p>
        </p:txBody>
      </p:sp>
    </p:spTree>
    <p:extLst>
      <p:ext uri="{BB962C8B-B14F-4D97-AF65-F5344CB8AC3E}">
        <p14:creationId xmlns:p14="http://schemas.microsoft.com/office/powerpoint/2010/main" val="387653802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0"/>
            <a:lum/>
          </a:blip>
          <a:srcRect/>
          <a:stretch>
            <a:fillRect l="77000" t="5000" r="-4000" b="67000"/>
          </a:stretch>
        </a:blipFill>
        <a:effectLst/>
      </p:bgPr>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753327C9-37F5-4EAF-9C99-183D286462C0}" type="datetimeFigureOut">
              <a:rPr lang="en-US" smtClean="0"/>
              <a:t>12/17/2018</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6438B03-A356-4EB8-A8BB-3992B8B61AA3}"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E25548-08D9-4492-B5DC-9E6F50C8443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7A2CF4-D549-4E7E-8999-65AFD68270C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2962AE-7963-4225-A11D-2C38D66C7D6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CDDE890-8A1C-4D13-A02B-D57BA139AE10}" type="datetime1">
              <a:rPr lang="en-US" smtClean="0"/>
              <a:t>12/17/2018</a:t>
            </a:fld>
            <a:endParaRPr lang="en-US" dirty="0"/>
          </a:p>
        </p:txBody>
      </p:sp>
      <p:sp>
        <p:nvSpPr>
          <p:cNvPr id="5" name="Footer Placeholder 4">
            <a:extLst>
              <a:ext uri="{FF2B5EF4-FFF2-40B4-BE49-F238E27FC236}">
                <a16:creationId xmlns:a16="http://schemas.microsoft.com/office/drawing/2014/main" id="{D7AF8AC2-AB8A-419C-B953-9F17D4C1285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163CC62-9AC0-40CB-B021-B9775CBD53F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B0E3E38-DA30-4242-9809-77ADB7C89AE1}" type="slidenum">
              <a:rPr lang="en-US" smtClean="0"/>
              <a:t>‹#›</a:t>
            </a:fld>
            <a:endParaRPr lang="en-US" dirty="0"/>
          </a:p>
        </p:txBody>
      </p:sp>
    </p:spTree>
    <p:extLst>
      <p:ext uri="{BB962C8B-B14F-4D97-AF65-F5344CB8AC3E}">
        <p14:creationId xmlns:p14="http://schemas.microsoft.com/office/powerpoint/2010/main" val="114135035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685800" rtl="0" eaLnBrk="1" latinLnBrk="0" hangingPunct="1">
        <a:lnSpc>
          <a:spcPct val="90000"/>
        </a:lnSpc>
        <a:spcBef>
          <a:spcPct val="0"/>
        </a:spcBef>
        <a:buNone/>
        <a:defRPr sz="3300" b="1" kern="1200" cap="none" spc="0">
          <a:ln w="0"/>
          <a:solidFill>
            <a:srgbClr val="002855"/>
          </a:solidFill>
          <a:effectLst>
            <a:outerShdw blurRad="38100" dist="19050" dir="2700000" algn="tl" rotWithShape="0">
              <a:schemeClr val="dk1">
                <a:alpha val="40000"/>
              </a:schemeClr>
            </a:outerShdw>
          </a:effectLst>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amp;ehk=7hOal4HCjt4wJhNxIVNKJw&amp;r=0&amp;pid=OfficeInsert"/><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amp;ehk=7hOal4HCjt4wJhNxIVNKJw&amp;r=0&amp;pid=OfficeInsert"/><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mailto:JThomas@mt.gov" TargetMode="External"/><Relationship Id="rId5" Type="http://schemas.openxmlformats.org/officeDocument/2006/relationships/hyperlink" Target="mailto:Sberry@NASPOValuePoint.org" TargetMode="Externa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hyperlink" Target="https://www.sugerendo.com/blog/analisis-de-la-competencia/analisis-de-la-competencia-en-internet/" TargetMode="Externa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hyperlink" Target="mailto:pa@naspovaluepoint.or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amp;ehk=7hOal4HCjt4wJhNxIVNKJw&amp;r=0&amp;pid=OfficeInsert"/><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48495"/>
            <a:ext cx="9144000" cy="1948201"/>
          </a:xfrm>
          <a:solidFill>
            <a:srgbClr val="002855"/>
          </a:solidFill>
        </p:spPr>
        <p:txBody>
          <a:bodyPr anchor="ctr">
            <a:normAutofit/>
          </a:bodyPr>
          <a:lstStyle/>
          <a:p>
            <a:pPr marL="0" indent="0" algn="ctr">
              <a:buNone/>
            </a:pPr>
            <a:r>
              <a:rPr lang="en-US" sz="3600" b="1" dirty="0">
                <a:ln w="0"/>
                <a:solidFill>
                  <a:schemeClr val="bg1"/>
                </a:solidFill>
                <a:effectLst>
                  <a:outerShdw blurRad="38100" dist="19050" dir="2700000" algn="tl" rotWithShape="0">
                    <a:schemeClr val="dk1">
                      <a:alpha val="40000"/>
                    </a:schemeClr>
                  </a:outerShdw>
                </a:effectLst>
              </a:rPr>
              <a:t>MMIS-Provider Services Module</a:t>
            </a: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B0E3E38-DA30-4242-9809-77ADB7C89AE1}"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lowchart: Data 5"/>
          <p:cNvSpPr/>
          <p:nvPr/>
        </p:nvSpPr>
        <p:spPr>
          <a:xfrm>
            <a:off x="1248299" y="3623226"/>
            <a:ext cx="6876001" cy="1292662"/>
          </a:xfrm>
          <a:prstGeom prst="flowChartInputOutput">
            <a:avLst/>
          </a:prstGeom>
          <a:solidFill>
            <a:srgbClr val="630909">
              <a:alpha val="89804"/>
            </a:srgbClr>
          </a:solidFill>
        </p:spPr>
        <p:txBody>
          <a:bodyPr wrap="square">
            <a:spAutoFit/>
          </a:bodyPr>
          <a:lstStyle/>
          <a:p>
            <a:pPr algn="ctr" defTabSz="685800"/>
            <a:r>
              <a:rPr lang="en-US" sz="2700" dirty="0">
                <a:ln w="0"/>
                <a:solidFill>
                  <a:prstClr val="white"/>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John Thomas</a:t>
            </a:r>
            <a:br>
              <a:rPr lang="en-US" sz="2700" dirty="0">
                <a:ln w="0"/>
                <a:solidFill>
                  <a:prstClr val="white"/>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br>
            <a:r>
              <a:rPr lang="en-US" sz="2700" dirty="0">
                <a:ln w="0"/>
                <a:solidFill>
                  <a:prstClr val="white"/>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State of Montana</a:t>
            </a:r>
            <a:br>
              <a:rPr lang="en-US" sz="2700" dirty="0">
                <a:ln w="0"/>
                <a:solidFill>
                  <a:prstClr val="white"/>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br>
            <a:r>
              <a:rPr lang="en-US" sz="2400" dirty="0">
                <a:ln w="0"/>
                <a:solidFill>
                  <a:prstClr val="white"/>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State Procurement Bureau</a:t>
            </a:r>
          </a:p>
        </p:txBody>
      </p:sp>
      <p:sp>
        <p:nvSpPr>
          <p:cNvPr id="8" name="AutoShape 2" descr="Image result for aed">
            <a:extLst>
              <a:ext uri="{FF2B5EF4-FFF2-40B4-BE49-F238E27FC236}">
                <a16:creationId xmlns:a16="http://schemas.microsoft.com/office/drawing/2014/main" id="{5EEEE03B-311F-4A3F-A45E-695C1693902E}"/>
              </a:ext>
            </a:extLst>
          </p:cNvPr>
          <p:cNvSpPr>
            <a:spLocks noChangeAspect="1" noChangeArrowheads="1"/>
          </p:cNvSpPr>
          <p:nvPr/>
        </p:nvSpPr>
        <p:spPr bwMode="auto">
          <a:xfrm>
            <a:off x="4457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1962D140-947B-4847-9EB5-893CABB4C60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658613" y="304597"/>
            <a:ext cx="3826773" cy="1105305"/>
          </a:xfrm>
          <a:prstGeom prst="rect">
            <a:avLst/>
          </a:prstGeom>
        </p:spPr>
      </p:pic>
      <p:sp>
        <p:nvSpPr>
          <p:cNvPr id="7" name="Flowchart: Data 6">
            <a:extLst>
              <a:ext uri="{FF2B5EF4-FFF2-40B4-BE49-F238E27FC236}">
                <a16:creationId xmlns:a16="http://schemas.microsoft.com/office/drawing/2014/main" id="{E15E673F-F628-4FCE-93D7-A1CC3E3240C5}"/>
              </a:ext>
            </a:extLst>
          </p:cNvPr>
          <p:cNvSpPr/>
          <p:nvPr/>
        </p:nvSpPr>
        <p:spPr>
          <a:xfrm>
            <a:off x="1" y="5057188"/>
            <a:ext cx="7886908" cy="1538883"/>
          </a:xfrm>
          <a:prstGeom prst="flowChartInputOutput">
            <a:avLst/>
          </a:prstGeom>
          <a:solidFill>
            <a:srgbClr val="630909">
              <a:alpha val="89804"/>
            </a:srgbClr>
          </a:solidFill>
        </p:spPr>
        <p:txBody>
          <a:bodyPr wrap="square">
            <a:spAutoFit/>
          </a:bodyPr>
          <a:lstStyle/>
          <a:p>
            <a:pPr algn="ctr"/>
            <a:r>
              <a:rPr lang="en-US" sz="2700" dirty="0">
                <a:ln w="0"/>
                <a:solidFill>
                  <a:prstClr val="white"/>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Shellie McCann</a:t>
            </a:r>
          </a:p>
          <a:p>
            <a:pPr lvl="0" algn="ctr" defTabSz="685800"/>
            <a:r>
              <a:rPr lang="en-US" sz="2700" dirty="0">
                <a:ln w="0"/>
                <a:solidFill>
                  <a:prstClr val="white"/>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State of Montana</a:t>
            </a:r>
          </a:p>
          <a:p>
            <a:pPr algn="ctr" defTabSz="685800"/>
            <a:r>
              <a:rPr lang="en-US" sz="2000" dirty="0">
                <a:ln w="0"/>
                <a:solidFill>
                  <a:prstClr val="white"/>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Montana Program for Automating and Transforming Healthcare (MPATH)</a:t>
            </a:r>
          </a:p>
        </p:txBody>
      </p:sp>
    </p:spTree>
    <p:extLst>
      <p:ext uri="{BB962C8B-B14F-4D97-AF65-F5344CB8AC3E}">
        <p14:creationId xmlns:p14="http://schemas.microsoft.com/office/powerpoint/2010/main" val="3700584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9899"/>
            <a:ext cx="8229600" cy="990600"/>
          </a:xfrm>
        </p:spPr>
        <p:txBody>
          <a:bodyPr>
            <a:normAutofit/>
          </a:bodyPr>
          <a:lstStyle/>
          <a:p>
            <a:pPr algn="ctr"/>
            <a:r>
              <a:rPr lang="en-US" sz="5400" b="1" dirty="0">
                <a:solidFill>
                  <a:srgbClr val="002855"/>
                </a:solidFill>
              </a:rPr>
              <a:t>Sourcing Team</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
        <p:nvSpPr>
          <p:cNvPr id="7" name="TextBox 6"/>
          <p:cNvSpPr txBox="1"/>
          <p:nvPr/>
        </p:nvSpPr>
        <p:spPr>
          <a:xfrm>
            <a:off x="0" y="1613771"/>
            <a:ext cx="9144000" cy="3416320"/>
          </a:xfrm>
          <a:prstGeom prst="rect">
            <a:avLst/>
          </a:prstGeom>
          <a:noFill/>
          <a:ln>
            <a:solidFill>
              <a:srgbClr val="004890"/>
            </a:solidFill>
          </a:ln>
          <a:effectLst/>
        </p:spPr>
        <p:txBody>
          <a:bodyPr wrap="square" numCol="2" rtlCol="0">
            <a:spAutoFit/>
          </a:bodyPr>
          <a:lstStyle/>
          <a:p>
            <a:pPr algn="ctr"/>
            <a:r>
              <a:rPr lang="en-US" sz="2400" b="1" u="sng" dirty="0">
                <a:solidFill>
                  <a:srgbClr val="002855"/>
                </a:solidFill>
              </a:rPr>
              <a:t>Montana</a:t>
            </a:r>
            <a:endParaRPr lang="en-US" sz="2400" b="1" dirty="0">
              <a:solidFill>
                <a:srgbClr val="002855"/>
              </a:solidFill>
            </a:endParaRPr>
          </a:p>
          <a:p>
            <a:pPr algn="ctr"/>
            <a:r>
              <a:rPr lang="en-US" sz="2400" dirty="0">
                <a:solidFill>
                  <a:srgbClr val="002855"/>
                </a:solidFill>
              </a:rPr>
              <a:t>Shellie McCann </a:t>
            </a:r>
          </a:p>
          <a:p>
            <a:pPr algn="ctr"/>
            <a:r>
              <a:rPr lang="en-US" sz="2400" dirty="0">
                <a:solidFill>
                  <a:srgbClr val="002855"/>
                </a:solidFill>
              </a:rPr>
              <a:t>Dave Mangold</a:t>
            </a:r>
          </a:p>
          <a:p>
            <a:pPr algn="ctr"/>
            <a:r>
              <a:rPr lang="en-US" sz="2400" dirty="0">
                <a:solidFill>
                  <a:srgbClr val="002855"/>
                </a:solidFill>
              </a:rPr>
              <a:t>Helena Breidenbach</a:t>
            </a:r>
          </a:p>
          <a:p>
            <a:pPr algn="ctr"/>
            <a:endParaRPr lang="en-US" sz="2400" u="sng" dirty="0">
              <a:solidFill>
                <a:srgbClr val="002855"/>
              </a:solidFill>
            </a:endParaRPr>
          </a:p>
          <a:p>
            <a:pPr algn="ctr"/>
            <a:r>
              <a:rPr lang="en-US" sz="2400" b="1" u="sng" dirty="0">
                <a:solidFill>
                  <a:srgbClr val="002855"/>
                </a:solidFill>
              </a:rPr>
              <a:t>Wyoming</a:t>
            </a:r>
          </a:p>
          <a:p>
            <a:pPr algn="ctr"/>
            <a:r>
              <a:rPr lang="en-US" sz="2400" dirty="0">
                <a:solidFill>
                  <a:srgbClr val="002855"/>
                </a:solidFill>
              </a:rPr>
              <a:t>Jesse Springer</a:t>
            </a:r>
          </a:p>
          <a:p>
            <a:pPr algn="ctr"/>
            <a:r>
              <a:rPr lang="en-US" sz="2400" dirty="0">
                <a:solidFill>
                  <a:srgbClr val="002855"/>
                </a:solidFill>
              </a:rPr>
              <a:t>John Benskin</a:t>
            </a:r>
          </a:p>
          <a:p>
            <a:pPr algn="ctr"/>
            <a:endParaRPr lang="en-US" sz="2400" b="1" dirty="0">
              <a:solidFill>
                <a:srgbClr val="002855"/>
              </a:solidFill>
            </a:endParaRPr>
          </a:p>
          <a:p>
            <a:pPr algn="ctr"/>
            <a:r>
              <a:rPr lang="en-US" sz="2400" b="1" u="sng" dirty="0">
                <a:solidFill>
                  <a:srgbClr val="002855"/>
                </a:solidFill>
              </a:rPr>
              <a:t>Oregon</a:t>
            </a:r>
            <a:endParaRPr lang="en-US" sz="2400" b="1" dirty="0">
              <a:solidFill>
                <a:srgbClr val="002855"/>
              </a:solidFill>
            </a:endParaRPr>
          </a:p>
          <a:p>
            <a:pPr algn="ctr"/>
            <a:r>
              <a:rPr lang="en-US" sz="2400" dirty="0">
                <a:solidFill>
                  <a:srgbClr val="002855"/>
                </a:solidFill>
              </a:rPr>
              <a:t>Reilly Jones</a:t>
            </a:r>
          </a:p>
          <a:p>
            <a:pPr algn="ctr"/>
            <a:r>
              <a:rPr lang="en-US" sz="2400" dirty="0">
                <a:solidFill>
                  <a:srgbClr val="002855"/>
                </a:solidFill>
              </a:rPr>
              <a:t>Todd Howard</a:t>
            </a:r>
          </a:p>
          <a:p>
            <a:pPr algn="ctr"/>
            <a:endParaRPr lang="en-US" sz="2400" dirty="0">
              <a:solidFill>
                <a:srgbClr val="002855"/>
              </a:solidFill>
            </a:endParaRPr>
          </a:p>
          <a:p>
            <a:pPr algn="ctr"/>
            <a:r>
              <a:rPr lang="en-US" sz="2400" b="1" u="sng" dirty="0">
                <a:solidFill>
                  <a:srgbClr val="002855"/>
                </a:solidFill>
              </a:rPr>
              <a:t>South Dakota</a:t>
            </a:r>
            <a:endParaRPr lang="en-US" sz="2400" b="1" dirty="0">
              <a:solidFill>
                <a:srgbClr val="002855"/>
              </a:solidFill>
            </a:endParaRPr>
          </a:p>
          <a:p>
            <a:pPr algn="ctr"/>
            <a:r>
              <a:rPr lang="en-US" sz="2400" dirty="0">
                <a:solidFill>
                  <a:srgbClr val="002855"/>
                </a:solidFill>
              </a:rPr>
              <a:t>Scott Johnson</a:t>
            </a:r>
          </a:p>
          <a:p>
            <a:pPr algn="ctr"/>
            <a:endParaRPr lang="en-US" sz="2400" u="sng" dirty="0">
              <a:solidFill>
                <a:srgbClr val="002855"/>
              </a:solidFill>
            </a:endParaRPr>
          </a:p>
          <a:p>
            <a:pPr algn="ctr"/>
            <a:r>
              <a:rPr lang="en-US" sz="2400" b="1" u="sng" dirty="0">
                <a:solidFill>
                  <a:srgbClr val="002855"/>
                </a:solidFill>
              </a:rPr>
              <a:t>South Carolina</a:t>
            </a:r>
            <a:endParaRPr lang="en-US" sz="2400" b="1" dirty="0">
              <a:solidFill>
                <a:srgbClr val="002855"/>
              </a:solidFill>
            </a:endParaRPr>
          </a:p>
          <a:p>
            <a:pPr algn="ctr"/>
            <a:r>
              <a:rPr lang="en-US" sz="2400" dirty="0">
                <a:solidFill>
                  <a:srgbClr val="002855"/>
                </a:solidFill>
              </a:rPr>
              <a:t>John Stevens</a:t>
            </a:r>
          </a:p>
        </p:txBody>
      </p:sp>
      <p:sp>
        <p:nvSpPr>
          <p:cNvPr id="6" name="TextBox 5"/>
          <p:cNvSpPr txBox="1"/>
          <p:nvPr/>
        </p:nvSpPr>
        <p:spPr>
          <a:xfrm>
            <a:off x="1381240" y="5032581"/>
            <a:ext cx="6381520" cy="2191369"/>
          </a:xfrm>
          <a:prstGeom prst="rect">
            <a:avLst/>
          </a:prstGeom>
          <a:noFill/>
        </p:spPr>
        <p:txBody>
          <a:bodyPr wrap="square" rtlCol="0">
            <a:spAutoFit/>
          </a:bodyPr>
          <a:lstStyle/>
          <a:p>
            <a:pPr algn="ctr"/>
            <a:endParaRPr lang="en-US" sz="1600" dirty="0">
              <a:solidFill>
                <a:srgbClr val="C04432"/>
              </a:solidFill>
            </a:endParaRPr>
          </a:p>
          <a:p>
            <a:pPr algn="ctr">
              <a:lnSpc>
                <a:spcPct val="110000"/>
              </a:lnSpc>
              <a:tabLst>
                <a:tab pos="914400" algn="l"/>
                <a:tab pos="5029200" algn="l"/>
              </a:tabLst>
            </a:pPr>
            <a:r>
              <a:rPr lang="en-US" sz="2800" b="1" dirty="0">
                <a:ln w="0"/>
                <a:solidFill>
                  <a:srgbClr val="C04432"/>
                </a:solidFill>
              </a:rPr>
              <a:t>Shannon Berry</a:t>
            </a:r>
          </a:p>
          <a:p>
            <a:pPr algn="ctr">
              <a:lnSpc>
                <a:spcPct val="110000"/>
              </a:lnSpc>
              <a:tabLst>
                <a:tab pos="914400" algn="l"/>
                <a:tab pos="5029200" algn="l"/>
              </a:tabLst>
            </a:pPr>
            <a:r>
              <a:rPr lang="en-US" sz="2800" dirty="0">
                <a:ln w="0"/>
                <a:solidFill>
                  <a:srgbClr val="C04432"/>
                </a:solidFill>
              </a:rPr>
              <a:t>Cooperative Development Coordinator NASPO ValuePoint</a:t>
            </a:r>
          </a:p>
          <a:p>
            <a:pPr algn="ctr"/>
            <a:endParaRPr lang="en-US" sz="2800" dirty="0">
              <a:solidFill>
                <a:srgbClr val="C04432"/>
              </a:solidFill>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C442EA7E-1772-401D-AD73-9F75EA432A2D}"/>
              </a:ext>
            </a:extLst>
          </p:cNvPr>
          <p:cNvSpPr txBox="1"/>
          <p:nvPr/>
        </p:nvSpPr>
        <p:spPr>
          <a:xfrm>
            <a:off x="2438400" y="59436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710078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a:bodyPr>
          <a:lstStyle/>
          <a:p>
            <a:pPr algn="ctr"/>
            <a:r>
              <a:rPr lang="en-US" sz="5400" b="1" dirty="0"/>
              <a:t>Purpose</a:t>
            </a:r>
          </a:p>
        </p:txBody>
      </p:sp>
      <p:sp>
        <p:nvSpPr>
          <p:cNvPr id="3" name="Content Placeholder 2"/>
          <p:cNvSpPr>
            <a:spLocks noGrp="1"/>
          </p:cNvSpPr>
          <p:nvPr>
            <p:ph idx="1"/>
          </p:nvPr>
        </p:nvSpPr>
        <p:spPr>
          <a:xfrm>
            <a:off x="457200" y="1752600"/>
            <a:ext cx="8229600" cy="1447800"/>
          </a:xfrm>
          <a:solidFill>
            <a:srgbClr val="D4E5F7">
              <a:alpha val="60000"/>
            </a:srgbClr>
          </a:solidFill>
        </p:spPr>
        <p:txBody>
          <a:bodyPr>
            <a:noAutofit/>
          </a:bodyPr>
          <a:lstStyle/>
          <a:p>
            <a:pPr marL="0" indent="0">
              <a:buNone/>
            </a:pPr>
            <a:r>
              <a:rPr lang="en-US" sz="2800" dirty="0"/>
              <a:t>To establish multiple Master Agreements for Provider Services Module for States Medicaid Management Information Systems: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
        <p:nvSpPr>
          <p:cNvPr id="8" name="Content Placeholder 2"/>
          <p:cNvSpPr txBox="1">
            <a:spLocks/>
          </p:cNvSpPr>
          <p:nvPr/>
        </p:nvSpPr>
        <p:spPr>
          <a:xfrm>
            <a:off x="457200" y="3200400"/>
            <a:ext cx="8229600" cy="3352800"/>
          </a:xfrm>
          <a:prstGeom prst="rect">
            <a:avLst/>
          </a:prstGeom>
          <a:solidFill>
            <a:schemeClr val="accent3">
              <a:lumMod val="20000"/>
              <a:lumOff val="80000"/>
              <a:alpha val="69804"/>
            </a:schemeClr>
          </a:solidFill>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sz="2000" dirty="0">
                <a:latin typeface="Arial Narrow" panose="020B0606020202030204" pitchFamily="34" charset="0"/>
              </a:rPr>
              <a:t>State governments </a:t>
            </a:r>
          </a:p>
          <a:p>
            <a:r>
              <a:rPr lang="en-US" sz="2000" dirty="0">
                <a:latin typeface="Arial Narrow" panose="020B0606020202030204" pitchFamily="34" charset="0"/>
              </a:rPr>
              <a:t>The District of Columbia &amp; territories of the United States</a:t>
            </a:r>
          </a:p>
          <a:p>
            <a:r>
              <a:rPr lang="en-US" sz="2000" dirty="0">
                <a:latin typeface="Arial Narrow" panose="020B0606020202030204" pitchFamily="34" charset="0"/>
              </a:rPr>
              <a:t>Government subdivisions (potentially cities or counties in need of Provider Services Module)</a:t>
            </a:r>
          </a:p>
          <a:p>
            <a:pPr marL="0" indent="0">
              <a:buFont typeface="Arial" pitchFamily="34" charset="0"/>
              <a:buNone/>
            </a:pPr>
            <a:endParaRPr lang="en-US" sz="2000" dirty="0">
              <a:latin typeface="Arial Narrow" panose="020B0606020202030204" pitchFamily="34" charset="0"/>
            </a:endParaRPr>
          </a:p>
        </p:txBody>
      </p:sp>
    </p:spTree>
    <p:extLst>
      <p:ext uri="{BB962C8B-B14F-4D97-AF65-F5344CB8AC3E}">
        <p14:creationId xmlns:p14="http://schemas.microsoft.com/office/powerpoint/2010/main" val="2427907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a:bodyPr>
          <a:lstStyle/>
          <a:p>
            <a:pPr algn="ctr"/>
            <a:r>
              <a:rPr lang="en-US" sz="5400" b="1" dirty="0"/>
              <a:t>Service Delivery Model</a:t>
            </a:r>
          </a:p>
        </p:txBody>
      </p:sp>
      <p:sp>
        <p:nvSpPr>
          <p:cNvPr id="3" name="Content Placeholder 2"/>
          <p:cNvSpPr>
            <a:spLocks noGrp="1"/>
          </p:cNvSpPr>
          <p:nvPr>
            <p:ph idx="1"/>
          </p:nvPr>
        </p:nvSpPr>
        <p:spPr>
          <a:xfrm>
            <a:off x="457200" y="1752600"/>
            <a:ext cx="8229600" cy="4419600"/>
          </a:xfrm>
          <a:solidFill>
            <a:srgbClr val="D4E5F7">
              <a:alpha val="60000"/>
            </a:srgbClr>
          </a:solidFill>
        </p:spPr>
        <p:txBody>
          <a:bodyPr>
            <a:noAutofit/>
          </a:bodyPr>
          <a:lstStyle/>
          <a:p>
            <a:r>
              <a:rPr lang="en-US" sz="2800" dirty="0"/>
              <a:t>Each Offeror proposed </a:t>
            </a:r>
            <a:r>
              <a:rPr lang="en-US" sz="2800" b="1" dirty="0"/>
              <a:t>SaaS</a:t>
            </a:r>
          </a:p>
          <a:p>
            <a:r>
              <a:rPr lang="en-US" sz="2800" dirty="0"/>
              <a:t>Each Offeror’s solution will be </a:t>
            </a:r>
            <a:r>
              <a:rPr lang="en-US" sz="2800" b="1" dirty="0"/>
              <a:t>hosted</a:t>
            </a:r>
            <a:endParaRPr lang="en-US" sz="2800" dirty="0"/>
          </a:p>
          <a:p>
            <a:r>
              <a:rPr lang="en-US" sz="2800" dirty="0"/>
              <a:t>The State will not retain </a:t>
            </a:r>
            <a:r>
              <a:rPr lang="en-US" sz="2800" b="1" dirty="0"/>
              <a:t>ownership</a:t>
            </a:r>
            <a:r>
              <a:rPr lang="en-US" sz="2800" dirty="0"/>
              <a:t> of the solution </a:t>
            </a:r>
          </a:p>
          <a:p>
            <a:r>
              <a:rPr lang="en-US" sz="2800" dirty="0"/>
              <a:t>Ownership 	</a:t>
            </a:r>
          </a:p>
          <a:p>
            <a:pPr lvl="1"/>
            <a:r>
              <a:rPr lang="en-US" i="1" dirty="0"/>
              <a:t>Per the Master Agreement the State owns all customizations and configurations to the solution but the vendor retains all ownership in the proposed solution.</a:t>
            </a:r>
          </a:p>
          <a:p>
            <a:pPr lvl="1"/>
            <a:r>
              <a:rPr lang="en-US" i="1" dirty="0"/>
              <a:t>State retains all ownership of their data.</a:t>
            </a:r>
          </a:p>
          <a:p>
            <a:pPr marL="0" indent="0">
              <a:buNone/>
            </a:pPr>
            <a:endParaRPr lang="en-US" sz="2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325191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Benefits of Agreements</a:t>
            </a:r>
          </a:p>
        </p:txBody>
      </p:sp>
      <p:sp>
        <p:nvSpPr>
          <p:cNvPr id="3" name="Content Placeholder 2">
            <a:extLst>
              <a:ext uri="{FF2B5EF4-FFF2-40B4-BE49-F238E27FC236}">
                <a16:creationId xmlns:a16="http://schemas.microsoft.com/office/drawing/2014/main" id="{128878CC-84EF-4316-9CF8-172DDCE4B356}"/>
              </a:ext>
            </a:extLst>
          </p:cNvPr>
          <p:cNvSpPr>
            <a:spLocks noGrp="1"/>
          </p:cNvSpPr>
          <p:nvPr>
            <p:ph sz="half" idx="1"/>
          </p:nvPr>
        </p:nvSpPr>
        <p:spPr/>
        <p:txBody>
          <a:bodyPr>
            <a:normAutofit fontScale="92500" lnSpcReduction="10000"/>
          </a:bodyPr>
          <a:lstStyle/>
          <a:p>
            <a:r>
              <a:rPr lang="en-US" dirty="0"/>
              <a:t>CMS National Approval</a:t>
            </a:r>
          </a:p>
          <a:p>
            <a:r>
              <a:rPr lang="en-US" dirty="0"/>
              <a:t>Six qualifying pre-approved Provider Services solutions </a:t>
            </a:r>
          </a:p>
          <a:p>
            <a:r>
              <a:rPr lang="en-US" dirty="0"/>
              <a:t>Reduced procurement / acquisition timeline</a:t>
            </a:r>
          </a:p>
          <a:p>
            <a:r>
              <a:rPr lang="en-US" dirty="0"/>
              <a:t>States determine best fit and best value to meet business needs</a:t>
            </a:r>
          </a:p>
          <a:p>
            <a:r>
              <a:rPr lang="en-US" dirty="0"/>
              <a:t>Comprehensive terms and conditions included in all</a:t>
            </a:r>
            <a:r>
              <a:rPr lang="en-US" dirty="0">
                <a:solidFill>
                  <a:srgbClr val="FF0000"/>
                </a:solidFill>
              </a:rPr>
              <a:t> </a:t>
            </a:r>
            <a:r>
              <a:rPr lang="en-US" dirty="0"/>
              <a:t>Master Agreements</a:t>
            </a:r>
          </a:p>
          <a:p>
            <a:endParaRPr lang="en-US" dirty="0"/>
          </a:p>
          <a:p>
            <a:endParaRPr lang="en-US" dirty="0"/>
          </a:p>
        </p:txBody>
      </p:sp>
      <p:sp>
        <p:nvSpPr>
          <p:cNvPr id="5" name="Content Placeholder 4">
            <a:extLst>
              <a:ext uri="{FF2B5EF4-FFF2-40B4-BE49-F238E27FC236}">
                <a16:creationId xmlns:a16="http://schemas.microsoft.com/office/drawing/2014/main" id="{8B983A71-4672-4DAC-95BF-4FC7C19A8975}"/>
              </a:ext>
            </a:extLst>
          </p:cNvPr>
          <p:cNvSpPr>
            <a:spLocks noGrp="1"/>
          </p:cNvSpPr>
          <p:nvPr>
            <p:ph sz="half" idx="2"/>
          </p:nvPr>
        </p:nvSpPr>
        <p:spPr/>
        <p:txBody>
          <a:bodyPr>
            <a:normAutofit fontScale="92500" lnSpcReduction="10000"/>
          </a:bodyPr>
          <a:lstStyle/>
          <a:p>
            <a:r>
              <a:rPr lang="en-US" dirty="0"/>
              <a:t>Predefined costs</a:t>
            </a:r>
          </a:p>
          <a:p>
            <a:r>
              <a:rPr lang="en-US" dirty="0"/>
              <a:t>Robust Performance Standards</a:t>
            </a:r>
          </a:p>
          <a:p>
            <a:r>
              <a:rPr lang="en-US" dirty="0"/>
              <a:t>Comprehensive Requirements</a:t>
            </a:r>
          </a:p>
          <a:p>
            <a:r>
              <a:rPr lang="en-US" dirty="0"/>
              <a:t>MECT checklist items mapped to requirements to support certification</a:t>
            </a:r>
          </a:p>
          <a:p>
            <a:r>
              <a:rPr lang="en-US" dirty="0"/>
              <a:t>Federally compliant and configurable solutions to address state specific laws and policy</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3495455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595546"/>
            <a:ext cx="8534400" cy="884238"/>
          </a:xfrm>
        </p:spPr>
        <p:txBody>
          <a:bodyPr>
            <a:normAutofit fontScale="90000"/>
          </a:bodyPr>
          <a:lstStyle/>
          <a:p>
            <a:pPr eaLnBrk="1" hangingPunct="1"/>
            <a:r>
              <a:rPr lang="en-US" sz="5800" b="1" dirty="0"/>
              <a:t>Provider Services Module</a:t>
            </a:r>
            <a:r>
              <a:rPr lang="en-US" sz="6000" dirty="0"/>
              <a:t> </a:t>
            </a:r>
            <a:r>
              <a:rPr lang="en-US" sz="3200" dirty="0"/>
              <a:t>Base Scope of Work</a:t>
            </a:r>
          </a:p>
        </p:txBody>
      </p:sp>
      <p:sp>
        <p:nvSpPr>
          <p:cNvPr id="13315" name="Rectangle 3"/>
          <p:cNvSpPr>
            <a:spLocks noGrp="1" noChangeArrowheads="1"/>
          </p:cNvSpPr>
          <p:nvPr>
            <p:ph type="body" idx="1"/>
          </p:nvPr>
        </p:nvSpPr>
        <p:spPr>
          <a:xfrm>
            <a:off x="609599" y="1649412"/>
            <a:ext cx="8064623" cy="4827588"/>
          </a:xfrm>
        </p:spPr>
        <p:txBody>
          <a:bodyPr>
            <a:normAutofit fontScale="92500" lnSpcReduction="20000"/>
          </a:bodyPr>
          <a:lstStyle/>
          <a:p>
            <a:pPr marL="0" indent="0" eaLnBrk="1" hangingPunct="1">
              <a:buNone/>
            </a:pPr>
            <a:r>
              <a:rPr lang="en-US" sz="1400" dirty="0"/>
              <a:t>The Provider Services base solution is an overall provider enrollment and maintenance solution that will accept and process applications through a web-based provider self-service tool, on paper or through other national enrollment solutions (e.g., Provider Enrollment Chain Owner System (PECOS)).</a:t>
            </a:r>
          </a:p>
          <a:p>
            <a:pPr marL="0" indent="0" eaLnBrk="1" hangingPunct="1">
              <a:buNone/>
            </a:pPr>
            <a:endParaRPr lang="en-US" sz="1400" dirty="0"/>
          </a:p>
          <a:p>
            <a:pPr marL="0" indent="0" eaLnBrk="1" hangingPunct="1">
              <a:buNone/>
            </a:pPr>
            <a:r>
              <a:rPr lang="en-US" sz="1400" dirty="0"/>
              <a:t>The Provider Services base solution will be workflow driven to allow both internal and external users to follow defined business processes that will ensure the user experience is optimized and established policies are followed. </a:t>
            </a:r>
          </a:p>
          <a:p>
            <a:pPr marL="0" indent="0" eaLnBrk="1" hangingPunct="1">
              <a:buNone/>
            </a:pPr>
            <a:endParaRPr lang="en-US" sz="1400" dirty="0"/>
          </a:p>
          <a:p>
            <a:pPr marL="0" indent="0" eaLnBrk="1" hangingPunct="1">
              <a:buNone/>
            </a:pPr>
            <a:r>
              <a:rPr lang="en-US" sz="1400" dirty="0"/>
              <a:t>The Provider Services base solution includes an automated screening and monitoring component to complete required screening and monitoring activities for enrolling and actively enrolled providers compliant with the Code Federal Regulations 42 CFR 455.436 in addition to state specific requirements and policy. </a:t>
            </a:r>
          </a:p>
          <a:p>
            <a:pPr marL="0" indent="0" eaLnBrk="1" hangingPunct="1">
              <a:buNone/>
            </a:pPr>
            <a:endParaRPr lang="en-US" sz="1400" dirty="0"/>
          </a:p>
          <a:p>
            <a:pPr marL="0" indent="0" eaLnBrk="1" hangingPunct="1">
              <a:buNone/>
            </a:pPr>
            <a:r>
              <a:rPr lang="en-US" sz="1400" dirty="0"/>
              <a:t>The Provider Services base solution includes an established library of standardized operational reports as well as the ability to create a wide array of configurable detail level and summary level reports, dashboards and queries.</a:t>
            </a:r>
          </a:p>
          <a:p>
            <a:pPr marL="0" indent="0" eaLnBrk="1" hangingPunct="1">
              <a:buNone/>
            </a:pPr>
            <a:endParaRPr lang="en-US" sz="1400" dirty="0"/>
          </a:p>
          <a:p>
            <a:pPr marL="0" indent="0" eaLnBrk="1" hangingPunct="1">
              <a:buNone/>
            </a:pPr>
            <a:r>
              <a:rPr lang="en-US" sz="1400" dirty="0"/>
              <a:t>The Provider Services base solution will have a high degree of configurability to: </a:t>
            </a:r>
          </a:p>
          <a:p>
            <a:pPr eaLnBrk="1" hangingPunct="1"/>
            <a:r>
              <a:rPr lang="en-US" sz="1400" dirty="0"/>
              <a:t>Allow enrolling providers to enroll in one or more program types (e.g., Care Management, waiver, CHIP, Standard Medicaid) using a single enrollment event.</a:t>
            </a:r>
          </a:p>
          <a:p>
            <a:pPr eaLnBrk="1" hangingPunct="1"/>
            <a:r>
              <a:rPr lang="en-US" sz="1400" dirty="0"/>
              <a:t>Collect conditional enrollment and maintenance data that is configurable by provider role ( e.g., ORP, Rendering, Attending and Billing/Pay to Providers) and provider classification (e.g., case manager, physician, home health agency) and displays indicators on the provider record to distinguish the provider role(s) and classifications.</a:t>
            </a:r>
          </a:p>
          <a:p>
            <a:pPr eaLnBrk="1" hangingPunct="1"/>
            <a:r>
              <a:rPr lang="en-US" sz="1400" dirty="0"/>
              <a:t>Support real-time edits allowing providers to submit corrections to applications.</a:t>
            </a:r>
          </a:p>
          <a:p>
            <a:pPr eaLnBrk="1" hangingPunct="1"/>
            <a:r>
              <a:rPr lang="en-US" sz="1400" dirty="0"/>
              <a:t>Allow or prevent provider enrollment based on a variety of characteristics.  </a:t>
            </a:r>
            <a:endParaRPr lang="en-US" sz="1250" dirty="0"/>
          </a:p>
          <a:p>
            <a:pPr marL="0" indent="0" eaLnBrk="1" hangingPunct="1">
              <a:buNone/>
            </a:pPr>
            <a:endParaRPr lang="en-US" sz="14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2438476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533400"/>
            <a:ext cx="8229600" cy="960438"/>
          </a:xfrm>
        </p:spPr>
        <p:txBody>
          <a:bodyPr>
            <a:normAutofit fontScale="90000"/>
          </a:bodyPr>
          <a:lstStyle/>
          <a:p>
            <a:pPr eaLnBrk="1" hangingPunct="1"/>
            <a:r>
              <a:rPr lang="en-US" sz="5800" b="1" dirty="0"/>
              <a:t>Provider Services Module </a:t>
            </a:r>
            <a:br>
              <a:rPr lang="en-US" sz="5800" b="1" dirty="0"/>
            </a:br>
            <a:r>
              <a:rPr lang="en-US" sz="3200" dirty="0"/>
              <a:t>Base Scope of Work </a:t>
            </a:r>
          </a:p>
        </p:txBody>
      </p:sp>
      <p:sp>
        <p:nvSpPr>
          <p:cNvPr id="13315" name="Rectangle 3"/>
          <p:cNvSpPr>
            <a:spLocks noGrp="1" noChangeArrowheads="1"/>
          </p:cNvSpPr>
          <p:nvPr>
            <p:ph type="body" idx="1"/>
          </p:nvPr>
        </p:nvSpPr>
        <p:spPr>
          <a:xfrm>
            <a:off x="457200" y="1905000"/>
            <a:ext cx="8229600" cy="3740465"/>
          </a:xfrm>
        </p:spPr>
        <p:txBody>
          <a:bodyPr/>
          <a:lstStyle/>
          <a:p>
            <a:pPr marL="0" indent="0" eaLnBrk="1" hangingPunct="1">
              <a:buNone/>
            </a:pPr>
            <a:r>
              <a:rPr lang="en-US" sz="1400" dirty="0"/>
              <a:t>The Provider Services base solution will have a Self-Service Portal that includes:</a:t>
            </a:r>
          </a:p>
          <a:p>
            <a:pPr marL="0" indent="0" eaLnBrk="1" hangingPunct="1">
              <a:buNone/>
            </a:pPr>
            <a:endParaRPr lang="en-US" sz="1400" dirty="0"/>
          </a:p>
          <a:p>
            <a:pPr eaLnBrk="1" hangingPunct="1"/>
            <a:r>
              <a:rPr lang="en-US" sz="1400" dirty="0"/>
              <a:t>An inbox for providers to receive and respond to messages.</a:t>
            </a:r>
          </a:p>
          <a:p>
            <a:pPr eaLnBrk="1" hangingPunct="1"/>
            <a:r>
              <a:rPr lang="en-US" sz="1400" dirty="0"/>
              <a:t>A maintenance feature that allows active and inactive providers to update and validate their provider record through direct data entry via the web, based on selected criteria.</a:t>
            </a:r>
          </a:p>
          <a:p>
            <a:pPr eaLnBrk="1" hangingPunct="1"/>
            <a:r>
              <a:rPr lang="en-US" sz="1400" dirty="0"/>
              <a:t>An online interactive chat function that allows enrolled providers and authenticated users to chat directly with a customer care representative.</a:t>
            </a:r>
          </a:p>
          <a:p>
            <a:pPr eaLnBrk="1" hangingPunct="1"/>
            <a:r>
              <a:rPr lang="en-US" sz="1400" dirty="0"/>
              <a:t>A provider search feature for both authenticated users and public users to search for providers using a variety of search criteria.  </a:t>
            </a:r>
          </a:p>
          <a:p>
            <a:pPr eaLnBrk="1" hangingPunct="1"/>
            <a:r>
              <a:rPr lang="en-US" sz="1400" dirty="0"/>
              <a:t>Account administration for users to add or remove provider account users and change user roles for all self-service functions.</a:t>
            </a:r>
          </a:p>
          <a:p>
            <a:pPr eaLnBrk="1" hangingPunct="1"/>
            <a:r>
              <a:rPr lang="en-US" sz="1400" dirty="0"/>
              <a:t>Online resources (e.g., links to relevant websites and key contact information). </a:t>
            </a:r>
          </a:p>
          <a:p>
            <a:pPr marL="0" indent="0" eaLnBrk="1" hangingPunct="1">
              <a:buNone/>
            </a:pPr>
            <a:endParaRPr lang="en-US" sz="1400" b="1"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401847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381000"/>
            <a:ext cx="8229600" cy="1143000"/>
          </a:xfrm>
        </p:spPr>
        <p:txBody>
          <a:bodyPr>
            <a:normAutofit fontScale="90000"/>
          </a:bodyPr>
          <a:lstStyle/>
          <a:p>
            <a:pPr eaLnBrk="1" hangingPunct="1"/>
            <a:r>
              <a:rPr lang="en-US" sz="5400" b="1" dirty="0"/>
              <a:t>Provider Services Module </a:t>
            </a:r>
            <a:br>
              <a:rPr lang="en-US" sz="3200" b="1" dirty="0"/>
            </a:br>
            <a:r>
              <a:rPr lang="en-US" sz="3200" dirty="0"/>
              <a:t>Option A Scope of Work </a:t>
            </a:r>
          </a:p>
        </p:txBody>
      </p:sp>
      <p:sp>
        <p:nvSpPr>
          <p:cNvPr id="13315" name="Rectangle 3"/>
          <p:cNvSpPr>
            <a:spLocks noGrp="1" noChangeArrowheads="1"/>
          </p:cNvSpPr>
          <p:nvPr>
            <p:ph type="body" idx="1"/>
          </p:nvPr>
        </p:nvSpPr>
        <p:spPr>
          <a:xfrm>
            <a:off x="457200" y="1828800"/>
            <a:ext cx="8229600" cy="4407851"/>
          </a:xfrm>
        </p:spPr>
        <p:txBody>
          <a:bodyPr>
            <a:noAutofit/>
          </a:bodyPr>
          <a:lstStyle/>
          <a:p>
            <a:pPr marL="0" indent="0" eaLnBrk="1" hangingPunct="1">
              <a:buNone/>
            </a:pPr>
            <a:r>
              <a:rPr lang="en-US" sz="1200" dirty="0"/>
              <a:t>Option A Provider Services scope of work includes additional system functionality to the Provider Self-Service Portal that is necessary for providers to complete their day to day business with state healthcare programs. Features include:</a:t>
            </a:r>
          </a:p>
          <a:p>
            <a:pPr marL="0" indent="0" eaLnBrk="1" hangingPunct="1">
              <a:buNone/>
            </a:pPr>
            <a:endParaRPr lang="en-US" sz="1200" dirty="0"/>
          </a:p>
          <a:p>
            <a:pPr eaLnBrk="1" hangingPunct="1"/>
            <a:r>
              <a:rPr lang="en-US" sz="1200" dirty="0"/>
              <a:t>A </a:t>
            </a:r>
            <a:r>
              <a:rPr lang="en-US" sz="1200" b="1" dirty="0"/>
              <a:t>member eligibility inquiry too</a:t>
            </a:r>
            <a:r>
              <a:rPr lang="en-US" sz="1200" dirty="0"/>
              <a:t>l that performs real-time member eligibility verification (e.g., Benefit plan enrollment, care management enrollment, waiver program information, program limits, service limits, and TPL information). </a:t>
            </a:r>
          </a:p>
          <a:p>
            <a:pPr eaLnBrk="1" hangingPunct="1"/>
            <a:r>
              <a:rPr lang="en-US" sz="1200" dirty="0"/>
              <a:t>A </a:t>
            </a:r>
            <a:r>
              <a:rPr lang="en-US" sz="1200" b="1" dirty="0"/>
              <a:t>claim status inquiry function </a:t>
            </a:r>
            <a:r>
              <a:rPr lang="en-US" sz="1200" dirty="0"/>
              <a:t>that performs real-time claims status inquiry to allow providers to check the status of their claims.</a:t>
            </a:r>
          </a:p>
          <a:p>
            <a:pPr eaLnBrk="1" hangingPunct="1"/>
            <a:r>
              <a:rPr lang="en-US" sz="1200" dirty="0"/>
              <a:t>A </a:t>
            </a:r>
            <a:r>
              <a:rPr lang="en-US" sz="1200" b="1" dirty="0"/>
              <a:t>warrant and remittance advice inquiry feature</a:t>
            </a:r>
            <a:r>
              <a:rPr lang="en-US" sz="1200" dirty="0"/>
              <a:t> that provides authorized user access to provider remittance advice and warrant (check) information.</a:t>
            </a:r>
          </a:p>
          <a:p>
            <a:pPr eaLnBrk="1" hangingPunct="1"/>
            <a:r>
              <a:rPr lang="en-US" sz="1200" dirty="0"/>
              <a:t>A </a:t>
            </a:r>
            <a:r>
              <a:rPr lang="en-US" sz="1200" b="1" dirty="0"/>
              <a:t>claims based medical history feature </a:t>
            </a:r>
            <a:r>
              <a:rPr lang="en-US" sz="1200" dirty="0"/>
              <a:t>that provides authorized users access to a member’s medical history interactively.</a:t>
            </a:r>
          </a:p>
          <a:p>
            <a:pPr eaLnBrk="1" hangingPunct="1"/>
            <a:r>
              <a:rPr lang="en-US" sz="1200" dirty="0"/>
              <a:t>An </a:t>
            </a:r>
            <a:r>
              <a:rPr lang="en-US" sz="1200" b="1" dirty="0"/>
              <a:t>upload, download and view function</a:t>
            </a:r>
            <a:r>
              <a:rPr lang="en-US" sz="1200" dirty="0"/>
              <a:t> that provides the ability for authorized users to upload, download and view Health Insurance Portability and Accountability Act (HIPAA) compliant healthcare transactions (e.g., 270/271 batch eligibility status inquiry and response).</a:t>
            </a:r>
          </a:p>
          <a:p>
            <a:pPr eaLnBrk="1" hangingPunct="1"/>
            <a:r>
              <a:rPr lang="en-US" sz="1200" dirty="0"/>
              <a:t>An </a:t>
            </a:r>
            <a:r>
              <a:rPr lang="en-US" sz="1200" b="1" dirty="0"/>
              <a:t>online provider appeal request component</a:t>
            </a:r>
            <a:r>
              <a:rPr lang="en-US" sz="1200" dirty="0"/>
              <a:t> for providers to request appeals that are routed to the appropriate work unit or user. </a:t>
            </a:r>
          </a:p>
          <a:p>
            <a:pPr eaLnBrk="1" hangingPunct="1"/>
            <a:r>
              <a:rPr lang="en-US" sz="1200" dirty="0"/>
              <a:t>A </a:t>
            </a:r>
            <a:r>
              <a:rPr lang="en-US" sz="1200" b="1" dirty="0"/>
              <a:t>primary care case management (PCCM) inquiry tool </a:t>
            </a:r>
            <a:r>
              <a:rPr lang="en-US" sz="1200" dirty="0"/>
              <a:t>that will allow providers enrolled in care management programs (e.g., Patient Centered Medical Home) to view their caseloads and download their member registries. </a:t>
            </a:r>
          </a:p>
          <a:p>
            <a:pPr eaLnBrk="1" hangingPunct="1"/>
            <a:r>
              <a:rPr lang="en-US" sz="1200" dirty="0"/>
              <a:t>An </a:t>
            </a:r>
            <a:r>
              <a:rPr lang="en-US" sz="1200" b="1" dirty="0"/>
              <a:t>online direct entry claims solution </a:t>
            </a:r>
            <a:r>
              <a:rPr lang="en-US" sz="1200" dirty="0"/>
              <a:t>for all claim types including corrections, voids and replacement claims. </a:t>
            </a:r>
          </a:p>
          <a:p>
            <a:pPr eaLnBrk="1" hangingPunct="1"/>
            <a:endParaRPr lang="en-US" sz="14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535587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457200"/>
            <a:ext cx="8229600" cy="1121547"/>
          </a:xfrm>
        </p:spPr>
        <p:txBody>
          <a:bodyPr>
            <a:normAutofit fontScale="90000"/>
          </a:bodyPr>
          <a:lstStyle/>
          <a:p>
            <a:pPr eaLnBrk="1" hangingPunct="1"/>
            <a:r>
              <a:rPr lang="en-US" sz="5400" b="1" dirty="0"/>
              <a:t>Provider Services Module </a:t>
            </a:r>
            <a:br>
              <a:rPr lang="en-US" sz="3200" dirty="0"/>
            </a:br>
            <a:r>
              <a:rPr lang="en-US" sz="3200" dirty="0"/>
              <a:t>Option B Scope of Work </a:t>
            </a:r>
          </a:p>
        </p:txBody>
      </p:sp>
      <p:sp>
        <p:nvSpPr>
          <p:cNvPr id="13315" name="Rectangle 3"/>
          <p:cNvSpPr>
            <a:spLocks noGrp="1" noChangeArrowheads="1"/>
          </p:cNvSpPr>
          <p:nvPr>
            <p:ph type="body" idx="1"/>
          </p:nvPr>
        </p:nvSpPr>
        <p:spPr>
          <a:xfrm>
            <a:off x="457200" y="1828800"/>
            <a:ext cx="8229600" cy="3569651"/>
          </a:xfrm>
        </p:spPr>
        <p:txBody>
          <a:bodyPr/>
          <a:lstStyle/>
          <a:p>
            <a:pPr marL="0" indent="0" eaLnBrk="1" hangingPunct="1">
              <a:buNone/>
            </a:pPr>
            <a:r>
              <a:rPr lang="en-US" sz="1200" dirty="0"/>
              <a:t>Option B Provider Services scope of work outlines additional components and services necessary to support provider enrollment, maintenance and revalidation activities including:</a:t>
            </a:r>
          </a:p>
          <a:p>
            <a:pPr marL="0" indent="0" eaLnBrk="1" hangingPunct="1">
              <a:buNone/>
            </a:pPr>
            <a:endParaRPr lang="en-US" sz="1200" dirty="0"/>
          </a:p>
          <a:p>
            <a:pPr eaLnBrk="1" hangingPunct="1"/>
            <a:r>
              <a:rPr lang="en-US" sz="1200" dirty="0"/>
              <a:t>Providing an Interactive Voice Response System (IVRS) in order to welcome and route incoming calls, convey educational alerts during hold times and intelligently queue providers until call center staff are available. </a:t>
            </a:r>
          </a:p>
          <a:p>
            <a:pPr eaLnBrk="1" hangingPunct="1"/>
            <a:r>
              <a:rPr lang="en-US" sz="1200" dirty="0"/>
              <a:t>Providing and utilizing a Customer Relationship Management (CRM) tool in order to manage communication and  correspondence with providers. </a:t>
            </a:r>
          </a:p>
          <a:p>
            <a:pPr eaLnBrk="1" hangingPunct="1"/>
            <a:r>
              <a:rPr lang="en-US" sz="1200" dirty="0"/>
              <a:t>Providing access to current and historical provider manuals and other reference documentation within the Self-Service Portal.</a:t>
            </a:r>
          </a:p>
          <a:p>
            <a:pPr eaLnBrk="1" hangingPunct="1"/>
            <a:r>
              <a:rPr lang="en-US" sz="1200" dirty="0"/>
              <a:t>Providing staff to act on behalf of the Agency in order to conduct pre- and post-enrollment onsite screening and maintaining site visit information in the Provider Services module.</a:t>
            </a:r>
          </a:p>
          <a:p>
            <a:pPr eaLnBrk="1" hangingPunct="1"/>
            <a:r>
              <a:rPr lang="en-US" sz="1200" dirty="0"/>
              <a:t>Providing enrollment and revalidation support via a call center to instruct providers in the application, revalidation, maintenance and recertification processes.  </a:t>
            </a:r>
          </a:p>
          <a:p>
            <a:pPr eaLnBrk="1" hangingPunct="1"/>
            <a:r>
              <a:rPr lang="en-US" sz="1200" dirty="0"/>
              <a:t>Providing staff to receive, review, verify, and update provider information submitted during provider enrollment, revalidation and maintenance into the Provider Services module and other systems as directed by the state. </a:t>
            </a:r>
            <a:endParaRPr lang="en-US" sz="14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3668396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39613C-4390-4885-B23B-C7517D9EF2BB}"/>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0" y="381000"/>
            <a:ext cx="9144000" cy="6477000"/>
          </a:xfrm>
          <a:prstGeom prst="rect">
            <a:avLst/>
          </a:prstGeom>
        </p:spPr>
      </p:pic>
      <p:sp>
        <p:nvSpPr>
          <p:cNvPr id="2" name="Title 1"/>
          <p:cNvSpPr>
            <a:spLocks noGrp="1"/>
          </p:cNvSpPr>
          <p:nvPr>
            <p:ph type="title"/>
          </p:nvPr>
        </p:nvSpPr>
        <p:spPr>
          <a:xfrm>
            <a:off x="447674" y="349171"/>
            <a:ext cx="8229600" cy="793829"/>
          </a:xfrm>
        </p:spPr>
        <p:txBody>
          <a:bodyPr>
            <a:noAutofit/>
          </a:bodyPr>
          <a:lstStyle/>
          <a:p>
            <a:pPr algn="ctr"/>
            <a:r>
              <a:rPr lang="en-US" sz="5400" b="1" spc="0" dirty="0">
                <a:ln w="0"/>
                <a:solidFill>
                  <a:srgbClr val="002855"/>
                </a:solidFill>
              </a:rPr>
              <a:t>Awarded Vendors </a:t>
            </a:r>
          </a:p>
        </p:txBody>
      </p:sp>
      <p:graphicFrame>
        <p:nvGraphicFramePr>
          <p:cNvPr id="4" name="Table 3"/>
          <p:cNvGraphicFramePr>
            <a:graphicFrameLocks noGrp="1"/>
          </p:cNvGraphicFramePr>
          <p:nvPr>
            <p:extLst>
              <p:ext uri="{D42A27DB-BD31-4B8C-83A1-F6EECF244321}">
                <p14:modId xmlns:p14="http://schemas.microsoft.com/office/powerpoint/2010/main" val="384477397"/>
              </p:ext>
            </p:extLst>
          </p:nvPr>
        </p:nvGraphicFramePr>
        <p:xfrm>
          <a:off x="152400" y="1176713"/>
          <a:ext cx="8839200" cy="4919287"/>
        </p:xfrm>
        <a:graphic>
          <a:graphicData uri="http://schemas.openxmlformats.org/drawingml/2006/table">
            <a:tbl>
              <a:tblPr firstRow="1" firstCol="1" bandRow="1">
                <a:tableStyleId>{5C22544A-7EE6-4342-B048-85BDC9FD1C3A}</a:tableStyleId>
              </a:tblPr>
              <a:tblGrid>
                <a:gridCol w="2142836">
                  <a:extLst>
                    <a:ext uri="{9D8B030D-6E8A-4147-A177-3AD203B41FA5}">
                      <a16:colId xmlns:a16="http://schemas.microsoft.com/office/drawing/2014/main" val="20000"/>
                    </a:ext>
                  </a:extLst>
                </a:gridCol>
                <a:gridCol w="6696364">
                  <a:extLst>
                    <a:ext uri="{9D8B030D-6E8A-4147-A177-3AD203B41FA5}">
                      <a16:colId xmlns:a16="http://schemas.microsoft.com/office/drawing/2014/main" val="20002"/>
                    </a:ext>
                  </a:extLst>
                </a:gridCol>
              </a:tblGrid>
              <a:tr h="438120">
                <a:tc>
                  <a:txBody>
                    <a:bodyPr/>
                    <a:lstStyle/>
                    <a:p>
                      <a:pPr marL="0" marR="0" algn="ctr">
                        <a:lnSpc>
                          <a:spcPct val="115000"/>
                        </a:lnSpc>
                        <a:spcBef>
                          <a:spcPts val="0"/>
                        </a:spcBef>
                        <a:spcAft>
                          <a:spcPts val="0"/>
                        </a:spcAft>
                      </a:pPr>
                      <a:r>
                        <a:rPr lang="en-US" sz="1600" dirty="0">
                          <a:effectLst/>
                        </a:rPr>
                        <a:t>Awarded Vendor</a:t>
                      </a:r>
                      <a:endParaRPr lang="en-US" sz="1600" dirty="0">
                        <a:effectLst/>
                        <a:latin typeface="Calibri"/>
                        <a:ea typeface="Calibri"/>
                        <a:cs typeface="Times New Roman"/>
                      </a:endParaRPr>
                    </a:p>
                  </a:txBody>
                  <a:tcPr marL="66724" marR="66724" marT="0" marB="0"/>
                </a:tc>
                <a:tc>
                  <a:txBody>
                    <a:bodyPr/>
                    <a:lstStyle/>
                    <a:p>
                      <a:pPr marL="0" marR="0" algn="ctr">
                        <a:lnSpc>
                          <a:spcPct val="115000"/>
                        </a:lnSpc>
                        <a:spcBef>
                          <a:spcPts val="0"/>
                        </a:spcBef>
                        <a:spcAft>
                          <a:spcPts val="0"/>
                        </a:spcAft>
                      </a:pPr>
                      <a:r>
                        <a:rPr lang="en-US" sz="1600" dirty="0">
                          <a:effectLst/>
                        </a:rPr>
                        <a:t>Awarded</a:t>
                      </a:r>
                      <a:r>
                        <a:rPr lang="en-US" sz="1600" baseline="0" dirty="0">
                          <a:effectLst/>
                        </a:rPr>
                        <a:t>  </a:t>
                      </a:r>
                      <a:r>
                        <a:rPr lang="en-US" sz="1600" dirty="0">
                          <a:effectLst/>
                        </a:rPr>
                        <a:t>Categories</a:t>
                      </a:r>
                      <a:endParaRPr lang="en-US" sz="1600" dirty="0">
                        <a:effectLst/>
                        <a:latin typeface="Calibri"/>
                        <a:ea typeface="Calibri"/>
                        <a:cs typeface="Times New Roman"/>
                      </a:endParaRPr>
                    </a:p>
                  </a:txBody>
                  <a:tcPr marL="66724" marR="66724" marT="0" marB="0"/>
                </a:tc>
                <a:extLst>
                  <a:ext uri="{0D108BD9-81ED-4DB2-BD59-A6C34878D82A}">
                    <a16:rowId xmlns:a16="http://schemas.microsoft.com/office/drawing/2014/main" val="10000"/>
                  </a:ext>
                </a:extLst>
              </a:tr>
              <a:tr h="781079">
                <a:tc>
                  <a:txBody>
                    <a:bodyPr/>
                    <a:lstStyle/>
                    <a:p>
                      <a:pPr marL="0" marR="0">
                        <a:lnSpc>
                          <a:spcPct val="115000"/>
                        </a:lnSpc>
                        <a:spcBef>
                          <a:spcPts val="0"/>
                        </a:spcBef>
                        <a:spcAft>
                          <a:spcPts val="0"/>
                        </a:spcAft>
                      </a:pPr>
                      <a:r>
                        <a:rPr lang="en-US" sz="1600" b="1" kern="1200" dirty="0">
                          <a:solidFill>
                            <a:schemeClr val="lt1"/>
                          </a:solidFill>
                          <a:effectLst/>
                          <a:latin typeface="+mn-lt"/>
                          <a:ea typeface="+mn-ea"/>
                          <a:cs typeface="+mn-cs"/>
                        </a:rPr>
                        <a:t>Client Network Services, Inc</a:t>
                      </a:r>
                      <a:endParaRPr lang="en-US" sz="1400" dirty="0">
                        <a:effectLst/>
                        <a:latin typeface="Calibri"/>
                        <a:ea typeface="Calibri"/>
                        <a:cs typeface="Times New Roman"/>
                      </a:endParaRPr>
                    </a:p>
                  </a:txBody>
                  <a:tcPr marL="66724" marR="66724" marT="0" marB="0"/>
                </a:tc>
                <a:tc>
                  <a:txBody>
                    <a:bodyPr/>
                    <a:lstStyle/>
                    <a:p>
                      <a:pPr marL="285750" marR="0" indent="-28575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a:cs typeface="Arial" panose="020B0604020202020204" pitchFamily="34" charset="0"/>
                        </a:rPr>
                        <a:t>Base-Enrollment,</a:t>
                      </a:r>
                      <a:r>
                        <a:rPr lang="en-US" sz="1400" baseline="0" dirty="0">
                          <a:effectLst/>
                          <a:latin typeface="Arial" panose="020B0604020202020204" pitchFamily="34" charset="0"/>
                          <a:ea typeface="Calibri"/>
                          <a:cs typeface="Arial" panose="020B0604020202020204" pitchFamily="34" charset="0"/>
                        </a:rPr>
                        <a:t> Screening &amp; Monitoring</a:t>
                      </a:r>
                      <a:r>
                        <a:rPr lang="en-US" sz="1400" dirty="0">
                          <a:effectLst/>
                          <a:latin typeface="Arial" panose="020B0604020202020204" pitchFamily="34" charset="0"/>
                          <a:ea typeface="Calibri"/>
                          <a:cs typeface="Arial" panose="020B0604020202020204" pitchFamily="34" charset="0"/>
                        </a:rPr>
                        <a:t>, Maintenance and Revalidation</a:t>
                      </a:r>
                    </a:p>
                    <a:p>
                      <a:pPr marL="285750" marR="0" indent="-285750">
                        <a:lnSpc>
                          <a:spcPct val="115000"/>
                        </a:lnSpc>
                        <a:spcBef>
                          <a:spcPts val="0"/>
                        </a:spcBef>
                        <a:spcAft>
                          <a:spcPts val="0"/>
                        </a:spcAft>
                        <a:buFont typeface="Arial" panose="020B0604020202020204" pitchFamily="34" charset="0"/>
                        <a:buChar char="•"/>
                      </a:pPr>
                      <a:r>
                        <a:rPr lang="en-US" sz="1400" baseline="0" dirty="0">
                          <a:effectLst/>
                          <a:latin typeface="Arial" panose="020B0604020202020204" pitchFamily="34" charset="0"/>
                          <a:ea typeface="Calibri"/>
                          <a:cs typeface="Arial" panose="020B0604020202020204" pitchFamily="34" charset="0"/>
                        </a:rPr>
                        <a:t>Option A-Enhanced Self-Service Portal</a:t>
                      </a:r>
                    </a:p>
                    <a:p>
                      <a:pPr marL="285750" marR="0" indent="-285750">
                        <a:lnSpc>
                          <a:spcPct val="115000"/>
                        </a:lnSpc>
                        <a:spcBef>
                          <a:spcPts val="0"/>
                        </a:spcBef>
                        <a:spcAft>
                          <a:spcPts val="0"/>
                        </a:spcAft>
                        <a:buFont typeface="Arial" panose="020B0604020202020204" pitchFamily="34" charset="0"/>
                        <a:buChar char="•"/>
                      </a:pPr>
                      <a:r>
                        <a:rPr lang="en-US" sz="1400" baseline="0" dirty="0">
                          <a:effectLst/>
                          <a:latin typeface="Arial" panose="020B0604020202020204" pitchFamily="34" charset="0"/>
                          <a:ea typeface="Calibri"/>
                          <a:cs typeface="Arial" panose="020B0604020202020204" pitchFamily="34" charset="0"/>
                        </a:rPr>
                        <a:t>Option B-Enrollment and Maintenance Call Center </a:t>
                      </a:r>
                      <a:endParaRPr lang="en-US" sz="1400" dirty="0">
                        <a:effectLst/>
                        <a:latin typeface="Arial" panose="020B0604020202020204" pitchFamily="34" charset="0"/>
                        <a:ea typeface="Calibri"/>
                        <a:cs typeface="Arial" panose="020B0604020202020204" pitchFamily="34" charset="0"/>
                      </a:endParaRPr>
                    </a:p>
                  </a:txBody>
                  <a:tcPr marL="66724" marR="66724" marT="0" marB="0"/>
                </a:tc>
                <a:extLst>
                  <a:ext uri="{0D108BD9-81ED-4DB2-BD59-A6C34878D82A}">
                    <a16:rowId xmlns:a16="http://schemas.microsoft.com/office/drawing/2014/main" val="10001"/>
                  </a:ext>
                </a:extLst>
              </a:tr>
              <a:tr h="780338">
                <a:tc>
                  <a:txBody>
                    <a:bodyPr/>
                    <a:lstStyle/>
                    <a:p>
                      <a:pPr marL="0" marR="0">
                        <a:lnSpc>
                          <a:spcPct val="115000"/>
                        </a:lnSpc>
                        <a:spcBef>
                          <a:spcPts val="0"/>
                        </a:spcBef>
                        <a:spcAft>
                          <a:spcPts val="0"/>
                        </a:spcAft>
                      </a:pPr>
                      <a:r>
                        <a:rPr lang="en-US" sz="1600" b="1" kern="1200" dirty="0">
                          <a:solidFill>
                            <a:schemeClr val="lt1"/>
                          </a:solidFill>
                          <a:effectLst/>
                          <a:latin typeface="+mn-lt"/>
                          <a:ea typeface="+mn-ea"/>
                          <a:cs typeface="+mn-cs"/>
                        </a:rPr>
                        <a:t>DXC Technology</a:t>
                      </a:r>
                      <a:endParaRPr lang="en-US" sz="1400" dirty="0">
                        <a:effectLst/>
                        <a:latin typeface="Calibri"/>
                        <a:ea typeface="Calibri"/>
                        <a:cs typeface="Times New Roman"/>
                      </a:endParaRPr>
                    </a:p>
                  </a:txBody>
                  <a:tcPr marL="66724" marR="66724" marT="0" marB="0"/>
                </a:tc>
                <a:tc>
                  <a:txBody>
                    <a:bodyPr/>
                    <a:lstStyle/>
                    <a:p>
                      <a:pPr marL="285750" marR="0" indent="-28575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a:cs typeface="Arial" panose="020B0604020202020204" pitchFamily="34" charset="0"/>
                        </a:rPr>
                        <a:t>Base-Enrollment,</a:t>
                      </a:r>
                      <a:r>
                        <a:rPr lang="en-US" sz="1400" baseline="0" dirty="0">
                          <a:effectLst/>
                          <a:latin typeface="Arial" panose="020B0604020202020204" pitchFamily="34" charset="0"/>
                          <a:ea typeface="Calibri"/>
                          <a:cs typeface="Arial" panose="020B0604020202020204" pitchFamily="34" charset="0"/>
                        </a:rPr>
                        <a:t> Screening &amp; Monitoring</a:t>
                      </a:r>
                      <a:r>
                        <a:rPr lang="en-US" sz="1400" dirty="0">
                          <a:effectLst/>
                          <a:latin typeface="Arial" panose="020B0604020202020204" pitchFamily="34" charset="0"/>
                          <a:ea typeface="Calibri"/>
                          <a:cs typeface="Arial" panose="020B0604020202020204" pitchFamily="34" charset="0"/>
                        </a:rPr>
                        <a:t>, Maintenance and Revalidation</a:t>
                      </a:r>
                    </a:p>
                    <a:p>
                      <a:pPr marL="285750" marR="0" indent="-285750">
                        <a:lnSpc>
                          <a:spcPct val="115000"/>
                        </a:lnSpc>
                        <a:spcBef>
                          <a:spcPts val="0"/>
                        </a:spcBef>
                        <a:spcAft>
                          <a:spcPts val="0"/>
                        </a:spcAft>
                        <a:buFont typeface="Arial" panose="020B0604020202020204" pitchFamily="34" charset="0"/>
                        <a:buChar char="•"/>
                      </a:pPr>
                      <a:r>
                        <a:rPr lang="en-US" sz="1400" baseline="0" dirty="0">
                          <a:effectLst/>
                          <a:latin typeface="Arial" panose="020B0604020202020204" pitchFamily="34" charset="0"/>
                          <a:ea typeface="Calibri"/>
                          <a:cs typeface="Arial" panose="020B0604020202020204" pitchFamily="34" charset="0"/>
                        </a:rPr>
                        <a:t>Option A-Enhanced Self-Service Portal</a:t>
                      </a:r>
                    </a:p>
                    <a:p>
                      <a:pPr marL="285750" marR="0" indent="-285750">
                        <a:lnSpc>
                          <a:spcPct val="115000"/>
                        </a:lnSpc>
                        <a:spcBef>
                          <a:spcPts val="0"/>
                        </a:spcBef>
                        <a:spcAft>
                          <a:spcPts val="0"/>
                        </a:spcAft>
                        <a:buFont typeface="Arial" panose="020B0604020202020204" pitchFamily="34" charset="0"/>
                        <a:buChar char="•"/>
                      </a:pPr>
                      <a:r>
                        <a:rPr lang="en-US" sz="1400" baseline="0" dirty="0">
                          <a:effectLst/>
                          <a:latin typeface="Arial" panose="020B0604020202020204" pitchFamily="34" charset="0"/>
                          <a:ea typeface="Calibri"/>
                          <a:cs typeface="Arial" panose="020B0604020202020204" pitchFamily="34" charset="0"/>
                        </a:rPr>
                        <a:t>Option B-Enrollment and Maintenance Call Center </a:t>
                      </a:r>
                      <a:endParaRPr lang="en-US" sz="1400" dirty="0">
                        <a:effectLst/>
                        <a:latin typeface="Arial" panose="020B0604020202020204" pitchFamily="34" charset="0"/>
                        <a:ea typeface="Calibri"/>
                        <a:cs typeface="Arial" panose="020B0604020202020204" pitchFamily="34" charset="0"/>
                      </a:endParaRPr>
                    </a:p>
                  </a:txBody>
                  <a:tcPr marL="66724" marR="66724" marT="0" marB="0"/>
                </a:tc>
                <a:extLst>
                  <a:ext uri="{0D108BD9-81ED-4DB2-BD59-A6C34878D82A}">
                    <a16:rowId xmlns:a16="http://schemas.microsoft.com/office/drawing/2014/main" val="10002"/>
                  </a:ext>
                </a:extLst>
              </a:tr>
              <a:tr h="320174">
                <a:tc>
                  <a:txBody>
                    <a:bodyPr/>
                    <a:lstStyle/>
                    <a:p>
                      <a:pPr marL="0" marR="0">
                        <a:lnSpc>
                          <a:spcPct val="115000"/>
                        </a:lnSpc>
                        <a:spcBef>
                          <a:spcPts val="0"/>
                        </a:spcBef>
                        <a:spcAft>
                          <a:spcPts val="0"/>
                        </a:spcAft>
                      </a:pPr>
                      <a:r>
                        <a:rPr lang="en-US" sz="1600" b="1" kern="1200" dirty="0">
                          <a:solidFill>
                            <a:schemeClr val="lt1"/>
                          </a:solidFill>
                          <a:effectLst/>
                          <a:latin typeface="+mn-lt"/>
                          <a:ea typeface="+mn-ea"/>
                          <a:cs typeface="+mn-cs"/>
                        </a:rPr>
                        <a:t>Digital Harbor, Inc.</a:t>
                      </a:r>
                      <a:endParaRPr lang="en-US" sz="1400" dirty="0">
                        <a:effectLst/>
                        <a:latin typeface="Calibri"/>
                        <a:ea typeface="Calibri"/>
                        <a:cs typeface="Times New Roman"/>
                      </a:endParaRPr>
                    </a:p>
                  </a:txBody>
                  <a:tcPr marL="66724" marR="66724" marT="0" marB="0"/>
                </a:tc>
                <a:tc>
                  <a:txBody>
                    <a:bodyPr/>
                    <a:lstStyle/>
                    <a:p>
                      <a:pPr marL="285750" marR="0" indent="-28575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a:cs typeface="Arial" panose="020B0604020202020204" pitchFamily="34" charset="0"/>
                        </a:rPr>
                        <a:t>Base-Enrollment,</a:t>
                      </a:r>
                      <a:r>
                        <a:rPr lang="en-US" sz="1400" baseline="0" dirty="0">
                          <a:effectLst/>
                          <a:latin typeface="Arial" panose="020B0604020202020204" pitchFamily="34" charset="0"/>
                          <a:ea typeface="Calibri"/>
                          <a:cs typeface="Arial" panose="020B0604020202020204" pitchFamily="34" charset="0"/>
                        </a:rPr>
                        <a:t> Screening &amp; Monitoring</a:t>
                      </a:r>
                      <a:r>
                        <a:rPr lang="en-US" sz="1400" dirty="0">
                          <a:effectLst/>
                          <a:latin typeface="Arial" panose="020B0604020202020204" pitchFamily="34" charset="0"/>
                          <a:ea typeface="Calibri"/>
                          <a:cs typeface="Arial" panose="020B0604020202020204" pitchFamily="34" charset="0"/>
                        </a:rPr>
                        <a:t>, Maintenance and Revalidation</a:t>
                      </a:r>
                    </a:p>
                  </a:txBody>
                  <a:tcPr marL="66724" marR="66724" marT="0" marB="0"/>
                </a:tc>
                <a:extLst>
                  <a:ext uri="{0D108BD9-81ED-4DB2-BD59-A6C34878D82A}">
                    <a16:rowId xmlns:a16="http://schemas.microsoft.com/office/drawing/2014/main" val="10003"/>
                  </a:ext>
                </a:extLst>
              </a:tr>
              <a:tr h="804488">
                <a:tc>
                  <a:txBody>
                    <a:bodyPr/>
                    <a:lstStyle/>
                    <a:p>
                      <a:pPr marL="0" marR="0">
                        <a:lnSpc>
                          <a:spcPct val="115000"/>
                        </a:lnSpc>
                        <a:spcBef>
                          <a:spcPts val="0"/>
                        </a:spcBef>
                        <a:spcAft>
                          <a:spcPts val="0"/>
                        </a:spcAft>
                      </a:pPr>
                      <a:r>
                        <a:rPr lang="en-US" sz="1600" b="1" kern="1200" dirty="0">
                          <a:solidFill>
                            <a:schemeClr val="lt1"/>
                          </a:solidFill>
                          <a:effectLst/>
                          <a:latin typeface="+mn-lt"/>
                          <a:ea typeface="+mn-ea"/>
                          <a:cs typeface="+mn-cs"/>
                        </a:rPr>
                        <a:t>HHS Technology Group</a:t>
                      </a:r>
                      <a:endParaRPr lang="en-US" sz="1400" dirty="0">
                        <a:effectLst/>
                        <a:latin typeface="Calibri"/>
                        <a:ea typeface="Calibri"/>
                        <a:cs typeface="Times New Roman"/>
                      </a:endParaRPr>
                    </a:p>
                  </a:txBody>
                  <a:tcPr marL="66724" marR="66724" marT="0" marB="0"/>
                </a:tc>
                <a:tc>
                  <a:txBody>
                    <a:bodyPr/>
                    <a:lstStyle/>
                    <a:p>
                      <a:pPr marL="285750" marR="0" indent="-28575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a:cs typeface="Arial" panose="020B0604020202020204" pitchFamily="34" charset="0"/>
                        </a:rPr>
                        <a:t>Base-Enrollment,</a:t>
                      </a:r>
                      <a:r>
                        <a:rPr lang="en-US" sz="1400" baseline="0" dirty="0">
                          <a:effectLst/>
                          <a:latin typeface="Arial" panose="020B0604020202020204" pitchFamily="34" charset="0"/>
                          <a:ea typeface="Calibri"/>
                          <a:cs typeface="Arial" panose="020B0604020202020204" pitchFamily="34" charset="0"/>
                        </a:rPr>
                        <a:t> Screening &amp; Monitoring</a:t>
                      </a:r>
                      <a:r>
                        <a:rPr lang="en-US" sz="1400" dirty="0">
                          <a:effectLst/>
                          <a:latin typeface="Arial" panose="020B0604020202020204" pitchFamily="34" charset="0"/>
                          <a:ea typeface="Calibri"/>
                          <a:cs typeface="Arial" panose="020B0604020202020204" pitchFamily="34" charset="0"/>
                        </a:rPr>
                        <a:t>, Maintenance and Revalidation</a:t>
                      </a:r>
                    </a:p>
                    <a:p>
                      <a:pPr marL="285750" marR="0" indent="-285750">
                        <a:lnSpc>
                          <a:spcPct val="115000"/>
                        </a:lnSpc>
                        <a:spcBef>
                          <a:spcPts val="0"/>
                        </a:spcBef>
                        <a:spcAft>
                          <a:spcPts val="0"/>
                        </a:spcAft>
                        <a:buFont typeface="Arial" panose="020B0604020202020204" pitchFamily="34" charset="0"/>
                        <a:buChar char="•"/>
                      </a:pPr>
                      <a:r>
                        <a:rPr lang="en-US" sz="1400" baseline="0" dirty="0">
                          <a:effectLst/>
                          <a:latin typeface="Arial" panose="020B0604020202020204" pitchFamily="34" charset="0"/>
                          <a:ea typeface="Calibri"/>
                          <a:cs typeface="Arial" panose="020B0604020202020204" pitchFamily="34" charset="0"/>
                        </a:rPr>
                        <a:t>Option A-Enhanced Self-Service Portal</a:t>
                      </a:r>
                    </a:p>
                    <a:p>
                      <a:pPr marL="285750" marR="0" indent="-285750">
                        <a:lnSpc>
                          <a:spcPct val="115000"/>
                        </a:lnSpc>
                        <a:spcBef>
                          <a:spcPts val="0"/>
                        </a:spcBef>
                        <a:spcAft>
                          <a:spcPts val="0"/>
                        </a:spcAft>
                        <a:buFont typeface="Arial" panose="020B0604020202020204" pitchFamily="34" charset="0"/>
                        <a:buChar char="•"/>
                      </a:pPr>
                      <a:r>
                        <a:rPr lang="en-US" sz="1400" baseline="0" dirty="0">
                          <a:effectLst/>
                          <a:latin typeface="Arial" panose="020B0604020202020204" pitchFamily="34" charset="0"/>
                          <a:ea typeface="Calibri"/>
                          <a:cs typeface="Arial" panose="020B0604020202020204" pitchFamily="34" charset="0"/>
                        </a:rPr>
                        <a:t>Option B-Enrollment and Maintenance Call Center </a:t>
                      </a:r>
                      <a:endParaRPr lang="en-US" sz="1400" dirty="0">
                        <a:effectLst/>
                        <a:latin typeface="Arial" panose="020B0604020202020204" pitchFamily="34" charset="0"/>
                        <a:ea typeface="Calibri"/>
                        <a:cs typeface="Arial" panose="020B0604020202020204" pitchFamily="34" charset="0"/>
                      </a:endParaRPr>
                    </a:p>
                  </a:txBody>
                  <a:tcPr marL="66724" marR="66724" marT="0" marB="0"/>
                </a:tc>
                <a:extLst>
                  <a:ext uri="{0D108BD9-81ED-4DB2-BD59-A6C34878D82A}">
                    <a16:rowId xmlns:a16="http://schemas.microsoft.com/office/drawing/2014/main" val="10014"/>
                  </a:ext>
                </a:extLst>
              </a:tr>
              <a:tr h="803747">
                <a:tc>
                  <a:txBody>
                    <a:bodyPr/>
                    <a:lstStyle/>
                    <a:p>
                      <a:pPr marL="0" marR="0">
                        <a:lnSpc>
                          <a:spcPct val="115000"/>
                        </a:lnSpc>
                        <a:spcBef>
                          <a:spcPts val="0"/>
                        </a:spcBef>
                        <a:spcAft>
                          <a:spcPts val="0"/>
                        </a:spcAft>
                      </a:pPr>
                      <a:r>
                        <a:rPr lang="en-US" sz="1600" b="1" kern="1200" dirty="0">
                          <a:solidFill>
                            <a:schemeClr val="lt1"/>
                          </a:solidFill>
                          <a:effectLst/>
                          <a:latin typeface="+mn-lt"/>
                          <a:ea typeface="+mn-ea"/>
                          <a:cs typeface="+mn-cs"/>
                        </a:rPr>
                        <a:t>MAXIMUS Human Services, Inc.</a:t>
                      </a:r>
                      <a:endParaRPr lang="en-US" sz="1400" dirty="0">
                        <a:effectLst/>
                        <a:latin typeface="Calibri"/>
                        <a:ea typeface="Calibri"/>
                        <a:cs typeface="Times New Roman"/>
                      </a:endParaRPr>
                    </a:p>
                  </a:txBody>
                  <a:tcPr marL="66724" marR="66724" marT="0" marB="0"/>
                </a:tc>
                <a:tc>
                  <a:txBody>
                    <a:bodyPr/>
                    <a:lstStyle/>
                    <a:p>
                      <a:pPr marL="285750" marR="0" indent="-28575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a:cs typeface="Arial" panose="020B0604020202020204" pitchFamily="34" charset="0"/>
                        </a:rPr>
                        <a:t>Base-Enrollment,</a:t>
                      </a:r>
                      <a:r>
                        <a:rPr lang="en-US" sz="1400" baseline="0" dirty="0">
                          <a:effectLst/>
                          <a:latin typeface="Arial" panose="020B0604020202020204" pitchFamily="34" charset="0"/>
                          <a:ea typeface="Calibri"/>
                          <a:cs typeface="Arial" panose="020B0604020202020204" pitchFamily="34" charset="0"/>
                        </a:rPr>
                        <a:t> Screening &amp; Monitoring</a:t>
                      </a:r>
                      <a:r>
                        <a:rPr lang="en-US" sz="1400" dirty="0">
                          <a:effectLst/>
                          <a:latin typeface="Arial" panose="020B0604020202020204" pitchFamily="34" charset="0"/>
                          <a:ea typeface="Calibri"/>
                          <a:cs typeface="Arial" panose="020B0604020202020204" pitchFamily="34" charset="0"/>
                        </a:rPr>
                        <a:t>, Maintenance and Revalidation</a:t>
                      </a:r>
                    </a:p>
                    <a:p>
                      <a:pPr marL="285750" marR="0" indent="-285750">
                        <a:lnSpc>
                          <a:spcPct val="115000"/>
                        </a:lnSpc>
                        <a:spcBef>
                          <a:spcPts val="0"/>
                        </a:spcBef>
                        <a:spcAft>
                          <a:spcPts val="0"/>
                        </a:spcAft>
                        <a:buFont typeface="Arial" panose="020B0604020202020204" pitchFamily="34" charset="0"/>
                        <a:buChar char="•"/>
                      </a:pPr>
                      <a:r>
                        <a:rPr lang="en-US" sz="1400" baseline="0" dirty="0">
                          <a:effectLst/>
                          <a:latin typeface="Arial" panose="020B0604020202020204" pitchFamily="34" charset="0"/>
                          <a:ea typeface="Calibri"/>
                          <a:cs typeface="Arial" panose="020B0604020202020204" pitchFamily="34" charset="0"/>
                        </a:rPr>
                        <a:t>Option A-Enhanced Self-Service Portal</a:t>
                      </a:r>
                    </a:p>
                    <a:p>
                      <a:pPr marL="285750" marR="0" indent="-285750">
                        <a:lnSpc>
                          <a:spcPct val="115000"/>
                        </a:lnSpc>
                        <a:spcBef>
                          <a:spcPts val="0"/>
                        </a:spcBef>
                        <a:spcAft>
                          <a:spcPts val="0"/>
                        </a:spcAft>
                        <a:buFont typeface="Arial" panose="020B0604020202020204" pitchFamily="34" charset="0"/>
                        <a:buChar char="•"/>
                      </a:pPr>
                      <a:r>
                        <a:rPr lang="en-US" sz="1400" baseline="0" dirty="0">
                          <a:effectLst/>
                          <a:latin typeface="Arial" panose="020B0604020202020204" pitchFamily="34" charset="0"/>
                          <a:ea typeface="Calibri"/>
                          <a:cs typeface="Arial" panose="020B0604020202020204" pitchFamily="34" charset="0"/>
                        </a:rPr>
                        <a:t>Option B-Enrollment and Maintenance Call Center </a:t>
                      </a:r>
                      <a:endParaRPr lang="en-US" sz="1400" dirty="0">
                        <a:effectLst/>
                        <a:latin typeface="Arial" panose="020B0604020202020204" pitchFamily="34" charset="0"/>
                        <a:ea typeface="Calibri"/>
                        <a:cs typeface="Arial" panose="020B0604020202020204" pitchFamily="34" charset="0"/>
                      </a:endParaRPr>
                    </a:p>
                  </a:txBody>
                  <a:tcPr marL="66724" marR="66724" marT="0" marB="0"/>
                </a:tc>
                <a:extLst>
                  <a:ext uri="{0D108BD9-81ED-4DB2-BD59-A6C34878D82A}">
                    <a16:rowId xmlns:a16="http://schemas.microsoft.com/office/drawing/2014/main" val="2633434899"/>
                  </a:ext>
                </a:extLst>
              </a:tr>
              <a:tr h="991341">
                <a:tc>
                  <a:txBody>
                    <a:bodyPr/>
                    <a:lstStyle/>
                    <a:p>
                      <a:pPr marL="0" marR="0">
                        <a:lnSpc>
                          <a:spcPct val="115000"/>
                        </a:lnSpc>
                        <a:spcBef>
                          <a:spcPts val="0"/>
                        </a:spcBef>
                        <a:spcAft>
                          <a:spcPts val="0"/>
                        </a:spcAft>
                      </a:pPr>
                      <a:r>
                        <a:rPr lang="en-US" sz="1600" b="1" kern="1200" dirty="0">
                          <a:solidFill>
                            <a:schemeClr val="lt1"/>
                          </a:solidFill>
                          <a:effectLst/>
                          <a:latin typeface="+mn-lt"/>
                          <a:ea typeface="+mn-ea"/>
                          <a:cs typeface="+mn-cs"/>
                        </a:rPr>
                        <a:t>Optum Insight, Inc</a:t>
                      </a:r>
                      <a:endParaRPr lang="en-US" sz="1400" dirty="0">
                        <a:effectLst/>
                        <a:latin typeface="Calibri"/>
                        <a:ea typeface="Calibri"/>
                        <a:cs typeface="Times New Roman"/>
                      </a:endParaRPr>
                    </a:p>
                  </a:txBody>
                  <a:tcPr marL="66724" marR="66724" marT="0" marB="0"/>
                </a:tc>
                <a:tc>
                  <a:txBody>
                    <a:bodyPr/>
                    <a:lstStyle/>
                    <a:p>
                      <a:pPr marL="285750" marR="0" indent="-28575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a:cs typeface="Arial" panose="020B0604020202020204" pitchFamily="34" charset="0"/>
                        </a:rPr>
                        <a:t>Base-Enrollment,</a:t>
                      </a:r>
                      <a:r>
                        <a:rPr lang="en-US" sz="1400" baseline="0" dirty="0">
                          <a:effectLst/>
                          <a:latin typeface="Arial" panose="020B0604020202020204" pitchFamily="34" charset="0"/>
                          <a:ea typeface="Calibri"/>
                          <a:cs typeface="Arial" panose="020B0604020202020204" pitchFamily="34" charset="0"/>
                        </a:rPr>
                        <a:t> Screening &amp; Monitoring</a:t>
                      </a:r>
                      <a:r>
                        <a:rPr lang="en-US" sz="1400" dirty="0">
                          <a:effectLst/>
                          <a:latin typeface="Arial" panose="020B0604020202020204" pitchFamily="34" charset="0"/>
                          <a:ea typeface="Calibri"/>
                          <a:cs typeface="Arial" panose="020B0604020202020204" pitchFamily="34" charset="0"/>
                        </a:rPr>
                        <a:t>, Maintenance and Revalidation</a:t>
                      </a:r>
                    </a:p>
                    <a:p>
                      <a:pPr marL="285750" marR="0" indent="-285750">
                        <a:lnSpc>
                          <a:spcPct val="115000"/>
                        </a:lnSpc>
                        <a:spcBef>
                          <a:spcPts val="0"/>
                        </a:spcBef>
                        <a:spcAft>
                          <a:spcPts val="0"/>
                        </a:spcAft>
                        <a:buFont typeface="Arial" panose="020B0604020202020204" pitchFamily="34" charset="0"/>
                        <a:buChar char="•"/>
                      </a:pPr>
                      <a:r>
                        <a:rPr lang="en-US" sz="1400" baseline="0" dirty="0">
                          <a:effectLst/>
                          <a:latin typeface="Arial" panose="020B0604020202020204" pitchFamily="34" charset="0"/>
                          <a:ea typeface="Calibri"/>
                          <a:cs typeface="Arial" panose="020B0604020202020204" pitchFamily="34" charset="0"/>
                        </a:rPr>
                        <a:t>Option A-Enhanced Self-Service Portal</a:t>
                      </a:r>
                    </a:p>
                    <a:p>
                      <a:pPr marL="285750" marR="0" indent="-285750">
                        <a:lnSpc>
                          <a:spcPct val="115000"/>
                        </a:lnSpc>
                        <a:spcBef>
                          <a:spcPts val="0"/>
                        </a:spcBef>
                        <a:spcAft>
                          <a:spcPts val="0"/>
                        </a:spcAft>
                        <a:buFont typeface="Arial" panose="020B0604020202020204" pitchFamily="34" charset="0"/>
                        <a:buChar char="•"/>
                      </a:pPr>
                      <a:r>
                        <a:rPr lang="en-US" sz="1400" baseline="0" dirty="0">
                          <a:effectLst/>
                          <a:latin typeface="Arial" panose="020B0604020202020204" pitchFamily="34" charset="0"/>
                          <a:ea typeface="Calibri"/>
                          <a:cs typeface="Arial" panose="020B0604020202020204" pitchFamily="34" charset="0"/>
                        </a:rPr>
                        <a:t>Option B-Enrollment and Maintenance Call Center </a:t>
                      </a:r>
                      <a:endParaRPr lang="en-US" sz="1400" dirty="0">
                        <a:effectLst/>
                        <a:latin typeface="Arial" panose="020B0604020202020204" pitchFamily="34" charset="0"/>
                        <a:ea typeface="Calibri"/>
                        <a:cs typeface="Arial" panose="020B0604020202020204" pitchFamily="34" charset="0"/>
                      </a:endParaRPr>
                    </a:p>
                  </a:txBody>
                  <a:tcPr marL="66724" marR="66724" marT="0" marB="0"/>
                </a:tc>
                <a:extLst>
                  <a:ext uri="{0D108BD9-81ED-4DB2-BD59-A6C34878D82A}">
                    <a16:rowId xmlns:a16="http://schemas.microsoft.com/office/drawing/2014/main" val="2468377391"/>
                  </a:ext>
                </a:extLst>
              </a:tr>
            </a:tbl>
          </a:graphicData>
        </a:graphic>
      </p:graphicFrame>
      <p:pic>
        <p:nvPicPr>
          <p:cNvPr id="6" name="Picture 5">
            <a:extLst>
              <a:ext uri="{FF2B5EF4-FFF2-40B4-BE49-F238E27FC236}">
                <a16:creationId xmlns:a16="http://schemas.microsoft.com/office/drawing/2014/main" id="{1F2C5EC8-FD33-438B-86BA-2A0DEDC24A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13428767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39613C-4390-4885-B23B-C7517D9EF2BB}"/>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0" y="381000"/>
            <a:ext cx="9144000" cy="6477000"/>
          </a:xfrm>
          <a:prstGeom prst="rect">
            <a:avLst/>
          </a:prstGeom>
        </p:spPr>
      </p:pic>
      <p:sp>
        <p:nvSpPr>
          <p:cNvPr id="2" name="Title 1"/>
          <p:cNvSpPr>
            <a:spLocks noGrp="1"/>
          </p:cNvSpPr>
          <p:nvPr>
            <p:ph type="title"/>
          </p:nvPr>
        </p:nvSpPr>
        <p:spPr>
          <a:xfrm>
            <a:off x="447674" y="349171"/>
            <a:ext cx="8229600" cy="793829"/>
          </a:xfrm>
        </p:spPr>
        <p:txBody>
          <a:bodyPr>
            <a:noAutofit/>
          </a:bodyPr>
          <a:lstStyle/>
          <a:p>
            <a:pPr algn="ctr"/>
            <a:r>
              <a:rPr lang="en-US" sz="4400" b="1" spc="0" dirty="0">
                <a:ln w="0"/>
                <a:solidFill>
                  <a:srgbClr val="FF0000"/>
                </a:solidFill>
              </a:rPr>
              <a:t>Awarded Vendor Information </a:t>
            </a:r>
          </a:p>
        </p:txBody>
      </p:sp>
      <p:pic>
        <p:nvPicPr>
          <p:cNvPr id="6" name="Picture 5">
            <a:extLst>
              <a:ext uri="{FF2B5EF4-FFF2-40B4-BE49-F238E27FC236}">
                <a16:creationId xmlns:a16="http://schemas.microsoft.com/office/drawing/2014/main" id="{1F2C5EC8-FD33-438B-86BA-2A0DEDC24A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
        <p:nvSpPr>
          <p:cNvPr id="3" name="Scroll: Horizontal 2">
            <a:extLst>
              <a:ext uri="{FF2B5EF4-FFF2-40B4-BE49-F238E27FC236}">
                <a16:creationId xmlns:a16="http://schemas.microsoft.com/office/drawing/2014/main" id="{E43416BD-B0B7-4DC2-982F-02B2467387E4}"/>
              </a:ext>
            </a:extLst>
          </p:cNvPr>
          <p:cNvSpPr/>
          <p:nvPr/>
        </p:nvSpPr>
        <p:spPr>
          <a:xfrm>
            <a:off x="533400" y="1447800"/>
            <a:ext cx="8229600" cy="4572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Note:  Pursuant to RFP Section 2.3 </a:t>
            </a:r>
            <a:r>
              <a:rPr lang="en-US" u="sng" dirty="0"/>
              <a:t>Receipt of Proposals and Public Inspection</a:t>
            </a:r>
            <a:r>
              <a:rPr lang="en-US" dirty="0"/>
              <a:t>, redacted proposals are posted on the NASPO ValuePoint website.  State Agency Representative must sign a Non-Disclosure Agreement before receiving an Awarded Vendor’s Confidential Information.  </a:t>
            </a:r>
            <a:endParaRPr lang="en-US" dirty="0">
              <a:solidFill>
                <a:srgbClr val="FF0000"/>
              </a:solidFill>
            </a:endParaRPr>
          </a:p>
          <a:p>
            <a:pPr algn="ctr"/>
            <a:endParaRPr lang="en-US" dirty="0"/>
          </a:p>
          <a:p>
            <a:r>
              <a:rPr lang="en-US" dirty="0"/>
              <a:t>Non-Disclosure Agreements are available on the MMIS-Provider Services Contract Portfolio webpage.  Signed agreements are to be submitted to </a:t>
            </a:r>
            <a:r>
              <a:rPr lang="en-US" dirty="0">
                <a:solidFill>
                  <a:schemeClr val="bg1"/>
                </a:solidFill>
              </a:rPr>
              <a:t>Shannon Berry at </a:t>
            </a:r>
            <a:r>
              <a:rPr lang="en-US" i="1" dirty="0">
                <a:solidFill>
                  <a:schemeClr val="bg1"/>
                </a:solidFill>
                <a:hlinkClick r:id="rId5">
                  <a:extLst>
                    <a:ext uri="{A12FA001-AC4F-418D-AE19-62706E023703}">
                      <ahyp:hlinkClr xmlns:ahyp="http://schemas.microsoft.com/office/drawing/2018/hyperlinkcolor" val="tx"/>
                    </a:ext>
                  </a:extLst>
                </a:hlinkClick>
              </a:rPr>
              <a:t>SBerry@NASPOValuePoint.org</a:t>
            </a:r>
            <a:r>
              <a:rPr lang="en-US" dirty="0">
                <a:solidFill>
                  <a:schemeClr val="bg1"/>
                </a:solidFill>
              </a:rPr>
              <a:t>.</a:t>
            </a:r>
          </a:p>
          <a:p>
            <a:endParaRPr lang="en-US" dirty="0">
              <a:solidFill>
                <a:schemeClr val="bg1"/>
              </a:solidFill>
            </a:endParaRPr>
          </a:p>
          <a:p>
            <a:r>
              <a:rPr lang="en-US" dirty="0">
                <a:solidFill>
                  <a:schemeClr val="bg1"/>
                </a:solidFill>
              </a:rPr>
              <a:t>Questions regarding Confidential Information are to be submitted to John Thomas at </a:t>
            </a:r>
            <a:r>
              <a:rPr lang="en-US" i="1" dirty="0">
                <a:solidFill>
                  <a:schemeClr val="bg1"/>
                </a:solidFill>
                <a:hlinkClick r:id="rId6">
                  <a:extLst>
                    <a:ext uri="{A12FA001-AC4F-418D-AE19-62706E023703}">
                      <ahyp:hlinkClr xmlns:ahyp="http://schemas.microsoft.com/office/drawing/2018/hyperlinkcolor" val="tx"/>
                    </a:ext>
                  </a:extLst>
                </a:hlinkClick>
              </a:rPr>
              <a:t>JThomas@mt.gov</a:t>
            </a:r>
            <a:r>
              <a:rPr lang="en-US" i="1" dirty="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795561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static.pexels.com/photos/6895/sunset-flag-america-fields.jp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840" y="1301615"/>
            <a:ext cx="9188350" cy="5556385"/>
          </a:xfrm>
          <a:prstGeom prst="rect">
            <a:avLst/>
          </a:prstGeom>
          <a:noFill/>
          <a:extLst>
            <a:ext uri="{909E8E84-426E-40DD-AFC4-6F175D3DCCD1}">
              <a14:hiddenFill xmlns:a14="http://schemas.microsoft.com/office/drawing/2010/main">
                <a:solidFill>
                  <a:srgbClr val="FFFFFF"/>
                </a:solidFill>
              </a14:hiddenFill>
            </a:ext>
          </a:extLst>
        </p:spPr>
      </p:pic>
      <p:sp>
        <p:nvSpPr>
          <p:cNvPr id="35846" name="Rectangle 3"/>
          <p:cNvSpPr>
            <a:spLocks noGrp="1" noChangeArrowheads="1"/>
          </p:cNvSpPr>
          <p:nvPr>
            <p:ph type="body" idx="4294967295"/>
          </p:nvPr>
        </p:nvSpPr>
        <p:spPr>
          <a:xfrm>
            <a:off x="533399" y="2362201"/>
            <a:ext cx="8077201" cy="3657600"/>
          </a:xfrm>
          <a:solidFill>
            <a:srgbClr val="D4E5F7">
              <a:alpha val="89804"/>
            </a:srgbClr>
          </a:solidFill>
        </p:spPr>
        <p:txBody>
          <a:bodyPr>
            <a:normAutofit fontScale="92500"/>
          </a:bodyPr>
          <a:lstStyle/>
          <a:p>
            <a:pPr marL="109728" indent="0" algn="ctr">
              <a:buNone/>
            </a:pPr>
            <a:r>
              <a:rPr lang="en-US" sz="4000" dirty="0">
                <a:solidFill>
                  <a:srgbClr val="002855"/>
                </a:solidFill>
                <a:latin typeface="Arial" panose="020B0604020202020204" pitchFamily="34" charset="0"/>
                <a:cs typeface="Arial" panose="020B0604020202020204" pitchFamily="34" charset="0"/>
              </a:rPr>
              <a:t>All 50 states and The District of Columbia have executed the Memorandum Of Agreement allowing them to be eligible to use any </a:t>
            </a:r>
          </a:p>
          <a:p>
            <a:pPr marL="109728" indent="0" algn="ctr">
              <a:buNone/>
            </a:pPr>
            <a:r>
              <a:rPr lang="en-US" sz="4000" dirty="0">
                <a:solidFill>
                  <a:srgbClr val="002855"/>
                </a:solidFill>
                <a:latin typeface="Arial" panose="020B0604020202020204" pitchFamily="34" charset="0"/>
                <a:cs typeface="Arial" panose="020B0604020202020204" pitchFamily="34" charset="0"/>
              </a:rPr>
              <a:t>NASPO ValuePoint cooperative Master Agreement.</a:t>
            </a:r>
          </a:p>
          <a:p>
            <a:pPr marL="109728" indent="0">
              <a:buNone/>
            </a:pPr>
            <a:endParaRPr lang="en-US" sz="2800" dirty="0">
              <a:solidFill>
                <a:srgbClr val="002855"/>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
        <p:nvSpPr>
          <p:cNvPr id="6" name="Title 1">
            <a:extLst>
              <a:ext uri="{FF2B5EF4-FFF2-40B4-BE49-F238E27FC236}">
                <a16:creationId xmlns:a16="http://schemas.microsoft.com/office/drawing/2014/main" id="{28ECF670-F63E-4FF5-8D10-5D64DDCF5E8D}"/>
              </a:ext>
            </a:extLst>
          </p:cNvPr>
          <p:cNvSpPr txBox="1">
            <a:spLocks/>
          </p:cNvSpPr>
          <p:nvPr/>
        </p:nvSpPr>
        <p:spPr>
          <a:xfrm>
            <a:off x="-9589" y="623189"/>
            <a:ext cx="9144434" cy="678426"/>
          </a:xfrm>
          <a:prstGeom prst="rect">
            <a:avLst/>
          </a:prstGeom>
          <a:solidFill>
            <a:srgbClr val="002855">
              <a:alpha val="69804"/>
            </a:srgbClr>
          </a:solidFill>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400" b="1" i="1" u="none" strike="noStrike" kern="1200" cap="none" spc="0" normalizeH="0" baseline="0" noProof="0" dirty="0">
                <a:ln w="0"/>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16200000" scaled="1"/>
                  <a:tileRect/>
                </a:gradFill>
                <a:effectLst>
                  <a:outerShdw blurRad="38100" dist="19050" dir="2700000" algn="tl" rotWithShape="0">
                    <a:prstClr val="black">
                      <a:alpha val="40000"/>
                    </a:prstClr>
                  </a:outerShdw>
                </a:effectLst>
                <a:uLnTx/>
                <a:uFillTx/>
                <a:latin typeface="Arial" panose="020B0604020202020204" pitchFamily="34" charset="0"/>
                <a:ea typeface="+mj-ea"/>
                <a:cs typeface="Arial" panose="020B0604020202020204" pitchFamily="34" charset="0"/>
              </a:rPr>
              <a:t>Participating Addendum Process</a:t>
            </a:r>
          </a:p>
        </p:txBody>
      </p:sp>
    </p:spTree>
    <p:extLst>
      <p:ext uri="{BB962C8B-B14F-4D97-AF65-F5344CB8AC3E}">
        <p14:creationId xmlns:p14="http://schemas.microsoft.com/office/powerpoint/2010/main" val="409072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50"/>
                                  </p:stCondLst>
                                  <p:childTnLst>
                                    <p:set>
                                      <p:cBhvr>
                                        <p:cTn id="6" dur="1" fill="hold">
                                          <p:stCondLst>
                                            <p:cond delay="0"/>
                                          </p:stCondLst>
                                        </p:cTn>
                                        <p:tgtEl>
                                          <p:spTgt spid="35846"/>
                                        </p:tgtEl>
                                        <p:attrNameLst>
                                          <p:attrName>style.visibility</p:attrName>
                                        </p:attrNameLst>
                                      </p:cBhvr>
                                      <p:to>
                                        <p:strVal val="visible"/>
                                      </p:to>
                                    </p:set>
                                    <p:animEffect transition="in" filter="fade">
                                      <p:cBhvr>
                                        <p:cTn id="7" dur="1000"/>
                                        <p:tgtEl>
                                          <p:spTgt spid="35846"/>
                                        </p:tgtEl>
                                      </p:cBhvr>
                                    </p:animEffect>
                                    <p:anim calcmode="lin" valueType="num">
                                      <p:cBhvr>
                                        <p:cTn id="8" dur="1000" fill="hold"/>
                                        <p:tgtEl>
                                          <p:spTgt spid="35846"/>
                                        </p:tgtEl>
                                        <p:attrNameLst>
                                          <p:attrName>ppt_x</p:attrName>
                                        </p:attrNameLst>
                                      </p:cBhvr>
                                      <p:tavLst>
                                        <p:tav tm="0">
                                          <p:val>
                                            <p:strVal val="#ppt_x"/>
                                          </p:val>
                                        </p:tav>
                                        <p:tav tm="100000">
                                          <p:val>
                                            <p:strVal val="#ppt_x"/>
                                          </p:val>
                                        </p:tav>
                                      </p:tavLst>
                                    </p:anim>
                                    <p:anim calcmode="lin" valueType="num">
                                      <p:cBhvr>
                                        <p:cTn id="9" dur="1000" fill="hold"/>
                                        <p:tgtEl>
                                          <p:spTgt spid="358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B906C6-E234-4EDF-921B-B9CD80F59125}"/>
              </a:ext>
            </a:extLst>
          </p:cNvPr>
          <p:cNvSpPr/>
          <p:nvPr/>
        </p:nvSpPr>
        <p:spPr>
          <a:xfrm>
            <a:off x="152400" y="1631990"/>
            <a:ext cx="5410200" cy="3477875"/>
          </a:xfrm>
          <a:prstGeom prst="rect">
            <a:avLst/>
          </a:prstGeom>
        </p:spPr>
        <p:txBody>
          <a:bodyPr wrap="square">
            <a:spAutoFit/>
          </a:bodyPr>
          <a:lstStyle/>
          <a:p>
            <a:pPr marL="457200" marR="0" lvl="1" indent="-220663" algn="l" defTabSz="914400" rtl="0" eaLnBrk="1" fontAlgn="auto" latinLnBrk="0" hangingPunct="1">
              <a:lnSpc>
                <a:spcPct val="100000"/>
              </a:lnSpc>
              <a:spcBef>
                <a:spcPts val="0"/>
              </a:spcBef>
              <a:spcAft>
                <a:spcPts val="1200"/>
              </a:spcAft>
              <a:buClr>
                <a:srgbClr val="C53B33"/>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a:ea typeface="+mn-ea"/>
                <a:cs typeface="Calibri" panose="020F0502020204030204" pitchFamily="34" charset="0"/>
              </a:rPr>
              <a:t>Model PA Documents located under each contractor.</a:t>
            </a:r>
          </a:p>
          <a:p>
            <a:pPr marL="457200" marR="0" lvl="1" indent="-220663" algn="l" defTabSz="914400" rtl="0" eaLnBrk="1" fontAlgn="auto" latinLnBrk="0" hangingPunct="1">
              <a:lnSpc>
                <a:spcPct val="100000"/>
              </a:lnSpc>
              <a:spcBef>
                <a:spcPts val="0"/>
              </a:spcBef>
              <a:spcAft>
                <a:spcPts val="1200"/>
              </a:spcAft>
              <a:buClr>
                <a:srgbClr val="C53B33"/>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a:ea typeface="+mn-ea"/>
                <a:cs typeface="+mn-cs"/>
              </a:rPr>
              <a:t>We encourage everyone to use this form as the starting document.</a:t>
            </a:r>
          </a:p>
          <a:p>
            <a:pPr marL="457200" marR="0" lvl="1" indent="-220663" algn="l" defTabSz="914400" rtl="0" eaLnBrk="1" fontAlgn="auto" latinLnBrk="0" hangingPunct="1">
              <a:lnSpc>
                <a:spcPct val="100000"/>
              </a:lnSpc>
              <a:spcBef>
                <a:spcPts val="0"/>
              </a:spcBef>
              <a:spcAft>
                <a:spcPts val="1200"/>
              </a:spcAft>
              <a:buClr>
                <a:srgbClr val="C53B33"/>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a:ea typeface="+mn-ea"/>
                <a:cs typeface="+mn-cs"/>
              </a:rPr>
              <a:t>Don’t attach State’s standard boiler.</a:t>
            </a:r>
          </a:p>
          <a:p>
            <a:pPr marL="457200" marR="0" lvl="1" indent="-220663" algn="l" defTabSz="914400" rtl="0" eaLnBrk="1" fontAlgn="auto" latinLnBrk="0" hangingPunct="1">
              <a:lnSpc>
                <a:spcPct val="100000"/>
              </a:lnSpc>
              <a:spcBef>
                <a:spcPts val="0"/>
              </a:spcBef>
              <a:spcAft>
                <a:spcPts val="1200"/>
              </a:spcAft>
              <a:buClr>
                <a:srgbClr val="C53B33"/>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a:ea typeface="+mn-ea"/>
                <a:cs typeface="+mn-cs"/>
              </a:rPr>
              <a:t>Only add terms and conditions specific to your state and NOT already included in the Master Agreement. </a:t>
            </a:r>
          </a:p>
          <a:p>
            <a:pPr marL="457200" marR="0" lvl="1" indent="-220663" algn="l" defTabSz="914400" rtl="0" eaLnBrk="1" fontAlgn="auto" latinLnBrk="0" hangingPunct="1">
              <a:lnSpc>
                <a:spcPct val="100000"/>
              </a:lnSpc>
              <a:spcBef>
                <a:spcPts val="0"/>
              </a:spcBef>
              <a:spcAft>
                <a:spcPts val="1200"/>
              </a:spcAft>
              <a:buClr>
                <a:srgbClr val="C53B33"/>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a:ea typeface="+mn-ea"/>
              <a:cs typeface="+mn-cs"/>
            </a:endParaRPr>
          </a:p>
        </p:txBody>
      </p:sp>
      <p:pic>
        <p:nvPicPr>
          <p:cNvPr id="6" name="Picture 5">
            <a:extLst>
              <a:ext uri="{FF2B5EF4-FFF2-40B4-BE49-F238E27FC236}">
                <a16:creationId xmlns:a16="http://schemas.microsoft.com/office/drawing/2014/main" id="{D980D774-F7CA-48BB-ABDB-1C08237C21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0"/>
            <a:ext cx="1066800" cy="311191"/>
          </a:xfrm>
          <a:prstGeom prst="rect">
            <a:avLst/>
          </a:prstGeom>
        </p:spPr>
      </p:pic>
      <p:sp>
        <p:nvSpPr>
          <p:cNvPr id="8" name="Title 1">
            <a:extLst>
              <a:ext uri="{FF2B5EF4-FFF2-40B4-BE49-F238E27FC236}">
                <a16:creationId xmlns:a16="http://schemas.microsoft.com/office/drawing/2014/main" id="{18104DF9-D45F-4CD0-B46B-62AE8B47986E}"/>
              </a:ext>
            </a:extLst>
          </p:cNvPr>
          <p:cNvSpPr txBox="1">
            <a:spLocks/>
          </p:cNvSpPr>
          <p:nvPr/>
        </p:nvSpPr>
        <p:spPr>
          <a:xfrm>
            <a:off x="-9589" y="623189"/>
            <a:ext cx="9144434" cy="678426"/>
          </a:xfrm>
          <a:prstGeom prst="rect">
            <a:avLst/>
          </a:prstGeom>
          <a:solidFill>
            <a:srgbClr val="002855">
              <a:alpha val="69804"/>
            </a:srgbClr>
          </a:solidFill>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200" b="1" i="1" u="none" strike="noStrike" kern="1200" cap="none" spc="0" normalizeH="0" baseline="0" noProof="0" dirty="0">
                <a:ln w="0"/>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16200000" scaled="1"/>
                  <a:tileRect/>
                </a:gradFill>
                <a:effectLst>
                  <a:outerShdw blurRad="38100" dist="19050" dir="2700000" algn="tl" rotWithShape="0">
                    <a:prstClr val="black">
                      <a:alpha val="40000"/>
                    </a:prstClr>
                  </a:outerShdw>
                </a:effectLst>
                <a:uLnTx/>
                <a:uFillTx/>
                <a:latin typeface="Arial" panose="020B0604020202020204" pitchFamily="34" charset="0"/>
                <a:ea typeface="+mj-ea"/>
                <a:cs typeface="Arial" panose="020B0604020202020204" pitchFamily="34" charset="0"/>
              </a:rPr>
              <a:t>Participating Addendum Document</a:t>
            </a:r>
          </a:p>
        </p:txBody>
      </p:sp>
      <p:sp>
        <p:nvSpPr>
          <p:cNvPr id="9" name="Rectangle 8">
            <a:extLst>
              <a:ext uri="{FF2B5EF4-FFF2-40B4-BE49-F238E27FC236}">
                <a16:creationId xmlns:a16="http://schemas.microsoft.com/office/drawing/2014/main" id="{6AD3088F-998E-4F7F-A07F-D95BD65A4FE5}"/>
              </a:ext>
            </a:extLst>
          </p:cNvPr>
          <p:cNvSpPr/>
          <p:nvPr/>
        </p:nvSpPr>
        <p:spPr>
          <a:xfrm>
            <a:off x="152400" y="4775537"/>
            <a:ext cx="8534400" cy="1015663"/>
          </a:xfrm>
          <a:prstGeom prst="rect">
            <a:avLst/>
          </a:prstGeom>
        </p:spPr>
        <p:txBody>
          <a:bodyPr wrap="square">
            <a:spAutoFit/>
          </a:bodyPr>
          <a:lstStyle/>
          <a:p>
            <a:pPr marL="457200" marR="0" lvl="1" indent="-220663" algn="l" defTabSz="914400" rtl="0" eaLnBrk="1" fontAlgn="auto" latinLnBrk="0" hangingPunct="1">
              <a:lnSpc>
                <a:spcPct val="100000"/>
              </a:lnSpc>
              <a:spcBef>
                <a:spcPts val="0"/>
              </a:spcBef>
              <a:spcAft>
                <a:spcPts val="1200"/>
              </a:spcAft>
              <a:buClr>
                <a:srgbClr val="C53B33"/>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a:ea typeface="+mn-ea"/>
                <a:cs typeface="+mn-cs"/>
              </a:rPr>
              <a:t>If you use your own form of PA, please ensure all the terminology is correct and current and there are no conflicts with the terms and conditions of the Master Agreement. </a:t>
            </a:r>
          </a:p>
        </p:txBody>
      </p:sp>
      <p:pic>
        <p:nvPicPr>
          <p:cNvPr id="3" name="Picture 2">
            <a:extLst>
              <a:ext uri="{FF2B5EF4-FFF2-40B4-BE49-F238E27FC236}">
                <a16:creationId xmlns:a16="http://schemas.microsoft.com/office/drawing/2014/main" id="{AA3DD257-F573-484D-8B07-BCE64122BE89}"/>
              </a:ext>
            </a:extLst>
          </p:cNvPr>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6493"/>
                    </a14:imgEffect>
                  </a14:imgLayer>
                </a14:imgProps>
              </a:ext>
            </a:extLst>
          </a:blip>
          <a:srcRect l="22819" t="13357" r="23022" b="1768"/>
          <a:stretch/>
        </p:blipFill>
        <p:spPr>
          <a:xfrm>
            <a:off x="5422274" y="1692161"/>
            <a:ext cx="3569326" cy="2895868"/>
          </a:xfrm>
          <a:prstGeom prst="rect">
            <a:avLst/>
          </a:prstGeom>
          <a:effectLst>
            <a:outerShdw blurRad="1041400" dist="50800" dir="5400000" algn="ctr" rotWithShape="0">
              <a:srgbClr val="000000"/>
            </a:outerShdw>
            <a:softEdge rad="76200"/>
          </a:effectLst>
        </p:spPr>
      </p:pic>
    </p:spTree>
    <p:extLst>
      <p:ext uri="{BB962C8B-B14F-4D97-AF65-F5344CB8AC3E}">
        <p14:creationId xmlns:p14="http://schemas.microsoft.com/office/powerpoint/2010/main" val="3107729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pic>
        <p:nvPicPr>
          <p:cNvPr id="7" name="Picture 6" descr="A picture containing object, chessman, indoor, table&#10;&#10;Description generated with very high confidence">
            <a:extLst>
              <a:ext uri="{FF2B5EF4-FFF2-40B4-BE49-F238E27FC236}">
                <a16:creationId xmlns:a16="http://schemas.microsoft.com/office/drawing/2014/main" id="{A85A631D-2B3C-408B-B8EF-458CFBDEABFC}"/>
              </a:ext>
            </a:extLst>
          </p:cNvPr>
          <p:cNvPicPr>
            <a:picLocks noChangeAspect="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7003" b="440"/>
          <a:stretch/>
        </p:blipFill>
        <p:spPr>
          <a:xfrm>
            <a:off x="0" y="457200"/>
            <a:ext cx="9144000" cy="6400800"/>
          </a:xfrm>
          <a:prstGeom prst="rect">
            <a:avLst/>
          </a:prstGeom>
        </p:spPr>
      </p:pic>
      <p:sp>
        <p:nvSpPr>
          <p:cNvPr id="8" name="Title 6">
            <a:extLst>
              <a:ext uri="{FF2B5EF4-FFF2-40B4-BE49-F238E27FC236}">
                <a16:creationId xmlns:a16="http://schemas.microsoft.com/office/drawing/2014/main" id="{F75DE38C-44F7-45F9-9DD2-BDD4E3F59E4B}"/>
              </a:ext>
            </a:extLst>
          </p:cNvPr>
          <p:cNvSpPr txBox="1">
            <a:spLocks/>
          </p:cNvSpPr>
          <p:nvPr/>
        </p:nvSpPr>
        <p:spPr>
          <a:xfrm>
            <a:off x="-20097" y="843329"/>
            <a:ext cx="9144000" cy="1378790"/>
          </a:xfrm>
          <a:prstGeom prst="rect">
            <a:avLst/>
          </a:prstGeom>
          <a:solidFill>
            <a:srgbClr val="2F4F74">
              <a:alpha val="80000"/>
            </a:srgbClr>
          </a:solidFill>
        </p:spPr>
        <p:txBody>
          <a:bodyPr>
            <a:normAutofit fontScale="90000" lnSpcReduction="100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US" sz="4950" b="1" dirty="0">
                <a:solidFill>
                  <a:schemeClr val="bg1"/>
                </a:solidFill>
                <a:effectLst>
                  <a:outerShdw blurRad="38100" dist="38100" dir="2700000" algn="tl">
                    <a:srgbClr val="000000">
                      <a:alpha val="43137"/>
                    </a:srgbClr>
                  </a:outerShdw>
                </a:effectLst>
                <a:latin typeface="+mn-lt"/>
              </a:rPr>
              <a:t>Consider a Strategic Approach When Selecting Contractors</a:t>
            </a:r>
          </a:p>
        </p:txBody>
      </p:sp>
      <p:grpSp>
        <p:nvGrpSpPr>
          <p:cNvPr id="9" name="Group 8">
            <a:extLst>
              <a:ext uri="{FF2B5EF4-FFF2-40B4-BE49-F238E27FC236}">
                <a16:creationId xmlns:a16="http://schemas.microsoft.com/office/drawing/2014/main" id="{3526FECE-ACC2-4353-B873-01DA2B8C9CEC}"/>
              </a:ext>
            </a:extLst>
          </p:cNvPr>
          <p:cNvGrpSpPr/>
          <p:nvPr/>
        </p:nvGrpSpPr>
        <p:grpSpPr>
          <a:xfrm>
            <a:off x="439097" y="2222119"/>
            <a:ext cx="8222726" cy="4184840"/>
            <a:chOff x="-17638" y="-120403"/>
            <a:chExt cx="8011299" cy="1624643"/>
          </a:xfrm>
        </p:grpSpPr>
        <p:sp>
          <p:nvSpPr>
            <p:cNvPr id="10" name="Rectangle: Rounded Corners 9">
              <a:extLst>
                <a:ext uri="{FF2B5EF4-FFF2-40B4-BE49-F238E27FC236}">
                  <a16:creationId xmlns:a16="http://schemas.microsoft.com/office/drawing/2014/main" id="{04E1BFFF-B2F8-4780-9D68-31839D79E1B6}"/>
                </a:ext>
              </a:extLst>
            </p:cNvPr>
            <p:cNvSpPr/>
            <p:nvPr/>
          </p:nvSpPr>
          <p:spPr>
            <a:xfrm>
              <a:off x="-17638" y="-120403"/>
              <a:ext cx="7886700" cy="1624643"/>
            </a:xfrm>
            <a:prstGeom prst="roundRect">
              <a:avLst/>
            </a:prstGeom>
            <a:solidFill>
              <a:srgbClr val="2F4F74">
                <a:alpha val="69804"/>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Rectangle: Rounded Corners 4">
              <a:extLst>
                <a:ext uri="{FF2B5EF4-FFF2-40B4-BE49-F238E27FC236}">
                  <a16:creationId xmlns:a16="http://schemas.microsoft.com/office/drawing/2014/main" id="{26AB9475-F5E7-4C0A-BFF9-F2D4AC172F36}"/>
                </a:ext>
              </a:extLst>
            </p:cNvPr>
            <p:cNvSpPr txBox="1"/>
            <p:nvPr/>
          </p:nvSpPr>
          <p:spPr>
            <a:xfrm>
              <a:off x="148933" y="36002"/>
              <a:ext cx="7844728" cy="13695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defTabSz="889000">
                <a:lnSpc>
                  <a:spcPct val="90000"/>
                </a:lnSpc>
                <a:spcBef>
                  <a:spcPct val="0"/>
                </a:spcBef>
                <a:spcAft>
                  <a:spcPct val="35000"/>
                </a:spcAft>
                <a:buNone/>
              </a:pPr>
              <a:r>
                <a:rPr lang="en-US" sz="2000" kern="1200" dirty="0"/>
                <a:t>ValuePoint’s practice is to award to multiple suppliers in order to provide sufficient coverage for all states, allow states selection options to complement embedded base goods/services and compatibility. </a:t>
              </a:r>
            </a:p>
            <a:p>
              <a:pPr marL="0" lvl="0" indent="0" defTabSz="889000">
                <a:lnSpc>
                  <a:spcPct val="90000"/>
                </a:lnSpc>
                <a:spcBef>
                  <a:spcPct val="0"/>
                </a:spcBef>
                <a:spcAft>
                  <a:spcPct val="35000"/>
                </a:spcAft>
                <a:buNone/>
              </a:pPr>
              <a:r>
                <a:rPr lang="en-US" sz="2000" dirty="0"/>
                <a:t>Recommended Selection Process:</a:t>
              </a:r>
            </a:p>
            <a:p>
              <a:pPr marL="800100" lvl="1" indent="-342900" defTabSz="889000">
                <a:lnSpc>
                  <a:spcPct val="90000"/>
                </a:lnSpc>
                <a:spcBef>
                  <a:spcPct val="0"/>
                </a:spcBef>
                <a:spcAft>
                  <a:spcPct val="35000"/>
                </a:spcAft>
                <a:buFont typeface="Arial" panose="020B0604020202020204" pitchFamily="34" charset="0"/>
                <a:buChar char="•"/>
              </a:pPr>
              <a:r>
                <a:rPr lang="en-US" dirty="0"/>
                <a:t>Review RFP and requirements.</a:t>
              </a:r>
            </a:p>
            <a:p>
              <a:pPr marL="800100" lvl="1" indent="-342900" defTabSz="889000">
                <a:lnSpc>
                  <a:spcPct val="90000"/>
                </a:lnSpc>
                <a:spcBef>
                  <a:spcPct val="0"/>
                </a:spcBef>
                <a:spcAft>
                  <a:spcPct val="35000"/>
                </a:spcAft>
                <a:buFont typeface="Arial" panose="020B0604020202020204" pitchFamily="34" charset="0"/>
                <a:buChar char="•"/>
              </a:pPr>
              <a:r>
                <a:rPr lang="en-US" kern="1200" dirty="0"/>
                <a:t>Review Contractor Proposals.</a:t>
              </a:r>
            </a:p>
            <a:p>
              <a:pPr marL="800100" lvl="1" indent="-342900" defTabSz="889000">
                <a:lnSpc>
                  <a:spcPct val="90000"/>
                </a:lnSpc>
                <a:spcBef>
                  <a:spcPct val="0"/>
                </a:spcBef>
                <a:spcAft>
                  <a:spcPct val="35000"/>
                </a:spcAft>
                <a:buFont typeface="Arial" panose="020B0604020202020204" pitchFamily="34" charset="0"/>
                <a:buChar char="•"/>
              </a:pPr>
              <a:r>
                <a:rPr lang="en-US" dirty="0"/>
                <a:t>Determine State Cost for preferred Contractor(s) Proposal.</a:t>
              </a:r>
            </a:p>
            <a:p>
              <a:pPr marL="800100" lvl="1" indent="-342900" defTabSz="889000">
                <a:lnSpc>
                  <a:spcPct val="90000"/>
                </a:lnSpc>
                <a:spcBef>
                  <a:spcPct val="0"/>
                </a:spcBef>
                <a:spcAft>
                  <a:spcPct val="35000"/>
                </a:spcAft>
                <a:buFont typeface="Arial" panose="020B0604020202020204" pitchFamily="34" charset="0"/>
                <a:buChar char="•"/>
              </a:pPr>
              <a:r>
                <a:rPr lang="en-US" b="1" u="sng" dirty="0"/>
                <a:t>Optional</a:t>
              </a:r>
              <a:r>
                <a:rPr lang="en-US" dirty="0"/>
                <a:t> Interview and Demonstrations; recommend 2-3 Contractors.</a:t>
              </a:r>
            </a:p>
            <a:p>
              <a:pPr marL="800100" lvl="1" indent="-342900" defTabSz="889000">
                <a:lnSpc>
                  <a:spcPct val="90000"/>
                </a:lnSpc>
                <a:spcBef>
                  <a:spcPct val="0"/>
                </a:spcBef>
                <a:spcAft>
                  <a:spcPct val="35000"/>
                </a:spcAft>
                <a:buFont typeface="Arial" panose="020B0604020202020204" pitchFamily="34" charset="0"/>
                <a:buChar char="•"/>
              </a:pPr>
              <a:r>
                <a:rPr lang="en-US" dirty="0"/>
                <a:t>Finalize PA with State specific project requirements.</a:t>
              </a:r>
            </a:p>
            <a:p>
              <a:pPr defTabSz="889000">
                <a:lnSpc>
                  <a:spcPct val="90000"/>
                </a:lnSpc>
                <a:spcBef>
                  <a:spcPct val="0"/>
                </a:spcBef>
                <a:spcAft>
                  <a:spcPct val="35000"/>
                </a:spcAft>
              </a:pPr>
              <a:r>
                <a:rPr lang="en-US" sz="1400" i="1" kern="1200" dirty="0">
                  <a:solidFill>
                    <a:schemeClr val="tx1"/>
                  </a:solidFill>
                </a:rPr>
                <a:t>Note:  Although this is the recommended process, State will determine selection process necessary to identify the contractor with the best value solution for their State</a:t>
              </a:r>
            </a:p>
          </p:txBody>
        </p:sp>
      </p:grpSp>
    </p:spTree>
    <p:extLst>
      <p:ext uri="{BB962C8B-B14F-4D97-AF65-F5344CB8AC3E}">
        <p14:creationId xmlns:p14="http://schemas.microsoft.com/office/powerpoint/2010/main" val="1278532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38200"/>
            <a:ext cx="6877879" cy="715617"/>
          </a:xfrm>
        </p:spPr>
        <p:txBody>
          <a:bodyPr>
            <a:normAutofit/>
          </a:bodyPr>
          <a:lstStyle/>
          <a:p>
            <a:pPr algn="ctr"/>
            <a:r>
              <a:rPr lang="en-US" b="1" dirty="0">
                <a:latin typeface="Arial" panose="020B0604020202020204" pitchFamily="34" charset="0"/>
                <a:cs typeface="Arial" panose="020B0604020202020204" pitchFamily="34" charset="0"/>
              </a:rPr>
              <a:t>Participation Opportunity </a:t>
            </a:r>
          </a:p>
        </p:txBody>
      </p:sp>
      <p:sp>
        <p:nvSpPr>
          <p:cNvPr id="3" name="Content Placeholder 2"/>
          <p:cNvSpPr>
            <a:spLocks noGrp="1"/>
          </p:cNvSpPr>
          <p:nvPr>
            <p:ph idx="1"/>
          </p:nvPr>
        </p:nvSpPr>
        <p:spPr>
          <a:xfrm>
            <a:off x="445309" y="1828800"/>
            <a:ext cx="8113686" cy="4322971"/>
          </a:xfrm>
        </p:spPr>
        <p:txBody>
          <a:bodyPr>
            <a:normAutofit/>
          </a:bodyPr>
          <a:lstStyle/>
          <a:p>
            <a:pPr lvl="0"/>
            <a:r>
              <a:rPr lang="en-US" sz="2000" u="sng" dirty="0">
                <a:solidFill>
                  <a:schemeClr val="accent1"/>
                </a:solidFill>
              </a:rPr>
              <a:t>Participation</a:t>
            </a:r>
            <a:r>
              <a:rPr lang="en-US" sz="2000" dirty="0">
                <a:solidFill>
                  <a:schemeClr val="accent1"/>
                </a:solidFill>
              </a:rPr>
              <a:t>: This NASPO ValuePoint Master Agreement may be used by all states.  Issues of interpretation and eligibility for participation are solely within the authority of the State Chief Procurement Official.</a:t>
            </a:r>
          </a:p>
          <a:p>
            <a:pPr lvl="0"/>
            <a:endParaRPr lang="en-US" sz="2000" dirty="0">
              <a:solidFill>
                <a:schemeClr val="accent1"/>
              </a:solidFill>
            </a:endParaRPr>
          </a:p>
          <a:p>
            <a:pPr lvl="0"/>
            <a:r>
              <a:rPr lang="en-US" sz="2000" u="sng" dirty="0">
                <a:solidFill>
                  <a:schemeClr val="accent1"/>
                </a:solidFill>
              </a:rPr>
              <a:t>Access to Provider Services Requires State Health &amp; Human Services Approval</a:t>
            </a:r>
            <a:r>
              <a:rPr lang="en-US" sz="2000" dirty="0">
                <a:solidFill>
                  <a:schemeClr val="accent1"/>
                </a:solidFill>
              </a:rPr>
              <a:t>:  Unless otherwise stipulated in this Participating Addendum, specific services accessed through the NASPO ValuePoint cooperative Master Agreements for Provider Services by state executive branch agencies are subject to the authority and prior approval of the State Health &amp; Human Services Office.</a:t>
            </a:r>
          </a:p>
          <a:p>
            <a:endParaRPr lang="en-US" dirty="0"/>
          </a:p>
        </p:txBody>
      </p:sp>
    </p:spTree>
    <p:extLst>
      <p:ext uri="{BB962C8B-B14F-4D97-AF65-F5344CB8AC3E}">
        <p14:creationId xmlns:p14="http://schemas.microsoft.com/office/powerpoint/2010/main" val="518174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269964"/>
            <a:ext cx="9144000" cy="461665"/>
          </a:xfrm>
          <a:prstGeom prst="rect">
            <a:avLst/>
          </a:prstGeom>
          <a:solidFill>
            <a:srgbClr val="FFFFFF">
              <a:alpha val="60000"/>
            </a:srgb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Step by Step: Entire State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
        <p:nvSpPr>
          <p:cNvPr id="2" name="Rectangle 2"/>
          <p:cNvSpPr txBox="1">
            <a:spLocks noChangeArrowheads="1"/>
          </p:cNvSpPr>
          <p:nvPr/>
        </p:nvSpPr>
        <p:spPr>
          <a:xfrm>
            <a:off x="1066800" y="336626"/>
            <a:ext cx="7391400" cy="882573"/>
          </a:xfrm>
          <a:prstGeom prst="rect">
            <a:avLst/>
          </a:prstGeom>
        </p:spPr>
        <p:txBody>
          <a:bodyPr vert="horz"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242852"/>
                </a:solidFill>
                <a:effectLst>
                  <a:outerShdw blurRad="31750" dist="25400" dir="5400000" algn="tl" rotWithShape="0">
                    <a:srgbClr val="000000">
                      <a:alpha val="25000"/>
                    </a:srgbClr>
                  </a:outerShdw>
                </a:effectLst>
                <a:uLnTx/>
                <a:uFillTx/>
                <a:latin typeface="Arial" panose="020B0604020202020204" pitchFamily="34" charset="0"/>
                <a:ea typeface="+mj-ea"/>
                <a:cs typeface="Arial" panose="020B0604020202020204" pitchFamily="34" charset="0"/>
              </a:rPr>
              <a:t>Participation Opportunity</a:t>
            </a:r>
          </a:p>
        </p:txBody>
      </p:sp>
      <p:graphicFrame>
        <p:nvGraphicFramePr>
          <p:cNvPr id="6" name="Diagram 5">
            <a:extLst>
              <a:ext uri="{FF2B5EF4-FFF2-40B4-BE49-F238E27FC236}">
                <a16:creationId xmlns:a16="http://schemas.microsoft.com/office/drawing/2014/main" id="{19E8D45B-3F7D-4B44-8BE4-27E0F28C2E93}"/>
              </a:ext>
            </a:extLst>
          </p:cNvPr>
          <p:cNvGraphicFramePr/>
          <p:nvPr>
            <p:extLst>
              <p:ext uri="{D42A27DB-BD31-4B8C-83A1-F6EECF244321}">
                <p14:modId xmlns:p14="http://schemas.microsoft.com/office/powerpoint/2010/main" val="4252419924"/>
              </p:ext>
            </p:extLst>
          </p:nvPr>
        </p:nvGraphicFramePr>
        <p:xfrm>
          <a:off x="180474" y="1731629"/>
          <a:ext cx="8734926" cy="45929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Rectangle 9">
            <a:extLst>
              <a:ext uri="{FF2B5EF4-FFF2-40B4-BE49-F238E27FC236}">
                <a16:creationId xmlns:a16="http://schemas.microsoft.com/office/drawing/2014/main" id="{8053D323-4F7F-4720-B663-E4649A2C7887}"/>
              </a:ext>
            </a:extLst>
          </p:cNvPr>
          <p:cNvSpPr/>
          <p:nvPr/>
        </p:nvSpPr>
        <p:spPr>
          <a:xfrm>
            <a:off x="0" y="6324600"/>
            <a:ext cx="9144000" cy="584775"/>
          </a:xfrm>
          <a:prstGeom prst="rect">
            <a:avLst/>
          </a:prstGeom>
          <a:solidFill>
            <a:srgbClr val="002855">
              <a:alpha val="60000"/>
            </a:srgbClr>
          </a:solidFill>
        </p:spPr>
        <p:txBody>
          <a:bodyPr wrap="square">
            <a:spAutoFit/>
          </a:bodyPr>
          <a:lstStyle/>
          <a:p>
            <a:pPr algn="ctr"/>
            <a:r>
              <a:rPr lang="en-US" sz="1600" b="1" i="1" dirty="0">
                <a:solidFill>
                  <a:schemeClr val="bg1">
                    <a:lumMod val="95000"/>
                  </a:schemeClr>
                </a:solidFill>
                <a:latin typeface="Arial" panose="020B0604020202020204" pitchFamily="34" charset="0"/>
                <a:cs typeface="Arial" panose="020B0604020202020204" pitchFamily="34" charset="0"/>
              </a:rPr>
              <a:t>Participating Addendum templates are available at </a:t>
            </a:r>
            <a:r>
              <a:rPr lang="en-US" sz="1600" b="1" i="1" dirty="0">
                <a:solidFill>
                  <a:schemeClr val="bg1"/>
                </a:solidFill>
                <a:latin typeface="Arial" panose="020B0604020202020204" pitchFamily="34" charset="0"/>
                <a:cs typeface="Arial" panose="020B0604020202020204" pitchFamily="34" charset="0"/>
              </a:rPr>
              <a:t>www.naspovaluepoint.org</a:t>
            </a:r>
          </a:p>
          <a:p>
            <a:pPr algn="ctr"/>
            <a:r>
              <a:rPr lang="en-US" sz="1600" b="1" i="1" dirty="0">
                <a:solidFill>
                  <a:schemeClr val="bg1">
                    <a:lumMod val="75000"/>
                  </a:schemeClr>
                </a:solidFill>
                <a:latin typeface="Arial" panose="020B0604020202020204" pitchFamily="34" charset="0"/>
                <a:cs typeface="Arial" panose="020B0604020202020204" pitchFamily="34" charset="0"/>
              </a:rPr>
              <a:t>Executed Participating Addendum will be maintained in a repository.</a:t>
            </a:r>
            <a:endParaRPr lang="en-US" dirty="0">
              <a:solidFill>
                <a:schemeClr val="bg1">
                  <a:lumMod val="75000"/>
                </a:schemeClr>
              </a:solidFill>
            </a:endParaRPr>
          </a:p>
        </p:txBody>
      </p:sp>
    </p:spTree>
    <p:extLst>
      <p:ext uri="{BB962C8B-B14F-4D97-AF65-F5344CB8AC3E}">
        <p14:creationId xmlns:p14="http://schemas.microsoft.com/office/powerpoint/2010/main" val="47953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169" y="549313"/>
            <a:ext cx="8382000" cy="762000"/>
          </a:xfrm>
        </p:spPr>
        <p:txBody>
          <a:bodyPr>
            <a:noAutofit/>
          </a:bodyPr>
          <a:lstStyle/>
          <a:p>
            <a:pPr algn="ctr"/>
            <a:r>
              <a:rPr lang="en-US" b="1" dirty="0">
                <a:solidFill>
                  <a:srgbClr val="002855"/>
                </a:solidFill>
              </a:rPr>
              <a:t>Considerations for </a:t>
            </a:r>
            <a:br>
              <a:rPr lang="en-US" b="1" dirty="0">
                <a:solidFill>
                  <a:srgbClr val="002855"/>
                </a:solidFill>
              </a:rPr>
            </a:br>
            <a:r>
              <a:rPr lang="en-US" b="1" dirty="0">
                <a:solidFill>
                  <a:srgbClr val="002855"/>
                </a:solidFill>
              </a:rPr>
              <a:t>Participating Addendum (PA)</a:t>
            </a:r>
          </a:p>
        </p:txBody>
      </p:sp>
      <p:sp>
        <p:nvSpPr>
          <p:cNvPr id="3" name="Content Placeholder 2"/>
          <p:cNvSpPr>
            <a:spLocks noGrp="1"/>
          </p:cNvSpPr>
          <p:nvPr>
            <p:ph idx="1"/>
          </p:nvPr>
        </p:nvSpPr>
        <p:spPr>
          <a:xfrm>
            <a:off x="396910" y="1600200"/>
            <a:ext cx="8153400" cy="5061028"/>
          </a:xfrm>
        </p:spPr>
        <p:txBody>
          <a:bodyPr>
            <a:normAutofit fontScale="70000" lnSpcReduction="20000"/>
          </a:bodyPr>
          <a:lstStyle/>
          <a:p>
            <a:pPr>
              <a:spcBef>
                <a:spcPts val="0"/>
              </a:spcBef>
              <a:spcAft>
                <a:spcPts val="1200"/>
              </a:spcAft>
            </a:pPr>
            <a:r>
              <a:rPr lang="en-US" dirty="0"/>
              <a:t>Participating State must have an I-APD approved by CMS for the related scope of work.</a:t>
            </a:r>
          </a:p>
          <a:p>
            <a:pPr>
              <a:spcBef>
                <a:spcPts val="0"/>
              </a:spcBef>
              <a:spcAft>
                <a:spcPts val="1200"/>
              </a:spcAft>
            </a:pPr>
            <a:r>
              <a:rPr lang="en-US" dirty="0"/>
              <a:t>Any Offeror who has a signed Master Agreement may be selected by Participating State based on the solution that is the best fit and value for the participating state. </a:t>
            </a:r>
          </a:p>
          <a:p>
            <a:pPr>
              <a:spcBef>
                <a:spcPts val="0"/>
              </a:spcBef>
              <a:spcAft>
                <a:spcPts val="1200"/>
              </a:spcAft>
            </a:pPr>
            <a:r>
              <a:rPr lang="en-US" dirty="0"/>
              <a:t>Clarify the scope of services to be included</a:t>
            </a:r>
          </a:p>
          <a:p>
            <a:pPr lvl="1">
              <a:spcBef>
                <a:spcPts val="0"/>
              </a:spcBef>
              <a:spcAft>
                <a:spcPts val="1200"/>
              </a:spcAft>
            </a:pPr>
            <a:r>
              <a:rPr lang="en-US" dirty="0"/>
              <a:t>Core Provider Enrollment, Screening &amp; Monitoring, Maintenance, and Revalidation </a:t>
            </a:r>
          </a:p>
          <a:p>
            <a:pPr lvl="1">
              <a:spcBef>
                <a:spcPts val="0"/>
              </a:spcBef>
              <a:spcAft>
                <a:spcPts val="1200"/>
              </a:spcAft>
            </a:pPr>
            <a:r>
              <a:rPr lang="en-US" dirty="0"/>
              <a:t>Option A-Enhanced Self-Service Portal</a:t>
            </a:r>
          </a:p>
          <a:p>
            <a:pPr lvl="1">
              <a:spcBef>
                <a:spcPts val="0"/>
              </a:spcBef>
              <a:spcAft>
                <a:spcPts val="1200"/>
              </a:spcAft>
            </a:pPr>
            <a:r>
              <a:rPr lang="en-US" dirty="0"/>
              <a:t>Option B-Provider Enrollment and Management Call Center </a:t>
            </a:r>
          </a:p>
          <a:p>
            <a:pPr>
              <a:spcBef>
                <a:spcPts val="0"/>
              </a:spcBef>
              <a:spcAft>
                <a:spcPts val="1200"/>
              </a:spcAft>
            </a:pPr>
            <a:r>
              <a:rPr lang="en-US" dirty="0"/>
              <a:t>Identify Primary Contacts (Lead State, Contractor, and Participating Entity)</a:t>
            </a:r>
          </a:p>
          <a:p>
            <a:pPr>
              <a:spcBef>
                <a:spcPts val="0"/>
              </a:spcBef>
              <a:spcAft>
                <a:spcPts val="1200"/>
              </a:spcAft>
            </a:pPr>
            <a:r>
              <a:rPr lang="en-US" dirty="0"/>
              <a:t>Identify allowed modifications or additions to the Master Agreement: </a:t>
            </a:r>
          </a:p>
          <a:p>
            <a:pPr lvl="1">
              <a:spcBef>
                <a:spcPts val="0"/>
              </a:spcBef>
              <a:spcAft>
                <a:spcPts val="1200"/>
              </a:spcAft>
            </a:pPr>
            <a:r>
              <a:rPr lang="en-US" dirty="0"/>
              <a:t>Additional terms and conditions required by the Participating Entity’s state laws, policies and regulations that are not already included in the Master Agreement.</a:t>
            </a:r>
          </a:p>
          <a:p>
            <a:pPr lvl="1">
              <a:spcBef>
                <a:spcPts val="0"/>
              </a:spcBef>
              <a:spcAft>
                <a:spcPts val="1200"/>
              </a:spcAft>
            </a:pPr>
            <a:r>
              <a:rPr lang="en-US" dirty="0"/>
              <a:t>Participating Addendum Term and Participating Addendum Effective Date</a:t>
            </a:r>
          </a:p>
          <a:p>
            <a:pPr lvl="1">
              <a:spcBef>
                <a:spcPts val="0"/>
              </a:spcBef>
              <a:spcAft>
                <a:spcPts val="1200"/>
              </a:spcAft>
            </a:pPr>
            <a:r>
              <a:rPr lang="en-US" dirty="0"/>
              <a:t>Defining the Participating Addendum Maximum Amount per Master Agreement Appendix A – Payment Milestones, Deliverables, and Considerations</a:t>
            </a:r>
          </a:p>
          <a:p>
            <a:pPr lvl="1">
              <a:spcBef>
                <a:spcPts val="0"/>
              </a:spcBef>
              <a:spcAft>
                <a:spcPts val="1200"/>
              </a:spcAft>
            </a:pP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4173339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169" y="549313"/>
            <a:ext cx="8382000" cy="762000"/>
          </a:xfrm>
        </p:spPr>
        <p:txBody>
          <a:bodyPr>
            <a:noAutofit/>
          </a:bodyPr>
          <a:lstStyle/>
          <a:p>
            <a:pPr algn="ctr"/>
            <a:r>
              <a:rPr lang="en-US" b="1" dirty="0">
                <a:solidFill>
                  <a:srgbClr val="002855"/>
                </a:solidFill>
              </a:rPr>
              <a:t>Considerations for </a:t>
            </a:r>
            <a:br>
              <a:rPr lang="en-US" b="1" dirty="0">
                <a:solidFill>
                  <a:srgbClr val="002855"/>
                </a:solidFill>
              </a:rPr>
            </a:br>
            <a:r>
              <a:rPr lang="en-US" b="1" dirty="0">
                <a:solidFill>
                  <a:srgbClr val="002855"/>
                </a:solidFill>
              </a:rPr>
              <a:t>Participating Addendum (PA)</a:t>
            </a:r>
          </a:p>
        </p:txBody>
      </p:sp>
      <p:sp>
        <p:nvSpPr>
          <p:cNvPr id="3" name="Content Placeholder 2"/>
          <p:cNvSpPr>
            <a:spLocks noGrp="1"/>
          </p:cNvSpPr>
          <p:nvPr>
            <p:ph idx="1"/>
          </p:nvPr>
        </p:nvSpPr>
        <p:spPr>
          <a:xfrm>
            <a:off x="396910" y="1600200"/>
            <a:ext cx="8153400" cy="5061028"/>
          </a:xfrm>
        </p:spPr>
        <p:txBody>
          <a:bodyPr>
            <a:normAutofit/>
          </a:bodyPr>
          <a:lstStyle/>
          <a:p>
            <a:pPr>
              <a:spcBef>
                <a:spcPts val="0"/>
              </a:spcBef>
              <a:spcAft>
                <a:spcPts val="1200"/>
              </a:spcAft>
            </a:pPr>
            <a:r>
              <a:rPr lang="en-US" sz="1700" dirty="0"/>
              <a:t>Administrative Fees to be paid by the Contractor:</a:t>
            </a:r>
          </a:p>
          <a:p>
            <a:pPr lvl="1">
              <a:spcBef>
                <a:spcPts val="0"/>
              </a:spcBef>
              <a:spcAft>
                <a:spcPts val="1200"/>
              </a:spcAft>
            </a:pPr>
            <a:r>
              <a:rPr lang="en-US" sz="1400" dirty="0"/>
              <a:t>The Contractor shall pay to NASPO </a:t>
            </a:r>
            <a:r>
              <a:rPr lang="en-US" sz="1400" dirty="0" err="1"/>
              <a:t>ValuePoint</a:t>
            </a:r>
            <a:r>
              <a:rPr lang="en-US" sz="1400" dirty="0"/>
              <a:t>, or its assignee, a NASPO </a:t>
            </a:r>
            <a:r>
              <a:rPr lang="en-US" sz="1400" dirty="0" err="1"/>
              <a:t>ValuePoint</a:t>
            </a:r>
            <a:r>
              <a:rPr lang="en-US" sz="1400" dirty="0"/>
              <a:t> Administrative Fee of one-quarter of one percent (0.25% or 0.0025) on DDI payments received from the Participating Entity no later than sixty (60) days following the end of each calendar quarter.</a:t>
            </a:r>
          </a:p>
          <a:p>
            <a:pPr lvl="1">
              <a:spcBef>
                <a:spcPts val="0"/>
              </a:spcBef>
              <a:spcAft>
                <a:spcPts val="1200"/>
              </a:spcAft>
            </a:pPr>
            <a:r>
              <a:rPr lang="en-US" sz="1400" dirty="0"/>
              <a:t>Each State may assess an additional procurement administrative fee not to exceed one half of one percent (.5% or .005) on DDI payments received from the Participating Entity no later than sixty (60) days following the end of each calendar quarter.  A State cannot assess a procurement administrative fee if the State requests Enhanced Federal Financial Participation reimbursement from CMS for the procurement expenditures. </a:t>
            </a:r>
          </a:p>
          <a:p>
            <a:pPr lvl="1">
              <a:spcBef>
                <a:spcPts val="0"/>
              </a:spcBef>
              <a:spcAft>
                <a:spcPts val="1200"/>
              </a:spcAft>
            </a:pP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3469514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2699"/>
            <a:ext cx="8382000" cy="762000"/>
          </a:xfrm>
        </p:spPr>
        <p:txBody>
          <a:bodyPr>
            <a:noAutofit/>
          </a:bodyPr>
          <a:lstStyle/>
          <a:p>
            <a:pPr algn="ctr"/>
            <a:r>
              <a:rPr lang="en-US" b="1" dirty="0">
                <a:solidFill>
                  <a:srgbClr val="002855"/>
                </a:solidFill>
              </a:rPr>
              <a:t>Considerations for </a:t>
            </a:r>
            <a:br>
              <a:rPr lang="en-US" b="1" dirty="0">
                <a:solidFill>
                  <a:srgbClr val="002855"/>
                </a:solidFill>
              </a:rPr>
            </a:br>
            <a:r>
              <a:rPr lang="en-US" b="1" dirty="0">
                <a:solidFill>
                  <a:srgbClr val="002855"/>
                </a:solidFill>
              </a:rPr>
              <a:t>Participating Addendum (PA)</a:t>
            </a:r>
          </a:p>
        </p:txBody>
      </p:sp>
      <p:sp>
        <p:nvSpPr>
          <p:cNvPr id="3" name="Content Placeholder 2"/>
          <p:cNvSpPr>
            <a:spLocks noGrp="1"/>
          </p:cNvSpPr>
          <p:nvPr>
            <p:ph idx="1"/>
          </p:nvPr>
        </p:nvSpPr>
        <p:spPr>
          <a:xfrm>
            <a:off x="457200" y="1676400"/>
            <a:ext cx="8153400" cy="5061028"/>
          </a:xfrm>
        </p:spPr>
        <p:txBody>
          <a:bodyPr>
            <a:normAutofit fontScale="92500" lnSpcReduction="20000"/>
          </a:bodyPr>
          <a:lstStyle/>
          <a:p>
            <a:pPr>
              <a:spcBef>
                <a:spcPts val="0"/>
              </a:spcBef>
              <a:spcAft>
                <a:spcPts val="1200"/>
              </a:spcAft>
            </a:pPr>
            <a:r>
              <a:rPr lang="en-US" dirty="0"/>
              <a:t>Identify the Vendor Contract Manager, Project Manager and Key Resources</a:t>
            </a:r>
          </a:p>
          <a:p>
            <a:pPr>
              <a:spcBef>
                <a:spcPts val="0"/>
              </a:spcBef>
              <a:spcAft>
                <a:spcPts val="1200"/>
              </a:spcAft>
            </a:pPr>
            <a:r>
              <a:rPr lang="en-US" dirty="0"/>
              <a:t>Exhibit 1 - Attachment G – Pricing Schedule </a:t>
            </a:r>
          </a:p>
          <a:p>
            <a:pPr>
              <a:spcBef>
                <a:spcPts val="0"/>
              </a:spcBef>
              <a:spcAft>
                <a:spcPts val="1200"/>
              </a:spcAft>
            </a:pPr>
            <a:r>
              <a:rPr lang="en-US" dirty="0"/>
              <a:t>Exhibit 2 – Project Work Plan </a:t>
            </a:r>
          </a:p>
          <a:p>
            <a:pPr>
              <a:spcBef>
                <a:spcPts val="0"/>
              </a:spcBef>
              <a:spcAft>
                <a:spcPts val="1200"/>
              </a:spcAft>
            </a:pPr>
            <a:r>
              <a:rPr lang="en-US" dirty="0"/>
              <a:t>Exhibit 3 – Revised Attachment F – Requirements Matrix</a:t>
            </a:r>
          </a:p>
          <a:p>
            <a:pPr lvl="1">
              <a:spcBef>
                <a:spcPts val="0"/>
              </a:spcBef>
              <a:spcAft>
                <a:spcPts val="1200"/>
              </a:spcAft>
            </a:pPr>
            <a:r>
              <a:rPr lang="en-US" dirty="0"/>
              <a:t>Necessary only if there are changes (additions, deletions or language changes) to specific requirements.</a:t>
            </a:r>
          </a:p>
          <a:p>
            <a:pPr>
              <a:spcBef>
                <a:spcPts val="0"/>
              </a:spcBef>
              <a:spcAft>
                <a:spcPts val="1200"/>
              </a:spcAft>
            </a:pPr>
            <a:r>
              <a:rPr lang="en-US" dirty="0"/>
              <a:t>Exhibit 4 – Revised Appendix B – Performance Standards</a:t>
            </a:r>
          </a:p>
          <a:p>
            <a:pPr lvl="1">
              <a:spcBef>
                <a:spcPts val="0"/>
              </a:spcBef>
              <a:spcAft>
                <a:spcPts val="1200"/>
              </a:spcAft>
            </a:pPr>
            <a:r>
              <a:rPr lang="en-US" dirty="0"/>
              <a:t>Necessary only if there are changes (additions, deletions or language changes) specific to SLAs. </a:t>
            </a:r>
          </a:p>
          <a:p>
            <a:pPr lvl="1">
              <a:spcBef>
                <a:spcPts val="0"/>
              </a:spcBef>
              <a:spcAft>
                <a:spcPts val="1200"/>
              </a:spcAft>
            </a:pPr>
            <a:r>
              <a:rPr lang="en-US" dirty="0"/>
              <a:t>CMS will only allow the deletion of SLAs if they correspond to requirements that were removed from scope (Attachment F - Requirements Matrix)</a:t>
            </a:r>
          </a:p>
          <a:p>
            <a:pPr>
              <a:spcBef>
                <a:spcPts val="0"/>
              </a:spcBef>
              <a:spcAft>
                <a:spcPts val="1200"/>
              </a:spcAft>
            </a:pPr>
            <a:r>
              <a:rPr lang="en-US" dirty="0"/>
              <a:t>Exhibit 5 - Attachment H – Resource Allocation Schedule</a:t>
            </a:r>
          </a:p>
          <a:p>
            <a:pPr lvl="1">
              <a:spcBef>
                <a:spcPts val="0"/>
              </a:spcBef>
              <a:spcAft>
                <a:spcPts val="1200"/>
              </a:spcAft>
            </a:pPr>
            <a:endParaRPr lang="en-US" dirty="0"/>
          </a:p>
          <a:p>
            <a:pPr marL="0" indent="0">
              <a:spcBef>
                <a:spcPts val="0"/>
              </a:spcBef>
              <a:spcAft>
                <a:spcPts val="1200"/>
              </a:spcAft>
              <a:buNone/>
            </a:pPr>
            <a:endParaRPr lang="en-US" dirty="0"/>
          </a:p>
          <a:p>
            <a:pPr>
              <a:spcBef>
                <a:spcPts val="0"/>
              </a:spcBef>
              <a:spcAft>
                <a:spcPts val="1200"/>
              </a:spcAft>
            </a:pPr>
            <a:endParaRPr lang="en-US" dirty="0"/>
          </a:p>
          <a:p>
            <a:pPr lvl="1">
              <a:spcBef>
                <a:spcPts val="0"/>
              </a:spcBef>
              <a:spcAft>
                <a:spcPts val="1200"/>
              </a:spcAft>
            </a:pP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2258705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7773"/>
            <a:ext cx="8382000" cy="762000"/>
          </a:xfrm>
        </p:spPr>
        <p:txBody>
          <a:bodyPr>
            <a:noAutofit/>
          </a:bodyPr>
          <a:lstStyle/>
          <a:p>
            <a:pPr algn="ctr"/>
            <a:r>
              <a:rPr lang="en-US" b="1" dirty="0">
                <a:solidFill>
                  <a:srgbClr val="002855"/>
                </a:solidFill>
              </a:rPr>
              <a:t>Considerations for </a:t>
            </a:r>
            <a:br>
              <a:rPr lang="en-US" b="1" dirty="0">
                <a:solidFill>
                  <a:srgbClr val="002855"/>
                </a:solidFill>
              </a:rPr>
            </a:br>
            <a:r>
              <a:rPr lang="en-US" b="1" dirty="0">
                <a:solidFill>
                  <a:srgbClr val="002855"/>
                </a:solidFill>
              </a:rPr>
              <a:t>Participating Addendum (PA)</a:t>
            </a:r>
          </a:p>
        </p:txBody>
      </p:sp>
      <p:sp>
        <p:nvSpPr>
          <p:cNvPr id="3" name="Content Placeholder 2"/>
          <p:cNvSpPr>
            <a:spLocks noGrp="1"/>
          </p:cNvSpPr>
          <p:nvPr>
            <p:ph idx="1"/>
          </p:nvPr>
        </p:nvSpPr>
        <p:spPr>
          <a:xfrm>
            <a:off x="457200" y="1771536"/>
            <a:ext cx="8153400" cy="4781664"/>
          </a:xfrm>
        </p:spPr>
        <p:txBody>
          <a:bodyPr>
            <a:normAutofit fontScale="77500" lnSpcReduction="20000"/>
          </a:bodyPr>
          <a:lstStyle/>
          <a:p>
            <a:pPr marL="274320" lvl="1" indent="0">
              <a:spcBef>
                <a:spcPts val="0"/>
              </a:spcBef>
              <a:spcAft>
                <a:spcPts val="1200"/>
              </a:spcAft>
              <a:buNone/>
            </a:pPr>
            <a:r>
              <a:rPr lang="en-US" sz="2300" dirty="0"/>
              <a:t>Master Agreement changes that may negatively impact CMS Approval of the Participating Addendum</a:t>
            </a:r>
          </a:p>
          <a:p>
            <a:pPr lvl="1">
              <a:spcBef>
                <a:spcPts val="0"/>
              </a:spcBef>
              <a:spcAft>
                <a:spcPts val="1200"/>
              </a:spcAft>
            </a:pPr>
            <a:r>
              <a:rPr lang="en-US" sz="2300" dirty="0"/>
              <a:t>Changes to State liability</a:t>
            </a:r>
          </a:p>
          <a:p>
            <a:pPr lvl="1">
              <a:spcBef>
                <a:spcPts val="0"/>
              </a:spcBef>
              <a:spcAft>
                <a:spcPts val="1200"/>
              </a:spcAft>
            </a:pPr>
            <a:r>
              <a:rPr lang="en-US" sz="2300" dirty="0"/>
              <a:t>Changes to Indemnification</a:t>
            </a:r>
          </a:p>
          <a:p>
            <a:pPr lvl="1">
              <a:spcBef>
                <a:spcPts val="0"/>
              </a:spcBef>
              <a:spcAft>
                <a:spcPts val="1200"/>
              </a:spcAft>
            </a:pPr>
            <a:r>
              <a:rPr lang="en-US" sz="2300" dirty="0"/>
              <a:t>Changes to Insurance</a:t>
            </a:r>
          </a:p>
          <a:p>
            <a:pPr lvl="1">
              <a:spcBef>
                <a:spcPts val="0"/>
              </a:spcBef>
              <a:spcAft>
                <a:spcPts val="1200"/>
              </a:spcAft>
            </a:pPr>
            <a:r>
              <a:rPr lang="en-US" sz="2300" dirty="0"/>
              <a:t>Changes to Performance Standards</a:t>
            </a:r>
          </a:p>
          <a:p>
            <a:pPr lvl="1">
              <a:spcBef>
                <a:spcPts val="0"/>
              </a:spcBef>
              <a:spcAft>
                <a:spcPts val="1200"/>
              </a:spcAft>
            </a:pPr>
            <a:r>
              <a:rPr lang="en-US" sz="2300" dirty="0"/>
              <a:t>Changes to Ownership / Licenses</a:t>
            </a:r>
          </a:p>
          <a:p>
            <a:pPr lvl="1">
              <a:spcBef>
                <a:spcPts val="0"/>
              </a:spcBef>
              <a:spcAft>
                <a:spcPts val="1200"/>
              </a:spcAft>
            </a:pPr>
            <a:r>
              <a:rPr lang="en-US" sz="2300" dirty="0"/>
              <a:t>Changes to Warranties</a:t>
            </a:r>
          </a:p>
          <a:p>
            <a:pPr lvl="1">
              <a:spcBef>
                <a:spcPts val="0"/>
              </a:spcBef>
              <a:spcAft>
                <a:spcPts val="1200"/>
              </a:spcAft>
            </a:pPr>
            <a:r>
              <a:rPr lang="en-US" sz="2300" dirty="0"/>
              <a:t>Changes to the Letter of Credit</a:t>
            </a:r>
          </a:p>
          <a:p>
            <a:pPr lvl="1">
              <a:spcBef>
                <a:spcPts val="0"/>
              </a:spcBef>
              <a:spcAft>
                <a:spcPts val="1200"/>
              </a:spcAft>
            </a:pPr>
            <a:r>
              <a:rPr lang="en-US" sz="2300" dirty="0"/>
              <a:t>Changes to Limitation of Liability</a:t>
            </a:r>
          </a:p>
          <a:p>
            <a:pPr lvl="1">
              <a:spcBef>
                <a:spcPts val="0"/>
              </a:spcBef>
              <a:spcAft>
                <a:spcPts val="1200"/>
              </a:spcAft>
            </a:pPr>
            <a:r>
              <a:rPr lang="en-US" sz="2300" dirty="0"/>
              <a:t>Changes to Termination</a:t>
            </a:r>
          </a:p>
          <a:p>
            <a:pPr marL="274320" lvl="1" indent="0">
              <a:spcBef>
                <a:spcPts val="0"/>
              </a:spcBef>
              <a:spcAft>
                <a:spcPts val="1200"/>
              </a:spcAft>
              <a:buNone/>
            </a:pPr>
            <a:r>
              <a:rPr lang="en-US" sz="1500" dirty="0"/>
              <a:t>**CMS will only consider changes to the Master Agreement provisions outlined in this slide if they are required to support the Participating Entity’s state laws and the Participating Entity provides CMS clear justification for the change. </a:t>
            </a:r>
          </a:p>
          <a:p>
            <a:pPr>
              <a:spcBef>
                <a:spcPts val="0"/>
              </a:spcBef>
              <a:spcAft>
                <a:spcPts val="1200"/>
              </a:spcAft>
            </a:pPr>
            <a:endParaRPr lang="en-US" dirty="0"/>
          </a:p>
          <a:p>
            <a:pPr lvl="1">
              <a:spcBef>
                <a:spcPts val="0"/>
              </a:spcBef>
              <a:spcAft>
                <a:spcPts val="1200"/>
              </a:spcAft>
            </a:pP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1998273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05F3CC-C384-4DE7-883A-E9639F17706A}"/>
              </a:ext>
            </a:extLst>
          </p:cNvPr>
          <p:cNvSpPr>
            <a:spLocks noGrp="1"/>
          </p:cNvSpPr>
          <p:nvPr>
            <p:ph idx="1"/>
          </p:nvPr>
        </p:nvSpPr>
        <p:spPr>
          <a:xfrm>
            <a:off x="457200" y="1752600"/>
            <a:ext cx="8229600" cy="4876800"/>
          </a:xfrm>
        </p:spPr>
        <p:txBody>
          <a:bodyPr>
            <a:normAutofit/>
          </a:bodyPr>
          <a:lstStyle/>
          <a:p>
            <a:r>
              <a:rPr lang="en-US" sz="1400" dirty="0"/>
              <a:t>Attachment G Pricing Schedules - Schedule B outlines the payment milestones for the DDI phases of the project. </a:t>
            </a:r>
          </a:p>
          <a:p>
            <a:r>
              <a:rPr lang="en-US" sz="1400" dirty="0"/>
              <a:t>Once the DDI Costs are determined, the payment milestones are defined by completing the matrix below.</a:t>
            </a:r>
          </a:p>
          <a:p>
            <a:r>
              <a:rPr lang="en-US" sz="1400" dirty="0"/>
              <a:t>Each of the four payment milestones must be within the minimum/maximum percentages outlined in the table below.</a:t>
            </a:r>
          </a:p>
          <a:p>
            <a:r>
              <a:rPr lang="en-US" sz="1400" dirty="0"/>
              <a:t>The Master Agreement only allows payments to be made for delivered software, the completion of user acceptance testing, implementation, and certification.</a:t>
            </a:r>
          </a:p>
          <a:p>
            <a:endParaRPr lang="en-US" sz="1400" dirty="0"/>
          </a:p>
        </p:txBody>
      </p:sp>
      <p:graphicFrame>
        <p:nvGraphicFramePr>
          <p:cNvPr id="4" name="Table 3"/>
          <p:cNvGraphicFramePr>
            <a:graphicFrameLocks noGrp="1"/>
          </p:cNvGraphicFramePr>
          <p:nvPr>
            <p:extLst/>
          </p:nvPr>
        </p:nvGraphicFramePr>
        <p:xfrm>
          <a:off x="457200" y="3657600"/>
          <a:ext cx="8238641" cy="3038674"/>
        </p:xfrm>
        <a:graphic>
          <a:graphicData uri="http://schemas.openxmlformats.org/drawingml/2006/table">
            <a:tbl>
              <a:tblPr firstRow="1" firstCol="1" bandRow="1">
                <a:tableStyleId>{5C22544A-7EE6-4342-B048-85BDC9FD1C3A}</a:tableStyleId>
              </a:tblPr>
              <a:tblGrid>
                <a:gridCol w="2008406">
                  <a:extLst>
                    <a:ext uri="{9D8B030D-6E8A-4147-A177-3AD203B41FA5}">
                      <a16:colId xmlns:a16="http://schemas.microsoft.com/office/drawing/2014/main" val="20000"/>
                    </a:ext>
                  </a:extLst>
                </a:gridCol>
                <a:gridCol w="1240967">
                  <a:extLst>
                    <a:ext uri="{9D8B030D-6E8A-4147-A177-3AD203B41FA5}">
                      <a16:colId xmlns:a16="http://schemas.microsoft.com/office/drawing/2014/main" val="20001"/>
                    </a:ext>
                  </a:extLst>
                </a:gridCol>
                <a:gridCol w="1240967">
                  <a:extLst>
                    <a:ext uri="{9D8B030D-6E8A-4147-A177-3AD203B41FA5}">
                      <a16:colId xmlns:a16="http://schemas.microsoft.com/office/drawing/2014/main" val="20002"/>
                    </a:ext>
                  </a:extLst>
                </a:gridCol>
                <a:gridCol w="1240967">
                  <a:extLst>
                    <a:ext uri="{9D8B030D-6E8A-4147-A177-3AD203B41FA5}">
                      <a16:colId xmlns:a16="http://schemas.microsoft.com/office/drawing/2014/main" val="20003"/>
                    </a:ext>
                  </a:extLst>
                </a:gridCol>
                <a:gridCol w="1240967">
                  <a:extLst>
                    <a:ext uri="{9D8B030D-6E8A-4147-A177-3AD203B41FA5}">
                      <a16:colId xmlns:a16="http://schemas.microsoft.com/office/drawing/2014/main" val="20004"/>
                    </a:ext>
                  </a:extLst>
                </a:gridCol>
                <a:gridCol w="1240967">
                  <a:extLst>
                    <a:ext uri="{9D8B030D-6E8A-4147-A177-3AD203B41FA5}">
                      <a16:colId xmlns:a16="http://schemas.microsoft.com/office/drawing/2014/main" val="20005"/>
                    </a:ext>
                  </a:extLst>
                </a:gridCol>
                <a:gridCol w="25400">
                  <a:extLst>
                    <a:ext uri="{9D8B030D-6E8A-4147-A177-3AD203B41FA5}">
                      <a16:colId xmlns:a16="http://schemas.microsoft.com/office/drawing/2014/main" val="20006"/>
                    </a:ext>
                  </a:extLst>
                </a:gridCol>
              </a:tblGrid>
              <a:tr h="349716">
                <a:tc gridSpan="6">
                  <a:txBody>
                    <a:bodyPr/>
                    <a:lstStyle/>
                    <a:p>
                      <a:pPr marL="0" marR="0" algn="ctr">
                        <a:spcBef>
                          <a:spcPts val="0"/>
                        </a:spcBef>
                        <a:spcAft>
                          <a:spcPts val="0"/>
                        </a:spcAft>
                      </a:pPr>
                      <a:r>
                        <a:rPr lang="en-US" sz="900" dirty="0">
                          <a:effectLst/>
                        </a:rPr>
                        <a:t>Schedule B-1: Provider Services Base Scope of Work </a:t>
                      </a:r>
                      <a:br>
                        <a:rPr lang="en-US" sz="900" dirty="0">
                          <a:effectLst/>
                        </a:rPr>
                      </a:br>
                      <a:r>
                        <a:rPr lang="en-US" sz="900" dirty="0">
                          <a:effectLst/>
                        </a:rPr>
                        <a:t> Design, Development &amp; Implementation (DDI) Payment Milestone by Phase</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00"/>
                  </a:ext>
                </a:extLst>
              </a:tr>
              <a:tr h="127616">
                <a:tc rowSpan="2">
                  <a:txBody>
                    <a:bodyPr/>
                    <a:lstStyle/>
                    <a:p>
                      <a:pPr marL="0" marR="0" algn="ctr">
                        <a:spcBef>
                          <a:spcPts val="0"/>
                        </a:spcBef>
                        <a:spcAft>
                          <a:spcPts val="0"/>
                        </a:spcAft>
                      </a:pPr>
                      <a:r>
                        <a:rPr lang="en-US" sz="800">
                          <a:effectLst/>
                        </a:rPr>
                        <a:t>Payment Milestone</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ctr"/>
                </a:tc>
                <a:tc gridSpan="5">
                  <a:txBody>
                    <a:bodyPr/>
                    <a:lstStyle/>
                    <a:p>
                      <a:pPr marL="0" marR="0" algn="ctr">
                        <a:spcBef>
                          <a:spcPts val="0"/>
                        </a:spcBef>
                        <a:spcAft>
                          <a:spcPts val="0"/>
                        </a:spcAft>
                      </a:pPr>
                      <a:r>
                        <a:rPr lang="en-US" sz="800" dirty="0">
                          <a:effectLst/>
                        </a:rPr>
                        <a:t>DDI Phase</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01"/>
                  </a:ext>
                </a:extLst>
              </a:tr>
              <a:tr h="368122">
                <a:tc vMerge="1">
                  <a:txBody>
                    <a:bodyPr/>
                    <a:lstStyle/>
                    <a:p>
                      <a:endParaRPr lang="en-US"/>
                    </a:p>
                  </a:txBody>
                  <a:tcPr/>
                </a:tc>
                <a:tc>
                  <a:txBody>
                    <a:bodyPr/>
                    <a:lstStyle/>
                    <a:p>
                      <a:pPr marL="0" marR="0" algn="ctr">
                        <a:spcBef>
                          <a:spcPts val="0"/>
                        </a:spcBef>
                        <a:spcAft>
                          <a:spcPts val="0"/>
                        </a:spcAft>
                      </a:pPr>
                      <a:r>
                        <a:rPr lang="en-US" sz="700">
                          <a:effectLst/>
                        </a:rPr>
                        <a:t>Development Configuration and Build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700" dirty="0">
                          <a:effectLst/>
                        </a:rPr>
                        <a:t>User Acceptance Testing and Integration Testing</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700">
                          <a:effectLst/>
                        </a:rPr>
                        <a:t>Implementation and Acceptance</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700" dirty="0">
                          <a:effectLst/>
                        </a:rPr>
                        <a:t>Certification</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700">
                          <a:effectLst/>
                        </a:rPr>
                        <a:t>Total Cost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02"/>
                  </a:ext>
                </a:extLst>
              </a:tr>
              <a:tr h="127616">
                <a:tc>
                  <a:txBody>
                    <a:bodyPr/>
                    <a:lstStyle/>
                    <a:p>
                      <a:pPr marL="0" marR="0">
                        <a:spcBef>
                          <a:spcPts val="0"/>
                        </a:spcBef>
                        <a:spcAft>
                          <a:spcPts val="0"/>
                        </a:spcAft>
                      </a:pPr>
                      <a:r>
                        <a:rPr lang="en-US" sz="800">
                          <a:effectLst/>
                        </a:rPr>
                        <a:t>Provider Enrollment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dirty="0">
                          <a:effectLst/>
                        </a:rPr>
                        <a:t> </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03"/>
                  </a:ext>
                </a:extLst>
              </a:tr>
              <a:tr h="127616">
                <a:tc>
                  <a:txBody>
                    <a:bodyPr/>
                    <a:lstStyle/>
                    <a:p>
                      <a:pPr marL="0" marR="0">
                        <a:spcBef>
                          <a:spcPts val="0"/>
                        </a:spcBef>
                        <a:spcAft>
                          <a:spcPts val="0"/>
                        </a:spcAft>
                      </a:pPr>
                      <a:r>
                        <a:rPr lang="en-US" sz="800">
                          <a:effectLst/>
                        </a:rPr>
                        <a:t>Provider Maintenance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dirty="0">
                          <a:effectLst/>
                        </a:rPr>
                        <a:t> </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04"/>
                  </a:ext>
                </a:extLst>
              </a:tr>
              <a:tr h="127616">
                <a:tc>
                  <a:txBody>
                    <a:bodyPr/>
                    <a:lstStyle/>
                    <a:p>
                      <a:pPr marL="0" marR="0">
                        <a:spcBef>
                          <a:spcPts val="0"/>
                        </a:spcBef>
                        <a:spcAft>
                          <a:spcPts val="0"/>
                        </a:spcAft>
                      </a:pPr>
                      <a:r>
                        <a:rPr lang="en-US" sz="800">
                          <a:effectLst/>
                        </a:rPr>
                        <a:t>Provider Self-Service Portal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05"/>
                  </a:ext>
                </a:extLst>
              </a:tr>
              <a:tr h="117799">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spcBef>
                          <a:spcPts val="0"/>
                        </a:spcBef>
                        <a:spcAft>
                          <a:spcPts val="0"/>
                        </a:spcAft>
                      </a:pPr>
                      <a:r>
                        <a:rPr lang="en-US" sz="8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06"/>
                  </a:ext>
                </a:extLst>
              </a:tr>
              <a:tr h="220873">
                <a:tc>
                  <a:txBody>
                    <a:bodyPr/>
                    <a:lstStyle/>
                    <a:p>
                      <a:pPr marL="0" marR="0" algn="r">
                        <a:spcBef>
                          <a:spcPts val="0"/>
                        </a:spcBef>
                        <a:spcAft>
                          <a:spcPts val="0"/>
                        </a:spcAft>
                      </a:pPr>
                      <a:r>
                        <a:rPr lang="en-US" sz="800">
                          <a:effectLst/>
                        </a:rPr>
                        <a:t>Total Cost By Phase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r">
                        <a:spcBef>
                          <a:spcPts val="0"/>
                        </a:spcBef>
                        <a:spcAft>
                          <a:spcPts val="0"/>
                        </a:spcAft>
                      </a:pPr>
                      <a:r>
                        <a:rPr lang="en-US" sz="800">
                          <a:effectLst/>
                        </a:rPr>
                        <a:t>$0.00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r">
                        <a:spcBef>
                          <a:spcPts val="0"/>
                        </a:spcBef>
                        <a:spcAft>
                          <a:spcPts val="0"/>
                        </a:spcAft>
                      </a:pPr>
                      <a:r>
                        <a:rPr lang="en-US" sz="800">
                          <a:effectLst/>
                        </a:rPr>
                        <a:t>$0.00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r">
                        <a:spcBef>
                          <a:spcPts val="0"/>
                        </a:spcBef>
                        <a:spcAft>
                          <a:spcPts val="0"/>
                        </a:spcAft>
                      </a:pPr>
                      <a:r>
                        <a:rPr lang="en-US" sz="800">
                          <a:effectLst/>
                        </a:rPr>
                        <a:t>$0.00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r">
                        <a:spcBef>
                          <a:spcPts val="0"/>
                        </a:spcBef>
                        <a:spcAft>
                          <a:spcPts val="0"/>
                        </a:spcAft>
                      </a:pPr>
                      <a:r>
                        <a:rPr lang="en-US" sz="800">
                          <a:effectLst/>
                        </a:rPr>
                        <a:t>$0.00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r">
                        <a:spcBef>
                          <a:spcPts val="0"/>
                        </a:spcBef>
                        <a:spcAft>
                          <a:spcPts val="0"/>
                        </a:spcAft>
                      </a:pPr>
                      <a:r>
                        <a:rPr lang="en-US" sz="800">
                          <a:effectLst/>
                        </a:rPr>
                        <a:t>$0.00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07"/>
                  </a:ext>
                </a:extLst>
              </a:tr>
              <a:tr h="132524">
                <a:tc>
                  <a:txBody>
                    <a:bodyPr/>
                    <a:lstStyle/>
                    <a:p>
                      <a:pPr marL="0" marR="0" algn="r">
                        <a:spcBef>
                          <a:spcPts val="0"/>
                        </a:spcBef>
                        <a:spcAft>
                          <a:spcPts val="0"/>
                        </a:spcAft>
                      </a:pPr>
                      <a:r>
                        <a:rPr lang="en-US" sz="800">
                          <a:effectLst/>
                        </a:rPr>
                        <a:t>Total Percentage By Phase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800">
                          <a:effectLst/>
                        </a:rPr>
                        <a:t>#DIV/0!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800">
                          <a:effectLst/>
                        </a:rPr>
                        <a:t>#DIV/0!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800">
                          <a:effectLst/>
                        </a:rPr>
                        <a:t>#DIV/0!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800">
                          <a:effectLst/>
                        </a:rPr>
                        <a:t>#DIV/0!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800">
                          <a:effectLst/>
                        </a:rPr>
                        <a:t>#DIV/0!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08"/>
                  </a:ext>
                </a:extLst>
              </a:tr>
              <a:tr h="215965">
                <a:tc>
                  <a:txBody>
                    <a:bodyPr/>
                    <a:lstStyle/>
                    <a:p>
                      <a:pPr marL="0" marR="0">
                        <a:spcBef>
                          <a:spcPts val="0"/>
                        </a:spcBef>
                        <a:spcAft>
                          <a:spcPts val="0"/>
                        </a:spcAft>
                      </a:pPr>
                      <a:r>
                        <a:rPr lang="en-US" sz="600">
                          <a:effectLst/>
                        </a:rPr>
                        <a:t>Minimum percent of total DDI cost cannot be less than the following percentages for each phase.**</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600">
                          <a:effectLst/>
                        </a:rPr>
                        <a:t>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600">
                          <a:effectLst/>
                        </a:rPr>
                        <a:t>15%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600">
                          <a:effectLst/>
                        </a:rPr>
                        <a:t>25%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600">
                          <a:effectLst/>
                        </a:rPr>
                        <a:t>10%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09"/>
                  </a:ext>
                </a:extLst>
              </a:tr>
              <a:tr h="220873">
                <a:tc>
                  <a:txBody>
                    <a:bodyPr/>
                    <a:lstStyle/>
                    <a:p>
                      <a:pPr marL="0" marR="0">
                        <a:spcBef>
                          <a:spcPts val="0"/>
                        </a:spcBef>
                        <a:spcAft>
                          <a:spcPts val="0"/>
                        </a:spcAft>
                      </a:pPr>
                      <a:r>
                        <a:rPr lang="en-US" sz="600">
                          <a:effectLst/>
                        </a:rPr>
                        <a:t>Maximum percent of total DDI cost cannot exceed the following percentages for each phase.**</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600">
                          <a:effectLst/>
                        </a:rPr>
                        <a:t>35%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600">
                          <a:effectLst/>
                        </a:rPr>
                        <a:t>30%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600">
                          <a:effectLst/>
                        </a:rPr>
                        <a:t>50%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ctr">
                        <a:spcBef>
                          <a:spcPts val="0"/>
                        </a:spcBef>
                        <a:spcAft>
                          <a:spcPts val="0"/>
                        </a:spcAft>
                      </a:pPr>
                      <a:r>
                        <a:rPr lang="en-US" sz="600">
                          <a:effectLst/>
                        </a:rPr>
                        <a:t>25%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10"/>
                  </a:ext>
                </a:extLst>
              </a:tr>
              <a:tr h="132524">
                <a:tc>
                  <a:txBody>
                    <a:bodyPr/>
                    <a:lstStyle/>
                    <a:p>
                      <a:pPr marL="0" marR="0" algn="r">
                        <a:spcBef>
                          <a:spcPts val="0"/>
                        </a:spcBef>
                        <a:spcAft>
                          <a:spcPts val="0"/>
                        </a:spcAft>
                      </a:pPr>
                      <a:r>
                        <a:rPr lang="en-US" sz="800">
                          <a:effectLst/>
                        </a:rPr>
                        <a:t>Grand Total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pPr marL="0" marR="0" algn="r">
                        <a:spcBef>
                          <a:spcPts val="0"/>
                        </a:spcBef>
                        <a:spcAft>
                          <a:spcPts val="0"/>
                        </a:spcAft>
                      </a:pPr>
                      <a:r>
                        <a:rPr lang="en-US" sz="700">
                          <a:effectLst/>
                        </a:rPr>
                        <a:t>$0.00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11"/>
                  </a:ext>
                </a:extLst>
              </a:tr>
              <a:tr h="127616">
                <a:tc>
                  <a:txBody>
                    <a:bodyPr/>
                    <a:lstStyle/>
                    <a:p>
                      <a:endParaRPr lang="en-US" sz="600">
                        <a:effectLst/>
                        <a:latin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44175" marR="44175" marT="0" marB="0" anchor="b"/>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12"/>
                  </a:ext>
                </a:extLst>
              </a:tr>
              <a:tr h="122707">
                <a:tc rowSpan="2" gridSpan="6">
                  <a:txBody>
                    <a:bodyPr/>
                    <a:lstStyle/>
                    <a:p>
                      <a:pPr marL="0" marR="0">
                        <a:spcBef>
                          <a:spcPts val="0"/>
                        </a:spcBef>
                        <a:spcAft>
                          <a:spcPts val="0"/>
                        </a:spcAft>
                      </a:pPr>
                      <a:r>
                        <a:rPr lang="en-US" sz="700">
                          <a:effectLst/>
                        </a:rPr>
                        <a:t>* The sum of four phases must equal the grand total (100% ). The phase percentage must be greater than or equal to the minimum percentage and less than or equal to the maximum percentage.  Example: Total DDI Cost = $1,000,000, the Development Configuration and Build Cost must be between $50,000 and $350,000 ($50,000/$1,000,000= 5% and $350,000/$1,000,000=35%).  The sum of four phase percentages must equal 100%.  Example: Development Configuration and Build = 25% User Acceptance Testing and Integration Testing = 20% Implementation and Acceptance = 40% Certification = 15%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175" marR="44175" marT="0" marB="0"/>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a:txBody>
                    <a:bodyPr/>
                    <a:lstStyle/>
                    <a:p>
                      <a:endParaRPr lang="en-US" sz="600">
                        <a:effectLst/>
                        <a:latin typeface="Times New Roman" panose="02020603050405020304" pitchFamily="18" charset="0"/>
                      </a:endParaRPr>
                    </a:p>
                  </a:txBody>
                  <a:tcPr marL="0" marR="0" marT="0" marB="0" anchor="ctr"/>
                </a:tc>
                <a:extLst>
                  <a:ext uri="{0D108BD9-81ED-4DB2-BD59-A6C34878D82A}">
                    <a16:rowId xmlns:a16="http://schemas.microsoft.com/office/drawing/2014/main" val="10013"/>
                  </a:ext>
                </a:extLst>
              </a:tr>
              <a:tr h="515370">
                <a:tc gridSpan="6"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endParaRPr lang="en-US" sz="600" dirty="0">
                        <a:effectLst/>
                        <a:latin typeface="Times New Roman" panose="02020603050405020304" pitchFamily="18" charset="0"/>
                      </a:endParaRPr>
                    </a:p>
                  </a:txBody>
                  <a:tcPr marL="0" marR="0" marT="0" marB="0" anchor="ctr"/>
                </a:tc>
                <a:extLst>
                  <a:ext uri="{0D108BD9-81ED-4DB2-BD59-A6C34878D82A}">
                    <a16:rowId xmlns:a16="http://schemas.microsoft.com/office/drawing/2014/main" val="10014"/>
                  </a:ext>
                </a:extLst>
              </a:tr>
            </a:tbl>
          </a:graphicData>
        </a:graphic>
      </p:graphicFrame>
      <p:sp>
        <p:nvSpPr>
          <p:cNvPr id="5" name="Rectangle 2"/>
          <p:cNvSpPr txBox="1">
            <a:spLocks noChangeArrowheads="1"/>
          </p:cNvSpPr>
          <p:nvPr/>
        </p:nvSpPr>
        <p:spPr>
          <a:xfrm>
            <a:off x="457200" y="457200"/>
            <a:ext cx="8229600" cy="1121547"/>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sz="3600" b="1" dirty="0">
                <a:solidFill>
                  <a:schemeClr val="tx1"/>
                </a:solidFill>
              </a:rPr>
              <a:t>Additional Considerations</a:t>
            </a:r>
            <a:br>
              <a:rPr lang="en-US" sz="3600" b="1" dirty="0">
                <a:solidFill>
                  <a:schemeClr val="tx1"/>
                </a:solidFill>
              </a:rPr>
            </a:br>
            <a:r>
              <a:rPr lang="en-US" sz="3600" b="1" dirty="0">
                <a:solidFill>
                  <a:schemeClr val="tx1"/>
                </a:solidFill>
              </a:rPr>
              <a:t>for the Participating Addendum</a:t>
            </a:r>
            <a:br>
              <a:rPr lang="en-US" sz="1800" dirty="0">
                <a:solidFill>
                  <a:schemeClr val="tx1"/>
                </a:solidFill>
              </a:rPr>
            </a:br>
            <a:r>
              <a:rPr lang="en-US" sz="1800" dirty="0">
                <a:solidFill>
                  <a:schemeClr val="tx1"/>
                </a:solidFill>
              </a:rPr>
              <a:t>Schedule B – Payment Milestones</a:t>
            </a:r>
          </a:p>
        </p:txBody>
      </p:sp>
    </p:spTree>
    <p:extLst>
      <p:ext uri="{BB962C8B-B14F-4D97-AF65-F5344CB8AC3E}">
        <p14:creationId xmlns:p14="http://schemas.microsoft.com/office/powerpoint/2010/main" val="1431465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2699"/>
            <a:ext cx="8382000" cy="762000"/>
          </a:xfrm>
        </p:spPr>
        <p:txBody>
          <a:bodyPr>
            <a:noAutofit/>
          </a:bodyPr>
          <a:lstStyle/>
          <a:p>
            <a:pPr algn="ctr"/>
            <a:r>
              <a:rPr lang="en-US" b="1" dirty="0">
                <a:solidFill>
                  <a:srgbClr val="002855"/>
                </a:solidFill>
              </a:rPr>
              <a:t>Approval Process for the Participating Addendum (PA)</a:t>
            </a:r>
          </a:p>
        </p:txBody>
      </p:sp>
      <p:sp>
        <p:nvSpPr>
          <p:cNvPr id="3" name="Content Placeholder 2"/>
          <p:cNvSpPr>
            <a:spLocks noGrp="1"/>
          </p:cNvSpPr>
          <p:nvPr>
            <p:ph idx="1"/>
          </p:nvPr>
        </p:nvSpPr>
        <p:spPr>
          <a:xfrm>
            <a:off x="457200" y="1676400"/>
            <a:ext cx="8153400" cy="5061028"/>
          </a:xfrm>
        </p:spPr>
        <p:txBody>
          <a:bodyPr>
            <a:normAutofit lnSpcReduction="10000"/>
          </a:bodyPr>
          <a:lstStyle/>
          <a:p>
            <a:pPr>
              <a:spcBef>
                <a:spcPts val="0"/>
              </a:spcBef>
              <a:spcAft>
                <a:spcPts val="1200"/>
              </a:spcAft>
            </a:pPr>
            <a:r>
              <a:rPr lang="en-US" dirty="0"/>
              <a:t>Each State will obtain CMS approval of a participating addendum prior to final execution of participating addendum with a contractor.</a:t>
            </a:r>
          </a:p>
          <a:p>
            <a:pPr>
              <a:spcBef>
                <a:spcPts val="0"/>
              </a:spcBef>
              <a:spcAft>
                <a:spcPts val="1200"/>
              </a:spcAft>
            </a:pPr>
            <a:r>
              <a:rPr lang="en-US" dirty="0"/>
              <a:t>State submits the Participating Addendum to CMS Regional Office.</a:t>
            </a:r>
          </a:p>
          <a:p>
            <a:pPr>
              <a:spcBef>
                <a:spcPts val="0"/>
              </a:spcBef>
              <a:spcAft>
                <a:spcPts val="1200"/>
              </a:spcAft>
            </a:pPr>
            <a:r>
              <a:rPr lang="en-US" dirty="0"/>
              <a:t>CMS will review the components of the Participating Addendum (e.g., scope, any changes to the Master Agreement, cost, changes to SLA’s, and project timelines).</a:t>
            </a:r>
          </a:p>
          <a:p>
            <a:pPr>
              <a:spcBef>
                <a:spcPts val="0"/>
              </a:spcBef>
              <a:spcAft>
                <a:spcPts val="1200"/>
              </a:spcAft>
            </a:pPr>
            <a:r>
              <a:rPr lang="en-US" dirty="0"/>
              <a:t>CMS will review any such submissions and provide approval or request additional information within 30 days of receipt of the request.</a:t>
            </a:r>
          </a:p>
          <a:p>
            <a:pPr>
              <a:spcBef>
                <a:spcPts val="0"/>
              </a:spcBef>
              <a:spcAft>
                <a:spcPts val="1200"/>
              </a:spcAft>
            </a:pPr>
            <a:endParaRPr lang="en-US" dirty="0"/>
          </a:p>
          <a:p>
            <a:pPr lvl="1">
              <a:spcBef>
                <a:spcPts val="0"/>
              </a:spcBef>
              <a:spcAft>
                <a:spcPts val="1200"/>
              </a:spcAft>
            </a:pPr>
            <a:endParaRPr lang="en-US" dirty="0"/>
          </a:p>
          <a:p>
            <a:pPr marL="0" indent="0">
              <a:spcBef>
                <a:spcPts val="0"/>
              </a:spcBef>
              <a:spcAft>
                <a:spcPts val="1200"/>
              </a:spcAft>
              <a:buNone/>
            </a:pPr>
            <a:endParaRPr lang="en-US" dirty="0"/>
          </a:p>
          <a:p>
            <a:pPr>
              <a:spcBef>
                <a:spcPts val="0"/>
              </a:spcBef>
              <a:spcAft>
                <a:spcPts val="1200"/>
              </a:spcAft>
            </a:pPr>
            <a:endParaRPr lang="en-US" dirty="0"/>
          </a:p>
          <a:p>
            <a:pPr lvl="1">
              <a:spcBef>
                <a:spcPts val="0"/>
              </a:spcBef>
              <a:spcAft>
                <a:spcPts val="1200"/>
              </a:spcAft>
            </a:pP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3937034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2699"/>
            <a:ext cx="8382000" cy="762000"/>
          </a:xfrm>
        </p:spPr>
        <p:txBody>
          <a:bodyPr>
            <a:noAutofit/>
          </a:bodyPr>
          <a:lstStyle/>
          <a:p>
            <a:pPr algn="ctr"/>
            <a:r>
              <a:rPr lang="en-US" b="1" dirty="0">
                <a:solidFill>
                  <a:srgbClr val="002855"/>
                </a:solidFill>
              </a:rPr>
              <a:t>NASPO ValuePoint Website</a:t>
            </a:r>
          </a:p>
        </p:txBody>
      </p:sp>
      <p:sp>
        <p:nvSpPr>
          <p:cNvPr id="3" name="Content Placeholder 2"/>
          <p:cNvSpPr>
            <a:spLocks noGrp="1"/>
          </p:cNvSpPr>
          <p:nvPr>
            <p:ph idx="1"/>
          </p:nvPr>
        </p:nvSpPr>
        <p:spPr>
          <a:xfrm>
            <a:off x="457200" y="1676400"/>
            <a:ext cx="8153400" cy="5061028"/>
          </a:xfrm>
        </p:spPr>
        <p:txBody>
          <a:bodyPr>
            <a:normAutofit/>
          </a:bodyPr>
          <a:lstStyle/>
          <a:p>
            <a:pPr marL="0" indent="0">
              <a:spcBef>
                <a:spcPts val="0"/>
              </a:spcBef>
              <a:spcAft>
                <a:spcPts val="1200"/>
              </a:spcAft>
              <a:buNone/>
            </a:pPr>
            <a:endParaRPr lang="en-US" dirty="0"/>
          </a:p>
          <a:p>
            <a:pPr lvl="1">
              <a:spcBef>
                <a:spcPts val="0"/>
              </a:spcBef>
              <a:spcAft>
                <a:spcPts val="1200"/>
              </a:spcAft>
            </a:pPr>
            <a:endParaRPr lang="en-US" dirty="0"/>
          </a:p>
          <a:p>
            <a:pPr marL="0" indent="0">
              <a:spcBef>
                <a:spcPts val="0"/>
              </a:spcBef>
              <a:spcAft>
                <a:spcPts val="1200"/>
              </a:spcAft>
              <a:buNone/>
            </a:pPr>
            <a:endParaRPr lang="en-US" dirty="0"/>
          </a:p>
          <a:p>
            <a:pPr>
              <a:spcBef>
                <a:spcPts val="0"/>
              </a:spcBef>
              <a:spcAft>
                <a:spcPts val="1200"/>
              </a:spcAft>
            </a:pPr>
            <a:endParaRPr lang="en-US" dirty="0"/>
          </a:p>
          <a:p>
            <a:pPr lvl="1">
              <a:spcBef>
                <a:spcPts val="0"/>
              </a:spcBef>
              <a:spcAft>
                <a:spcPts val="1200"/>
              </a:spcAft>
            </a:pP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pic>
        <p:nvPicPr>
          <p:cNvPr id="4" name="Picture 3"/>
          <p:cNvPicPr>
            <a:picLocks noChangeAspect="1"/>
          </p:cNvPicPr>
          <p:nvPr/>
        </p:nvPicPr>
        <p:blipFill rotWithShape="1">
          <a:blip r:embed="rId4"/>
          <a:srcRect l="24548" t="19679" r="15771" b="13460"/>
          <a:stretch/>
        </p:blipFill>
        <p:spPr>
          <a:xfrm>
            <a:off x="584022" y="1515211"/>
            <a:ext cx="7899755" cy="4995433"/>
          </a:xfrm>
          <a:prstGeom prst="rect">
            <a:avLst/>
          </a:prstGeom>
        </p:spPr>
      </p:pic>
    </p:spTree>
    <p:extLst>
      <p:ext uri="{BB962C8B-B14F-4D97-AF65-F5344CB8AC3E}">
        <p14:creationId xmlns:p14="http://schemas.microsoft.com/office/powerpoint/2010/main" val="1885189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2699"/>
            <a:ext cx="8382000" cy="762000"/>
          </a:xfrm>
        </p:spPr>
        <p:txBody>
          <a:bodyPr>
            <a:noAutofit/>
          </a:bodyPr>
          <a:lstStyle/>
          <a:p>
            <a:pPr algn="ctr"/>
            <a:r>
              <a:rPr lang="en-US" b="1" dirty="0">
                <a:solidFill>
                  <a:srgbClr val="002855"/>
                </a:solidFill>
              </a:rPr>
              <a:t>NASPO ValuePoint Website – Solicitation Documentation</a:t>
            </a:r>
          </a:p>
        </p:txBody>
      </p:sp>
      <p:sp>
        <p:nvSpPr>
          <p:cNvPr id="3" name="Content Placeholder 2"/>
          <p:cNvSpPr>
            <a:spLocks noGrp="1"/>
          </p:cNvSpPr>
          <p:nvPr>
            <p:ph idx="1"/>
          </p:nvPr>
        </p:nvSpPr>
        <p:spPr>
          <a:xfrm>
            <a:off x="457200" y="1676400"/>
            <a:ext cx="8153400" cy="5061028"/>
          </a:xfrm>
        </p:spPr>
        <p:txBody>
          <a:bodyPr>
            <a:normAutofit/>
          </a:bodyPr>
          <a:lstStyle/>
          <a:p>
            <a:pPr marL="0" indent="0">
              <a:spcBef>
                <a:spcPts val="0"/>
              </a:spcBef>
              <a:spcAft>
                <a:spcPts val="1200"/>
              </a:spcAft>
              <a:buNone/>
            </a:pPr>
            <a:r>
              <a:rPr lang="en-US" dirty="0"/>
              <a:t>Provider Services RFP and Attachments</a:t>
            </a:r>
          </a:p>
          <a:p>
            <a:pPr marL="274320" lvl="1" indent="0">
              <a:spcBef>
                <a:spcPts val="0"/>
              </a:spcBef>
              <a:spcAft>
                <a:spcPts val="1200"/>
              </a:spcAft>
              <a:buNone/>
            </a:pPr>
            <a:r>
              <a:rPr lang="en-US" dirty="0"/>
              <a:t>MPATH Provider Services RFP (includes Amendment 1&amp;2)</a:t>
            </a:r>
          </a:p>
          <a:p>
            <a:pPr marL="274320" lvl="1" indent="0">
              <a:spcBef>
                <a:spcPts val="0"/>
              </a:spcBef>
              <a:spcAft>
                <a:spcPts val="1200"/>
              </a:spcAft>
              <a:buNone/>
            </a:pPr>
            <a:r>
              <a:rPr lang="en-US" dirty="0"/>
              <a:t>Attachment A:  Standard Terms and Conditions </a:t>
            </a:r>
            <a:br>
              <a:rPr lang="en-US" dirty="0"/>
            </a:br>
            <a:r>
              <a:rPr lang="en-US" dirty="0"/>
              <a:t>Attachment C:  RFP Instructions</a:t>
            </a:r>
            <a:br>
              <a:rPr lang="en-US" dirty="0"/>
            </a:br>
            <a:r>
              <a:rPr lang="en-US" dirty="0"/>
              <a:t>Attachment D:  MECT Mapping</a:t>
            </a:r>
            <a:br>
              <a:rPr lang="en-US" dirty="0"/>
            </a:br>
            <a:r>
              <a:rPr lang="en-US" dirty="0"/>
              <a:t>Attachment E:  Sourcing State Information</a:t>
            </a:r>
            <a:br>
              <a:rPr lang="en-US" dirty="0"/>
            </a:br>
            <a:r>
              <a:rPr lang="en-US" dirty="0"/>
              <a:t>Attachment F:  Requirements Response Matrix </a:t>
            </a:r>
            <a:br>
              <a:rPr lang="en-US" dirty="0"/>
            </a:br>
            <a:r>
              <a:rPr lang="en-US" dirty="0"/>
              <a:t>Attachment G:  Pricing Schedules </a:t>
            </a:r>
            <a:br>
              <a:rPr lang="en-US" dirty="0"/>
            </a:br>
            <a:r>
              <a:rPr lang="en-US" dirty="0"/>
              <a:t>Attachment H:  Resource Allocation Schedules </a:t>
            </a:r>
            <a:br>
              <a:rPr lang="en-US" dirty="0"/>
            </a:br>
            <a:r>
              <a:rPr lang="en-US" dirty="0"/>
              <a:t>Attachment I:    Provider Services Evaluation and Scoring</a:t>
            </a:r>
            <a:br>
              <a:rPr lang="en-US" dirty="0"/>
            </a:br>
            <a:r>
              <a:rPr lang="en-US" dirty="0"/>
              <a:t>Attachment J:   Service Level Agreements</a:t>
            </a:r>
            <a:br>
              <a:rPr lang="en-US" dirty="0"/>
            </a:br>
            <a:r>
              <a:rPr lang="en-US" dirty="0"/>
              <a:t>Attachment K:   Business Associates Agreement</a:t>
            </a:r>
            <a:br>
              <a:rPr lang="en-US" dirty="0"/>
            </a:br>
            <a:r>
              <a:rPr lang="en-US" dirty="0"/>
              <a:t>Attachment L:   Technology Matrix </a:t>
            </a:r>
          </a:p>
          <a:p>
            <a:pPr marL="0" indent="0">
              <a:spcBef>
                <a:spcPts val="0"/>
              </a:spcBef>
              <a:spcAft>
                <a:spcPts val="1200"/>
              </a:spcAft>
              <a:buNone/>
            </a:pPr>
            <a:r>
              <a:rPr lang="en-US" sz="1900" dirty="0"/>
              <a:t>*Attachment B:  Master Agreement (listed under each vendor’s portfolio)</a:t>
            </a:r>
          </a:p>
          <a:p>
            <a:pPr marL="274320" lvl="1" indent="0">
              <a:spcBef>
                <a:spcPts val="0"/>
              </a:spcBef>
              <a:spcAft>
                <a:spcPts val="1200"/>
              </a:spcAft>
              <a:buNone/>
            </a:pPr>
            <a:endParaRPr lang="en-US" dirty="0"/>
          </a:p>
          <a:p>
            <a:pPr marL="0" indent="0">
              <a:spcBef>
                <a:spcPts val="0"/>
              </a:spcBef>
              <a:spcAft>
                <a:spcPts val="1200"/>
              </a:spcAft>
              <a:buNone/>
            </a:pPr>
            <a:endParaRPr lang="en-US" dirty="0"/>
          </a:p>
          <a:p>
            <a:pPr>
              <a:spcBef>
                <a:spcPts val="0"/>
              </a:spcBef>
              <a:spcAft>
                <a:spcPts val="1200"/>
              </a:spcAft>
            </a:pPr>
            <a:endParaRPr lang="en-US" dirty="0"/>
          </a:p>
          <a:p>
            <a:pPr lvl="1">
              <a:spcBef>
                <a:spcPts val="0"/>
              </a:spcBef>
              <a:spcAft>
                <a:spcPts val="1200"/>
              </a:spcAft>
            </a:pP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3919840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2699"/>
            <a:ext cx="8382000" cy="762000"/>
          </a:xfrm>
        </p:spPr>
        <p:txBody>
          <a:bodyPr>
            <a:noAutofit/>
          </a:bodyPr>
          <a:lstStyle/>
          <a:p>
            <a:pPr algn="ctr"/>
            <a:r>
              <a:rPr lang="en-US" b="1" dirty="0">
                <a:solidFill>
                  <a:srgbClr val="002855"/>
                </a:solidFill>
              </a:rPr>
              <a:t>NASPO ValuePoint Website – Provider Services Pricing Materials</a:t>
            </a:r>
          </a:p>
        </p:txBody>
      </p:sp>
      <p:sp>
        <p:nvSpPr>
          <p:cNvPr id="3" name="Content Placeholder 2"/>
          <p:cNvSpPr>
            <a:spLocks noGrp="1"/>
          </p:cNvSpPr>
          <p:nvPr>
            <p:ph idx="1"/>
          </p:nvPr>
        </p:nvSpPr>
        <p:spPr>
          <a:xfrm>
            <a:off x="304800" y="1828800"/>
            <a:ext cx="8382000" cy="4393559"/>
          </a:xfrm>
        </p:spPr>
        <p:txBody>
          <a:bodyPr>
            <a:normAutofit/>
          </a:bodyPr>
          <a:lstStyle/>
          <a:p>
            <a:pPr marL="0" indent="0">
              <a:buNone/>
            </a:pPr>
            <a:r>
              <a:rPr lang="en-US" b="1" dirty="0"/>
              <a:t>Provider Services Pricing Workbook for Participating States</a:t>
            </a:r>
          </a:p>
          <a:p>
            <a:pPr marL="0" lvl="1" indent="0">
              <a:spcBef>
                <a:spcPts val="0"/>
              </a:spcBef>
              <a:spcAft>
                <a:spcPts val="1200"/>
              </a:spcAft>
              <a:buNone/>
            </a:pPr>
            <a:endParaRPr lang="en-US" sz="700" dirty="0"/>
          </a:p>
          <a:p>
            <a:pPr marL="342900" lvl="1" indent="-342900">
              <a:spcBef>
                <a:spcPts val="0"/>
              </a:spcBef>
              <a:spcAft>
                <a:spcPts val="1200"/>
              </a:spcAft>
            </a:pPr>
            <a:r>
              <a:rPr lang="en-US" dirty="0"/>
              <a:t>Tool that provides detailed, step by step instructions to complete Attachment G – Pricing Schedules and the Cost Comparison Matrix. </a:t>
            </a:r>
            <a:endParaRPr lang="en-US" b="1" dirty="0"/>
          </a:p>
          <a:p>
            <a:pPr marL="0" lvl="1" indent="0">
              <a:spcBef>
                <a:spcPts val="0"/>
              </a:spcBef>
              <a:spcAft>
                <a:spcPts val="1200"/>
              </a:spcAft>
              <a:buNone/>
            </a:pPr>
            <a:r>
              <a:rPr lang="en-US" sz="2400" b="1" dirty="0"/>
              <a:t>Attachment G - Pricing Schedules</a:t>
            </a:r>
          </a:p>
          <a:p>
            <a:pPr marL="342900" lvl="1" indent="-342900">
              <a:spcBef>
                <a:spcPts val="0"/>
              </a:spcBef>
              <a:spcAft>
                <a:spcPts val="1200"/>
              </a:spcAft>
            </a:pPr>
            <a:r>
              <a:rPr lang="en-US" dirty="0"/>
              <a:t>One for each awarded vendor. </a:t>
            </a:r>
          </a:p>
          <a:p>
            <a:pPr marL="342900" lvl="1" indent="-342900">
              <a:spcBef>
                <a:spcPts val="0"/>
              </a:spcBef>
              <a:spcAft>
                <a:spcPts val="1200"/>
              </a:spcAft>
            </a:pPr>
            <a:r>
              <a:rPr lang="en-US" dirty="0"/>
              <a:t>Used by Participating States to calculate the Total State Specific Costs for DDI, Operations, and Enhancement Pool hours for a specific vendor. </a:t>
            </a:r>
          </a:p>
          <a:p>
            <a:pPr marL="0" indent="0">
              <a:spcBef>
                <a:spcPts val="0"/>
              </a:spcBef>
              <a:spcAft>
                <a:spcPts val="1200"/>
              </a:spcAft>
              <a:buNone/>
            </a:pPr>
            <a:endParaRPr lang="en-US" dirty="0"/>
          </a:p>
          <a:p>
            <a:pPr>
              <a:spcBef>
                <a:spcPts val="0"/>
              </a:spcBef>
              <a:spcAft>
                <a:spcPts val="1200"/>
              </a:spcAft>
            </a:pPr>
            <a:endParaRPr lang="en-US" dirty="0"/>
          </a:p>
          <a:p>
            <a:pPr lvl="1">
              <a:spcBef>
                <a:spcPts val="0"/>
              </a:spcBef>
              <a:spcAft>
                <a:spcPts val="1200"/>
              </a:spcAft>
            </a:pP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2168983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2699"/>
            <a:ext cx="8382000" cy="762000"/>
          </a:xfrm>
        </p:spPr>
        <p:txBody>
          <a:bodyPr>
            <a:noAutofit/>
          </a:bodyPr>
          <a:lstStyle/>
          <a:p>
            <a:pPr algn="ctr"/>
            <a:r>
              <a:rPr lang="en-US" b="1" dirty="0">
                <a:solidFill>
                  <a:srgbClr val="002855"/>
                </a:solidFill>
              </a:rPr>
              <a:t>NASPO ValuePoint Website – Provider Services Pricing Materials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
        <p:nvSpPr>
          <p:cNvPr id="7" name="Content Placeholder 6"/>
          <p:cNvSpPr>
            <a:spLocks noGrp="1"/>
          </p:cNvSpPr>
          <p:nvPr>
            <p:ph idx="1"/>
          </p:nvPr>
        </p:nvSpPr>
        <p:spPr>
          <a:xfrm>
            <a:off x="457200" y="2057400"/>
            <a:ext cx="8229600" cy="4419600"/>
          </a:xfrm>
        </p:spPr>
        <p:txBody>
          <a:bodyPr>
            <a:normAutofit/>
          </a:bodyPr>
          <a:lstStyle/>
          <a:p>
            <a:pPr marL="0" indent="0">
              <a:spcBef>
                <a:spcPts val="0"/>
              </a:spcBef>
              <a:spcAft>
                <a:spcPts val="1200"/>
              </a:spcAft>
              <a:buClr>
                <a:srgbClr val="002855"/>
              </a:buClr>
              <a:buNone/>
            </a:pPr>
            <a:r>
              <a:rPr lang="en-US" sz="2000" b="1" dirty="0">
                <a:solidFill>
                  <a:prstClr val="black"/>
                </a:solidFill>
              </a:rPr>
              <a:t>NASPO ValuePoint Provider Services Cost Comparison Matrix</a:t>
            </a:r>
          </a:p>
          <a:p>
            <a:pPr>
              <a:spcBef>
                <a:spcPts val="0"/>
              </a:spcBef>
              <a:spcAft>
                <a:spcPts val="1200"/>
              </a:spcAft>
              <a:buClr>
                <a:srgbClr val="002855"/>
              </a:buClr>
            </a:pPr>
            <a:r>
              <a:rPr lang="en-US" sz="2000" dirty="0">
                <a:solidFill>
                  <a:prstClr val="black"/>
                </a:solidFill>
              </a:rPr>
              <a:t> Tool that will allow Participating States to compare Provider Services Vendor solution costs from the Master List to determine for the scope of work, best value.  </a:t>
            </a:r>
          </a:p>
          <a:p>
            <a:pPr marL="0" lvl="1" indent="0">
              <a:spcBef>
                <a:spcPts val="0"/>
              </a:spcBef>
              <a:spcAft>
                <a:spcPts val="1200"/>
              </a:spcAft>
              <a:buClr>
                <a:srgbClr val="002855"/>
              </a:buClr>
              <a:buNone/>
            </a:pPr>
            <a:r>
              <a:rPr lang="en-US" dirty="0"/>
              <a:t>Provider Services Pricing Materials allow Participating States to tailor the Provider solution and services to meet their state specific needs.</a:t>
            </a:r>
            <a:endParaRPr lang="en-US" b="1" i="1" dirty="0"/>
          </a:p>
          <a:p>
            <a:pPr marL="0" lvl="1" indent="0">
              <a:spcBef>
                <a:spcPts val="0"/>
              </a:spcBef>
              <a:spcAft>
                <a:spcPts val="1200"/>
              </a:spcAft>
              <a:buClr>
                <a:srgbClr val="002855"/>
              </a:buClr>
              <a:buNone/>
            </a:pPr>
            <a:endParaRPr lang="en-US" sz="100" b="1" i="1" dirty="0"/>
          </a:p>
          <a:p>
            <a:pPr marL="0" lvl="1" indent="0">
              <a:spcBef>
                <a:spcPts val="0"/>
              </a:spcBef>
              <a:spcAft>
                <a:spcPts val="1200"/>
              </a:spcAft>
              <a:buClr>
                <a:srgbClr val="002855"/>
              </a:buClr>
              <a:buNone/>
            </a:pPr>
            <a:r>
              <a:rPr lang="en-US" sz="1600" b="1" i="1" dirty="0"/>
              <a:t>Note: </a:t>
            </a:r>
            <a:r>
              <a:rPr lang="en-US" sz="1600" i="1" dirty="0"/>
              <a:t>Option A and Option B services are not offered as standalone solutions without the Core Provider Services solution; however, Participating States may choose to procure only Core Provider Services, Core Provider Services and Option A, Core Provider Services and Option B, or Core Provider Services and Options A and B. </a:t>
            </a:r>
          </a:p>
          <a:p>
            <a:pPr marL="0" lvl="1" indent="0">
              <a:spcBef>
                <a:spcPts val="0"/>
              </a:spcBef>
              <a:spcAft>
                <a:spcPts val="1200"/>
              </a:spcAft>
              <a:buClr>
                <a:srgbClr val="002855"/>
              </a:buClr>
              <a:buNone/>
            </a:pPr>
            <a:endParaRPr lang="en-US" sz="2100" dirty="0"/>
          </a:p>
          <a:p>
            <a:pPr>
              <a:spcBef>
                <a:spcPts val="0"/>
              </a:spcBef>
              <a:spcAft>
                <a:spcPts val="1200"/>
              </a:spcAft>
              <a:buClr>
                <a:srgbClr val="002855"/>
              </a:buClr>
            </a:pPr>
            <a:endParaRPr lang="en-US" dirty="0">
              <a:solidFill>
                <a:prstClr val="black"/>
              </a:solidFill>
            </a:endParaRPr>
          </a:p>
        </p:txBody>
      </p:sp>
    </p:spTree>
    <p:extLst>
      <p:ext uri="{BB962C8B-B14F-4D97-AF65-F5344CB8AC3E}">
        <p14:creationId xmlns:p14="http://schemas.microsoft.com/office/powerpoint/2010/main" val="31675407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2699"/>
            <a:ext cx="8382000" cy="762000"/>
          </a:xfrm>
        </p:spPr>
        <p:txBody>
          <a:bodyPr>
            <a:noAutofit/>
          </a:bodyPr>
          <a:lstStyle/>
          <a:p>
            <a:pPr algn="ctr"/>
            <a:r>
              <a:rPr lang="en-US" b="1" dirty="0">
                <a:solidFill>
                  <a:srgbClr val="002855"/>
                </a:solidFill>
              </a:rPr>
              <a:t>NASPO ValuePoint Website  - Vendor Portfolios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
        <p:nvSpPr>
          <p:cNvPr id="7" name="Content Placeholder 6"/>
          <p:cNvSpPr>
            <a:spLocks noGrp="1"/>
          </p:cNvSpPr>
          <p:nvPr>
            <p:ph idx="1"/>
          </p:nvPr>
        </p:nvSpPr>
        <p:spPr>
          <a:xfrm>
            <a:off x="457200" y="1676400"/>
            <a:ext cx="8229600" cy="4800600"/>
          </a:xfrm>
        </p:spPr>
        <p:txBody>
          <a:bodyPr>
            <a:normAutofit/>
          </a:bodyPr>
          <a:lstStyle/>
          <a:p>
            <a:pPr marL="0" lvl="1" indent="0">
              <a:spcBef>
                <a:spcPts val="0"/>
              </a:spcBef>
              <a:spcAft>
                <a:spcPts val="1200"/>
              </a:spcAft>
              <a:buClr>
                <a:srgbClr val="002855"/>
              </a:buClr>
              <a:buNone/>
            </a:pPr>
            <a:endParaRPr lang="en-US" sz="2100" dirty="0"/>
          </a:p>
          <a:p>
            <a:pPr>
              <a:spcBef>
                <a:spcPts val="0"/>
              </a:spcBef>
              <a:spcAft>
                <a:spcPts val="1200"/>
              </a:spcAft>
              <a:buClr>
                <a:srgbClr val="002855"/>
              </a:buClr>
            </a:pPr>
            <a:endParaRPr lang="en-US" dirty="0">
              <a:solidFill>
                <a:prstClr val="black"/>
              </a:solidFill>
            </a:endParaRPr>
          </a:p>
        </p:txBody>
      </p:sp>
      <p:pic>
        <p:nvPicPr>
          <p:cNvPr id="3" name="Picture 2"/>
          <p:cNvPicPr>
            <a:picLocks noChangeAspect="1"/>
          </p:cNvPicPr>
          <p:nvPr/>
        </p:nvPicPr>
        <p:blipFill rotWithShape="1">
          <a:blip r:embed="rId4"/>
          <a:srcRect l="22269" t="31996" r="23109" b="14775"/>
          <a:stretch/>
        </p:blipFill>
        <p:spPr>
          <a:xfrm>
            <a:off x="244289" y="1828800"/>
            <a:ext cx="8594911" cy="4495800"/>
          </a:xfrm>
          <a:prstGeom prst="rect">
            <a:avLst/>
          </a:prstGeom>
        </p:spPr>
      </p:pic>
    </p:spTree>
    <p:extLst>
      <p:ext uri="{BB962C8B-B14F-4D97-AF65-F5344CB8AC3E}">
        <p14:creationId xmlns:p14="http://schemas.microsoft.com/office/powerpoint/2010/main" val="3838250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2699"/>
            <a:ext cx="8382000" cy="762000"/>
          </a:xfrm>
        </p:spPr>
        <p:txBody>
          <a:bodyPr>
            <a:noAutofit/>
          </a:bodyPr>
          <a:lstStyle/>
          <a:p>
            <a:pPr algn="ctr"/>
            <a:r>
              <a:rPr lang="en-US" b="1" dirty="0">
                <a:solidFill>
                  <a:srgbClr val="002855"/>
                </a:solidFill>
              </a:rPr>
              <a:t>NASPO ValuePoint Website  - Vendor Portfolios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
        <p:nvSpPr>
          <p:cNvPr id="7" name="Content Placeholder 6"/>
          <p:cNvSpPr>
            <a:spLocks noGrp="1"/>
          </p:cNvSpPr>
          <p:nvPr>
            <p:ph idx="1"/>
          </p:nvPr>
        </p:nvSpPr>
        <p:spPr>
          <a:xfrm>
            <a:off x="457200" y="1676400"/>
            <a:ext cx="8229600" cy="4800600"/>
          </a:xfrm>
        </p:spPr>
        <p:txBody>
          <a:bodyPr>
            <a:normAutofit/>
          </a:bodyPr>
          <a:lstStyle/>
          <a:p>
            <a:pPr marL="0" lvl="1" indent="0">
              <a:spcBef>
                <a:spcPts val="0"/>
              </a:spcBef>
              <a:spcAft>
                <a:spcPts val="1200"/>
              </a:spcAft>
              <a:buClr>
                <a:srgbClr val="002855"/>
              </a:buClr>
              <a:buNone/>
            </a:pPr>
            <a:endParaRPr lang="en-US" sz="2100" dirty="0"/>
          </a:p>
          <a:p>
            <a:pPr>
              <a:spcBef>
                <a:spcPts val="0"/>
              </a:spcBef>
              <a:spcAft>
                <a:spcPts val="1200"/>
              </a:spcAft>
              <a:buClr>
                <a:srgbClr val="002855"/>
              </a:buClr>
            </a:pPr>
            <a:endParaRPr lang="en-US" dirty="0">
              <a:solidFill>
                <a:prstClr val="black"/>
              </a:solidFill>
            </a:endParaRPr>
          </a:p>
        </p:txBody>
      </p:sp>
      <p:pic>
        <p:nvPicPr>
          <p:cNvPr id="4" name="Picture 3"/>
          <p:cNvPicPr>
            <a:picLocks noChangeAspect="1"/>
          </p:cNvPicPr>
          <p:nvPr/>
        </p:nvPicPr>
        <p:blipFill rotWithShape="1">
          <a:blip r:embed="rId4"/>
          <a:srcRect l="21429" t="23386" r="21848" b="10861"/>
          <a:stretch/>
        </p:blipFill>
        <p:spPr>
          <a:xfrm>
            <a:off x="198222" y="1676400"/>
            <a:ext cx="8747555" cy="5442924"/>
          </a:xfrm>
          <a:prstGeom prst="rect">
            <a:avLst/>
          </a:prstGeom>
        </p:spPr>
      </p:pic>
      <p:sp>
        <p:nvSpPr>
          <p:cNvPr id="3" name="Rectangle 2"/>
          <p:cNvSpPr/>
          <p:nvPr/>
        </p:nvSpPr>
        <p:spPr>
          <a:xfrm>
            <a:off x="990600" y="2057400"/>
            <a:ext cx="27432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Contractor Name</a:t>
            </a:r>
          </a:p>
        </p:txBody>
      </p:sp>
      <p:sp>
        <p:nvSpPr>
          <p:cNvPr id="6" name="Rectangle 5"/>
          <p:cNvSpPr/>
          <p:nvPr/>
        </p:nvSpPr>
        <p:spPr>
          <a:xfrm>
            <a:off x="3733800" y="2133600"/>
            <a:ext cx="14478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Contractor Logo</a:t>
            </a:r>
          </a:p>
        </p:txBody>
      </p:sp>
      <p:sp>
        <p:nvSpPr>
          <p:cNvPr id="8" name="Rectangle 7"/>
          <p:cNvSpPr/>
          <p:nvPr/>
        </p:nvSpPr>
        <p:spPr>
          <a:xfrm>
            <a:off x="5334000" y="2514600"/>
            <a:ext cx="3505200" cy="1143000"/>
          </a:xfrm>
          <a:prstGeom prst="rect">
            <a:avLst/>
          </a:prstGeom>
          <a:solidFill>
            <a:srgbClr val="ECF0E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9" name="Rectangle 8"/>
          <p:cNvSpPr/>
          <p:nvPr/>
        </p:nvSpPr>
        <p:spPr>
          <a:xfrm>
            <a:off x="1002632" y="5410199"/>
            <a:ext cx="4178968" cy="1418501"/>
          </a:xfrm>
          <a:prstGeom prst="rect">
            <a:avLst/>
          </a:prstGeom>
          <a:solidFill>
            <a:srgbClr val="ECF0EF"/>
          </a:solidFill>
          <a:ln>
            <a:noFill/>
          </a:ln>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pPr>
            <a:r>
              <a:rPr lang="en-US" sz="1200" dirty="0">
                <a:latin typeface="Calibri" panose="020F0502020204030204" pitchFamily="34" charset="0"/>
                <a:cs typeface="Calibri" panose="020F0502020204030204" pitchFamily="34" charset="0"/>
              </a:rPr>
              <a:t>XXX Master Agreement</a:t>
            </a:r>
          </a:p>
          <a:p>
            <a:pPr>
              <a:lnSpc>
                <a:spcPct val="150000"/>
              </a:lnSpc>
            </a:pPr>
            <a:r>
              <a:rPr lang="en-US" sz="1200" dirty="0">
                <a:latin typeface="Calibri" panose="020F0502020204030204" pitchFamily="34" charset="0"/>
                <a:cs typeface="Calibri" panose="020F0502020204030204" pitchFamily="34" charset="0"/>
              </a:rPr>
              <a:t>XXX Pricing Materials</a:t>
            </a:r>
          </a:p>
          <a:p>
            <a:pPr>
              <a:lnSpc>
                <a:spcPct val="150000"/>
              </a:lnSpc>
            </a:pPr>
            <a:r>
              <a:rPr lang="en-US" sz="1200" dirty="0">
                <a:latin typeface="Calibri" panose="020F0502020204030204" pitchFamily="34" charset="0"/>
                <a:cs typeface="Calibri" panose="020F0502020204030204" pitchFamily="34" charset="0"/>
              </a:rPr>
              <a:t>XXX Model PA</a:t>
            </a:r>
          </a:p>
          <a:p>
            <a:pPr>
              <a:lnSpc>
                <a:spcPct val="150000"/>
              </a:lnSpc>
            </a:pPr>
            <a:r>
              <a:rPr lang="en-US" sz="1200" dirty="0">
                <a:latin typeface="Calibri" panose="020F0502020204030204" pitchFamily="34" charset="0"/>
                <a:cs typeface="Calibri" panose="020F0502020204030204" pitchFamily="34" charset="0"/>
              </a:rPr>
              <a:t>XXX Redacted Proposal</a:t>
            </a:r>
          </a:p>
          <a:p>
            <a:pPr>
              <a:lnSpc>
                <a:spcPct val="150000"/>
              </a:lnSpc>
            </a:pPr>
            <a:r>
              <a:rPr lang="en-US" sz="1200" dirty="0">
                <a:latin typeface="Calibri" panose="020F0502020204030204" pitchFamily="34" charset="0"/>
                <a:cs typeface="Calibri" panose="020F0502020204030204" pitchFamily="34" charset="0"/>
              </a:rPr>
              <a:t>Provider Services Master Agreement CMS Approval Letter </a:t>
            </a:r>
          </a:p>
        </p:txBody>
      </p:sp>
    </p:spTree>
    <p:extLst>
      <p:ext uri="{BB962C8B-B14F-4D97-AF65-F5344CB8AC3E}">
        <p14:creationId xmlns:p14="http://schemas.microsoft.com/office/powerpoint/2010/main" val="3527214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
        <p:nvSpPr>
          <p:cNvPr id="5" name="Rectangle 3"/>
          <p:cNvSpPr txBox="1">
            <a:spLocks noChangeArrowheads="1"/>
          </p:cNvSpPr>
          <p:nvPr/>
        </p:nvSpPr>
        <p:spPr>
          <a:xfrm>
            <a:off x="685800" y="2057400"/>
            <a:ext cx="7848600" cy="4419600"/>
          </a:xfrm>
          <a:prstGeom prst="rect">
            <a:avLst/>
          </a:prstGeom>
          <a:solidFill>
            <a:srgbClr val="002855">
              <a:alpha val="89804"/>
            </a:srgbClr>
          </a:solidFill>
        </p:spPr>
        <p:txBody>
          <a:bodyPr vert="horz" lIns="91440" tIns="45720" rIns="91440" bIns="45720" rtlCol="0">
            <a:normAutofit fontScale="77500" lnSpcReduction="2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624078" indent="-514350">
              <a:spcAft>
                <a:spcPts val="1200"/>
              </a:spcAft>
              <a:buClr>
                <a:schemeClr val="bg1"/>
              </a:buClr>
              <a:buFont typeface="+mj-lt"/>
              <a:buAutoNum type="arabicPeriod"/>
            </a:pPr>
            <a:r>
              <a:rPr lang="en-US" sz="2200" dirty="0">
                <a:solidFill>
                  <a:schemeClr val="bg1"/>
                </a:solidFill>
                <a:latin typeface="Arial" panose="020B0604020202020204" pitchFamily="34" charset="0"/>
                <a:cs typeface="Arial" panose="020B0604020202020204" pitchFamily="34" charset="0"/>
              </a:rPr>
              <a:t>Sample PA’s are located on the NASPO ValuePoint Website under each master agreement portfolio. </a:t>
            </a:r>
          </a:p>
          <a:p>
            <a:pPr marL="624078" indent="-514350">
              <a:spcAft>
                <a:spcPts val="1200"/>
              </a:spcAft>
              <a:buClr>
                <a:schemeClr val="bg1"/>
              </a:buClr>
              <a:buFont typeface="+mj-lt"/>
              <a:buAutoNum type="arabicPeriod"/>
            </a:pPr>
            <a:r>
              <a:rPr lang="en-US" sz="2200" dirty="0">
                <a:solidFill>
                  <a:schemeClr val="bg1"/>
                </a:solidFill>
                <a:latin typeface="Arial" panose="020B0604020202020204" pitchFamily="34" charset="0"/>
                <a:cs typeface="Arial" panose="020B0604020202020204" pitchFamily="34" charset="0"/>
              </a:rPr>
              <a:t>Executed Participating Addendum will be maintained on </a:t>
            </a:r>
            <a:r>
              <a:rPr lang="en-US" sz="2200" b="1" dirty="0">
                <a:solidFill>
                  <a:srgbClr val="C34432"/>
                </a:solidFill>
                <a:latin typeface="Arial" panose="020B0604020202020204" pitchFamily="34" charset="0"/>
                <a:cs typeface="Arial" panose="020B0604020202020204" pitchFamily="34" charset="0"/>
              </a:rPr>
              <a:t>www.naspovaluepoint.org </a:t>
            </a:r>
            <a:r>
              <a:rPr lang="en-US" sz="2200" dirty="0">
                <a:solidFill>
                  <a:schemeClr val="bg1"/>
                </a:solidFill>
                <a:latin typeface="Arial" panose="020B0604020202020204" pitchFamily="34" charset="0"/>
                <a:cs typeface="Arial" panose="020B0604020202020204" pitchFamily="34" charset="0"/>
              </a:rPr>
              <a:t>and in a repository.</a:t>
            </a:r>
          </a:p>
          <a:p>
            <a:pPr marL="624078" indent="-514350">
              <a:spcAft>
                <a:spcPts val="1200"/>
              </a:spcAft>
              <a:buClr>
                <a:schemeClr val="bg1"/>
              </a:buClr>
              <a:buFont typeface="+mj-lt"/>
              <a:buAutoNum type="arabicPeriod"/>
            </a:pPr>
            <a:r>
              <a:rPr lang="en-US" sz="2200" dirty="0">
                <a:solidFill>
                  <a:schemeClr val="bg1"/>
                </a:solidFill>
                <a:latin typeface="Arial" panose="020B0604020202020204" pitchFamily="34" charset="0"/>
                <a:cs typeface="Arial" panose="020B0604020202020204" pitchFamily="34" charset="0"/>
              </a:rPr>
              <a:t>Participating states will be identified on the map of the USA on each Master Agreement page on </a:t>
            </a:r>
            <a:r>
              <a:rPr lang="en-US" sz="2200" b="1" dirty="0">
                <a:solidFill>
                  <a:srgbClr val="C34432"/>
                </a:solidFill>
                <a:latin typeface="Arial" panose="020B0604020202020204" pitchFamily="34" charset="0"/>
                <a:cs typeface="Arial" panose="020B0604020202020204" pitchFamily="34" charset="0"/>
              </a:rPr>
              <a:t>www.naspovaluepoint.org </a:t>
            </a:r>
          </a:p>
          <a:p>
            <a:pPr marL="624078" indent="-514350">
              <a:spcAft>
                <a:spcPts val="1200"/>
              </a:spcAft>
              <a:buClr>
                <a:schemeClr val="bg1"/>
              </a:buClr>
              <a:buFont typeface="+mj-lt"/>
              <a:buAutoNum type="arabicPeriod"/>
            </a:pPr>
            <a:r>
              <a:rPr lang="en-US" sz="2200" dirty="0">
                <a:solidFill>
                  <a:schemeClr val="bg1"/>
                </a:solidFill>
                <a:latin typeface="Arial" panose="020B0604020202020204" pitchFamily="34" charset="0"/>
                <a:cs typeface="Arial" panose="020B0604020202020204" pitchFamily="34" charset="0"/>
              </a:rPr>
              <a:t>The Lead State and NASPO ValuePoint do not get involved with negotiations. </a:t>
            </a:r>
          </a:p>
          <a:p>
            <a:pPr marL="624078" indent="-514350">
              <a:spcAft>
                <a:spcPts val="1200"/>
              </a:spcAft>
              <a:buClr>
                <a:schemeClr val="bg1"/>
              </a:buClr>
              <a:buFont typeface="+mj-lt"/>
              <a:buAutoNum type="arabicPeriod"/>
            </a:pPr>
            <a:r>
              <a:rPr lang="en-US" sz="2200" dirty="0">
                <a:solidFill>
                  <a:schemeClr val="bg1"/>
                </a:solidFill>
                <a:latin typeface="Arial" panose="020B0604020202020204" pitchFamily="34" charset="0"/>
                <a:cs typeface="Arial" panose="020B0604020202020204" pitchFamily="34" charset="0"/>
              </a:rPr>
              <a:t>Only submit completed and negotiated PA’s with signatures from both parties.</a:t>
            </a:r>
          </a:p>
          <a:p>
            <a:pPr marL="624078" indent="-514350">
              <a:spcAft>
                <a:spcPts val="1200"/>
              </a:spcAft>
              <a:buClr>
                <a:schemeClr val="bg1"/>
              </a:buClr>
              <a:buFont typeface="+mj-lt"/>
              <a:buAutoNum type="arabicPeriod"/>
            </a:pPr>
            <a:r>
              <a:rPr lang="en-US" sz="2200" dirty="0">
                <a:solidFill>
                  <a:schemeClr val="bg1"/>
                </a:solidFill>
                <a:latin typeface="Arial" panose="020B0604020202020204" pitchFamily="34" charset="0"/>
                <a:cs typeface="Arial" panose="020B0604020202020204" pitchFamily="34" charset="0"/>
              </a:rPr>
              <a:t>Submit completed PA’s in PDF format to </a:t>
            </a:r>
            <a:r>
              <a:rPr lang="en-US" sz="2200" dirty="0">
                <a:solidFill>
                  <a:schemeClr val="bg1"/>
                </a:solidFill>
                <a:latin typeface="Arial" panose="020B0604020202020204" pitchFamily="34" charset="0"/>
                <a:cs typeface="Arial" panose="020B0604020202020204" pitchFamily="34" charset="0"/>
                <a:hlinkClick r:id="rId4"/>
              </a:rPr>
              <a:t>pa@naspovaluepoint.org</a:t>
            </a:r>
            <a:r>
              <a:rPr lang="en-US" sz="2200" dirty="0">
                <a:solidFill>
                  <a:schemeClr val="bg1"/>
                </a:solidFill>
                <a:latin typeface="Arial" panose="020B0604020202020204" pitchFamily="34" charset="0"/>
                <a:cs typeface="Arial" panose="020B0604020202020204" pitchFamily="34" charset="0"/>
              </a:rPr>
              <a:t> </a:t>
            </a:r>
          </a:p>
          <a:p>
            <a:pPr lvl="2"/>
            <a:r>
              <a:rPr lang="en-US" sz="2000" dirty="0">
                <a:solidFill>
                  <a:schemeClr val="bg1"/>
                </a:solidFill>
                <a:latin typeface="Arial" panose="020B0604020202020204" pitchFamily="34" charset="0"/>
                <a:cs typeface="Arial" panose="020B0604020202020204" pitchFamily="34" charset="0"/>
              </a:rPr>
              <a:t>Must have signatures from both parties</a:t>
            </a:r>
          </a:p>
          <a:p>
            <a:pPr lvl="2"/>
            <a:r>
              <a:rPr lang="en-US" sz="2000" dirty="0">
                <a:solidFill>
                  <a:schemeClr val="bg1"/>
                </a:solidFill>
                <a:latin typeface="Arial" panose="020B0604020202020204" pitchFamily="34" charset="0"/>
                <a:cs typeface="Arial" panose="020B0604020202020204" pitchFamily="34" charset="0"/>
              </a:rPr>
              <a:t>Submit in PDF format</a:t>
            </a:r>
            <a:endParaRPr lang="en-US" sz="2800" dirty="0">
              <a:latin typeface="Arial" panose="020B0604020202020204" pitchFamily="34" charset="0"/>
              <a:cs typeface="Arial" panose="020B0604020202020204" pitchFamily="34" charset="0"/>
            </a:endParaRPr>
          </a:p>
        </p:txBody>
      </p:sp>
      <p:sp>
        <p:nvSpPr>
          <p:cNvPr id="6" name="Rectangle 2"/>
          <p:cNvSpPr txBox="1">
            <a:spLocks noChangeArrowheads="1"/>
          </p:cNvSpPr>
          <p:nvPr/>
        </p:nvSpPr>
        <p:spPr>
          <a:xfrm>
            <a:off x="1295400" y="838200"/>
            <a:ext cx="7239000" cy="914400"/>
          </a:xfrm>
          <a:prstGeom prst="rect">
            <a:avLst/>
          </a:prstGeom>
          <a:solidFill>
            <a:schemeClr val="bg1">
              <a:alpha val="69804"/>
            </a:schemeClr>
          </a:solidFill>
        </p:spPr>
        <p:txBody>
          <a:bodyPr vert="horz"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en-US" sz="4800" dirty="0">
                <a:solidFill>
                  <a:srgbClr val="002855"/>
                </a:solidFill>
                <a:latin typeface="Arial" panose="020B0604020202020204" pitchFamily="34" charset="0"/>
                <a:cs typeface="Arial" panose="020B0604020202020204" pitchFamily="34" charset="0"/>
              </a:rPr>
              <a:t>Things to Remember</a:t>
            </a:r>
          </a:p>
        </p:txBody>
      </p:sp>
      <p:pic>
        <p:nvPicPr>
          <p:cNvPr id="7" name="Picture 6" descr="File:Emblem-&lt;strong&gt;important&lt;/strong&gt;-violet.svg - Wikimedia Commons"/>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66700" y="698577"/>
            <a:ext cx="1409700" cy="1409700"/>
          </a:xfrm>
          <a:prstGeom prst="rect">
            <a:avLst/>
          </a:prstGeom>
        </p:spPr>
      </p:pic>
    </p:spTree>
    <p:extLst>
      <p:ext uri="{BB962C8B-B14F-4D97-AF65-F5344CB8AC3E}">
        <p14:creationId xmlns:p14="http://schemas.microsoft.com/office/powerpoint/2010/main" val="3726749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2067"/>
            <a:ext cx="8229600" cy="990600"/>
          </a:xfrm>
        </p:spPr>
        <p:txBody>
          <a:bodyPr>
            <a:normAutofit fontScale="90000"/>
          </a:bodyPr>
          <a:lstStyle/>
          <a:p>
            <a:pPr algn="ctr"/>
            <a:r>
              <a:rPr lang="en-US" sz="5400" b="1" dirty="0"/>
              <a:t>Solicitation &amp; Master Agreement Questions?</a:t>
            </a:r>
          </a:p>
        </p:txBody>
      </p:sp>
      <p:sp>
        <p:nvSpPr>
          <p:cNvPr id="3" name="Content Placeholder 2"/>
          <p:cNvSpPr>
            <a:spLocks noGrp="1"/>
          </p:cNvSpPr>
          <p:nvPr>
            <p:ph idx="1"/>
          </p:nvPr>
        </p:nvSpPr>
        <p:spPr>
          <a:xfrm rot="21248874">
            <a:off x="1594787" y="2039720"/>
            <a:ext cx="5992377" cy="2937774"/>
          </a:xfrm>
        </p:spPr>
        <p:style>
          <a:lnRef idx="0">
            <a:schemeClr val="accent2"/>
          </a:lnRef>
          <a:fillRef idx="3">
            <a:schemeClr val="accent2"/>
          </a:fillRef>
          <a:effectRef idx="3">
            <a:schemeClr val="accent2"/>
          </a:effectRef>
          <a:fontRef idx="minor">
            <a:schemeClr val="lt1"/>
          </a:fontRef>
        </p:style>
        <p:txBody>
          <a:bodyPr>
            <a:normAutofit lnSpcReduction="10000"/>
          </a:bodyPr>
          <a:lstStyle/>
          <a:p>
            <a:pPr marL="0" indent="0" algn="ctr">
              <a:buNone/>
            </a:pPr>
            <a:endParaRPr lang="en-US" sz="1800" dirty="0"/>
          </a:p>
          <a:p>
            <a:pPr marL="0" indent="0" algn="ctr">
              <a:buNone/>
            </a:pPr>
            <a:r>
              <a:rPr lang="en-US" sz="3000" b="1" i="1" dirty="0"/>
              <a:t>Contract Lead:</a:t>
            </a:r>
          </a:p>
          <a:p>
            <a:pPr marL="0" indent="0" algn="ctr">
              <a:buNone/>
            </a:pPr>
            <a:r>
              <a:rPr lang="en-US" sz="2800" i="1" dirty="0"/>
              <a:t>John Thomas</a:t>
            </a:r>
          </a:p>
          <a:p>
            <a:pPr marL="0" indent="0" algn="ctr">
              <a:buNone/>
            </a:pPr>
            <a:r>
              <a:rPr lang="en-US" sz="2800" i="1" dirty="0"/>
              <a:t>State of Montana</a:t>
            </a:r>
          </a:p>
          <a:p>
            <a:pPr marL="0" indent="0" algn="ctr">
              <a:buNone/>
            </a:pPr>
            <a:r>
              <a:rPr lang="en-US" sz="2800" i="1" dirty="0"/>
              <a:t>Phone Number: 406-444-0110</a:t>
            </a:r>
          </a:p>
          <a:p>
            <a:pPr marL="0" indent="0" algn="ctr">
              <a:buNone/>
            </a:pPr>
            <a:r>
              <a:rPr lang="en-US" sz="2800" i="1" dirty="0">
                <a:solidFill>
                  <a:srgbClr val="002855"/>
                </a:solidFill>
              </a:rPr>
              <a:t>Email: JThomas@mt.gov</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
        <p:nvSpPr>
          <p:cNvPr id="6" name="Rectangle 5">
            <a:extLst>
              <a:ext uri="{FF2B5EF4-FFF2-40B4-BE49-F238E27FC236}">
                <a16:creationId xmlns:a16="http://schemas.microsoft.com/office/drawing/2014/main" id="{91049B1B-6EED-438A-94A1-F8D854826484}"/>
              </a:ext>
            </a:extLst>
          </p:cNvPr>
          <p:cNvSpPr/>
          <p:nvPr/>
        </p:nvSpPr>
        <p:spPr>
          <a:xfrm>
            <a:off x="0" y="5555159"/>
            <a:ext cx="9143999" cy="769441"/>
          </a:xfrm>
          <a:prstGeom prst="rect">
            <a:avLst/>
          </a:prstGeom>
          <a:solidFill>
            <a:srgbClr val="002855"/>
          </a:solidFill>
          <a:ln>
            <a:noFill/>
          </a:ln>
          <a:effectLst/>
        </p:spPr>
        <p:txBody>
          <a:bodyPr wrap="square">
            <a:spAutoFit/>
          </a:bodyPr>
          <a:lstStyle/>
          <a:p>
            <a:pPr algn="ctr"/>
            <a:r>
              <a:rPr lang="en-US" sz="2200" b="1" dirty="0">
                <a:solidFill>
                  <a:schemeClr val="bg1"/>
                </a:solidFill>
                <a:effectLst/>
              </a:rPr>
              <a:t>Contract Web Page: </a:t>
            </a:r>
          </a:p>
          <a:p>
            <a:pPr algn="ctr"/>
            <a:r>
              <a:rPr lang="en-US" sz="2200" b="1" dirty="0">
                <a:solidFill>
                  <a:schemeClr val="bg1"/>
                </a:solidFill>
                <a:effectLst/>
              </a:rPr>
              <a:t>http://www.naspovaluepoint.org</a:t>
            </a:r>
          </a:p>
        </p:txBody>
      </p:sp>
    </p:spTree>
    <p:extLst>
      <p:ext uri="{BB962C8B-B14F-4D97-AF65-F5344CB8AC3E}">
        <p14:creationId xmlns:p14="http://schemas.microsoft.com/office/powerpoint/2010/main" val="4014230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4361A2E-14FD-4CA4-9228-FFE21FAC232A}"/>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0" y="381000"/>
            <a:ext cx="9144000" cy="6477000"/>
          </a:xfrm>
          <a:prstGeom prst="rect">
            <a:avLst/>
          </a:prstGeom>
        </p:spPr>
      </p:pic>
      <p:sp>
        <p:nvSpPr>
          <p:cNvPr id="48134" name="Rectangle 3"/>
          <p:cNvSpPr>
            <a:spLocks noGrp="1" noChangeArrowheads="1"/>
          </p:cNvSpPr>
          <p:nvPr>
            <p:ph type="body" idx="4294967295"/>
          </p:nvPr>
        </p:nvSpPr>
        <p:spPr>
          <a:xfrm>
            <a:off x="-434" y="2667000"/>
            <a:ext cx="9144000" cy="2362200"/>
          </a:xfrm>
          <a:solidFill>
            <a:srgbClr val="002855">
              <a:alpha val="69804"/>
            </a:srgbClr>
          </a:solidFill>
        </p:spPr>
        <p:style>
          <a:lnRef idx="0">
            <a:schemeClr val="accent1"/>
          </a:lnRef>
          <a:fillRef idx="3">
            <a:schemeClr val="accent1"/>
          </a:fillRef>
          <a:effectRef idx="3">
            <a:schemeClr val="accent1"/>
          </a:effectRef>
          <a:fontRef idx="minor">
            <a:schemeClr val="lt1"/>
          </a:fontRef>
        </p:style>
        <p:txBody>
          <a:bodyPr>
            <a:normAutofit/>
          </a:bodyPr>
          <a:lstStyle/>
          <a:p>
            <a:pPr marL="109728" indent="0" algn="ctr">
              <a:spcBef>
                <a:spcPts val="0"/>
              </a:spcBef>
              <a:buNone/>
            </a:pPr>
            <a:r>
              <a:rPr lang="en-US" dirty="0">
                <a:latin typeface="Arial" panose="020B0604020202020204" pitchFamily="34" charset="0"/>
                <a:cs typeface="Arial" panose="020B0604020202020204" pitchFamily="34" charset="0"/>
              </a:rPr>
              <a:t>*</a:t>
            </a:r>
            <a:r>
              <a:rPr lang="en-US" b="1" dirty="0">
                <a:solidFill>
                  <a:srgbClr val="C04432"/>
                </a:solidFill>
                <a:latin typeface="Arial" panose="020B0604020202020204" pitchFamily="34" charset="0"/>
                <a:cs typeface="Arial" panose="020B0604020202020204" pitchFamily="34" charset="0"/>
              </a:rPr>
              <a:t>Shannon Berry</a:t>
            </a:r>
          </a:p>
          <a:p>
            <a:pPr marL="109728" indent="0" algn="ctr">
              <a:spcBef>
                <a:spcPts val="0"/>
              </a:spcBef>
              <a:buNone/>
            </a:pPr>
            <a:r>
              <a:rPr lang="en-US" dirty="0">
                <a:latin typeface="Arial" panose="020B0604020202020204" pitchFamily="34" charset="0"/>
                <a:cs typeface="Arial" panose="020B0604020202020204" pitchFamily="34" charset="0"/>
              </a:rPr>
              <a:t>NASPO ValuePoint Cooperative Development Coordinator </a:t>
            </a:r>
          </a:p>
          <a:p>
            <a:pPr marL="109728" indent="0" algn="ctr">
              <a:spcBef>
                <a:spcPts val="0"/>
              </a:spcBef>
              <a:buNone/>
            </a:pPr>
            <a:r>
              <a:rPr lang="en-US" dirty="0">
                <a:solidFill>
                  <a:schemeClr val="accent1">
                    <a:lumMod val="25000"/>
                    <a:lumOff val="75000"/>
                  </a:schemeClr>
                </a:solidFill>
                <a:latin typeface="Arial" panose="020B0604020202020204" pitchFamily="34" charset="0"/>
                <a:cs typeface="Arial" panose="020B0604020202020204" pitchFamily="34" charset="0"/>
              </a:rPr>
              <a:t>SBerry@NASPOValuePoint.org </a:t>
            </a:r>
          </a:p>
          <a:p>
            <a:pPr marL="109728" indent="0" algn="ctr">
              <a:spcBef>
                <a:spcPts val="0"/>
              </a:spcBef>
              <a:buNone/>
            </a:pPr>
            <a:r>
              <a:rPr lang="en-US" dirty="0">
                <a:latin typeface="Arial" panose="020B0604020202020204" pitchFamily="34" charset="0"/>
                <a:cs typeface="Arial" panose="020B0604020202020204" pitchFamily="34" charset="0"/>
              </a:rPr>
              <a:t>775-720-3404 (PST)</a:t>
            </a:r>
            <a:br>
              <a:rPr lang="en-US" sz="2800"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marL="393192" lvl="1" indent="0" algn="ctr">
              <a:spcBef>
                <a:spcPts val="0"/>
              </a:spcBef>
              <a:buNone/>
            </a:pPr>
            <a:r>
              <a:rPr lang="en-US" sz="2200" i="1" dirty="0">
                <a:latin typeface="Arial" panose="020B0604020202020204" pitchFamily="34" charset="0"/>
                <a:cs typeface="Arial" panose="020B0604020202020204" pitchFamily="34" charset="0"/>
              </a:rPr>
              <a:t>* NASPO ValuePoint Contact for these Master Agreements. </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
        <p:nvSpPr>
          <p:cNvPr id="9" name="Title 1">
            <a:extLst>
              <a:ext uri="{FF2B5EF4-FFF2-40B4-BE49-F238E27FC236}">
                <a16:creationId xmlns:a16="http://schemas.microsoft.com/office/drawing/2014/main" id="{ED22AABE-7866-4937-B499-688368BFF019}"/>
              </a:ext>
            </a:extLst>
          </p:cNvPr>
          <p:cNvSpPr txBox="1">
            <a:spLocks/>
          </p:cNvSpPr>
          <p:nvPr/>
        </p:nvSpPr>
        <p:spPr>
          <a:xfrm>
            <a:off x="0" y="361451"/>
            <a:ext cx="9144434" cy="1086349"/>
          </a:xfrm>
          <a:prstGeom prst="rect">
            <a:avLst/>
          </a:prstGeom>
          <a:solidFill>
            <a:srgbClr val="002855">
              <a:alpha val="69804"/>
            </a:srgbClr>
          </a:solidFill>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6600" b="1" i="1" dirty="0">
                <a:ln w="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6200000" scaled="1"/>
                  <a:tileRect/>
                </a:gra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OTHER QUESTIONS?</a:t>
            </a:r>
          </a:p>
        </p:txBody>
      </p:sp>
    </p:spTree>
    <p:extLst>
      <p:ext uri="{BB962C8B-B14F-4D97-AF65-F5344CB8AC3E}">
        <p14:creationId xmlns:p14="http://schemas.microsoft.com/office/powerpoint/2010/main" val="1198264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0" y="2590800"/>
            <a:ext cx="9144001" cy="2308324"/>
          </a:xfrm>
          <a:prstGeom prst="rect">
            <a:avLst/>
          </a:prstGeom>
          <a:solidFill>
            <a:srgbClr val="002855"/>
          </a:solidFill>
        </p:spPr>
        <p:txBody>
          <a:bodyPr wrap="square" rtlCol="0">
            <a:spAutoFit/>
          </a:bodyPr>
          <a:lstStyle/>
          <a:p>
            <a:pPr algn="ctr"/>
            <a:r>
              <a:rPr lang="en-US" sz="4800" b="1" i="1" dirty="0">
                <a:solidFill>
                  <a:schemeClr val="bg1"/>
                </a:solidFill>
              </a:rPr>
              <a:t>Thank You!</a:t>
            </a:r>
          </a:p>
          <a:p>
            <a:pPr algn="ctr"/>
            <a:endParaRPr lang="en-US" sz="4800" b="1" i="1" dirty="0">
              <a:solidFill>
                <a:schemeClr val="bg1"/>
              </a:solidFill>
            </a:endParaRPr>
          </a:p>
          <a:p>
            <a:pPr algn="ctr"/>
            <a:r>
              <a:rPr lang="en-US" sz="4800" b="1" i="1" dirty="0">
                <a:solidFill>
                  <a:schemeClr val="bg1"/>
                </a:solidFill>
              </a:rPr>
              <a:t> </a:t>
            </a:r>
          </a:p>
        </p:txBody>
      </p:sp>
      <p:pic>
        <p:nvPicPr>
          <p:cNvPr id="5" name="Picture 4">
            <a:extLst>
              <a:ext uri="{FF2B5EF4-FFF2-40B4-BE49-F238E27FC236}">
                <a16:creationId xmlns:a16="http://schemas.microsoft.com/office/drawing/2014/main" id="{E9431A76-169A-4079-9406-2120A3525D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3429000"/>
            <a:ext cx="3998225" cy="1156231"/>
          </a:xfrm>
          <a:prstGeom prst="rect">
            <a:avLst/>
          </a:prstGeom>
        </p:spPr>
      </p:pic>
      <p:pic>
        <p:nvPicPr>
          <p:cNvPr id="4" name="Picture 3">
            <a:extLst>
              <a:ext uri="{FF2B5EF4-FFF2-40B4-BE49-F238E27FC236}">
                <a16:creationId xmlns:a16="http://schemas.microsoft.com/office/drawing/2014/main" id="{D1808E5D-6BFD-44B4-BE9A-81EA7E0953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25436"/>
            <a:ext cx="1066800" cy="311191"/>
          </a:xfrm>
          <a:prstGeom prst="rect">
            <a:avLst/>
          </a:prstGeom>
        </p:spPr>
      </p:pic>
    </p:spTree>
    <p:extLst>
      <p:ext uri="{BB962C8B-B14F-4D97-AF65-F5344CB8AC3E}">
        <p14:creationId xmlns:p14="http://schemas.microsoft.com/office/powerpoint/2010/main" val="33628387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3">
      <a:dk1>
        <a:sysClr val="windowText" lastClr="000000"/>
      </a:dk1>
      <a:lt1>
        <a:sysClr val="window" lastClr="FFFFFF"/>
      </a:lt1>
      <a:dk2>
        <a:srgbClr val="242852"/>
      </a:dk2>
      <a:lt2>
        <a:srgbClr val="ACCBF9"/>
      </a:lt2>
      <a:accent1>
        <a:srgbClr val="002855"/>
      </a:accent1>
      <a:accent2>
        <a:srgbClr val="C34432"/>
      </a:accent2>
      <a:accent3>
        <a:srgbClr val="297FD5"/>
      </a:accent3>
      <a:accent4>
        <a:srgbClr val="7F8FA9"/>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9621</TotalTime>
  <Words>3846</Words>
  <Application>Microsoft Office PowerPoint</Application>
  <PresentationFormat>On-screen Show (4:3)</PresentationFormat>
  <Paragraphs>389</Paragraphs>
  <Slides>32</Slides>
  <Notes>32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32</vt:i4>
      </vt:variant>
    </vt:vector>
  </HeadingPairs>
  <TitlesOfParts>
    <vt:vector size="39" baseType="lpstr">
      <vt:lpstr>Arial</vt:lpstr>
      <vt:lpstr>Arial Narrow</vt:lpstr>
      <vt:lpstr>Calibri</vt:lpstr>
      <vt:lpstr>Comic Sans MS</vt:lpstr>
      <vt:lpstr>Times New Roman</vt:lpstr>
      <vt:lpstr>Clarity</vt:lpstr>
      <vt:lpstr>Office Theme</vt:lpstr>
      <vt:lpstr>PowerPoint Presentation</vt:lpstr>
      <vt:lpstr>Sourcing Team</vt:lpstr>
      <vt:lpstr>Purpose</vt:lpstr>
      <vt:lpstr>Service Delivery Model</vt:lpstr>
      <vt:lpstr>Benefits of Agreements</vt:lpstr>
      <vt:lpstr>Provider Services Module Base Scope of Work</vt:lpstr>
      <vt:lpstr>Provider Services Module  Base Scope of Work </vt:lpstr>
      <vt:lpstr>Provider Services Module  Option A Scope of Work </vt:lpstr>
      <vt:lpstr>Provider Services Module  Option B Scope of Work </vt:lpstr>
      <vt:lpstr>Awarded Vendors </vt:lpstr>
      <vt:lpstr>Awarded Vendor Information </vt:lpstr>
      <vt:lpstr>PowerPoint Presentation</vt:lpstr>
      <vt:lpstr>PowerPoint Presentation</vt:lpstr>
      <vt:lpstr>PowerPoint Presentation</vt:lpstr>
      <vt:lpstr>Participation Opportunity </vt:lpstr>
      <vt:lpstr>PowerPoint Presentation</vt:lpstr>
      <vt:lpstr>Considerations for  Participating Addendum (PA)</vt:lpstr>
      <vt:lpstr>Considerations for  Participating Addendum (PA)</vt:lpstr>
      <vt:lpstr>Considerations for  Participating Addendum (PA)</vt:lpstr>
      <vt:lpstr>Considerations for  Participating Addendum (PA)</vt:lpstr>
      <vt:lpstr>PowerPoint Presentation</vt:lpstr>
      <vt:lpstr>Approval Process for the Participating Addendum (PA)</vt:lpstr>
      <vt:lpstr>NASPO ValuePoint Website</vt:lpstr>
      <vt:lpstr>NASPO ValuePoint Website – Solicitation Documentation</vt:lpstr>
      <vt:lpstr>NASPO ValuePoint Website – Provider Services Pricing Materials</vt:lpstr>
      <vt:lpstr>NASPO ValuePoint Website – Provider Services Pricing Materials</vt:lpstr>
      <vt:lpstr>NASPO ValuePoint Website  - Vendor Portfolios </vt:lpstr>
      <vt:lpstr>NASPO ValuePoint Website  - Vendor Portfolios </vt:lpstr>
      <vt:lpstr>PowerPoint Presentation</vt:lpstr>
      <vt:lpstr>Solicitation &amp; Master Agreement Questions?</vt:lpstr>
      <vt:lpstr>PowerPoint Presentation</vt:lpstr>
      <vt:lpstr>PowerPoint Presentation</vt:lpstr>
    </vt:vector>
  </TitlesOfParts>
  <Company>Department of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breach &amp; credit monitoring services</dc:title>
  <dc:creator>Valerie Bollinger</dc:creator>
  <cp:lastModifiedBy>Shannon Berry</cp:lastModifiedBy>
  <cp:revision>506</cp:revision>
  <cp:lastPrinted>2018-12-17T17:26:37Z</cp:lastPrinted>
  <dcterms:created xsi:type="dcterms:W3CDTF">2016-03-14T04:31:02Z</dcterms:created>
  <dcterms:modified xsi:type="dcterms:W3CDTF">2018-12-17T18:18:34Z</dcterms:modified>
</cp:coreProperties>
</file>