
<file path=[Content_Types].xml><?xml version="1.0" encoding="utf-8"?>
<Types xmlns="http://schemas.openxmlformats.org/package/2006/content-types">
  <Default Extension="bin" ContentType="application/vnd.openxmlformats-officedocument.spreadsheetml.printerSettings"/>
  <Default Extension="png" ContentType="image/png"/>
  <Default Extension="rels" ContentType="application/vnd.openxmlformats-package.relationships+xml"/>
  <Default Extension="vml" ContentType="application/vnd.openxmlformats-officedocument.vmlDrawing"/>
  <Default Extension="xml" ContentType="application/xml"/>
  <Override PartName="/xl/workbook.xml" ContentType="application/vnd.openxmlformats-officedocument.spreadsheetml.sheet.main+xml"/>
  <Override PartName="/xl/worksheets/sheet1.xml" ContentType="application/vnd.openxmlformats-officedocument.spreadsheetml.worksheet+xml"/>
  <Override PartName="/xl/theme/theme1.xml" ContentType="application/vnd.openxmlformats-officedocument.theme+xml"/>
  <Override PartName="/xl/styles.xml" ContentType="application/vnd.openxmlformats-officedocument.spreadsheetml.styles+xml"/>
  <Override PartName="/xl/sharedStrings.xml" ContentType="application/vnd.openxmlformats-officedocument.spreadsheetml.sharedStrings+xml"/>
  <Override PartName="/xl/drawings/drawing1.xml" ContentType="application/vnd.openxmlformats-officedocument.drawing+xml"/>
  <Override PartName="/xl/comments1.xml" ContentType="application/vnd.openxmlformats-officedocument.spreadsheetml.comments+xml"/>
  <Override PartName="/xl/threadedComments/threadedComment1.xml" ContentType="application/vnd.ms-excel.threadedcomments+xml"/>
  <Override PartName="/xl/documenttasks/documenttask1.xml" ContentType="application/vnd.ms-excel.documenttasks+xml"/>
  <Override PartName="/xl/persons/person.xml" ContentType="application/vnd.ms-excel.perso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Metadata/LabelInfo.xml" ContentType="application/vnd.ms-office.classificationlabel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microsoft.com/office/2020/02/relationships/classificationlabels" Target="docMetadata/LabelInfo.xml"/><Relationship Id="rId1" Type="http://schemas.openxmlformats.org/officeDocument/2006/relationships/officeDocument" Target="xl/workbook.xml"/><Relationship Id="rId5" Type="http://schemas.openxmlformats.org/officeDocument/2006/relationships/custom-properties" Target="docProps/custom.xml"/><Relationship Id="rId4" Type="http://schemas.openxmlformats.org/officeDocument/2006/relationships/extended-properties" Target="docProps/app.xml"/></Relationships>
</file>

<file path=xl/workbook.xml><?xml version="1.0" encoding="utf-8"?>
<workbook xmlns="http://schemas.openxmlformats.org/spreadsheetml/2006/main" xmlns:r="http://schemas.openxmlformats.org/officeDocument/2006/relationships" xmlns:mc="http://schemas.openxmlformats.org/markup-compatibility/2006" xmlns:x15="http://schemas.microsoft.com/office/spreadsheetml/2010/11/main" xmlns:xr="http://schemas.microsoft.com/office/spreadsheetml/2014/revision" xmlns:xr6="http://schemas.microsoft.com/office/spreadsheetml/2016/revision6" xmlns:xr10="http://schemas.microsoft.com/office/spreadsheetml/2016/revision10" xmlns:xr2="http://schemas.microsoft.com/office/spreadsheetml/2015/revision2" mc:Ignorable="x15 xr xr6 xr10 xr2">
  <fileVersion appName="xl" lastEdited="7" lowestEdited="7" rupBuild="29127"/>
  <workbookPr defaultThemeVersion="166925"/>
  <mc:AlternateContent xmlns:mc="http://schemas.openxmlformats.org/markup-compatibility/2006">
    <mc:Choice Requires="x15">
      <x15ac:absPath xmlns:x15ac="http://schemas.microsoft.com/office/spreadsheetml/2010/11/ac" url="https://docs.philips.com/personal/katie_boucher_philips_com/Documents/NASPO/"/>
    </mc:Choice>
  </mc:AlternateContent>
  <xr:revisionPtr revIDLastSave="0" documentId="8_{3DD0F26A-51A7-4F1C-8FF6-205F9F0B43F4}" xr6:coauthVersionLast="47" xr6:coauthVersionMax="47" xr10:uidLastSave="{00000000-0000-0000-0000-000000000000}"/>
  <bookViews>
    <workbookView xWindow="-110" yWindow="-110" windowWidth="19420" windowHeight="11500" xr2:uid="{5B7D744F-220C-4E13-82D9-F636685311B5}"/>
  </bookViews>
  <sheets>
    <sheet name="Index" sheetId="1" r:id="rId1"/>
  </sheets>
  <definedNames>
    <definedName name="_Hlk98400158" localSheetId="0">Index!$C$3</definedName>
  </definedNames>
  <calcPr calcId="191028"/>
  <extLst>
    <ext xmlns:x15="http://schemas.microsoft.com/office/spreadsheetml/2010/11/main" uri="{140A7094-0E35-4892-8432-C4D2E57EDEB5}">
      <x15:workbookPr chartTrackingRefBase="1"/>
    </ext>
    <ext xmlns:xcalcf="http://schemas.microsoft.com/office/spreadsheetml/2018/calcfeatures" uri="{B58B0392-4F1F-4190-BB64-5DF3571DCE5F}">
      <xcalcf:calcFeatures>
        <xcalcf:feature name="microsoft.com:RD"/>
        <xcalcf:feature name="microsoft.com:Single"/>
        <xcalcf:feature name="microsoft.com:FV"/>
        <xcalcf:feature name="microsoft.com:CNMTM"/>
        <xcalcf:feature name="microsoft.com:LET_WF"/>
        <xcalcf:feature name="microsoft.com:LAMBDA_WF"/>
        <xcalcf:feature name="microsoft.com:ARRAYTEXT_WF"/>
      </xcalcf:calcFeatures>
    </ext>
  </extLst>
</workbook>
</file>

<file path=xl/comments1.xml><?xml version="1.0" encoding="utf-8"?>
<comments xmlns="http://schemas.openxmlformats.org/spreadsheetml/2006/main" xmlns:mc="http://schemas.openxmlformats.org/markup-compatibility/2006" xmlns:xr="http://schemas.microsoft.com/office/spreadsheetml/2014/revision" mc:Ignorable="xr">
  <authors>
    <author>tc={81528377-6511-4201-81DF-3BAF4EDD3017}</author>
  </authors>
  <commentList>
    <comment ref="D12" authorId="0" shapeId="0" xr:uid="{81528377-6511-4201-81DF-3BAF4EDD3017}">
      <text>
        <t>[Threaded comment]
Your version of Excel allows you to read this threaded comment; however, any edits to it will get removed if the file is opened in a newer version of Excel. Learn more: https://go.microsoft.com/fwlink/?linkid=870924
[Tasks]
There is a task anchored to this comment that cannot be viewed in your client.
Comment:
    @Hubbard, Reed  can you help us get primary contact information?</t>
      </text>
    </comment>
  </commentList>
</comments>
</file>

<file path=xl/sharedStrings.xml><?xml version="1.0" encoding="utf-8"?>
<sst xmlns="http://schemas.openxmlformats.org/spreadsheetml/2006/main" count="178" uniqueCount="125">
  <si>
    <t>Request for Proposals for</t>
  </si>
  <si>
    <t>AED Units and Accessories</t>
  </si>
  <si>
    <r>
      <t xml:space="preserve">Issued by the </t>
    </r>
    <r>
      <rPr>
        <b/>
        <sz val="11"/>
        <color rgb="FF3B3838"/>
        <rFont val="Barlow"/>
      </rPr>
      <t>State of Oklahoma</t>
    </r>
  </si>
  <si>
    <t>Solicitation Number EV00000354</t>
  </si>
  <si>
    <t>Attachment L                                                                                                                     AUTHORIZED DEALERS / DISTRIBUTORS LIST</t>
  </si>
  <si>
    <t>Please complete the form below if using distributors through which Participating Entities are able to purchase products, parts, or services awarded through this RFP. If awarded a contract, manufacturers shall ensure the Lead State Contract Administrator is provided with up-to-date information regarding the status of approved distributors. 
All sales through an approved vendor must be reported to the manufacturer to ensure proper reporting on contract usage to NASPO and compliance with participating entity reporting requirements.
For the full life of the contract, including all renewal options, the Lead State Contract Administrator should be notified in writing, via email, if any distributors should be removed or added from the list of approved distributors. Distributors may provide service nationally or locally. The distributor coverage area should be listed in the appropriate section of this form (additional pages may be used if needed).</t>
  </si>
  <si>
    <t>Distributor Name</t>
  </si>
  <si>
    <t>Primary Contact</t>
  </si>
  <si>
    <t>Address</t>
  </si>
  <si>
    <t>Category Offered</t>
  </si>
  <si>
    <t>Indicate Coverage Area</t>
  </si>
  <si>
    <t>AED Brands</t>
  </si>
  <si>
    <t>Keith Hildebrandt</t>
  </si>
  <si>
    <t>95 Chastain Rd NW Suite 302,
Kennesaw, GA 30144</t>
  </si>
  <si>
    <t>Nationwide</t>
  </si>
  <si>
    <t>AED Institute</t>
  </si>
  <si>
    <t>Pamela Foster</t>
  </si>
  <si>
    <t>3239 Ualena St Suite 201,
Honolulu, HI 96819</t>
  </si>
  <si>
    <t>Local: CA, HI, WA</t>
  </si>
  <si>
    <t>Aventric Technologies</t>
  </si>
  <si>
    <t>Thomas Perna</t>
  </si>
  <si>
    <t>25916 Dequinder Rd Suite B,
Warren, MI 48091</t>
  </si>
  <si>
    <t>Cardiac Life Products</t>
  </si>
  <si>
    <t>Mary Beke Wynne</t>
  </si>
  <si>
    <t>349 West Commercial St Ste
1400, E. Rochester, NY 14445</t>
  </si>
  <si>
    <t>Cardio Partners</t>
  </si>
  <si>
    <t>5000 Tuttle Crossing, Dublin,
OH 43017</t>
  </si>
  <si>
    <t>CF Medical</t>
  </si>
  <si>
    <t>Connie Frisch</t>
  </si>
  <si>
    <t>2 Debush Ave Unit A-9,
Middleton, MA 01949</t>
  </si>
  <si>
    <t>Code Blue</t>
  </si>
  <si>
    <t>Carla Baker</t>
  </si>
  <si>
    <t>1784 Heritage Center Dr Ste
204, Wake Forest, NC 27587</t>
  </si>
  <si>
    <t>Local: NC, SC, TN</t>
  </si>
  <si>
    <t>Coro Medical</t>
  </si>
  <si>
    <t xml:space="preserve">David Lipmin </t>
  </si>
  <si>
    <t>617 Bradley Ct, Franklin, TN
37067</t>
  </si>
  <si>
    <t>Bound Tree Medical</t>
  </si>
  <si>
    <t>Chris Berndt</t>
  </si>
  <si>
    <t>5000 Tuttle Crossing, Dublin, OH 43017</t>
  </si>
  <si>
    <t>Prabakar Mahalingam</t>
  </si>
  <si>
    <t>3652 Ocean Ranch Blvd,
Oceanside, CA 92056</t>
  </si>
  <si>
    <t>Local: CA, WA, CO, NV, AZ, UT</t>
  </si>
  <si>
    <t>Enerspect Medical
Solutions</t>
  </si>
  <si>
    <t>35 E. Horizon Ridge Pkwy.
#110: PMB 50, Henderson, NV
89002</t>
  </si>
  <si>
    <t>FC Safety</t>
  </si>
  <si>
    <t>Burke Mucho</t>
  </si>
  <si>
    <t>19900 MacArthur Blvd, Ste 530,
Irvine, CA 92612</t>
  </si>
  <si>
    <t>G.E. Pickering, Inc</t>
  </si>
  <si>
    <t>Wendy Martin</t>
  </si>
  <si>
    <t>263 Glen Cove Ave, Sea Cliff,
NY 11579</t>
  </si>
  <si>
    <t>Local: NY</t>
  </si>
  <si>
    <t>Kansas City First Aid</t>
  </si>
  <si>
    <t>Jason Wakefield</t>
  </si>
  <si>
    <t>5817 Longview, Shawnee, KS
66218</t>
  </si>
  <si>
    <t>North and South Central States</t>
  </si>
  <si>
    <t>Master Medical
Equipment</t>
  </si>
  <si>
    <t>Mark Taylor</t>
  </si>
  <si>
    <t>56 N Conalco Dr, Jackson, TN
38301</t>
  </si>
  <si>
    <t>Narva Enterprises
(dba AED Authority)</t>
  </si>
  <si>
    <t>Ashton Narva</t>
  </si>
  <si>
    <t>8091 Shaffer Pkwy, Littleton, CO
80127</t>
  </si>
  <si>
    <t>Penn Care Inc</t>
  </si>
  <si>
    <t>Don Taylor</t>
  </si>
  <si>
    <t>1317 North Rd SE, Niles, OH
44446</t>
  </si>
  <si>
    <t>Rescue One Training
For Life, Inc</t>
  </si>
  <si>
    <t>Catherine Gruber</t>
  </si>
  <si>
    <t>7621 Rickenbacker Dr Suite
700, Gaithersburg, MD 20879</t>
  </si>
  <si>
    <t>Second Chance
Cardiac Solutions</t>
  </si>
  <si>
    <t>Elizabeth Heriaud</t>
  </si>
  <si>
    <t>529 Buckthorne Ct, Yorkville, IL
60560</t>
  </si>
  <si>
    <t>Local: North Central States</t>
  </si>
  <si>
    <t>V.E. Ralph &amp; Son, Inc</t>
  </si>
  <si>
    <t>Vernon Ralph</t>
  </si>
  <si>
    <t>320 Schuyler Ave, Kearny, NJ,
07032</t>
  </si>
  <si>
    <t>Emergency Skills, Inc.</t>
  </si>
  <si>
    <t>Sara Gillen</t>
  </si>
  <si>
    <t>352 Seventh Ave, Ste 1504, New York, NY 10001</t>
  </si>
  <si>
    <t>Manufacturer Name: Philips</t>
  </si>
  <si>
    <t>Validity Date: Align dates with master agreement.</t>
  </si>
  <si>
    <t>Semi-Automatic AED &amp; Supplies</t>
  </si>
  <si>
    <t>Local: NJ, NY, CT</t>
  </si>
  <si>
    <t>Local: CT, NJ, NY, PA</t>
  </si>
  <si>
    <t>Emergency Medical Group</t>
  </si>
  <si>
    <t>American Hospital Supply</t>
  </si>
  <si>
    <t>Local: CT, RI</t>
  </si>
  <si>
    <t>Local: VA</t>
  </si>
  <si>
    <t>Lifeguard MD</t>
  </si>
  <si>
    <t>Firehouse AED</t>
  </si>
  <si>
    <t>School Nurse Supply</t>
  </si>
  <si>
    <t>CPR Institute of Indiana</t>
  </si>
  <si>
    <t>Shok Enterprises, LLC DBA AED TEAM</t>
  </si>
  <si>
    <t>2115 Colonial Avenue SW, Roanoke VA 24015</t>
  </si>
  <si>
    <t>Richard Shok</t>
  </si>
  <si>
    <t>Rich Vanderbes</t>
  </si>
  <si>
    <t>140 Sherman St., 5th Floor, Fairfield, CT 06824</t>
  </si>
  <si>
    <t>Brian Barkeley</t>
  </si>
  <si>
    <t> 2219 Main St., #464, Santa Monica, CA 90405</t>
  </si>
  <si>
    <t>14503 Grover, Ste 103, Omaha, NE 68144-3283</t>
  </si>
  <si>
    <t>Alex Black</t>
  </si>
  <si>
    <t>4236 W Lovers Lane, Dallas, TX 75209</t>
  </si>
  <si>
    <t>AED Everywhere, Inc.</t>
  </si>
  <si>
    <t>David Robertson</t>
  </si>
  <si>
    <t>3241 Nite Court, Fort Collins, CO 80525</t>
  </si>
  <si>
    <t>Craig Bradner</t>
  </si>
  <si>
    <t>1690 Wright Blvd, Schaumburg, IL 60193</t>
  </si>
  <si>
    <t>William Callahan</t>
  </si>
  <si>
    <t>8042 Lockwood Ln, Indianapolis, IN 46217</t>
  </si>
  <si>
    <t>AED One Stop Shop</t>
  </si>
  <si>
    <t>Laurence Saban</t>
  </si>
  <si>
    <t>6300 Riverside Plaza Lane NW, Ste 100, Albuquerque, NM 87120</t>
  </si>
  <si>
    <t>HeartSafe America</t>
  </si>
  <si>
    <t>Christian Armalavage</t>
  </si>
  <si>
    <t>13735 Omega Rd, Dallas, TX 75244</t>
  </si>
  <si>
    <t>Local: IL, WI, OH, MO, MI, IN (Midwest)</t>
  </si>
  <si>
    <t xml:space="preserve">CPR1
</t>
  </si>
  <si>
    <t>Josh Shelton</t>
  </si>
  <si>
    <t>Mitch Huff</t>
  </si>
  <si>
    <t>Amy Baetjer</t>
  </si>
  <si>
    <t>Think Safe</t>
  </si>
  <si>
    <t>Ron Meyer</t>
  </si>
  <si>
    <t>1445 C St SW Cedar Rapids, IA 52404</t>
  </si>
  <si>
    <t>School Health Corporation</t>
  </si>
  <si>
    <t>Ashley Graham</t>
  </si>
  <si>
    <t>5600 Apollo Drive, Rolling Meadows, IL 60008
07032</t>
  </si>
</sst>
</file>

<file path=xl/styles.xml><?xml version="1.0" encoding="utf-8"?>
<styleSheet xmlns="http://schemas.openxmlformats.org/spreadsheetml/2006/main" xmlns:mc="http://schemas.openxmlformats.org/markup-compatibility/2006" xmlns:x14ac="http://schemas.microsoft.com/office/spreadsheetml/2009/9/ac" xmlns:x16r2="http://schemas.microsoft.com/office/spreadsheetml/2015/02/main" xmlns:xr="http://schemas.microsoft.com/office/spreadsheetml/2014/revision" mc:Ignorable="x14ac x16r2 xr">
  <fonts count="13" x14ac:knownFonts="1">
    <font>
      <sz val="11"/>
      <color theme="1"/>
      <name val="Calibri"/>
      <family val="2"/>
      <scheme val="minor"/>
    </font>
    <font>
      <b/>
      <sz val="14"/>
      <color theme="1"/>
      <name val="Calibri"/>
      <family val="2"/>
      <scheme val="minor"/>
    </font>
    <font>
      <b/>
      <sz val="18"/>
      <color theme="1"/>
      <name val="Calibri"/>
      <family val="2"/>
      <scheme val="minor"/>
    </font>
    <font>
      <b/>
      <sz val="18"/>
      <color theme="1"/>
      <name val="Arial"/>
      <family val="2"/>
    </font>
    <font>
      <b/>
      <sz val="11"/>
      <color theme="1"/>
      <name val="Arial"/>
      <family val="2"/>
    </font>
    <font>
      <sz val="11"/>
      <color theme="1"/>
      <name val="Arial"/>
      <family val="2"/>
    </font>
    <font>
      <b/>
      <sz val="11"/>
      <color rgb="FF3B3838"/>
      <name val="Barlow"/>
    </font>
    <font>
      <sz val="11"/>
      <color rgb="FF3B3838"/>
      <name val="Barlow"/>
    </font>
    <font>
      <b/>
      <sz val="11"/>
      <color theme="1"/>
      <name val="Barlow"/>
    </font>
    <font>
      <sz val="12"/>
      <color theme="1"/>
      <name val="Arial"/>
      <family val="2"/>
    </font>
    <font>
      <sz val="8"/>
      <name val="Calibri"/>
      <family val="2"/>
      <scheme val="minor"/>
    </font>
    <font>
      <sz val="10"/>
      <name val="Arial"/>
      <family val="2"/>
    </font>
    <font>
      <sz val="11"/>
      <name val="Calibri"/>
      <family val="2"/>
      <scheme val="minor"/>
    </font>
  </fonts>
  <fills count="5">
    <fill>
      <patternFill patternType="none"/>
    </fill>
    <fill>
      <patternFill patternType="gray125"/>
    </fill>
    <fill>
      <patternFill patternType="solid">
        <fgColor rgb="FF92D050"/>
        <bgColor indexed="64"/>
      </patternFill>
    </fill>
    <fill>
      <patternFill patternType="solid">
        <fgColor theme="9" tint="0.79998168889431442"/>
        <bgColor indexed="64"/>
      </patternFill>
    </fill>
    <fill>
      <patternFill patternType="solid">
        <fgColor theme="2"/>
        <bgColor indexed="64"/>
      </patternFill>
    </fill>
  </fills>
  <borders count="5">
    <border>
      <left/>
      <right/>
      <top/>
      <bottom/>
      <diagonal/>
    </border>
    <border>
      <left style="thin">
        <color indexed="64"/>
      </left>
      <right style="thin">
        <color indexed="64"/>
      </right>
      <top style="thin">
        <color indexed="64"/>
      </top>
      <bottom style="thin">
        <color indexed="64"/>
      </bottom>
      <diagonal/>
    </border>
    <border>
      <left/>
      <right style="thin">
        <color indexed="64"/>
      </right>
      <top style="thin">
        <color indexed="64"/>
      </top>
      <bottom style="thin">
        <color indexed="64"/>
      </bottom>
      <diagonal/>
    </border>
    <border>
      <left/>
      <right/>
      <top style="thin">
        <color indexed="64"/>
      </top>
      <bottom style="thin">
        <color indexed="64"/>
      </bottom>
      <diagonal/>
    </border>
    <border>
      <left style="thin">
        <color indexed="64"/>
      </left>
      <right/>
      <top style="thin">
        <color indexed="64"/>
      </top>
      <bottom style="thin">
        <color indexed="64"/>
      </bottom>
      <diagonal/>
    </border>
  </borders>
  <cellStyleXfs count="2">
    <xf numFmtId="0" fontId="0" fillId="0" borderId="0"/>
    <xf numFmtId="0" fontId="11" fillId="0" borderId="0"/>
  </cellStyleXfs>
  <cellXfs count="26">
    <xf numFmtId="0" fontId="0" fillId="0" borderId="0" xfId="0"/>
    <xf numFmtId="0" fontId="0" fillId="0" borderId="1" xfId="0" applyBorder="1"/>
    <xf numFmtId="0" fontId="2" fillId="0" borderId="0" xfId="0" applyFont="1"/>
    <xf numFmtId="0" fontId="4" fillId="4" borderId="2" xfId="0" applyFont="1" applyFill="1" applyBorder="1" applyAlignment="1">
      <alignment horizontal="left" vertical="top"/>
    </xf>
    <xf numFmtId="0" fontId="4" fillId="4" borderId="3" xfId="0" applyFont="1" applyFill="1" applyBorder="1" applyAlignment="1">
      <alignment horizontal="left" vertical="top"/>
    </xf>
    <xf numFmtId="0" fontId="4" fillId="4" borderId="4" xfId="0" applyFont="1" applyFill="1" applyBorder="1" applyAlignment="1">
      <alignment horizontal="left" vertical="top"/>
    </xf>
    <xf numFmtId="0" fontId="5" fillId="0" borderId="0" xfId="0" applyFont="1"/>
    <xf numFmtId="0" fontId="4" fillId="0" borderId="0" xfId="0" applyFont="1" applyAlignment="1">
      <alignment vertical="top"/>
    </xf>
    <xf numFmtId="0" fontId="6" fillId="0" borderId="0" xfId="0" applyFont="1" applyAlignment="1">
      <alignment vertical="center"/>
    </xf>
    <xf numFmtId="0" fontId="7" fillId="0" borderId="0" xfId="0" applyFont="1" applyAlignment="1">
      <alignment vertical="center"/>
    </xf>
    <xf numFmtId="0" fontId="8" fillId="0" borderId="0" xfId="0" applyFont="1" applyAlignment="1">
      <alignment vertical="center"/>
    </xf>
    <xf numFmtId="0" fontId="1" fillId="2" borderId="1" xfId="0" applyFont="1" applyFill="1" applyBorder="1" applyAlignment="1">
      <alignment horizontal="center" vertical="center"/>
    </xf>
    <xf numFmtId="0" fontId="1" fillId="2" borderId="1" xfId="0" applyFont="1" applyFill="1" applyBorder="1" applyAlignment="1">
      <alignment horizontal="center" vertical="center" wrapText="1"/>
    </xf>
    <xf numFmtId="0" fontId="0" fillId="0" borderId="1" xfId="0" applyBorder="1" applyAlignment="1">
      <alignment wrapText="1"/>
    </xf>
    <xf numFmtId="0" fontId="0" fillId="0" borderId="1" xfId="0" applyBorder="1" applyAlignment="1">
      <alignment horizontal="center" wrapText="1"/>
    </xf>
    <xf numFmtId="0" fontId="12" fillId="0" borderId="1" xfId="1" applyFont="1" applyBorder="1" applyAlignment="1">
      <alignment horizontal="left" wrapText="1"/>
    </xf>
    <xf numFmtId="0" fontId="12" fillId="0" borderId="1" xfId="1" applyFont="1" applyBorder="1" applyAlignment="1">
      <alignment wrapText="1"/>
    </xf>
    <xf numFmtId="0" fontId="12" fillId="0" borderId="1" xfId="0" applyFont="1" applyBorder="1" applyAlignment="1">
      <alignment wrapText="1"/>
    </xf>
    <xf numFmtId="0" fontId="12" fillId="0" borderId="1" xfId="0" applyFont="1" applyBorder="1"/>
    <xf numFmtId="0" fontId="3" fillId="3" borderId="1" xfId="0" applyFont="1" applyFill="1" applyBorder="1" applyAlignment="1">
      <alignment horizontal="center" vertical="center" wrapText="1"/>
    </xf>
    <xf numFmtId="0" fontId="4" fillId="4" borderId="4" xfId="0" applyFont="1" applyFill="1" applyBorder="1" applyAlignment="1">
      <alignment horizontal="left" vertical="top"/>
    </xf>
    <xf numFmtId="0" fontId="4" fillId="4" borderId="3" xfId="0" applyFont="1" applyFill="1" applyBorder="1" applyAlignment="1">
      <alignment horizontal="left" vertical="top"/>
    </xf>
    <xf numFmtId="0" fontId="4" fillId="4" borderId="2" xfId="0" applyFont="1" applyFill="1" applyBorder="1" applyAlignment="1">
      <alignment horizontal="left" vertical="top"/>
    </xf>
    <xf numFmtId="0" fontId="9" fillId="3" borderId="4" xfId="0" applyFont="1" applyFill="1" applyBorder="1" applyAlignment="1">
      <alignment horizontal="left" vertical="center" wrapText="1"/>
    </xf>
    <xf numFmtId="0" fontId="3" fillId="3" borderId="3" xfId="0" applyFont="1" applyFill="1" applyBorder="1" applyAlignment="1">
      <alignment horizontal="left" vertical="center" wrapText="1"/>
    </xf>
    <xf numFmtId="0" fontId="3" fillId="3" borderId="2" xfId="0" applyFont="1" applyFill="1" applyBorder="1" applyAlignment="1">
      <alignment horizontal="left" vertical="center" wrapText="1"/>
    </xf>
  </cellXfs>
  <cellStyles count="2">
    <cellStyle name="Normal" xfId="0" builtinId="0"/>
    <cellStyle name="Normal 4" xfId="1" xr:uid="{1FBB64B8-0F4E-4B27-9E19-EB9C9A07CD52}"/>
  </cellStyles>
  <dxfs count="3">
    <dxf>
      <font>
        <color rgb="FF9C0006"/>
      </font>
      <fill>
        <patternFill>
          <bgColor rgb="FFFFC7CE"/>
        </patternFill>
      </fill>
    </dxf>
    <dxf>
      <font>
        <color rgb="FF9C0006"/>
      </font>
      <fill>
        <patternFill>
          <bgColor rgb="FFFFC7CE"/>
        </patternFill>
      </fill>
    </dxf>
    <dxf>
      <font>
        <color rgb="FF9C0006"/>
      </font>
      <fill>
        <patternFill>
          <bgColor rgb="FFFFC7CE"/>
        </patternFill>
      </fill>
    </dxf>
  </dxfs>
  <tableStyles count="0" defaultTableStyle="TableStyleMedium2" defaultPivotStyle="PivotStyleLight16"/>
  <extLst>
    <ext xmlns:x14="http://schemas.microsoft.com/office/spreadsheetml/2009/9/main" uri="{EB79DEF2-80B8-43e5-95BD-54CBDDF9020C}">
      <x14:slicerStyles defaultSlicerStyle="SlicerStyleLight1"/>
    </ext>
    <ext xmlns:x15="http://schemas.microsoft.com/office/spreadsheetml/2010/11/main" uri="{9260A510-F301-46a8-8635-F512D64BE5F5}">
      <x15:timelineStyles defaultTimelineStyle="TimeSlicerStyleLight1"/>
    </ext>
  </extLst>
</styleSheet>
</file>

<file path=xl/_rels/workbook.xml.rels><?xml version="1.0" encoding="UTF-8" standalone="yes"?>
<Relationships xmlns="http://schemas.openxmlformats.org/package/2006/relationships"><Relationship Id="rId8" Type="http://schemas.openxmlformats.org/officeDocument/2006/relationships/customXml" Target="../customXml/item3.xml"/><Relationship Id="rId3" Type="http://schemas.openxmlformats.org/officeDocument/2006/relationships/styles" Target="styles.xml"/><Relationship Id="rId7" Type="http://schemas.openxmlformats.org/officeDocument/2006/relationships/customXml" Target="../customXml/item2.xml"/><Relationship Id="rId2" Type="http://schemas.openxmlformats.org/officeDocument/2006/relationships/theme" Target="theme/theme1.xml"/><Relationship Id="rId1" Type="http://schemas.openxmlformats.org/officeDocument/2006/relationships/worksheet" Target="worksheets/sheet1.xml"/><Relationship Id="rId6" Type="http://schemas.openxmlformats.org/officeDocument/2006/relationships/customXml" Target="../customXml/item1.xml"/><Relationship Id="rId5" Type="http://schemas.microsoft.com/office/2017/10/relationships/person" Target="persons/person.xml"/><Relationship Id="rId4" Type="http://schemas.openxmlformats.org/officeDocument/2006/relationships/sharedStrings" Target="sharedStrings.xml"/><Relationship Id="rId9" Type="http://schemas.openxmlformats.org/officeDocument/2006/relationships/customXml" Target="../customXml/item4.xml"/></Relationships>
</file>

<file path=xl/documenttasks/documenttask1.xml><?xml version="1.0" encoding="utf-8"?>
<Tasks xmlns="http://schemas.microsoft.com/office/tasks/2019/documenttasks">
  <Task id="{5CFAF008-09EF-48B0-8DE6-A9ADD5685655}">
    <Anchor>
      <Comment id="{81528377-6511-4201-81DF-3BAF4EDD3017}"/>
    </Anchor>
    <History>
      <Event time="2023-12-19T18:47:55.98" id="{FCA1EB73-9273-4D07-BB1C-E763416F15BF}">
        <Attribution userId="S::Mariana.Ndabarushimana@philips.com::fa2601bc-ccbc-472d-8b3c-ffbb91185b83" userName="Ndabarushimana, Mariana" userProvider="AD"/>
        <Anchor>
          <Comment id="{81528377-6511-4201-81DF-3BAF4EDD3017}"/>
        </Anchor>
        <Create/>
      </Event>
      <Event time="2023-12-19T18:47:55.98" id="{F8349301-CE2A-4D44-8907-79E042553C7B}">
        <Attribution userId="S::Mariana.Ndabarushimana@philips.com::fa2601bc-ccbc-472d-8b3c-ffbb91185b83" userName="Ndabarushimana, Mariana" userProvider="AD"/>
        <Anchor>
          <Comment id="{81528377-6511-4201-81DF-3BAF4EDD3017}"/>
        </Anchor>
        <Assign userId="S::Reed.Hubbard@philips.com::1883b2a2-c18a-4358-a44c-0546e3003bbe" userName="Hubbard, Reed" userProvider="AD"/>
      </Event>
      <Event time="2023-12-19T18:47:55.98" id="{77E484CB-10D4-46F5-919B-F03C03B23764}">
        <Attribution userId="S::Mariana.Ndabarushimana@philips.com::fa2601bc-ccbc-472d-8b3c-ffbb91185b83" userName="Ndabarushimana, Mariana" userProvider="AD"/>
        <Anchor>
          <Comment id="{81528377-6511-4201-81DF-3BAF4EDD3017}"/>
        </Anchor>
        <SetTitle title="@Hubbard, Reed can you help us get primary contact information?"/>
      </Event>
    </History>
  </Task>
</Tasks>
</file>

<file path=xl/drawings/_rels/drawing1.xml.rels><?xml version="1.0" encoding="UTF-8" standalone="yes"?>
<Relationships xmlns="http://schemas.openxmlformats.org/package/2006/relationships"><Relationship Id="rId1" Type="http://schemas.openxmlformats.org/officeDocument/2006/relationships/image" Target="../media/image1.png"/></Relationships>
</file>

<file path=xl/drawings/drawing1.xml><?xml version="1.0" encoding="utf-8"?>
<xdr:wsDr xmlns:xdr="http://schemas.openxmlformats.org/drawingml/2006/spreadsheetDrawing" xmlns:a="http://schemas.openxmlformats.org/drawingml/2006/main">
  <xdr:twoCellAnchor>
    <xdr:from>
      <xdr:col>5</xdr:col>
      <xdr:colOff>1167377</xdr:colOff>
      <xdr:row>0</xdr:row>
      <xdr:rowOff>0</xdr:rowOff>
    </xdr:from>
    <xdr:to>
      <xdr:col>7</xdr:col>
      <xdr:colOff>66674</xdr:colOff>
      <xdr:row>4</xdr:row>
      <xdr:rowOff>209550</xdr:rowOff>
    </xdr:to>
    <xdr:pic>
      <xdr:nvPicPr>
        <xdr:cNvPr id="2" name="Picture 10">
          <a:extLst>
            <a:ext uri="{FF2B5EF4-FFF2-40B4-BE49-F238E27FC236}">
              <a16:creationId xmlns:a16="http://schemas.microsoft.com/office/drawing/2014/main" id="{A32CE356-309F-4EDB-85B6-BBBDA3D298AF}"/>
            </a:ext>
          </a:extLst>
        </xdr:cNvPr>
        <xdr:cNvPicPr>
          <a:picLocks noChangeAspect="1" noChangeArrowheads="1"/>
        </xdr:cNvPicPr>
      </xdr:nvPicPr>
      <xdr:blipFill>
        <a:blip xmlns:r="http://schemas.openxmlformats.org/officeDocument/2006/relationships" r:embed="rId1">
          <a:extLst>
            <a:ext uri="{28A0092B-C50C-407E-A947-70E740481C1C}">
              <a14:useLocalDpi xmlns:a14="http://schemas.microsoft.com/office/drawing/2010/main" val="0"/>
            </a:ext>
          </a:extLst>
        </a:blip>
        <a:srcRect/>
        <a:stretch>
          <a:fillRect/>
        </a:stretch>
      </xdr:blipFill>
      <xdr:spPr bwMode="auto">
        <a:xfrm>
          <a:off x="6129902" y="0"/>
          <a:ext cx="3680847" cy="1085850"/>
        </a:xfrm>
        <a:prstGeom prst="rect">
          <a:avLst/>
        </a:prstGeom>
        <a:noFill/>
        <a:extLst>
          <a:ext uri="{909E8E84-426E-40DD-AFC4-6F175D3DCCD1}">
            <a14:hiddenFill xmlns:a14="http://schemas.microsoft.com/office/drawing/2010/main">
              <a:solidFill>
                <a:srgbClr val="FFFFFF"/>
              </a:solidFill>
            </a14:hiddenFill>
          </a:ext>
        </a:extLst>
      </xdr:spPr>
    </xdr:pic>
    <xdr:clientData/>
  </xdr:twoCellAnchor>
</xdr:wsDr>
</file>

<file path=xl/persons/person.xml><?xml version="1.0" encoding="utf-8"?>
<personList xmlns="http://schemas.microsoft.com/office/spreadsheetml/2018/threadedcomments" xmlns:x="http://schemas.openxmlformats.org/spreadsheetml/2006/main">
  <person displayName="Hubbard, Reed" id="{25428968-11D8-4276-A55E-F2F6829491D3}" userId="Reed.Hubbard@philips.com" providerId="PeoplePicker"/>
  <person displayName="Ndabarushimana, Mariana" id="{8D987DB1-9574-4FDC-861B-A8822BF6231A}" userId="S::Mariana.Ndabarushimana@philips.com::fa2601bc-ccbc-472d-8b3c-ffbb91185b83" providerId="AD"/>
</personList>
</file>

<file path=xl/theme/theme1.xml><?xml version="1.0" encoding="utf-8"?>
<a:theme xmlns:a="http://schemas.openxmlformats.org/drawingml/2006/main" name="Office 2013 - 2022 Theme">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2013 - 2022">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xl/threadedComments/threadedComment1.xml><?xml version="1.0" encoding="utf-8"?>
<ThreadedComments xmlns="http://schemas.microsoft.com/office/spreadsheetml/2018/threadedcomments" xmlns:x="http://schemas.openxmlformats.org/spreadsheetml/2006/main">
  <threadedComment ref="D12" dT="2023-12-19T18:47:55.98" personId="{8D987DB1-9574-4FDC-861B-A8822BF6231A}" id="{81528377-6511-4201-81DF-3BAF4EDD3017}">
    <text>@Hubbard, Reed  can you help us get primary contact information?</text>
    <mentions>
      <mention mentionpersonId="{25428968-11D8-4276-A55E-F2F6829491D3}" mentionId="{29B1BE85-636D-4B1E-A50A-6A4F7A9492E8}" startIndex="0" length="14"/>
    </mentions>
  </threadedComment>
</ThreadedComments>
</file>

<file path=xl/worksheets/_rels/sheet1.xml.rels><?xml version="1.0" encoding="UTF-8" standalone="yes"?>
<Relationships xmlns="http://schemas.openxmlformats.org/package/2006/relationships"><Relationship Id="rId3" Type="http://schemas.openxmlformats.org/officeDocument/2006/relationships/vmlDrawing" Target="../drawings/vmlDrawing1.vml"/><Relationship Id="rId2" Type="http://schemas.openxmlformats.org/officeDocument/2006/relationships/drawing" Target="../drawings/drawing1.xml"/><Relationship Id="rId1" Type="http://schemas.openxmlformats.org/officeDocument/2006/relationships/printerSettings" Target="../printerSettings/printerSettings1.bin"/><Relationship Id="rId6" Type="http://schemas.microsoft.com/office/2019/04/relationships/documenttask" Target="../documenttasks/documenttask1.xml"/><Relationship Id="rId5" Type="http://schemas.microsoft.com/office/2017/10/relationships/threadedComment" Target="../threadedComments/threadedComment1.xml"/><Relationship Id="rId4" Type="http://schemas.openxmlformats.org/officeDocument/2006/relationships/comments" Target="../comments1.xml"/></Relationships>
</file>

<file path=xl/worksheets/sheet1.xml><?xml version="1.0" encoding="utf-8"?>
<worksheet xmlns="http://schemas.openxmlformats.org/spreadsheetml/2006/main" xmlns:r="http://schemas.openxmlformats.org/officeDocument/2006/relationships" xmlns:xdr="http://schemas.openxmlformats.org/drawingml/2006/spreadsheetDrawing" xmlns:x14="http://schemas.microsoft.com/office/spreadsheetml/2009/9/main" xmlns:mc="http://schemas.openxmlformats.org/markup-compatibility/2006" xmlns:x14ac="http://schemas.microsoft.com/office/spreadsheetml/2009/9/ac" xmlns:xr="http://schemas.microsoft.com/office/spreadsheetml/2014/revision" xmlns:xr2="http://schemas.microsoft.com/office/spreadsheetml/2015/revision2" xmlns:xr3="http://schemas.microsoft.com/office/spreadsheetml/2016/revision3" mc:Ignorable="x14ac xr xr2 xr3" xr:uid="{9308C17C-D840-4090-87DB-317D91A1D410}">
  <sheetPr>
    <pageSetUpPr fitToPage="1"/>
  </sheetPr>
  <dimension ref="C2:L62"/>
  <sheetViews>
    <sheetView tabSelected="1" topLeftCell="A37" zoomScale="113" zoomScaleNormal="90" workbookViewId="0">
      <selection activeCell="C48" sqref="C48"/>
    </sheetView>
  </sheetViews>
  <sheetFormatPr defaultRowHeight="14.5" x14ac:dyDescent="0.35"/>
  <cols>
    <col min="2" max="2" width="4" customWidth="1"/>
    <col min="3" max="3" width="37.26953125" bestFit="1" customWidth="1"/>
    <col min="4" max="4" width="24.7265625" customWidth="1"/>
    <col min="5" max="5" width="31.54296875" customWidth="1"/>
    <col min="6" max="6" width="27.6328125" bestFit="1" customWidth="1"/>
    <col min="7" max="7" width="45.26953125" customWidth="1"/>
  </cols>
  <sheetData>
    <row r="2" spans="3:12" ht="16" x14ac:dyDescent="0.35">
      <c r="C2" s="8" t="s">
        <v>0</v>
      </c>
      <c r="D2" s="6"/>
    </row>
    <row r="3" spans="3:12" ht="16" x14ac:dyDescent="0.35">
      <c r="C3" s="10" t="s">
        <v>1</v>
      </c>
      <c r="D3" s="6"/>
    </row>
    <row r="4" spans="3:12" ht="16" x14ac:dyDescent="0.35">
      <c r="C4" s="9" t="s">
        <v>2</v>
      </c>
      <c r="D4" s="6"/>
    </row>
    <row r="5" spans="3:12" ht="16" x14ac:dyDescent="0.35">
      <c r="C5" s="8" t="s">
        <v>3</v>
      </c>
      <c r="D5" s="6"/>
    </row>
    <row r="6" spans="3:12" x14ac:dyDescent="0.35">
      <c r="C6" s="7"/>
      <c r="D6" s="6"/>
    </row>
    <row r="7" spans="3:12" ht="33" customHeight="1" x14ac:dyDescent="0.35">
      <c r="C7" s="5" t="s">
        <v>78</v>
      </c>
      <c r="D7" s="4"/>
      <c r="E7" s="4"/>
      <c r="F7" s="4"/>
      <c r="G7" s="3"/>
    </row>
    <row r="8" spans="3:12" ht="21.75" customHeight="1" x14ac:dyDescent="0.35">
      <c r="C8" s="20" t="s">
        <v>79</v>
      </c>
      <c r="D8" s="21"/>
      <c r="E8" s="21"/>
      <c r="F8" s="21"/>
      <c r="G8" s="22"/>
    </row>
    <row r="9" spans="3:12" ht="49.5" customHeight="1" x14ac:dyDescent="0.55000000000000004">
      <c r="C9" s="19" t="s">
        <v>4</v>
      </c>
      <c r="D9" s="19"/>
      <c r="E9" s="19"/>
      <c r="F9" s="19"/>
      <c r="G9" s="19"/>
      <c r="H9" s="2"/>
      <c r="I9" s="2"/>
      <c r="J9" s="2"/>
      <c r="K9" s="2"/>
      <c r="L9" s="2"/>
    </row>
    <row r="10" spans="3:12" ht="136.5" customHeight="1" x14ac:dyDescent="0.55000000000000004">
      <c r="C10" s="23" t="s">
        <v>5</v>
      </c>
      <c r="D10" s="24"/>
      <c r="E10" s="24"/>
      <c r="F10" s="24"/>
      <c r="G10" s="25"/>
      <c r="H10" s="2"/>
      <c r="I10" s="2"/>
      <c r="J10" s="2"/>
      <c r="K10" s="2"/>
      <c r="L10" s="2"/>
    </row>
    <row r="11" spans="3:12" ht="47.25" customHeight="1" x14ac:dyDescent="0.35">
      <c r="C11" s="11" t="s">
        <v>6</v>
      </c>
      <c r="D11" s="12" t="s">
        <v>7</v>
      </c>
      <c r="E11" s="11" t="s">
        <v>8</v>
      </c>
      <c r="F11" s="12" t="s">
        <v>9</v>
      </c>
      <c r="G11" s="12" t="s">
        <v>10</v>
      </c>
    </row>
    <row r="12" spans="3:12" ht="29" x14ac:dyDescent="0.35">
      <c r="C12" s="1" t="s">
        <v>11</v>
      </c>
      <c r="D12" s="1" t="s">
        <v>12</v>
      </c>
      <c r="E12" s="14" t="s">
        <v>13</v>
      </c>
      <c r="F12" s="1" t="s">
        <v>80</v>
      </c>
      <c r="G12" s="1" t="s">
        <v>14</v>
      </c>
    </row>
    <row r="13" spans="3:12" ht="29" x14ac:dyDescent="0.35">
      <c r="C13" s="17" t="s">
        <v>101</v>
      </c>
      <c r="D13" s="1" t="s">
        <v>102</v>
      </c>
      <c r="E13" s="17" t="s">
        <v>103</v>
      </c>
      <c r="F13" s="1" t="s">
        <v>80</v>
      </c>
      <c r="G13" s="1" t="s">
        <v>14</v>
      </c>
    </row>
    <row r="14" spans="3:12" ht="29" x14ac:dyDescent="0.35">
      <c r="C14" s="1" t="s">
        <v>15</v>
      </c>
      <c r="D14" s="1" t="s">
        <v>16</v>
      </c>
      <c r="E14" s="14" t="s">
        <v>17</v>
      </c>
      <c r="F14" s="1" t="s">
        <v>80</v>
      </c>
      <c r="G14" s="1" t="s">
        <v>18</v>
      </c>
    </row>
    <row r="15" spans="3:12" ht="29" x14ac:dyDescent="0.35">
      <c r="C15" s="1" t="s">
        <v>108</v>
      </c>
      <c r="D15" s="18" t="s">
        <v>109</v>
      </c>
      <c r="E15" s="17" t="s">
        <v>110</v>
      </c>
      <c r="F15" s="1" t="s">
        <v>80</v>
      </c>
      <c r="G15" s="1" t="s">
        <v>14</v>
      </c>
    </row>
    <row r="16" spans="3:12" x14ac:dyDescent="0.35">
      <c r="C16" s="1" t="s">
        <v>84</v>
      </c>
      <c r="D16" s="1" t="s">
        <v>96</v>
      </c>
      <c r="E16" s="1" t="s">
        <v>97</v>
      </c>
      <c r="F16" s="1" t="s">
        <v>80</v>
      </c>
      <c r="G16" s="1" t="s">
        <v>14</v>
      </c>
    </row>
    <row r="17" spans="3:7" ht="29" x14ac:dyDescent="0.35">
      <c r="C17" s="1" t="s">
        <v>19</v>
      </c>
      <c r="D17" s="1" t="s">
        <v>20</v>
      </c>
      <c r="E17" s="14" t="s">
        <v>21</v>
      </c>
      <c r="F17" s="1" t="s">
        <v>80</v>
      </c>
      <c r="G17" s="1" t="s">
        <v>14</v>
      </c>
    </row>
    <row r="18" spans="3:7" ht="29" x14ac:dyDescent="0.35">
      <c r="C18" s="1" t="s">
        <v>37</v>
      </c>
      <c r="D18" s="1" t="s">
        <v>38</v>
      </c>
      <c r="E18" s="13" t="s">
        <v>39</v>
      </c>
      <c r="F18" s="1" t="s">
        <v>80</v>
      </c>
      <c r="G18" s="1" t="s">
        <v>14</v>
      </c>
    </row>
    <row r="19" spans="3:7" ht="29" x14ac:dyDescent="0.35">
      <c r="C19" s="1" t="s">
        <v>22</v>
      </c>
      <c r="D19" s="1" t="s">
        <v>23</v>
      </c>
      <c r="E19" s="14" t="s">
        <v>24</v>
      </c>
      <c r="F19" s="1" t="s">
        <v>80</v>
      </c>
      <c r="G19" s="1" t="s">
        <v>14</v>
      </c>
    </row>
    <row r="20" spans="3:7" ht="29" x14ac:dyDescent="0.35">
      <c r="C20" s="1" t="s">
        <v>25</v>
      </c>
      <c r="D20" s="1" t="s">
        <v>118</v>
      </c>
      <c r="E20" s="14" t="s">
        <v>26</v>
      </c>
      <c r="F20" s="1" t="s">
        <v>80</v>
      </c>
      <c r="G20" s="1" t="s">
        <v>14</v>
      </c>
    </row>
    <row r="21" spans="3:7" ht="29" x14ac:dyDescent="0.35">
      <c r="C21" s="1" t="s">
        <v>27</v>
      </c>
      <c r="D21" t="s">
        <v>28</v>
      </c>
      <c r="E21" s="14" t="s">
        <v>29</v>
      </c>
      <c r="F21" s="1" t="s">
        <v>80</v>
      </c>
      <c r="G21" s="1" t="s">
        <v>14</v>
      </c>
    </row>
    <row r="22" spans="3:7" ht="29" x14ac:dyDescent="0.35">
      <c r="C22" s="1" t="s">
        <v>30</v>
      </c>
      <c r="D22" t="s">
        <v>31</v>
      </c>
      <c r="E22" s="14" t="s">
        <v>32</v>
      </c>
      <c r="F22" s="1" t="s">
        <v>80</v>
      </c>
      <c r="G22" s="1" t="s">
        <v>33</v>
      </c>
    </row>
    <row r="23" spans="3:7" ht="29" x14ac:dyDescent="0.35">
      <c r="C23" s="1" t="s">
        <v>34</v>
      </c>
      <c r="D23" s="1" t="s">
        <v>35</v>
      </c>
      <c r="E23" s="13" t="s">
        <v>36</v>
      </c>
      <c r="F23" s="1" t="s">
        <v>80</v>
      </c>
      <c r="G23" s="1" t="s">
        <v>14</v>
      </c>
    </row>
    <row r="24" spans="3:7" ht="64.150000000000006" customHeight="1" x14ac:dyDescent="0.35">
      <c r="C24" s="1" t="s">
        <v>90</v>
      </c>
      <c r="D24" t="s">
        <v>106</v>
      </c>
      <c r="E24" s="17" t="s">
        <v>107</v>
      </c>
      <c r="F24" s="1" t="s">
        <v>80</v>
      </c>
      <c r="G24" s="1" t="s">
        <v>14</v>
      </c>
    </row>
    <row r="25" spans="3:7" ht="29" x14ac:dyDescent="0.35">
      <c r="C25" s="13" t="s">
        <v>115</v>
      </c>
      <c r="D25" s="1" t="s">
        <v>40</v>
      </c>
      <c r="E25" s="13" t="s">
        <v>41</v>
      </c>
      <c r="F25" s="1" t="s">
        <v>80</v>
      </c>
      <c r="G25" s="1" t="s">
        <v>42</v>
      </c>
    </row>
    <row r="26" spans="3:7" ht="29" x14ac:dyDescent="0.35">
      <c r="C26" s="1" t="s">
        <v>83</v>
      </c>
      <c r="D26" s="1" t="s">
        <v>94</v>
      </c>
      <c r="E26" s="15" t="s">
        <v>95</v>
      </c>
      <c r="F26" s="1" t="s">
        <v>80</v>
      </c>
      <c r="G26" s="1" t="s">
        <v>85</v>
      </c>
    </row>
    <row r="27" spans="3:7" ht="29" x14ac:dyDescent="0.35">
      <c r="C27" s="13" t="s">
        <v>75</v>
      </c>
      <c r="D27" s="1" t="s">
        <v>76</v>
      </c>
      <c r="E27" s="13" t="s">
        <v>77</v>
      </c>
      <c r="F27" s="1" t="s">
        <v>80</v>
      </c>
      <c r="G27" s="1" t="s">
        <v>81</v>
      </c>
    </row>
    <row r="28" spans="3:7" ht="43.5" x14ac:dyDescent="0.35">
      <c r="C28" s="13" t="s">
        <v>43</v>
      </c>
      <c r="D28" s="1" t="s">
        <v>116</v>
      </c>
      <c r="E28" s="13" t="s">
        <v>44</v>
      </c>
      <c r="F28" s="1" t="s">
        <v>80</v>
      </c>
      <c r="G28" s="1" t="s">
        <v>14</v>
      </c>
    </row>
    <row r="29" spans="3:7" ht="29" x14ac:dyDescent="0.35">
      <c r="C29" s="1" t="s">
        <v>45</v>
      </c>
      <c r="D29" s="1" t="s">
        <v>46</v>
      </c>
      <c r="E29" s="13" t="s">
        <v>47</v>
      </c>
      <c r="F29" s="1" t="s">
        <v>80</v>
      </c>
      <c r="G29" s="1" t="s">
        <v>14</v>
      </c>
    </row>
    <row r="30" spans="3:7" ht="29" x14ac:dyDescent="0.35">
      <c r="C30" s="1" t="s">
        <v>88</v>
      </c>
      <c r="D30" s="1" t="s">
        <v>99</v>
      </c>
      <c r="E30" s="17" t="s">
        <v>100</v>
      </c>
      <c r="F30" s="1" t="s">
        <v>80</v>
      </c>
      <c r="G30" s="1" t="s">
        <v>114</v>
      </c>
    </row>
    <row r="31" spans="3:7" ht="29" x14ac:dyDescent="0.35">
      <c r="C31" s="1" t="s">
        <v>48</v>
      </c>
      <c r="D31" s="1" t="s">
        <v>49</v>
      </c>
      <c r="E31" s="13" t="s">
        <v>50</v>
      </c>
      <c r="F31" s="1" t="s">
        <v>80</v>
      </c>
      <c r="G31" s="1" t="s">
        <v>51</v>
      </c>
    </row>
    <row r="32" spans="3:7" x14ac:dyDescent="0.35">
      <c r="C32" s="1" t="s">
        <v>111</v>
      </c>
      <c r="D32" s="1" t="s">
        <v>112</v>
      </c>
      <c r="E32" s="1" t="s">
        <v>113</v>
      </c>
      <c r="F32" s="1" t="s">
        <v>80</v>
      </c>
      <c r="G32" s="1" t="s">
        <v>14</v>
      </c>
    </row>
    <row r="33" spans="3:7" ht="29" x14ac:dyDescent="0.35">
      <c r="C33" s="1" t="s">
        <v>52</v>
      </c>
      <c r="D33" s="1" t="s">
        <v>53</v>
      </c>
      <c r="E33" s="13" t="s">
        <v>54</v>
      </c>
      <c r="F33" s="1" t="s">
        <v>80</v>
      </c>
      <c r="G33" s="1" t="s">
        <v>55</v>
      </c>
    </row>
    <row r="34" spans="3:7" ht="29" x14ac:dyDescent="0.35">
      <c r="C34" s="1" t="s">
        <v>87</v>
      </c>
      <c r="D34" s="1" t="s">
        <v>117</v>
      </c>
      <c r="E34" s="16" t="s">
        <v>98</v>
      </c>
      <c r="F34" s="1" t="s">
        <v>80</v>
      </c>
      <c r="G34" s="1" t="s">
        <v>14</v>
      </c>
    </row>
    <row r="35" spans="3:7" ht="29" x14ac:dyDescent="0.35">
      <c r="C35" s="13" t="s">
        <v>56</v>
      </c>
      <c r="D35" s="1" t="s">
        <v>57</v>
      </c>
      <c r="E35" s="13" t="s">
        <v>58</v>
      </c>
      <c r="F35" s="1" t="s">
        <v>80</v>
      </c>
      <c r="G35" s="1" t="s">
        <v>14</v>
      </c>
    </row>
    <row r="36" spans="3:7" ht="29" x14ac:dyDescent="0.35">
      <c r="C36" s="13" t="s">
        <v>59</v>
      </c>
      <c r="D36" s="1" t="s">
        <v>60</v>
      </c>
      <c r="E36" s="13" t="s">
        <v>61</v>
      </c>
      <c r="F36" s="1" t="s">
        <v>80</v>
      </c>
      <c r="G36" s="1" t="s">
        <v>14</v>
      </c>
    </row>
    <row r="37" spans="3:7" ht="29" x14ac:dyDescent="0.35">
      <c r="C37" s="1" t="s">
        <v>62</v>
      </c>
      <c r="D37" s="1" t="s">
        <v>63</v>
      </c>
      <c r="E37" s="13" t="s">
        <v>64</v>
      </c>
      <c r="F37" s="1" t="s">
        <v>80</v>
      </c>
      <c r="G37" s="1" t="s">
        <v>14</v>
      </c>
    </row>
    <row r="38" spans="3:7" ht="29" x14ac:dyDescent="0.35">
      <c r="C38" s="13" t="s">
        <v>65</v>
      </c>
      <c r="D38" s="1" t="s">
        <v>66</v>
      </c>
      <c r="E38" s="13" t="s">
        <v>67</v>
      </c>
      <c r="F38" s="1" t="s">
        <v>80</v>
      </c>
      <c r="G38" s="1" t="s">
        <v>14</v>
      </c>
    </row>
    <row r="39" spans="3:7" ht="43.5" x14ac:dyDescent="0.35">
      <c r="C39" s="1" t="s">
        <v>122</v>
      </c>
      <c r="D39" s="1" t="s">
        <v>123</v>
      </c>
      <c r="E39" s="13" t="s">
        <v>124</v>
      </c>
      <c r="F39" s="1" t="s">
        <v>80</v>
      </c>
      <c r="G39" s="1" t="s">
        <v>14</v>
      </c>
    </row>
    <row r="40" spans="3:7" ht="29" x14ac:dyDescent="0.35">
      <c r="C40" t="s">
        <v>89</v>
      </c>
      <c r="D40" s="1" t="s">
        <v>104</v>
      </c>
      <c r="E40" s="17" t="s">
        <v>105</v>
      </c>
      <c r="F40" s="1" t="s">
        <v>80</v>
      </c>
      <c r="G40" s="1" t="s">
        <v>14</v>
      </c>
    </row>
    <row r="41" spans="3:7" ht="29" x14ac:dyDescent="0.35">
      <c r="C41" s="13" t="s">
        <v>68</v>
      </c>
      <c r="D41" s="1" t="s">
        <v>69</v>
      </c>
      <c r="E41" s="13" t="s">
        <v>70</v>
      </c>
      <c r="F41" s="1" t="s">
        <v>80</v>
      </c>
      <c r="G41" s="1" t="s">
        <v>71</v>
      </c>
    </row>
    <row r="42" spans="3:7" ht="29" x14ac:dyDescent="0.35">
      <c r="C42" s="1" t="s">
        <v>91</v>
      </c>
      <c r="D42" s="1" t="s">
        <v>93</v>
      </c>
      <c r="E42" s="13" t="s">
        <v>92</v>
      </c>
      <c r="F42" s="1" t="s">
        <v>80</v>
      </c>
      <c r="G42" s="1" t="s">
        <v>86</v>
      </c>
    </row>
    <row r="43" spans="3:7" x14ac:dyDescent="0.35">
      <c r="C43" s="1" t="s">
        <v>119</v>
      </c>
      <c r="D43" s="1" t="s">
        <v>120</v>
      </c>
      <c r="E43" s="13" t="s">
        <v>121</v>
      </c>
      <c r="F43" s="1" t="s">
        <v>80</v>
      </c>
      <c r="G43" s="1" t="s">
        <v>14</v>
      </c>
    </row>
    <row r="44" spans="3:7" ht="29" x14ac:dyDescent="0.35">
      <c r="C44" s="1" t="s">
        <v>72</v>
      </c>
      <c r="D44" s="1" t="s">
        <v>73</v>
      </c>
      <c r="E44" s="13" t="s">
        <v>74</v>
      </c>
      <c r="F44" s="1" t="s">
        <v>80</v>
      </c>
      <c r="G44" s="1" t="s">
        <v>82</v>
      </c>
    </row>
    <row r="45" spans="3:7" x14ac:dyDescent="0.35">
      <c r="C45" s="1"/>
      <c r="D45" s="1"/>
      <c r="E45" s="1"/>
      <c r="F45" s="1"/>
      <c r="G45" s="1"/>
    </row>
    <row r="46" spans="3:7" x14ac:dyDescent="0.35">
      <c r="C46" s="1"/>
      <c r="D46" s="1"/>
      <c r="E46" s="1"/>
      <c r="F46" s="1"/>
      <c r="G46" s="1"/>
    </row>
    <row r="47" spans="3:7" x14ac:dyDescent="0.35">
      <c r="C47" s="1"/>
      <c r="D47" s="1"/>
      <c r="E47" s="1"/>
      <c r="F47" s="1"/>
      <c r="G47" s="1"/>
    </row>
    <row r="48" spans="3:7" x14ac:dyDescent="0.35">
      <c r="C48" s="1"/>
      <c r="D48" s="1"/>
      <c r="E48" s="1"/>
      <c r="F48" s="1"/>
      <c r="G48" s="1"/>
    </row>
    <row r="49" spans="3:7" x14ac:dyDescent="0.35">
      <c r="C49" s="1"/>
      <c r="D49" s="1"/>
      <c r="E49" s="1"/>
      <c r="F49" s="1"/>
      <c r="G49" s="1"/>
    </row>
    <row r="50" spans="3:7" x14ac:dyDescent="0.35">
      <c r="C50" s="1"/>
      <c r="D50" s="1"/>
      <c r="E50" s="1"/>
      <c r="F50" s="1"/>
      <c r="G50" s="1"/>
    </row>
    <row r="51" spans="3:7" x14ac:dyDescent="0.35">
      <c r="C51" s="1"/>
      <c r="D51" s="1"/>
      <c r="E51" s="1"/>
      <c r="F51" s="1"/>
      <c r="G51" s="1"/>
    </row>
    <row r="52" spans="3:7" x14ac:dyDescent="0.35">
      <c r="C52" s="1"/>
      <c r="D52" s="1"/>
      <c r="E52" s="1"/>
      <c r="F52" s="1"/>
      <c r="G52" s="1"/>
    </row>
    <row r="53" spans="3:7" x14ac:dyDescent="0.35">
      <c r="C53" s="1"/>
      <c r="D53" s="1"/>
      <c r="E53" s="1"/>
      <c r="F53" s="1"/>
      <c r="G53" s="1"/>
    </row>
    <row r="54" spans="3:7" x14ac:dyDescent="0.35">
      <c r="C54" s="1"/>
      <c r="D54" s="1"/>
      <c r="E54" s="1"/>
      <c r="F54" s="1"/>
      <c r="G54" s="1"/>
    </row>
    <row r="55" spans="3:7" x14ac:dyDescent="0.35">
      <c r="C55" s="1"/>
      <c r="D55" s="1"/>
      <c r="E55" s="1"/>
      <c r="F55" s="1"/>
      <c r="G55" s="1"/>
    </row>
    <row r="56" spans="3:7" x14ac:dyDescent="0.35">
      <c r="C56" s="1"/>
      <c r="D56" s="1"/>
      <c r="E56" s="1"/>
      <c r="F56" s="1"/>
      <c r="G56" s="1"/>
    </row>
    <row r="57" spans="3:7" x14ac:dyDescent="0.35">
      <c r="C57" s="1"/>
      <c r="D57" s="1"/>
      <c r="E57" s="1"/>
      <c r="F57" s="1"/>
      <c r="G57" s="1"/>
    </row>
    <row r="58" spans="3:7" x14ac:dyDescent="0.35">
      <c r="C58" s="1"/>
      <c r="D58" s="1"/>
      <c r="E58" s="1"/>
      <c r="F58" s="1"/>
      <c r="G58" s="1"/>
    </row>
    <row r="59" spans="3:7" x14ac:dyDescent="0.35">
      <c r="C59" s="1"/>
      <c r="D59" s="1"/>
      <c r="E59" s="1"/>
      <c r="F59" s="1"/>
      <c r="G59" s="1"/>
    </row>
    <row r="60" spans="3:7" x14ac:dyDescent="0.35">
      <c r="C60" s="1"/>
      <c r="D60" s="1"/>
      <c r="E60" s="1"/>
      <c r="F60" s="1"/>
      <c r="G60" s="1"/>
    </row>
    <row r="61" spans="3:7" x14ac:dyDescent="0.35">
      <c r="C61" s="1"/>
      <c r="D61" s="1"/>
      <c r="E61" s="1"/>
      <c r="F61" s="1"/>
      <c r="G61" s="1"/>
    </row>
    <row r="62" spans="3:7" x14ac:dyDescent="0.35">
      <c r="C62" s="1"/>
      <c r="D62" s="1"/>
      <c r="E62" s="1"/>
      <c r="F62" s="1"/>
      <c r="G62" s="1"/>
    </row>
  </sheetData>
  <sortState xmlns:xlrd2="http://schemas.microsoft.com/office/spreadsheetml/2017/richdata2" ref="B12:L44">
    <sortCondition ref="C12:C44"/>
  </sortState>
  <mergeCells count="3">
    <mergeCell ref="C9:G9"/>
    <mergeCell ref="C8:G8"/>
    <mergeCell ref="C10:G10"/>
  </mergeCells>
  <phoneticPr fontId="10" type="noConversion"/>
  <conditionalFormatting sqref="C40">
    <cfRule type="duplicateValues" dxfId="2" priority="1"/>
    <cfRule type="duplicateValues" dxfId="1" priority="2"/>
    <cfRule type="duplicateValues" dxfId="0" priority="3"/>
  </conditionalFormatting>
  <pageMargins left="0.25" right="0.25" top="0.75" bottom="0.75" header="0.3" footer="0.3"/>
  <pageSetup scale="65" fitToWidth="0" orientation="portrait" r:id="rId1"/>
  <drawing r:id="rId2"/>
  <legacyDrawing r:id="rId3"/>
</worksheet>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SharedContentType xmlns="Microsoft.SharePoint.Taxonomy.ContentTypeSync" SourceId="e40374fb-a6cc-4854-989f-c1d94a7967ee" ContentTypeId="0x01" PreviousValue="false"/>
</file>

<file path=customXml/item4.xml><?xml version="1.0" encoding="utf-8"?>
<ct:contentTypeSchema xmlns:ct="http://schemas.microsoft.com/office/2006/metadata/contentType" xmlns:ma="http://schemas.microsoft.com/office/2006/metadata/properties/metaAttributes" ct:_="" ma:_="" ma:contentTypeName="Document" ma:contentTypeID="0x0101002E407061C3D4CB46A682E0C0E6A3B32A" ma:contentTypeVersion="5" ma:contentTypeDescription="Create a new document." ma:contentTypeScope="" ma:versionID="72103510d6437d3ce3334f08a9b9a026">
  <xsd:schema xmlns:xsd="http://www.w3.org/2001/XMLSchema" xmlns:xs="http://www.w3.org/2001/XMLSchema" xmlns:p="http://schemas.microsoft.com/office/2006/metadata/properties" xmlns:ns2="1c696195-f503-4f7e-b82f-f9c447bdd967" targetNamespace="http://schemas.microsoft.com/office/2006/metadata/properties" ma:root="true" ma:fieldsID="d62d3e696916f2c77ce4bb05a2de550e" ns2:_="">
    <xsd:import namespace="1c696195-f503-4f7e-b82f-f9c447bdd967"/>
    <xsd:element name="properties">
      <xsd:complexType>
        <xsd:sequence>
          <xsd:element name="documentManagement">
            <xsd:complexType>
              <xsd:all>
                <xsd:element ref="ns2:MediaServiceMetadata" minOccurs="0"/>
                <xsd:element ref="ns2:MediaServiceFastMetadata"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c696195-f503-4f7e-b82f-f9c447bdd96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E3BF9C8-AF25-4B74-8962-CB73C0237C69}">
  <ds:schemaRefs>
    <ds:schemaRef ds:uri="http://schemas.microsoft.com/sharepoint/v3/contenttype/forms"/>
  </ds:schemaRefs>
</ds:datastoreItem>
</file>

<file path=customXml/itemProps2.xml><?xml version="1.0" encoding="utf-8"?>
<ds:datastoreItem xmlns:ds="http://schemas.openxmlformats.org/officeDocument/2006/customXml" ds:itemID="{AEC0805C-647A-4397-B589-D734C712C942}">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C0429E76-6EC6-42DC-B70A-BB7B9F70A343}">
  <ds:schemaRefs>
    <ds:schemaRef ds:uri="Microsoft.SharePoint.Taxonomy.ContentTypeSync"/>
  </ds:schemaRefs>
</ds:datastoreItem>
</file>

<file path=customXml/itemProps4.xml><?xml version="1.0" encoding="utf-8"?>
<ds:datastoreItem xmlns:ds="http://schemas.openxmlformats.org/officeDocument/2006/customXml" ds:itemID="{C3C86172-CDDA-408A-B4A6-E30D550380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c696195-f503-4f7e-b82f-f9c447bdd96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1a407a2d-7675-4d17-8692-b3ac285306e4}" enabled="0" method="" siteId="{1a407a2d-7675-4d17-8692-b3ac285306e4}" removed="1"/>
</clbl:labelList>
</file>

<file path=docProps/app.xml><?xml version="1.0" encoding="utf-8"?>
<Properties xmlns="http://schemas.openxmlformats.org/officeDocument/2006/extended-properties" xmlns:vt="http://schemas.openxmlformats.org/officeDocument/2006/docPropsVTypes">
  <TotalTime>0</TotalTime>
  <Application>Microsoft Excel</Application>
  <DocSecurity>0</DocSecurity>
  <ScaleCrop>false</ScaleCrop>
  <HeadingPairs>
    <vt:vector size="4" baseType="variant">
      <vt:variant>
        <vt:lpstr>Worksheets</vt:lpstr>
      </vt:variant>
      <vt:variant>
        <vt:i4>1</vt:i4>
      </vt:variant>
      <vt:variant>
        <vt:lpstr>Named Ranges</vt:lpstr>
      </vt:variant>
      <vt:variant>
        <vt:i4>1</vt:i4>
      </vt:variant>
    </vt:vector>
  </HeadingPairs>
  <TitlesOfParts>
    <vt:vector size="2" baseType="lpstr">
      <vt:lpstr>Index</vt:lpstr>
      <vt:lpstr>Index!_Hlk98400158</vt:lpstr>
    </vt:vector>
  </TitlesOfParts>
  <Manager/>
  <Company/>
  <LinksUpToDate>false</LinksUpToDate>
  <SharedDoc>false</SharedDoc>
  <HyperlinkBase/>
  <HyperlinksChanged>false</HyperlinksChanged>
  <AppVersion>16.0300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Asha Parks</dc:creator>
  <cp:keywords/>
  <dc:description/>
  <cp:lastModifiedBy>Boucher, Katie</cp:lastModifiedBy>
  <cp:revision/>
  <dcterms:created xsi:type="dcterms:W3CDTF">2023-11-09T19:22:52Z</dcterms:created>
  <dcterms:modified xsi:type="dcterms:W3CDTF">2025-10-31T16:40:44Z</dcterms:modified>
  <cp:category/>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0x0101002E407061C3D4CB46A682E0C0E6A3B32A</vt:lpwstr>
  </property>
</Properties>
</file>