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1" r:id="rId1"/>
  </p:sldMasterIdLst>
  <p:notesMasterIdLst>
    <p:notesMasterId r:id="rId81"/>
  </p:notesMasterIdLst>
  <p:sldIdLst>
    <p:sldId id="256" r:id="rId2"/>
    <p:sldId id="413" r:id="rId3"/>
    <p:sldId id="414" r:id="rId4"/>
    <p:sldId id="415" r:id="rId5"/>
    <p:sldId id="416" r:id="rId6"/>
    <p:sldId id="417" r:id="rId7"/>
    <p:sldId id="418" r:id="rId8"/>
    <p:sldId id="419" r:id="rId9"/>
    <p:sldId id="420" r:id="rId10"/>
    <p:sldId id="421" r:id="rId11"/>
    <p:sldId id="422" r:id="rId12"/>
    <p:sldId id="423" r:id="rId13"/>
    <p:sldId id="424" r:id="rId14"/>
    <p:sldId id="425" r:id="rId15"/>
    <p:sldId id="426" r:id="rId16"/>
    <p:sldId id="427" r:id="rId17"/>
    <p:sldId id="428" r:id="rId18"/>
    <p:sldId id="429" r:id="rId19"/>
    <p:sldId id="430" r:id="rId20"/>
    <p:sldId id="431" r:id="rId21"/>
    <p:sldId id="439" r:id="rId22"/>
    <p:sldId id="440" r:id="rId23"/>
    <p:sldId id="441" r:id="rId24"/>
    <p:sldId id="432" r:id="rId25"/>
    <p:sldId id="433" r:id="rId26"/>
    <p:sldId id="434" r:id="rId27"/>
    <p:sldId id="435" r:id="rId28"/>
    <p:sldId id="436" r:id="rId29"/>
    <p:sldId id="437" r:id="rId30"/>
    <p:sldId id="438" r:id="rId31"/>
    <p:sldId id="442" r:id="rId32"/>
    <p:sldId id="443" r:id="rId33"/>
    <p:sldId id="444" r:id="rId34"/>
    <p:sldId id="445" r:id="rId35"/>
    <p:sldId id="452" r:id="rId36"/>
    <p:sldId id="446" r:id="rId37"/>
    <p:sldId id="447" r:id="rId38"/>
    <p:sldId id="448" r:id="rId39"/>
    <p:sldId id="449" r:id="rId40"/>
    <p:sldId id="450" r:id="rId41"/>
    <p:sldId id="451" r:id="rId42"/>
    <p:sldId id="453" r:id="rId43"/>
    <p:sldId id="454" r:id="rId44"/>
    <p:sldId id="455" r:id="rId45"/>
    <p:sldId id="456" r:id="rId46"/>
    <p:sldId id="457" r:id="rId47"/>
    <p:sldId id="458" r:id="rId48"/>
    <p:sldId id="461" r:id="rId49"/>
    <p:sldId id="462" r:id="rId50"/>
    <p:sldId id="459" r:id="rId51"/>
    <p:sldId id="463" r:id="rId52"/>
    <p:sldId id="464" r:id="rId53"/>
    <p:sldId id="460" r:id="rId54"/>
    <p:sldId id="465" r:id="rId55"/>
    <p:sldId id="466" r:id="rId56"/>
    <p:sldId id="467" r:id="rId57"/>
    <p:sldId id="468" r:id="rId58"/>
    <p:sldId id="469" r:id="rId59"/>
    <p:sldId id="470" r:id="rId60"/>
    <p:sldId id="471" r:id="rId61"/>
    <p:sldId id="472" r:id="rId62"/>
    <p:sldId id="473" r:id="rId63"/>
    <p:sldId id="474" r:id="rId64"/>
    <p:sldId id="475" r:id="rId65"/>
    <p:sldId id="476" r:id="rId66"/>
    <p:sldId id="477" r:id="rId67"/>
    <p:sldId id="478" r:id="rId68"/>
    <p:sldId id="483" r:id="rId69"/>
    <p:sldId id="479" r:id="rId70"/>
    <p:sldId id="480" r:id="rId71"/>
    <p:sldId id="481" r:id="rId72"/>
    <p:sldId id="482" r:id="rId73"/>
    <p:sldId id="484" r:id="rId74"/>
    <p:sldId id="485" r:id="rId75"/>
    <p:sldId id="486" r:id="rId76"/>
    <p:sldId id="487" r:id="rId77"/>
    <p:sldId id="488" r:id="rId78"/>
    <p:sldId id="369" r:id="rId79"/>
    <p:sldId id="273" r:id="rId80"/>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arah Liebman" initials="SL"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46296" autoAdjust="0"/>
    <p:restoredTop sz="89080" autoAdjust="0"/>
  </p:normalViewPr>
  <p:slideViewPr>
    <p:cSldViewPr snapToGrid="0">
      <p:cViewPr varScale="1">
        <p:scale>
          <a:sx n="57" d="100"/>
          <a:sy n="57" d="100"/>
        </p:scale>
        <p:origin x="192" y="1048"/>
      </p:cViewPr>
      <p:guideLst>
        <p:guide orient="horz" pos="2160"/>
        <p:guide pos="3840"/>
      </p:guideLst>
    </p:cSldViewPr>
  </p:slideViewPr>
  <p:outlineViewPr>
    <p:cViewPr>
      <p:scale>
        <a:sx n="33" d="100"/>
        <a:sy n="33" d="100"/>
      </p:scale>
      <p:origin x="0" y="-45378"/>
    </p:cViewPr>
  </p:outlineViewPr>
  <p:notesTextViewPr>
    <p:cViewPr>
      <p:scale>
        <a:sx n="1" d="1"/>
        <a:sy n="1" d="1"/>
      </p:scale>
      <p:origin x="0" y="0"/>
    </p:cViewPr>
  </p:notesTextViewPr>
  <p:notesViewPr>
    <p:cSldViewPr snapToGrid="0">
      <p:cViewPr varScale="1">
        <p:scale>
          <a:sx n="52" d="100"/>
          <a:sy n="52" d="100"/>
        </p:scale>
        <p:origin x="2862" y="96"/>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viewProps" Target="view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notesMaster" Target="notesMasters/notesMaster1.xml"/><Relationship Id="rId86"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61" Type="http://schemas.openxmlformats.org/officeDocument/2006/relationships/slide" Target="slides/slide60.xml"/><Relationship Id="rId82"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Tahoma" panose="020B0604030504040204" pitchFamily="34" charset="0"/>
              </a:defRPr>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Tahoma" panose="020B0604030504040204" pitchFamily="34" charset="0"/>
              </a:defRPr>
            </a:lvl1pPr>
          </a:lstStyle>
          <a:p>
            <a:fld id="{EE334AF8-4DBC-4D52-BC39-DA880392D7D5}" type="datetimeFigureOut">
              <a:rPr lang="en-US" smtClean="0"/>
              <a:pPr/>
              <a:t>7/20/20</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Tahoma" panose="020B0604030504040204" pitchFamily="34" charset="0"/>
              </a:defRPr>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Tahoma" panose="020B0604030504040204" pitchFamily="34" charset="0"/>
              </a:defRPr>
            </a:lvl1pPr>
          </a:lstStyle>
          <a:p>
            <a:fld id="{B1E6DF9A-4138-4CE9-A2AE-AB9413786FF0}" type="slidenum">
              <a:rPr lang="en-US" smtClean="0"/>
              <a:pPr/>
              <a:t>‹#›</a:t>
            </a:fld>
            <a:endParaRPr lang="en-US" dirty="0"/>
          </a:p>
        </p:txBody>
      </p:sp>
    </p:spTree>
    <p:extLst>
      <p:ext uri="{BB962C8B-B14F-4D97-AF65-F5344CB8AC3E}">
        <p14:creationId xmlns:p14="http://schemas.microsoft.com/office/powerpoint/2010/main" val="33760788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Tahoma" panose="020B0604030504040204" pitchFamily="34" charset="0"/>
        <a:ea typeface="+mn-ea"/>
        <a:cs typeface="+mn-cs"/>
      </a:defRPr>
    </a:lvl1pPr>
    <a:lvl2pPr marL="457200" algn="l" defTabSz="914400" rtl="0" eaLnBrk="1" latinLnBrk="0" hangingPunct="1">
      <a:defRPr sz="1200" kern="1200">
        <a:solidFill>
          <a:schemeClr val="tx1"/>
        </a:solidFill>
        <a:latin typeface="Tahoma" panose="020B0604030504040204" pitchFamily="34" charset="0"/>
        <a:ea typeface="+mn-ea"/>
        <a:cs typeface="+mn-cs"/>
      </a:defRPr>
    </a:lvl2pPr>
    <a:lvl3pPr marL="914400" algn="l" defTabSz="914400" rtl="0" eaLnBrk="1" latinLnBrk="0" hangingPunct="1">
      <a:defRPr sz="1200" kern="1200">
        <a:solidFill>
          <a:schemeClr val="tx1"/>
        </a:solidFill>
        <a:latin typeface="Tahoma" panose="020B0604030504040204" pitchFamily="34" charset="0"/>
        <a:ea typeface="+mn-ea"/>
        <a:cs typeface="+mn-cs"/>
      </a:defRPr>
    </a:lvl3pPr>
    <a:lvl4pPr marL="1371600" algn="l" defTabSz="914400" rtl="0" eaLnBrk="1" latinLnBrk="0" hangingPunct="1">
      <a:defRPr sz="1200" kern="1200">
        <a:solidFill>
          <a:schemeClr val="tx1"/>
        </a:solidFill>
        <a:latin typeface="Tahoma" panose="020B0604030504040204" pitchFamily="34" charset="0"/>
        <a:ea typeface="+mn-ea"/>
        <a:cs typeface="+mn-cs"/>
      </a:defRPr>
    </a:lvl4pPr>
    <a:lvl5pPr marL="1828800" algn="l" defTabSz="914400" rtl="0" eaLnBrk="1" latinLnBrk="0" hangingPunct="1">
      <a:defRPr sz="1200" kern="1200">
        <a:solidFill>
          <a:schemeClr val="tx1"/>
        </a:solidFill>
        <a:latin typeface="Tahoma" panose="020B060403050404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courses.lumenlearning.com/wm-biology1/" TargetMode="External"/><Relationship Id="rId2" Type="http://schemas.openxmlformats.org/officeDocument/2006/relationships/slide" Target="../slides/slide1.xml"/><Relationship Id="rId1" Type="http://schemas.openxmlformats.org/officeDocument/2006/relationships/notesMaster" Target="../notesMasters/notesMaster1.xml"/><Relationship Id="rId5" Type="http://schemas.openxmlformats.org/officeDocument/2006/relationships/hyperlink" Target="https://creativecommons.org/about/cc0" TargetMode="External"/><Relationship Id="rId4" Type="http://schemas.openxmlformats.org/officeDocument/2006/relationships/hyperlink" Target="https://unsplash.com/photos/_d3sppFprWI" TargetMode="Externa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cnx.org/contents/e42bd376-624b-4c0f-972f-e0c57998e765@4.4" TargetMode="External"/><Relationship Id="rId2" Type="http://schemas.openxmlformats.org/officeDocument/2006/relationships/slide" Target="../slides/slide13.xml"/><Relationship Id="rId1" Type="http://schemas.openxmlformats.org/officeDocument/2006/relationships/notesMaster" Target="../notesMasters/notesMaster1.xml"/><Relationship Id="rId4" Type="http://schemas.openxmlformats.org/officeDocument/2006/relationships/hyperlink" Target="https://creativecommons.org/licenses/by/4.0/" TargetMode="Externa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cnx.org/contents/e42bd376-624b-4c0f-972f-e0c57998e765@4.4" TargetMode="External"/><Relationship Id="rId2" Type="http://schemas.openxmlformats.org/officeDocument/2006/relationships/slide" Target="../slides/slide18.xml"/><Relationship Id="rId1" Type="http://schemas.openxmlformats.org/officeDocument/2006/relationships/notesMaster" Target="../notesMasters/notesMaster1.xml"/><Relationship Id="rId4" Type="http://schemas.openxmlformats.org/officeDocument/2006/relationships/hyperlink" Target="https://creativecommons.org/licenses/by/4.0/" TargetMode="Externa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cnx.org/contents/185cbf87-c72e-48f5-b51e-f14f21b5eabd@10.8" TargetMode="External"/><Relationship Id="rId2" Type="http://schemas.openxmlformats.org/officeDocument/2006/relationships/slide" Target="../slides/slide20.xml"/><Relationship Id="rId1" Type="http://schemas.openxmlformats.org/officeDocument/2006/relationships/notesMaster" Target="../notesMasters/notesMaster1.xml"/><Relationship Id="rId4" Type="http://schemas.openxmlformats.org/officeDocument/2006/relationships/hyperlink" Target="https://creativecommons.org/licenses/by/4.0/" TargetMode="Externa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cnx.org/contents/185cbf87-c72e-48f5-b51e-f14f21b5eabd@10.8" TargetMode="External"/><Relationship Id="rId2" Type="http://schemas.openxmlformats.org/officeDocument/2006/relationships/slide" Target="../slides/slide21.xml"/><Relationship Id="rId1" Type="http://schemas.openxmlformats.org/officeDocument/2006/relationships/notesMaster" Target="../notesMasters/notesMaster1.xml"/><Relationship Id="rId4" Type="http://schemas.openxmlformats.org/officeDocument/2006/relationships/hyperlink" Target="https://creativecommons.org/licenses/by/4.0/" TargetMode="Externa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cnx.org/contents/185cbf87-c72e-48f5-b51e-f14f21b5eabd@10.8" TargetMode="External"/><Relationship Id="rId2" Type="http://schemas.openxmlformats.org/officeDocument/2006/relationships/slide" Target="../slides/slide22.xml"/><Relationship Id="rId1" Type="http://schemas.openxmlformats.org/officeDocument/2006/relationships/notesMaster" Target="../notesMasters/notesMaster1.xml"/><Relationship Id="rId4" Type="http://schemas.openxmlformats.org/officeDocument/2006/relationships/hyperlink" Target="https://creativecommons.org/licenses/by/4.0/" TargetMode="Externa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cnx.org/contents/185cbf87-c72e-48f5-b51e-f14f21b5eabd@10.8" TargetMode="External"/><Relationship Id="rId2" Type="http://schemas.openxmlformats.org/officeDocument/2006/relationships/slide" Target="../slides/slide23.xml"/><Relationship Id="rId1" Type="http://schemas.openxmlformats.org/officeDocument/2006/relationships/notesMaster" Target="../notesMasters/notesMaster1.xml"/><Relationship Id="rId4" Type="http://schemas.openxmlformats.org/officeDocument/2006/relationships/hyperlink" Target="https://creativecommons.org/licenses/by/4.0/" TargetMode="Externa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cnx.org/contents/185cbf87-c72e-48f5-b51e-f14f21b5eabd@10.8" TargetMode="External"/><Relationship Id="rId2" Type="http://schemas.openxmlformats.org/officeDocument/2006/relationships/slide" Target="../slides/slide25.xml"/><Relationship Id="rId1" Type="http://schemas.openxmlformats.org/officeDocument/2006/relationships/notesMaster" Target="../notesMasters/notesMaster1.xml"/><Relationship Id="rId4" Type="http://schemas.openxmlformats.org/officeDocument/2006/relationships/hyperlink" Target="https://creativecommons.org/licenses/by/4.0/" TargetMode="Externa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cnx.org/contents/185cbf87-c72e-48f5-b51e-f14f21b5eabd@10.8" TargetMode="External"/><Relationship Id="rId2" Type="http://schemas.openxmlformats.org/officeDocument/2006/relationships/slide" Target="../slides/slide26.xml"/><Relationship Id="rId1" Type="http://schemas.openxmlformats.org/officeDocument/2006/relationships/notesMaster" Target="../notesMasters/notesMaster1.xml"/><Relationship Id="rId4" Type="http://schemas.openxmlformats.org/officeDocument/2006/relationships/hyperlink" Target="https://creativecommons.org/licenses/by/4.0/" TargetMode="Externa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www.ck12.org/biology/Plant-Cells/lesson/Plant-Cells/r34/" TargetMode="External"/><Relationship Id="rId2" Type="http://schemas.openxmlformats.org/officeDocument/2006/relationships/slide" Target="../slides/slide2.xml"/><Relationship Id="rId1" Type="http://schemas.openxmlformats.org/officeDocument/2006/relationships/notesMaster" Target="../notesMasters/notesMaster1.xml"/><Relationship Id="rId4" Type="http://schemas.openxmlformats.org/officeDocument/2006/relationships/hyperlink" Target="https://creativecommons.org/licenses/by-nc/4.0/" TargetMode="Externa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cnx.org/contents/185cbf87-c72e-48f5-b51e-f14f21b5eabd@10.8" TargetMode="External"/><Relationship Id="rId2" Type="http://schemas.openxmlformats.org/officeDocument/2006/relationships/slide" Target="../slides/slide27.xml"/><Relationship Id="rId1" Type="http://schemas.openxmlformats.org/officeDocument/2006/relationships/notesMaster" Target="../notesMasters/notesMaster1.xml"/><Relationship Id="rId4" Type="http://schemas.openxmlformats.org/officeDocument/2006/relationships/hyperlink" Target="https://creativecommons.org/licenses/by/4.0/" TargetMode="Externa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cnx.org/contents/185cbf87-c72e-48f5-b51e-f14f21b5eabd@10.8" TargetMode="External"/><Relationship Id="rId2" Type="http://schemas.openxmlformats.org/officeDocument/2006/relationships/slide" Target="../slides/slide29.xml"/><Relationship Id="rId1" Type="http://schemas.openxmlformats.org/officeDocument/2006/relationships/notesMaster" Target="../notesMasters/notesMaster1.xml"/><Relationship Id="rId4" Type="http://schemas.openxmlformats.org/officeDocument/2006/relationships/hyperlink" Target="https://creativecommons.org/licenses/by/4.0/" TargetMode="Externa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cnx.org/contents/185cbf87-c72e-48f5-b51e-f14f21b5eabd@10.8" TargetMode="External"/><Relationship Id="rId2" Type="http://schemas.openxmlformats.org/officeDocument/2006/relationships/slide" Target="../slides/slide30.xml"/><Relationship Id="rId1" Type="http://schemas.openxmlformats.org/officeDocument/2006/relationships/notesMaster" Target="../notesMasters/notesMaster1.xml"/><Relationship Id="rId4" Type="http://schemas.openxmlformats.org/officeDocument/2006/relationships/hyperlink" Target="https://creativecommons.org/licenses/by/4.0/" TargetMode="Externa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cnx.org/contents/185cbf87-c72e-48f5-b51e-f14f21b5eabd@10.8" TargetMode="External"/><Relationship Id="rId2" Type="http://schemas.openxmlformats.org/officeDocument/2006/relationships/slide" Target="../slides/slide31.xml"/><Relationship Id="rId1" Type="http://schemas.openxmlformats.org/officeDocument/2006/relationships/notesMaster" Target="../notesMasters/notesMaster1.xml"/><Relationship Id="rId4" Type="http://schemas.openxmlformats.org/officeDocument/2006/relationships/hyperlink" Target="https://creativecommons.org/licenses/by/4.0/" TargetMode="Externa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cnx.org/contents/185cbf87-c72e-48f5-b51e-f14f21b5eabd@10.8" TargetMode="External"/><Relationship Id="rId2" Type="http://schemas.openxmlformats.org/officeDocument/2006/relationships/slide" Target="../slides/slide32.xml"/><Relationship Id="rId1" Type="http://schemas.openxmlformats.org/officeDocument/2006/relationships/notesMaster" Target="../notesMasters/notesMaster1.xml"/><Relationship Id="rId4" Type="http://schemas.openxmlformats.org/officeDocument/2006/relationships/hyperlink" Target="https://creativecommons.org/licenses/by/4.0/" TargetMode="Externa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cnx.org/contents/185cbf87-c72e-48f5-b51e-f14f21b5eabd@10.8" TargetMode="External"/><Relationship Id="rId2" Type="http://schemas.openxmlformats.org/officeDocument/2006/relationships/slide" Target="../slides/slide33.xml"/><Relationship Id="rId1" Type="http://schemas.openxmlformats.org/officeDocument/2006/relationships/notesMaster" Target="../notesMasters/notesMaster1.xml"/><Relationship Id="rId4" Type="http://schemas.openxmlformats.org/officeDocument/2006/relationships/hyperlink" Target="https://creativecommons.org/licenses/by/4.0/" TargetMode="Externa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cnx.org/contents/185cbf87-c72e-48f5-b51e-f14f21b5eabd@10.8" TargetMode="External"/><Relationship Id="rId2" Type="http://schemas.openxmlformats.org/officeDocument/2006/relationships/slide" Target="../slides/slide34.xml"/><Relationship Id="rId1" Type="http://schemas.openxmlformats.org/officeDocument/2006/relationships/notesMaster" Target="../notesMasters/notesMaster1.xml"/><Relationship Id="rId4" Type="http://schemas.openxmlformats.org/officeDocument/2006/relationships/hyperlink" Target="https://creativecommons.org/licenses/by/4.0/" TargetMode="Externa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cnx.org/contents/185cbf87-c72e-48f5-b51e-f14f21b5eabd@10.8" TargetMode="External"/><Relationship Id="rId2" Type="http://schemas.openxmlformats.org/officeDocument/2006/relationships/slide" Target="../slides/slide35.xml"/><Relationship Id="rId1" Type="http://schemas.openxmlformats.org/officeDocument/2006/relationships/notesMaster" Target="../notesMasters/notesMaster1.xml"/><Relationship Id="rId4" Type="http://schemas.openxmlformats.org/officeDocument/2006/relationships/hyperlink" Target="https://creativecommons.org/licenses/by/4.0/" TargetMode="Externa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cnx.org/contents/185cbf87-c72e-48f5-b51e-f14f21b5eabd@10.8" TargetMode="External"/><Relationship Id="rId2" Type="http://schemas.openxmlformats.org/officeDocument/2006/relationships/slide" Target="../slides/slide36.xml"/><Relationship Id="rId1" Type="http://schemas.openxmlformats.org/officeDocument/2006/relationships/notesMaster" Target="../notesMasters/notesMaster1.xml"/><Relationship Id="rId4" Type="http://schemas.openxmlformats.org/officeDocument/2006/relationships/hyperlink" Target="https://creativecommons.org/licenses/by/4.0/" TargetMode="Externa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cnx.org/contents/185cbf87-c72e-48f5-b51e-f14f21b5eabd@10.8" TargetMode="External"/><Relationship Id="rId2" Type="http://schemas.openxmlformats.org/officeDocument/2006/relationships/slide" Target="../slides/slide38.xml"/><Relationship Id="rId1" Type="http://schemas.openxmlformats.org/officeDocument/2006/relationships/notesMaster" Target="../notesMasters/notesMaster1.xml"/><Relationship Id="rId4" Type="http://schemas.openxmlformats.org/officeDocument/2006/relationships/hyperlink" Target="https://creativecommons.org/licenses/by/4.0/" TargetMode="Externa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www.ck12.org/biology/Plant-Cells/lesson/Plant-Cells/r34/" TargetMode="External"/><Relationship Id="rId2" Type="http://schemas.openxmlformats.org/officeDocument/2006/relationships/slide" Target="../slides/slide3.xml"/><Relationship Id="rId1" Type="http://schemas.openxmlformats.org/officeDocument/2006/relationships/notesMaster" Target="../notesMasters/notesMaster1.xml"/><Relationship Id="rId4" Type="http://schemas.openxmlformats.org/officeDocument/2006/relationships/hyperlink" Target="https://creativecommons.org/licenses/by-nc/4.0/" TargetMode="Externa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cnx.org/contents/185cbf87-c72e-48f5-b51e-f14f21b5eabd@10.8" TargetMode="External"/><Relationship Id="rId2" Type="http://schemas.openxmlformats.org/officeDocument/2006/relationships/slide" Target="../slides/slide40.xml"/><Relationship Id="rId1" Type="http://schemas.openxmlformats.org/officeDocument/2006/relationships/notesMaster" Target="../notesMasters/notesMaster1.xml"/><Relationship Id="rId4" Type="http://schemas.openxmlformats.org/officeDocument/2006/relationships/hyperlink" Target="https://creativecommons.org/licenses/by/4.0/" TargetMode="Externa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cnx.org/contents/185cbf87-c72e-48f5-b51e-f14f21b5eabd@10.8" TargetMode="External"/><Relationship Id="rId2" Type="http://schemas.openxmlformats.org/officeDocument/2006/relationships/slide" Target="../slides/slide44.xml"/><Relationship Id="rId1" Type="http://schemas.openxmlformats.org/officeDocument/2006/relationships/notesMaster" Target="../notesMasters/notesMaster1.xml"/><Relationship Id="rId4" Type="http://schemas.openxmlformats.org/officeDocument/2006/relationships/hyperlink" Target="https://creativecommons.org/licenses/by/4.0/" TargetMode="Externa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cnx.org/contents/185cbf87-c72e-48f5-b51e-f14f21b5eabd@10.8" TargetMode="External"/><Relationship Id="rId2" Type="http://schemas.openxmlformats.org/officeDocument/2006/relationships/slide" Target="../slides/slide45.xml"/><Relationship Id="rId1" Type="http://schemas.openxmlformats.org/officeDocument/2006/relationships/notesMaster" Target="../notesMasters/notesMaster1.xml"/><Relationship Id="rId4" Type="http://schemas.openxmlformats.org/officeDocument/2006/relationships/hyperlink" Target="https://creativecommons.org/licenses/by/4.0/" TargetMode="Externa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cnx.org/contents/185cbf87-c72e-48f5-b51e-f14f21b5eabd@10.8" TargetMode="External"/><Relationship Id="rId2" Type="http://schemas.openxmlformats.org/officeDocument/2006/relationships/slide" Target="../slides/slide48.xml"/><Relationship Id="rId1" Type="http://schemas.openxmlformats.org/officeDocument/2006/relationships/notesMaster" Target="../notesMasters/notesMaster1.xml"/><Relationship Id="rId4" Type="http://schemas.openxmlformats.org/officeDocument/2006/relationships/hyperlink" Target="https://creativecommons.org/licenses/by/4.0/" TargetMode="Externa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www.ck12.org/biology/Plant-Growth/lesson/Plant-Growth/r35/" TargetMode="External"/><Relationship Id="rId2" Type="http://schemas.openxmlformats.org/officeDocument/2006/relationships/slide" Target="../slides/slide58.xml"/><Relationship Id="rId1" Type="http://schemas.openxmlformats.org/officeDocument/2006/relationships/notesMaster" Target="../notesMasters/notesMaster1.xml"/><Relationship Id="rId4" Type="http://schemas.openxmlformats.org/officeDocument/2006/relationships/hyperlink" Target="https://creativecommons.org/licenses/by-nc/4.0/" TargetMode="Externa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www.ck12.org/biology/Plant-Growth/lesson/Plant-Growth/r35/" TargetMode="External"/><Relationship Id="rId2" Type="http://schemas.openxmlformats.org/officeDocument/2006/relationships/slide" Target="../slides/slide59.xml"/><Relationship Id="rId1" Type="http://schemas.openxmlformats.org/officeDocument/2006/relationships/notesMaster" Target="../notesMasters/notesMaster1.xml"/><Relationship Id="rId4" Type="http://schemas.openxmlformats.org/officeDocument/2006/relationships/hyperlink" Target="https://creativecommons.org/licenses/by-nc/4.0/" TargetMode="External"/></Relationships>
</file>

<file path=ppt/notesSlides/_rels/notesSlide37.xml.rels><?xml version="1.0" encoding="UTF-8" standalone="yes"?>
<Relationships xmlns="http://schemas.openxmlformats.org/package/2006/relationships"><Relationship Id="rId3" Type="http://schemas.openxmlformats.org/officeDocument/2006/relationships/hyperlink" Target="http://www.ck12.org/biology/Plant-Growth/lesson/Plant-Growth/r35/" TargetMode="External"/><Relationship Id="rId2" Type="http://schemas.openxmlformats.org/officeDocument/2006/relationships/slide" Target="../slides/slide60.xml"/><Relationship Id="rId1" Type="http://schemas.openxmlformats.org/officeDocument/2006/relationships/notesMaster" Target="../notesMasters/notesMaster1.xml"/><Relationship Id="rId4" Type="http://schemas.openxmlformats.org/officeDocument/2006/relationships/hyperlink" Target="https://creativecommons.org/licenses/by-nc/4.0/" TargetMode="Externa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cnx.org/contents/185cbf87-c72e-48f5-b51e-f14f21b5eabd@10.8" TargetMode="External"/><Relationship Id="rId2" Type="http://schemas.openxmlformats.org/officeDocument/2006/relationships/slide" Target="../slides/slide61.xml"/><Relationship Id="rId1" Type="http://schemas.openxmlformats.org/officeDocument/2006/relationships/notesMaster" Target="../notesMasters/notesMaster1.xml"/><Relationship Id="rId4" Type="http://schemas.openxmlformats.org/officeDocument/2006/relationships/hyperlink" Target="https://creativecommons.org/licenses/by/4.0/" TargetMode="External"/></Relationships>
</file>

<file path=ppt/notesSlides/_rels/notesSlide39.xml.rels><?xml version="1.0" encoding="UTF-8" standalone="yes"?>
<Relationships xmlns="http://schemas.openxmlformats.org/package/2006/relationships"><Relationship Id="rId3" Type="http://schemas.openxmlformats.org/officeDocument/2006/relationships/hyperlink" Target="http://cnx.org/contents/185cbf87-c72e-48f5-b51e-f14f21b5eabd@10.8" TargetMode="External"/><Relationship Id="rId2" Type="http://schemas.openxmlformats.org/officeDocument/2006/relationships/slide" Target="../slides/slide65.xml"/><Relationship Id="rId1" Type="http://schemas.openxmlformats.org/officeDocument/2006/relationships/notesMaster" Target="../notesMasters/notesMaster1.xml"/><Relationship Id="rId4" Type="http://schemas.openxmlformats.org/officeDocument/2006/relationships/hyperlink" Target="https://creativecommons.org/licenses/by/4.0/" TargetMode="Externa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www.ck12.org/biology/Plant-Cells/lesson/Plant-Cells/r34/" TargetMode="External"/><Relationship Id="rId2" Type="http://schemas.openxmlformats.org/officeDocument/2006/relationships/slide" Target="../slides/slide4.xml"/><Relationship Id="rId1" Type="http://schemas.openxmlformats.org/officeDocument/2006/relationships/notesMaster" Target="../notesMasters/notesMaster1.xml"/><Relationship Id="rId4" Type="http://schemas.openxmlformats.org/officeDocument/2006/relationships/hyperlink" Target="https://creativecommons.org/licenses/by-nc/4.0/" TargetMode="External"/></Relationships>
</file>

<file path=ppt/notesSlides/_rels/notesSlide40.xml.rels><?xml version="1.0" encoding="UTF-8" standalone="yes"?>
<Relationships xmlns="http://schemas.openxmlformats.org/package/2006/relationships"><Relationship Id="rId3" Type="http://schemas.openxmlformats.org/officeDocument/2006/relationships/hyperlink" Target="http://cnx.org/contents/185cbf87-c72e-48f5-b51e-f14f21b5eabd@10.8" TargetMode="External"/><Relationship Id="rId2" Type="http://schemas.openxmlformats.org/officeDocument/2006/relationships/slide" Target="../slides/slide67.xml"/><Relationship Id="rId1" Type="http://schemas.openxmlformats.org/officeDocument/2006/relationships/notesMaster" Target="../notesMasters/notesMaster1.xml"/><Relationship Id="rId4" Type="http://schemas.openxmlformats.org/officeDocument/2006/relationships/hyperlink" Target="https://creativecommons.org/licenses/by/4.0/" TargetMode="External"/></Relationships>
</file>

<file path=ppt/notesSlides/_rels/notesSlide41.xml.rels><?xml version="1.0" encoding="UTF-8" standalone="yes"?>
<Relationships xmlns="http://schemas.openxmlformats.org/package/2006/relationships"><Relationship Id="rId3" Type="http://schemas.openxmlformats.org/officeDocument/2006/relationships/hyperlink" Target="http://cnx.org/contents/185cbf87-c72e-48f5-b51e-f14f21b5eabd@10.8" TargetMode="External"/><Relationship Id="rId2" Type="http://schemas.openxmlformats.org/officeDocument/2006/relationships/slide" Target="../slides/slide68.xml"/><Relationship Id="rId1" Type="http://schemas.openxmlformats.org/officeDocument/2006/relationships/notesMaster" Target="../notesMasters/notesMaster1.xml"/><Relationship Id="rId4" Type="http://schemas.openxmlformats.org/officeDocument/2006/relationships/hyperlink" Target="https://creativecommons.org/licenses/by/4.0/" TargetMode="External"/></Relationships>
</file>

<file path=ppt/notesSlides/_rels/notesSlide42.xml.rels><?xml version="1.0" encoding="UTF-8" standalone="yes"?>
<Relationships xmlns="http://schemas.openxmlformats.org/package/2006/relationships"><Relationship Id="rId3" Type="http://schemas.openxmlformats.org/officeDocument/2006/relationships/hyperlink" Target="http://cnx.org/contents/185cbf87-c72e-48f5-b51e-f14f21b5eabd@10.8" TargetMode="External"/><Relationship Id="rId2" Type="http://schemas.openxmlformats.org/officeDocument/2006/relationships/slide" Target="../slides/slide69.xml"/><Relationship Id="rId1" Type="http://schemas.openxmlformats.org/officeDocument/2006/relationships/notesMaster" Target="../notesMasters/notesMaster1.xml"/><Relationship Id="rId4" Type="http://schemas.openxmlformats.org/officeDocument/2006/relationships/hyperlink" Target="https://creativecommons.org/licenses/by/4.0/" TargetMode="Externa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3" Type="http://schemas.openxmlformats.org/officeDocument/2006/relationships/hyperlink" Target="http://cnx.org/contents/185cbf87-c72e-48f5-b51e-f14f21b5eabd@10.8" TargetMode="External"/><Relationship Id="rId2" Type="http://schemas.openxmlformats.org/officeDocument/2006/relationships/slide" Target="../slides/slide71.xml"/><Relationship Id="rId1" Type="http://schemas.openxmlformats.org/officeDocument/2006/relationships/notesMaster" Target="../notesMasters/notesMaster1.xml"/><Relationship Id="rId4" Type="http://schemas.openxmlformats.org/officeDocument/2006/relationships/hyperlink" Target="https://creativecommons.org/licenses/by/4.0/" TargetMode="Externa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3" Type="http://schemas.openxmlformats.org/officeDocument/2006/relationships/hyperlink" Target="http://cnx.org/contents/185cbf87-c72e-48f5-b51e-f14f21b5eabd@10.8" TargetMode="External"/><Relationship Id="rId2" Type="http://schemas.openxmlformats.org/officeDocument/2006/relationships/slide" Target="../slides/slide74.xml"/><Relationship Id="rId1" Type="http://schemas.openxmlformats.org/officeDocument/2006/relationships/notesMaster" Target="../notesMasters/notesMaster1.xml"/><Relationship Id="rId4" Type="http://schemas.openxmlformats.org/officeDocument/2006/relationships/hyperlink" Target="https://creativecommons.org/licenses/by/4.0/" TargetMode="External"/></Relationships>
</file>

<file path=ppt/notesSlides/_rels/notesSlide47.xml.rels><?xml version="1.0" encoding="UTF-8" standalone="yes"?>
<Relationships xmlns="http://schemas.openxmlformats.org/package/2006/relationships"><Relationship Id="rId3" Type="http://schemas.openxmlformats.org/officeDocument/2006/relationships/hyperlink" Target="http://cnx.org/contents/185cbf87-c72e-48f5-b51e-f14f21b5eabd@10.8" TargetMode="External"/><Relationship Id="rId2" Type="http://schemas.openxmlformats.org/officeDocument/2006/relationships/slide" Target="../slides/slide75.xml"/><Relationship Id="rId1" Type="http://schemas.openxmlformats.org/officeDocument/2006/relationships/notesMaster" Target="../notesMasters/notesMaster1.xml"/><Relationship Id="rId4" Type="http://schemas.openxmlformats.org/officeDocument/2006/relationships/hyperlink" Target="https://creativecommons.org/licenses/by/4.0/" TargetMode="External"/></Relationships>
</file>

<file path=ppt/notesSlides/_rels/notesSlide48.xml.rels><?xml version="1.0" encoding="UTF-8" standalone="yes"?>
<Relationships xmlns="http://schemas.openxmlformats.org/package/2006/relationships"><Relationship Id="rId3" Type="http://schemas.openxmlformats.org/officeDocument/2006/relationships/hyperlink" Target="http://cnx.org/contents/185cbf87-c72e-48f5-b51e-f14f21b5eabd@10.8" TargetMode="External"/><Relationship Id="rId2" Type="http://schemas.openxmlformats.org/officeDocument/2006/relationships/slide" Target="../slides/slide76.xml"/><Relationship Id="rId1" Type="http://schemas.openxmlformats.org/officeDocument/2006/relationships/notesMaster" Target="../notesMasters/notesMaster1.xml"/><Relationship Id="rId4" Type="http://schemas.openxmlformats.org/officeDocument/2006/relationships/hyperlink" Target="https://creativecommons.org/licenses/by/4.0/" TargetMode="External"/></Relationships>
</file>

<file path=ppt/notesSlides/_rels/notesSlide49.xml.rels><?xml version="1.0" encoding="UTF-8" standalone="yes"?>
<Relationships xmlns="http://schemas.openxmlformats.org/package/2006/relationships"><Relationship Id="rId3" Type="http://schemas.openxmlformats.org/officeDocument/2006/relationships/hyperlink" Target="http://cnx.org/contents/185cbf87-c72e-48f5-b51e-f14f21b5eabd@10.8" TargetMode="External"/><Relationship Id="rId2" Type="http://schemas.openxmlformats.org/officeDocument/2006/relationships/slide" Target="../slides/slide77.xml"/><Relationship Id="rId1" Type="http://schemas.openxmlformats.org/officeDocument/2006/relationships/notesMaster" Target="../notesMasters/notesMaster1.xml"/><Relationship Id="rId4" Type="http://schemas.openxmlformats.org/officeDocument/2006/relationships/hyperlink" Target="https://creativecommons.org/licenses/by/4.0/" TargetMode="Externa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www.ck12.org/biology/Plant-Cells/lesson/Plant-Cells/r34/" TargetMode="External"/><Relationship Id="rId2" Type="http://schemas.openxmlformats.org/officeDocument/2006/relationships/slide" Target="../slides/slide5.xml"/><Relationship Id="rId1" Type="http://schemas.openxmlformats.org/officeDocument/2006/relationships/notesMaster" Target="../notesMasters/notesMaster1.xml"/><Relationship Id="rId4" Type="http://schemas.openxmlformats.org/officeDocument/2006/relationships/hyperlink" Target="https://creativecommons.org/licenses/by-nc/4.0/" TargetMode="Externa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www.ck12.org/biology/Plant-Cells/lesson/Plant-Cells/r34/" TargetMode="External"/><Relationship Id="rId2" Type="http://schemas.openxmlformats.org/officeDocument/2006/relationships/slide" Target="../slides/slide6.xml"/><Relationship Id="rId1" Type="http://schemas.openxmlformats.org/officeDocument/2006/relationships/notesMaster" Target="../notesMasters/notesMaster1.xml"/><Relationship Id="rId4" Type="http://schemas.openxmlformats.org/officeDocument/2006/relationships/hyperlink" Target="https://creativecommons.org/licenses/by-nc/4.0/" TargetMode="Externa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cnx.org/contents/e42bd376-624b-4c0f-972f-e0c57998e765@4.4" TargetMode="External"/><Relationship Id="rId2" Type="http://schemas.openxmlformats.org/officeDocument/2006/relationships/slide" Target="../slides/slide10.xml"/><Relationship Id="rId1" Type="http://schemas.openxmlformats.org/officeDocument/2006/relationships/notesMaster" Target="../notesMasters/notesMaster1.xml"/><Relationship Id="rId4" Type="http://schemas.openxmlformats.org/officeDocument/2006/relationships/hyperlink" Target="https://creativecommons.org/licenses/by/4.0/" TargetMode="Externa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cnx.org/contents/e42bd376-624b-4c0f-972f-e0c57998e765@4.4" TargetMode="External"/><Relationship Id="rId2" Type="http://schemas.openxmlformats.org/officeDocument/2006/relationships/slide" Target="../slides/slide12.xml"/><Relationship Id="rId1" Type="http://schemas.openxmlformats.org/officeDocument/2006/relationships/notesMaster" Target="../notesMasters/notesMaster1.xml"/><Relationship Id="rId4" Type="http://schemas.openxmlformats.org/officeDocument/2006/relationships/hyperlink" Target="https://creativecommons.org/licenses/by/4.0/"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ea typeface="Tahoma" panose="020B0604030504040204" pitchFamily="34" charset="0"/>
                <a:cs typeface="Tahoma" panose="020B0604030504040204" pitchFamily="34" charset="0"/>
              </a:rPr>
              <a:t>All text in these slides is taken </a:t>
            </a:r>
            <a:r>
              <a:rPr lang="en-US" dirty="0">
                <a:ea typeface="Tahoma" panose="020B0604030504040204" pitchFamily="34" charset="0"/>
                <a:cs typeface="Tahoma" panose="020B0604030504040204" pitchFamily="34" charset="0"/>
              </a:rPr>
              <a:t>from </a:t>
            </a:r>
            <a:r>
              <a:rPr lang="en-US" dirty="0">
                <a:ea typeface="Tahoma" panose="020B0604030504040204" pitchFamily="34" charset="0"/>
                <a:cs typeface="Tahoma" panose="020B0604030504040204" pitchFamily="34" charset="0"/>
                <a:hlinkClick r:id="rId3"/>
              </a:rPr>
              <a:t>https://courses.lumenlearning.com/wm-biology1/</a:t>
            </a:r>
            <a:r>
              <a:rPr lang="en-US" dirty="0">
                <a:ea typeface="Tahoma" panose="020B0604030504040204" pitchFamily="34" charset="0"/>
                <a:cs typeface="Tahoma" panose="020B0604030504040204" pitchFamily="34" charset="0"/>
              </a:rPr>
              <a:t> </a:t>
            </a:r>
            <a:r>
              <a:rPr lang="en-US" sz="1200" b="0" i="0" u="none" strike="noStrike" kern="1200" dirty="0">
                <a:solidFill>
                  <a:schemeClr val="tx1"/>
                </a:solidFill>
                <a:effectLst/>
                <a:ea typeface="Tahoma" panose="020B0604030504040204" pitchFamily="34" charset="0"/>
                <a:cs typeface="Tahoma" panose="020B0604030504040204" pitchFamily="34" charset="0"/>
              </a:rPr>
              <a:t>where it is published under one or more open licenses.</a:t>
            </a:r>
            <a:endParaRPr lang="en-US" b="0" dirty="0">
              <a:effectLst/>
              <a:ea typeface="Tahoma" panose="020B0604030504040204" pitchFamily="34" charset="0"/>
              <a:cs typeface="Tahoma" panose="020B0604030504040204" pitchFamily="34" charset="0"/>
            </a:endParaRPr>
          </a:p>
          <a:p>
            <a:r>
              <a:rPr lang="en-US" sz="1200" b="0" i="0" u="none" strike="noStrike" kern="1200" dirty="0">
                <a:solidFill>
                  <a:schemeClr val="tx1"/>
                </a:solidFill>
                <a:effectLst/>
                <a:ea typeface="Tahoma" panose="020B0604030504040204" pitchFamily="34" charset="0"/>
                <a:cs typeface="Tahoma" panose="020B0604030504040204" pitchFamily="34" charset="0"/>
              </a:rPr>
              <a:t>All images in these slides are attributed in the notes of the slide on which they appear and licensed as indicated.</a:t>
            </a:r>
          </a:p>
          <a:p>
            <a:endParaRPr lang="en-US" sz="1200" b="0" i="0" u="none" strike="noStrike" kern="1200" dirty="0">
              <a:solidFill>
                <a:schemeClr val="tx1"/>
              </a:solidFill>
              <a:effectLst/>
              <a:ea typeface="Tahoma" panose="020B0604030504040204" pitchFamily="34" charset="0"/>
              <a:cs typeface="Tahoma" panose="020B0604030504040204" pitchFamily="34" charset="0"/>
            </a:endParaRPr>
          </a:p>
          <a:p>
            <a:r>
              <a:rPr lang="en-US" sz="1200" b="0" i="0" kern="1200" dirty="0">
                <a:solidFill>
                  <a:schemeClr val="tx1"/>
                </a:solidFill>
                <a:effectLst/>
                <a:latin typeface="Tahoma" panose="020B0604030504040204" pitchFamily="34" charset="0"/>
                <a:ea typeface="+mn-ea"/>
                <a:cs typeface="+mn-cs"/>
              </a:rPr>
              <a:t>Cover Image: "Peacock Feathers." Authored by: Andre Mouton. Provided by: </a:t>
            </a:r>
            <a:r>
              <a:rPr lang="en-US" sz="1200" b="0" i="0" kern="1200" dirty="0" err="1">
                <a:solidFill>
                  <a:schemeClr val="tx1"/>
                </a:solidFill>
                <a:effectLst/>
                <a:latin typeface="Tahoma" panose="020B0604030504040204" pitchFamily="34" charset="0"/>
                <a:ea typeface="+mn-ea"/>
                <a:cs typeface="+mn-cs"/>
              </a:rPr>
              <a:t>Unsplash</a:t>
            </a:r>
            <a:r>
              <a:rPr lang="en-US" sz="1200" b="0" i="0" kern="1200" dirty="0">
                <a:solidFill>
                  <a:schemeClr val="tx1"/>
                </a:solidFill>
                <a:effectLst/>
                <a:latin typeface="Tahoma" panose="020B0604030504040204" pitchFamily="34" charset="0"/>
                <a:ea typeface="+mn-ea"/>
                <a:cs typeface="+mn-cs"/>
              </a:rPr>
              <a:t>. Located at: </a:t>
            </a:r>
            <a:r>
              <a:rPr lang="en-US" sz="1200" b="0" i="0" u="sng" kern="1200" dirty="0">
                <a:solidFill>
                  <a:schemeClr val="tx1"/>
                </a:solidFill>
                <a:effectLst/>
                <a:latin typeface="Tahoma" panose="020B0604030504040204" pitchFamily="34" charset="0"/>
                <a:ea typeface="+mn-ea"/>
                <a:cs typeface="+mn-cs"/>
                <a:hlinkClick r:id="rId4"/>
              </a:rPr>
              <a:t>https://unsplash.com/photos/_d3sppFprWI</a:t>
            </a:r>
            <a:r>
              <a:rPr lang="en-US" sz="1200" b="0" i="0" kern="1200" dirty="0">
                <a:solidFill>
                  <a:schemeClr val="tx1"/>
                </a:solidFill>
                <a:effectLst/>
                <a:latin typeface="Tahoma" panose="020B0604030504040204" pitchFamily="34" charset="0"/>
                <a:ea typeface="+mn-ea"/>
                <a:cs typeface="+mn-cs"/>
              </a:rPr>
              <a:t>. Content Type: CC Licensed Content, Shared Previously. License: </a:t>
            </a:r>
            <a:r>
              <a:rPr lang="en-US" sz="1200" b="0" i="0" u="sng" kern="1200" dirty="0">
                <a:solidFill>
                  <a:schemeClr val="tx1"/>
                </a:solidFill>
                <a:effectLst/>
                <a:latin typeface="Tahoma" panose="020B0604030504040204" pitchFamily="34" charset="0"/>
                <a:ea typeface="+mn-ea"/>
                <a:cs typeface="+mn-cs"/>
                <a:hlinkClick r:id="rId5"/>
              </a:rPr>
              <a:t>CC0: No Rights Reserved</a:t>
            </a:r>
            <a:r>
              <a:rPr lang="en-US" sz="1200" b="0" i="0" kern="1200" dirty="0">
                <a:solidFill>
                  <a:schemeClr val="tx1"/>
                </a:solidFill>
                <a:effectLst/>
                <a:latin typeface="Tahoma" panose="020B0604030504040204" pitchFamily="34" charset="0"/>
                <a:ea typeface="+mn-ea"/>
                <a:cs typeface="+mn-cs"/>
              </a:rPr>
              <a:t>.</a:t>
            </a:r>
            <a:endParaRPr lang="en-US" sz="1200" b="0" i="0" u="none" strike="noStrike" kern="1200" dirty="0">
              <a:solidFill>
                <a:schemeClr val="tx1"/>
              </a:solidFill>
              <a:effectLst/>
              <a:ea typeface="Tahoma" panose="020B0604030504040204" pitchFamily="34" charset="0"/>
              <a:cs typeface="Tahoma" panose="020B0604030504040204" pitchFamily="34" charset="0"/>
            </a:endParaRPr>
          </a:p>
        </p:txBody>
      </p:sp>
      <p:sp>
        <p:nvSpPr>
          <p:cNvPr id="4" name="Slide Number Placeholder 3"/>
          <p:cNvSpPr>
            <a:spLocks noGrp="1"/>
          </p:cNvSpPr>
          <p:nvPr>
            <p:ph type="sldNum" sz="quarter" idx="10"/>
          </p:nvPr>
        </p:nvSpPr>
        <p:spPr/>
        <p:txBody>
          <a:bodyPr/>
          <a:lstStyle/>
          <a:p>
            <a:fld id="{B1E6DF9A-4138-4CE9-A2AE-AB9413786FF0}" type="slidenum">
              <a:rPr lang="en-US" smtClean="0"/>
              <a:t>1</a:t>
            </a:fld>
            <a:endParaRPr lang="en-US"/>
          </a:p>
        </p:txBody>
      </p:sp>
    </p:spTree>
    <p:extLst>
      <p:ext uri="{BB962C8B-B14F-4D97-AF65-F5344CB8AC3E}">
        <p14:creationId xmlns:p14="http://schemas.microsoft.com/office/powerpoint/2010/main" val="19545920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Tahoma" panose="020B0604030504040204" pitchFamily="34" charset="0"/>
                <a:ea typeface="+mn-ea"/>
                <a:cs typeface="+mn-cs"/>
              </a:rPr>
              <a:t>Biology. </a:t>
            </a:r>
            <a:r>
              <a:rPr lang="en-US" sz="1200" b="1" i="0" kern="1200" dirty="0">
                <a:solidFill>
                  <a:schemeClr val="tx1"/>
                </a:solidFill>
                <a:effectLst/>
                <a:latin typeface="Tahoma" panose="020B0604030504040204" pitchFamily="34" charset="0"/>
                <a:ea typeface="+mn-ea"/>
                <a:cs typeface="+mn-cs"/>
              </a:rPr>
              <a:t>Provided by</a:t>
            </a:r>
            <a:r>
              <a:rPr lang="en-US" sz="1200" b="0" i="0" kern="1200" dirty="0">
                <a:solidFill>
                  <a:schemeClr val="tx1"/>
                </a:solidFill>
                <a:effectLst/>
                <a:latin typeface="Tahoma" panose="020B0604030504040204" pitchFamily="34" charset="0"/>
                <a:ea typeface="+mn-ea"/>
                <a:cs typeface="+mn-cs"/>
              </a:rPr>
              <a:t>: </a:t>
            </a:r>
            <a:r>
              <a:rPr lang="en-US" sz="1200" b="0" i="0" kern="1200" dirty="0" err="1">
                <a:solidFill>
                  <a:schemeClr val="tx1"/>
                </a:solidFill>
                <a:effectLst/>
                <a:latin typeface="Tahoma" panose="020B0604030504040204" pitchFamily="34" charset="0"/>
                <a:ea typeface="+mn-ea"/>
                <a:cs typeface="+mn-cs"/>
              </a:rPr>
              <a:t>OpenStax</a:t>
            </a:r>
            <a:r>
              <a:rPr lang="en-US" sz="1200" b="0" i="0" kern="1200" dirty="0">
                <a:solidFill>
                  <a:schemeClr val="tx1"/>
                </a:solidFill>
                <a:effectLst/>
                <a:latin typeface="Tahoma" panose="020B0604030504040204" pitchFamily="34" charset="0"/>
                <a:ea typeface="+mn-ea"/>
                <a:cs typeface="+mn-cs"/>
              </a:rPr>
              <a:t> College. </a:t>
            </a:r>
            <a:r>
              <a:rPr lang="en-US" sz="1200" b="1" i="0" kern="1200" dirty="0">
                <a:solidFill>
                  <a:schemeClr val="tx1"/>
                </a:solidFill>
                <a:effectLst/>
                <a:latin typeface="Tahoma" panose="020B0604030504040204" pitchFamily="34" charset="0"/>
                <a:ea typeface="+mn-ea"/>
                <a:cs typeface="+mn-cs"/>
              </a:rPr>
              <a:t>Located at</a:t>
            </a:r>
            <a:r>
              <a:rPr lang="en-US" sz="1200" b="0" i="0" kern="1200" dirty="0">
                <a:solidFill>
                  <a:schemeClr val="tx1"/>
                </a:solidFill>
                <a:effectLst/>
                <a:latin typeface="Tahoma" panose="020B0604030504040204" pitchFamily="34" charset="0"/>
                <a:ea typeface="+mn-ea"/>
                <a:cs typeface="+mn-cs"/>
              </a:rPr>
              <a:t>: </a:t>
            </a:r>
            <a:r>
              <a:rPr lang="en-US" sz="1200" b="1" i="0" u="sng" kern="1200" dirty="0">
                <a:solidFill>
                  <a:schemeClr val="tx1"/>
                </a:solidFill>
                <a:effectLst/>
                <a:latin typeface="Tahoma" panose="020B0604030504040204" pitchFamily="34" charset="0"/>
                <a:ea typeface="+mn-ea"/>
                <a:cs typeface="+mn-cs"/>
                <a:hlinkClick r:id="rId3"/>
              </a:rPr>
              <a:t>http://cnx.org/contents/e42bd376-624b-4c0f-972f-e0c57998e765@4.4</a:t>
            </a:r>
            <a:r>
              <a:rPr lang="en-US" sz="1200" b="0" i="0" kern="1200" dirty="0">
                <a:solidFill>
                  <a:schemeClr val="tx1"/>
                </a:solidFill>
                <a:effectLst/>
                <a:latin typeface="Tahoma" panose="020B0604030504040204" pitchFamily="34" charset="0"/>
                <a:ea typeface="+mn-ea"/>
                <a:cs typeface="+mn-cs"/>
              </a:rPr>
              <a:t>. </a:t>
            </a:r>
            <a:r>
              <a:rPr lang="en-US" sz="1200" b="1" i="0" kern="1200" dirty="0">
                <a:solidFill>
                  <a:schemeClr val="tx1"/>
                </a:solidFill>
                <a:effectLst/>
                <a:latin typeface="Tahoma" panose="020B0604030504040204" pitchFamily="34" charset="0"/>
                <a:ea typeface="+mn-ea"/>
                <a:cs typeface="+mn-cs"/>
              </a:rPr>
              <a:t>License</a:t>
            </a:r>
            <a:r>
              <a:rPr lang="en-US" sz="1200" b="0" i="0" kern="1200" dirty="0">
                <a:solidFill>
                  <a:schemeClr val="tx1"/>
                </a:solidFill>
                <a:effectLst/>
                <a:latin typeface="Tahoma" panose="020B0604030504040204" pitchFamily="34" charset="0"/>
                <a:ea typeface="+mn-ea"/>
                <a:cs typeface="+mn-cs"/>
              </a:rPr>
              <a:t>: </a:t>
            </a:r>
            <a:r>
              <a:rPr lang="en-US" sz="1200" b="1" i="1" u="sng" kern="1200" dirty="0">
                <a:solidFill>
                  <a:schemeClr val="tx1"/>
                </a:solidFill>
                <a:effectLst/>
                <a:latin typeface="Tahoma" panose="020B0604030504040204" pitchFamily="34" charset="0"/>
                <a:ea typeface="+mn-ea"/>
                <a:cs typeface="+mn-cs"/>
                <a:hlinkClick r:id="rId4"/>
              </a:rPr>
              <a:t>CC BY: Attribution</a:t>
            </a:r>
            <a:r>
              <a:rPr lang="en-US" sz="1200" b="0" i="0" kern="1200" dirty="0">
                <a:solidFill>
                  <a:schemeClr val="tx1"/>
                </a:solidFill>
                <a:effectLst/>
                <a:latin typeface="Tahoma" panose="020B0604030504040204" pitchFamily="34" charset="0"/>
                <a:ea typeface="+mn-ea"/>
                <a:cs typeface="+mn-cs"/>
              </a:rPr>
              <a:t>. </a:t>
            </a:r>
            <a:r>
              <a:rPr lang="en-US" sz="1200" b="1" i="0" kern="1200" dirty="0">
                <a:solidFill>
                  <a:schemeClr val="tx1"/>
                </a:solidFill>
                <a:effectLst/>
                <a:latin typeface="Tahoma" panose="020B0604030504040204" pitchFamily="34" charset="0"/>
                <a:ea typeface="+mn-ea"/>
                <a:cs typeface="+mn-cs"/>
              </a:rPr>
              <a:t>License Terms</a:t>
            </a:r>
            <a:r>
              <a:rPr lang="en-US" sz="1200" b="0" i="0" kern="1200" dirty="0">
                <a:solidFill>
                  <a:schemeClr val="tx1"/>
                </a:solidFill>
                <a:effectLst/>
                <a:latin typeface="Tahoma" panose="020B0604030504040204" pitchFamily="34" charset="0"/>
                <a:ea typeface="+mn-ea"/>
                <a:cs typeface="+mn-cs"/>
              </a:rPr>
              <a:t>: Download for free at http://cnx.org/contents/e42bd376-624b-4c0f-972f-e0c57998e765@4.4</a:t>
            </a:r>
          </a:p>
          <a:p>
            <a:endParaRPr lang="en-US" dirty="0"/>
          </a:p>
        </p:txBody>
      </p:sp>
      <p:sp>
        <p:nvSpPr>
          <p:cNvPr id="4" name="Slide Number Placeholder 3"/>
          <p:cNvSpPr>
            <a:spLocks noGrp="1"/>
          </p:cNvSpPr>
          <p:nvPr>
            <p:ph type="sldNum" sz="quarter" idx="10"/>
          </p:nvPr>
        </p:nvSpPr>
        <p:spPr/>
        <p:txBody>
          <a:bodyPr/>
          <a:lstStyle/>
          <a:p>
            <a:fld id="{B1E6DF9A-4138-4CE9-A2AE-AB9413786FF0}" type="slidenum">
              <a:rPr lang="en-US" smtClean="0"/>
              <a:pPr/>
              <a:t>13</a:t>
            </a:fld>
            <a:endParaRPr lang="en-US" dirty="0"/>
          </a:p>
        </p:txBody>
      </p:sp>
    </p:spTree>
    <p:extLst>
      <p:ext uri="{BB962C8B-B14F-4D97-AF65-F5344CB8AC3E}">
        <p14:creationId xmlns:p14="http://schemas.microsoft.com/office/powerpoint/2010/main" val="24972820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Tahoma" panose="020B0604030504040204" pitchFamily="34" charset="0"/>
                <a:ea typeface="+mn-ea"/>
                <a:cs typeface="+mn-cs"/>
              </a:rPr>
              <a:t>Biology. </a:t>
            </a:r>
            <a:r>
              <a:rPr lang="en-US" sz="1200" b="1" i="0" kern="1200" dirty="0">
                <a:solidFill>
                  <a:schemeClr val="tx1"/>
                </a:solidFill>
                <a:effectLst/>
                <a:latin typeface="Tahoma" panose="020B0604030504040204" pitchFamily="34" charset="0"/>
                <a:ea typeface="+mn-ea"/>
                <a:cs typeface="+mn-cs"/>
              </a:rPr>
              <a:t>Provided by</a:t>
            </a:r>
            <a:r>
              <a:rPr lang="en-US" sz="1200" b="0" i="0" kern="1200" dirty="0">
                <a:solidFill>
                  <a:schemeClr val="tx1"/>
                </a:solidFill>
                <a:effectLst/>
                <a:latin typeface="Tahoma" panose="020B0604030504040204" pitchFamily="34" charset="0"/>
                <a:ea typeface="+mn-ea"/>
                <a:cs typeface="+mn-cs"/>
              </a:rPr>
              <a:t>: </a:t>
            </a:r>
            <a:r>
              <a:rPr lang="en-US" sz="1200" b="0" i="0" kern="1200" dirty="0" err="1">
                <a:solidFill>
                  <a:schemeClr val="tx1"/>
                </a:solidFill>
                <a:effectLst/>
                <a:latin typeface="Tahoma" panose="020B0604030504040204" pitchFamily="34" charset="0"/>
                <a:ea typeface="+mn-ea"/>
                <a:cs typeface="+mn-cs"/>
              </a:rPr>
              <a:t>OpenStax</a:t>
            </a:r>
            <a:r>
              <a:rPr lang="en-US" sz="1200" b="0" i="0" kern="1200" dirty="0">
                <a:solidFill>
                  <a:schemeClr val="tx1"/>
                </a:solidFill>
                <a:effectLst/>
                <a:latin typeface="Tahoma" panose="020B0604030504040204" pitchFamily="34" charset="0"/>
                <a:ea typeface="+mn-ea"/>
                <a:cs typeface="+mn-cs"/>
              </a:rPr>
              <a:t> College. </a:t>
            </a:r>
            <a:r>
              <a:rPr lang="en-US" sz="1200" b="1" i="0" kern="1200" dirty="0">
                <a:solidFill>
                  <a:schemeClr val="tx1"/>
                </a:solidFill>
                <a:effectLst/>
                <a:latin typeface="Tahoma" panose="020B0604030504040204" pitchFamily="34" charset="0"/>
                <a:ea typeface="+mn-ea"/>
                <a:cs typeface="+mn-cs"/>
              </a:rPr>
              <a:t>Located at</a:t>
            </a:r>
            <a:r>
              <a:rPr lang="en-US" sz="1200" b="0" i="0" kern="1200" dirty="0">
                <a:solidFill>
                  <a:schemeClr val="tx1"/>
                </a:solidFill>
                <a:effectLst/>
                <a:latin typeface="Tahoma" panose="020B0604030504040204" pitchFamily="34" charset="0"/>
                <a:ea typeface="+mn-ea"/>
                <a:cs typeface="+mn-cs"/>
              </a:rPr>
              <a:t>: </a:t>
            </a:r>
            <a:r>
              <a:rPr lang="en-US" sz="1200" b="1" i="0" u="sng" kern="1200" dirty="0">
                <a:solidFill>
                  <a:schemeClr val="tx1"/>
                </a:solidFill>
                <a:effectLst/>
                <a:latin typeface="Tahoma" panose="020B0604030504040204" pitchFamily="34" charset="0"/>
                <a:ea typeface="+mn-ea"/>
                <a:cs typeface="+mn-cs"/>
                <a:hlinkClick r:id="rId3"/>
              </a:rPr>
              <a:t>http://cnx.org/contents/e42bd376-624b-4c0f-972f-e0c57998e765@4.4</a:t>
            </a:r>
            <a:r>
              <a:rPr lang="en-US" sz="1200" b="0" i="0" kern="1200" dirty="0">
                <a:solidFill>
                  <a:schemeClr val="tx1"/>
                </a:solidFill>
                <a:effectLst/>
                <a:latin typeface="Tahoma" panose="020B0604030504040204" pitchFamily="34" charset="0"/>
                <a:ea typeface="+mn-ea"/>
                <a:cs typeface="+mn-cs"/>
              </a:rPr>
              <a:t>. </a:t>
            </a:r>
            <a:r>
              <a:rPr lang="en-US" sz="1200" b="1" i="0" kern="1200" dirty="0">
                <a:solidFill>
                  <a:schemeClr val="tx1"/>
                </a:solidFill>
                <a:effectLst/>
                <a:latin typeface="Tahoma" panose="020B0604030504040204" pitchFamily="34" charset="0"/>
                <a:ea typeface="+mn-ea"/>
                <a:cs typeface="+mn-cs"/>
              </a:rPr>
              <a:t>License</a:t>
            </a:r>
            <a:r>
              <a:rPr lang="en-US" sz="1200" b="0" i="0" kern="1200" dirty="0">
                <a:solidFill>
                  <a:schemeClr val="tx1"/>
                </a:solidFill>
                <a:effectLst/>
                <a:latin typeface="Tahoma" panose="020B0604030504040204" pitchFamily="34" charset="0"/>
                <a:ea typeface="+mn-ea"/>
                <a:cs typeface="+mn-cs"/>
              </a:rPr>
              <a:t>: </a:t>
            </a:r>
            <a:r>
              <a:rPr lang="en-US" sz="1200" b="1" i="1" u="sng" kern="1200" dirty="0">
                <a:solidFill>
                  <a:schemeClr val="tx1"/>
                </a:solidFill>
                <a:effectLst/>
                <a:latin typeface="Tahoma" panose="020B0604030504040204" pitchFamily="34" charset="0"/>
                <a:ea typeface="+mn-ea"/>
                <a:cs typeface="+mn-cs"/>
                <a:hlinkClick r:id="rId4"/>
              </a:rPr>
              <a:t>CC BY: Attribution</a:t>
            </a:r>
            <a:r>
              <a:rPr lang="en-US" sz="1200" b="0" i="0" kern="1200" dirty="0">
                <a:solidFill>
                  <a:schemeClr val="tx1"/>
                </a:solidFill>
                <a:effectLst/>
                <a:latin typeface="Tahoma" panose="020B0604030504040204" pitchFamily="34" charset="0"/>
                <a:ea typeface="+mn-ea"/>
                <a:cs typeface="+mn-cs"/>
              </a:rPr>
              <a:t>. </a:t>
            </a:r>
            <a:r>
              <a:rPr lang="en-US" sz="1200" b="1" i="0" kern="1200" dirty="0">
                <a:solidFill>
                  <a:schemeClr val="tx1"/>
                </a:solidFill>
                <a:effectLst/>
                <a:latin typeface="Tahoma" panose="020B0604030504040204" pitchFamily="34" charset="0"/>
                <a:ea typeface="+mn-ea"/>
                <a:cs typeface="+mn-cs"/>
              </a:rPr>
              <a:t>License Terms</a:t>
            </a:r>
            <a:r>
              <a:rPr lang="en-US" sz="1200" b="0" i="0" kern="1200" dirty="0">
                <a:solidFill>
                  <a:schemeClr val="tx1"/>
                </a:solidFill>
                <a:effectLst/>
                <a:latin typeface="Tahoma" panose="020B0604030504040204" pitchFamily="34" charset="0"/>
                <a:ea typeface="+mn-ea"/>
                <a:cs typeface="+mn-cs"/>
              </a:rPr>
              <a:t>: Download for free at http://cnx.org/contents/e42bd376-624b-4c0f-972f-e0c57998e765@4.4</a:t>
            </a:r>
          </a:p>
          <a:p>
            <a:endParaRPr lang="en-US" dirty="0"/>
          </a:p>
        </p:txBody>
      </p:sp>
      <p:sp>
        <p:nvSpPr>
          <p:cNvPr id="4" name="Slide Number Placeholder 3"/>
          <p:cNvSpPr>
            <a:spLocks noGrp="1"/>
          </p:cNvSpPr>
          <p:nvPr>
            <p:ph type="sldNum" sz="quarter" idx="10"/>
          </p:nvPr>
        </p:nvSpPr>
        <p:spPr/>
        <p:txBody>
          <a:bodyPr/>
          <a:lstStyle/>
          <a:p>
            <a:fld id="{B1E6DF9A-4138-4CE9-A2AE-AB9413786FF0}" type="slidenum">
              <a:rPr lang="en-US" smtClean="0"/>
              <a:pPr/>
              <a:t>18</a:t>
            </a:fld>
            <a:endParaRPr lang="en-US" dirty="0"/>
          </a:p>
        </p:txBody>
      </p:sp>
    </p:spTree>
    <p:extLst>
      <p:ext uri="{BB962C8B-B14F-4D97-AF65-F5344CB8AC3E}">
        <p14:creationId xmlns:p14="http://schemas.microsoft.com/office/powerpoint/2010/main" val="28908897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0" i="0" kern="1200" dirty="0">
                <a:solidFill>
                  <a:schemeClr val="tx1"/>
                </a:solidFill>
                <a:effectLst/>
                <a:latin typeface="Tahoma" panose="020B0604030504040204" pitchFamily="34" charset="0"/>
                <a:ea typeface="+mn-ea"/>
                <a:cs typeface="+mn-cs"/>
              </a:rPr>
              <a:t>(credit: Rolf-Dieter Mueller) in </a:t>
            </a:r>
            <a:endParaRPr lang="en-US" dirty="0"/>
          </a:p>
        </p:txBody>
      </p:sp>
      <p:sp>
        <p:nvSpPr>
          <p:cNvPr id="4" name="Slide Number Placeholder 3"/>
          <p:cNvSpPr>
            <a:spLocks noGrp="1"/>
          </p:cNvSpPr>
          <p:nvPr>
            <p:ph type="sldNum" sz="quarter" idx="10"/>
          </p:nvPr>
        </p:nvSpPr>
        <p:spPr/>
        <p:txBody>
          <a:bodyPr/>
          <a:lstStyle/>
          <a:p>
            <a:fld id="{B1E6DF9A-4138-4CE9-A2AE-AB9413786FF0}" type="slidenum">
              <a:rPr lang="en-US" smtClean="0"/>
              <a:pPr/>
              <a:t>19</a:t>
            </a:fld>
            <a:endParaRPr lang="en-US" dirty="0"/>
          </a:p>
        </p:txBody>
      </p:sp>
    </p:spTree>
    <p:extLst>
      <p:ext uri="{BB962C8B-B14F-4D97-AF65-F5344CB8AC3E}">
        <p14:creationId xmlns:p14="http://schemas.microsoft.com/office/powerpoint/2010/main" val="34578983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Tahoma" panose="020B0604030504040204" pitchFamily="34" charset="0"/>
                <a:ea typeface="+mn-ea"/>
                <a:cs typeface="+mn-cs"/>
              </a:rPr>
              <a:t>Biology. </a:t>
            </a:r>
            <a:r>
              <a:rPr lang="en-US" sz="1200" b="1" i="0" kern="1200" dirty="0">
                <a:solidFill>
                  <a:schemeClr val="tx1"/>
                </a:solidFill>
                <a:effectLst/>
                <a:latin typeface="Tahoma" panose="020B0604030504040204" pitchFamily="34" charset="0"/>
                <a:ea typeface="+mn-ea"/>
                <a:cs typeface="+mn-cs"/>
              </a:rPr>
              <a:t>Provided by</a:t>
            </a:r>
            <a:r>
              <a:rPr lang="en-US" sz="1200" b="0" i="0" kern="1200" dirty="0">
                <a:solidFill>
                  <a:schemeClr val="tx1"/>
                </a:solidFill>
                <a:effectLst/>
                <a:latin typeface="Tahoma" panose="020B0604030504040204" pitchFamily="34" charset="0"/>
                <a:ea typeface="+mn-ea"/>
                <a:cs typeface="+mn-cs"/>
              </a:rPr>
              <a:t>: </a:t>
            </a:r>
            <a:r>
              <a:rPr lang="en-US" sz="1200" b="0" i="0" kern="1200" dirty="0" err="1">
                <a:solidFill>
                  <a:schemeClr val="tx1"/>
                </a:solidFill>
                <a:effectLst/>
                <a:latin typeface="Tahoma" panose="020B0604030504040204" pitchFamily="34" charset="0"/>
                <a:ea typeface="+mn-ea"/>
                <a:cs typeface="+mn-cs"/>
              </a:rPr>
              <a:t>OpenStax</a:t>
            </a:r>
            <a:r>
              <a:rPr lang="en-US" sz="1200" b="0" i="0" kern="1200" dirty="0">
                <a:solidFill>
                  <a:schemeClr val="tx1"/>
                </a:solidFill>
                <a:effectLst/>
                <a:latin typeface="Tahoma" panose="020B0604030504040204" pitchFamily="34" charset="0"/>
                <a:ea typeface="+mn-ea"/>
                <a:cs typeface="+mn-cs"/>
              </a:rPr>
              <a:t> CNX. </a:t>
            </a:r>
            <a:r>
              <a:rPr lang="en-US" sz="1200" b="1" i="0" kern="1200" dirty="0">
                <a:solidFill>
                  <a:schemeClr val="tx1"/>
                </a:solidFill>
                <a:effectLst/>
                <a:latin typeface="Tahoma" panose="020B0604030504040204" pitchFamily="34" charset="0"/>
                <a:ea typeface="+mn-ea"/>
                <a:cs typeface="+mn-cs"/>
              </a:rPr>
              <a:t>Located at</a:t>
            </a:r>
            <a:r>
              <a:rPr lang="en-US" sz="1200" b="0" i="0" kern="1200" dirty="0">
                <a:solidFill>
                  <a:schemeClr val="tx1"/>
                </a:solidFill>
                <a:effectLst/>
                <a:latin typeface="Tahoma" panose="020B0604030504040204" pitchFamily="34" charset="0"/>
                <a:ea typeface="+mn-ea"/>
                <a:cs typeface="+mn-cs"/>
              </a:rPr>
              <a:t>: </a:t>
            </a:r>
            <a:r>
              <a:rPr lang="en-US" sz="1200" b="1" i="0" u="sng" kern="1200" dirty="0">
                <a:solidFill>
                  <a:schemeClr val="tx1"/>
                </a:solidFill>
                <a:effectLst/>
                <a:latin typeface="Tahoma" panose="020B0604030504040204" pitchFamily="34" charset="0"/>
                <a:ea typeface="+mn-ea"/>
                <a:cs typeface="+mn-cs"/>
                <a:hlinkClick r:id="rId3"/>
              </a:rPr>
              <a:t>http://cnx.org/contents/185cbf87-c72e-48f5-b51e-f14f21b5eabd@10.8</a:t>
            </a:r>
            <a:r>
              <a:rPr lang="en-US" sz="1200" b="0" i="0" kern="1200" dirty="0">
                <a:solidFill>
                  <a:schemeClr val="tx1"/>
                </a:solidFill>
                <a:effectLst/>
                <a:latin typeface="Tahoma" panose="020B0604030504040204" pitchFamily="34" charset="0"/>
                <a:ea typeface="+mn-ea"/>
                <a:cs typeface="+mn-cs"/>
              </a:rPr>
              <a:t>. </a:t>
            </a:r>
            <a:r>
              <a:rPr lang="en-US" sz="1200" b="1" i="0" kern="1200" dirty="0">
                <a:solidFill>
                  <a:schemeClr val="tx1"/>
                </a:solidFill>
                <a:effectLst/>
                <a:latin typeface="Tahoma" panose="020B0604030504040204" pitchFamily="34" charset="0"/>
                <a:ea typeface="+mn-ea"/>
                <a:cs typeface="+mn-cs"/>
              </a:rPr>
              <a:t>License</a:t>
            </a:r>
            <a:r>
              <a:rPr lang="en-US" sz="1200" b="0" i="0" kern="1200" dirty="0">
                <a:solidFill>
                  <a:schemeClr val="tx1"/>
                </a:solidFill>
                <a:effectLst/>
                <a:latin typeface="Tahoma" panose="020B0604030504040204" pitchFamily="34" charset="0"/>
                <a:ea typeface="+mn-ea"/>
                <a:cs typeface="+mn-cs"/>
              </a:rPr>
              <a:t>: </a:t>
            </a:r>
            <a:r>
              <a:rPr lang="en-US" sz="1200" b="1" i="1" u="sng" kern="1200" dirty="0">
                <a:solidFill>
                  <a:schemeClr val="tx1"/>
                </a:solidFill>
                <a:effectLst/>
                <a:latin typeface="Tahoma" panose="020B0604030504040204" pitchFamily="34" charset="0"/>
                <a:ea typeface="+mn-ea"/>
                <a:cs typeface="+mn-cs"/>
                <a:hlinkClick r:id="rId4"/>
              </a:rPr>
              <a:t>CC BY: Attribution</a:t>
            </a:r>
            <a:r>
              <a:rPr lang="en-US" sz="1200" b="0" i="0" kern="1200" dirty="0">
                <a:solidFill>
                  <a:schemeClr val="tx1"/>
                </a:solidFill>
                <a:effectLst/>
                <a:latin typeface="Tahoma" panose="020B0604030504040204" pitchFamily="34" charset="0"/>
                <a:ea typeface="+mn-ea"/>
                <a:cs typeface="+mn-cs"/>
              </a:rPr>
              <a:t>. </a:t>
            </a:r>
            <a:r>
              <a:rPr lang="en-US" sz="1200" b="1" i="0" kern="1200" dirty="0">
                <a:solidFill>
                  <a:schemeClr val="tx1"/>
                </a:solidFill>
                <a:effectLst/>
                <a:latin typeface="Tahoma" panose="020B0604030504040204" pitchFamily="34" charset="0"/>
                <a:ea typeface="+mn-ea"/>
                <a:cs typeface="+mn-cs"/>
              </a:rPr>
              <a:t>License Terms</a:t>
            </a:r>
            <a:r>
              <a:rPr lang="en-US" sz="1200" b="0" i="0" kern="1200" dirty="0">
                <a:solidFill>
                  <a:schemeClr val="tx1"/>
                </a:solidFill>
                <a:effectLst/>
                <a:latin typeface="Tahoma" panose="020B0604030504040204" pitchFamily="34" charset="0"/>
                <a:ea typeface="+mn-ea"/>
                <a:cs typeface="+mn-cs"/>
              </a:rPr>
              <a:t>: Download for free at http://cnx.org/contents/185cbf87-c72e-48f5-b51e-f14f21b5eabd@10.8</a:t>
            </a:r>
          </a:p>
          <a:p>
            <a:endParaRPr lang="en-US" dirty="0"/>
          </a:p>
        </p:txBody>
      </p:sp>
      <p:sp>
        <p:nvSpPr>
          <p:cNvPr id="4" name="Slide Number Placeholder 3"/>
          <p:cNvSpPr>
            <a:spLocks noGrp="1"/>
          </p:cNvSpPr>
          <p:nvPr>
            <p:ph type="sldNum" sz="quarter" idx="10"/>
          </p:nvPr>
        </p:nvSpPr>
        <p:spPr/>
        <p:txBody>
          <a:bodyPr/>
          <a:lstStyle/>
          <a:p>
            <a:fld id="{B1E6DF9A-4138-4CE9-A2AE-AB9413786FF0}" type="slidenum">
              <a:rPr lang="en-US" smtClean="0"/>
              <a:pPr/>
              <a:t>20</a:t>
            </a:fld>
            <a:endParaRPr lang="en-US" dirty="0"/>
          </a:p>
        </p:txBody>
      </p:sp>
    </p:spTree>
    <p:extLst>
      <p:ext uri="{BB962C8B-B14F-4D97-AF65-F5344CB8AC3E}">
        <p14:creationId xmlns:p14="http://schemas.microsoft.com/office/powerpoint/2010/main" val="29018276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Tahoma" panose="020B0604030504040204" pitchFamily="34" charset="0"/>
                <a:ea typeface="+mn-ea"/>
                <a:cs typeface="+mn-cs"/>
              </a:rPr>
              <a:t>(credit: Rolf-Dieter Mueller) in Biology. </a:t>
            </a:r>
            <a:r>
              <a:rPr lang="en-US" sz="1200" b="1" i="0" kern="1200" dirty="0">
                <a:solidFill>
                  <a:schemeClr val="tx1"/>
                </a:solidFill>
                <a:effectLst/>
                <a:latin typeface="Tahoma" panose="020B0604030504040204" pitchFamily="34" charset="0"/>
                <a:ea typeface="+mn-ea"/>
                <a:cs typeface="+mn-cs"/>
              </a:rPr>
              <a:t>Provided by</a:t>
            </a:r>
            <a:r>
              <a:rPr lang="en-US" sz="1200" b="0" i="0" kern="1200" dirty="0">
                <a:solidFill>
                  <a:schemeClr val="tx1"/>
                </a:solidFill>
                <a:effectLst/>
                <a:latin typeface="Tahoma" panose="020B0604030504040204" pitchFamily="34" charset="0"/>
                <a:ea typeface="+mn-ea"/>
                <a:cs typeface="+mn-cs"/>
              </a:rPr>
              <a:t>: </a:t>
            </a:r>
            <a:r>
              <a:rPr lang="en-US" sz="1200" b="0" i="0" kern="1200" dirty="0" err="1">
                <a:solidFill>
                  <a:schemeClr val="tx1"/>
                </a:solidFill>
                <a:effectLst/>
                <a:latin typeface="Tahoma" panose="020B0604030504040204" pitchFamily="34" charset="0"/>
                <a:ea typeface="+mn-ea"/>
                <a:cs typeface="+mn-cs"/>
              </a:rPr>
              <a:t>OpenStax</a:t>
            </a:r>
            <a:r>
              <a:rPr lang="en-US" sz="1200" b="0" i="0" kern="1200" dirty="0">
                <a:solidFill>
                  <a:schemeClr val="tx1"/>
                </a:solidFill>
                <a:effectLst/>
                <a:latin typeface="Tahoma" panose="020B0604030504040204" pitchFamily="34" charset="0"/>
                <a:ea typeface="+mn-ea"/>
                <a:cs typeface="+mn-cs"/>
              </a:rPr>
              <a:t> CNX. </a:t>
            </a:r>
            <a:r>
              <a:rPr lang="en-US" sz="1200" b="1" i="0" kern="1200" dirty="0">
                <a:solidFill>
                  <a:schemeClr val="tx1"/>
                </a:solidFill>
                <a:effectLst/>
                <a:latin typeface="Tahoma" panose="020B0604030504040204" pitchFamily="34" charset="0"/>
                <a:ea typeface="+mn-ea"/>
                <a:cs typeface="+mn-cs"/>
              </a:rPr>
              <a:t>Located at</a:t>
            </a:r>
            <a:r>
              <a:rPr lang="en-US" sz="1200" b="0" i="0" kern="1200" dirty="0">
                <a:solidFill>
                  <a:schemeClr val="tx1"/>
                </a:solidFill>
                <a:effectLst/>
                <a:latin typeface="Tahoma" panose="020B0604030504040204" pitchFamily="34" charset="0"/>
                <a:ea typeface="+mn-ea"/>
                <a:cs typeface="+mn-cs"/>
              </a:rPr>
              <a:t>: </a:t>
            </a:r>
            <a:r>
              <a:rPr lang="en-US" sz="1200" b="1" i="0" u="sng" kern="1200" dirty="0">
                <a:solidFill>
                  <a:schemeClr val="tx1"/>
                </a:solidFill>
                <a:effectLst/>
                <a:latin typeface="Tahoma" panose="020B0604030504040204" pitchFamily="34" charset="0"/>
                <a:ea typeface="+mn-ea"/>
                <a:cs typeface="+mn-cs"/>
                <a:hlinkClick r:id="rId3"/>
              </a:rPr>
              <a:t>http://cnx.org/contents/185cbf87-c72e-48f5-b51e-f14f21b5eabd@10.8</a:t>
            </a:r>
            <a:r>
              <a:rPr lang="en-US" sz="1200" b="0" i="0" kern="1200" dirty="0">
                <a:solidFill>
                  <a:schemeClr val="tx1"/>
                </a:solidFill>
                <a:effectLst/>
                <a:latin typeface="Tahoma" panose="020B0604030504040204" pitchFamily="34" charset="0"/>
                <a:ea typeface="+mn-ea"/>
                <a:cs typeface="+mn-cs"/>
              </a:rPr>
              <a:t>. </a:t>
            </a:r>
            <a:r>
              <a:rPr lang="en-US" sz="1200" b="1" i="0" kern="1200" dirty="0">
                <a:solidFill>
                  <a:schemeClr val="tx1"/>
                </a:solidFill>
                <a:effectLst/>
                <a:latin typeface="Tahoma" panose="020B0604030504040204" pitchFamily="34" charset="0"/>
                <a:ea typeface="+mn-ea"/>
                <a:cs typeface="+mn-cs"/>
              </a:rPr>
              <a:t>License</a:t>
            </a:r>
            <a:r>
              <a:rPr lang="en-US" sz="1200" b="0" i="0" kern="1200" dirty="0">
                <a:solidFill>
                  <a:schemeClr val="tx1"/>
                </a:solidFill>
                <a:effectLst/>
                <a:latin typeface="Tahoma" panose="020B0604030504040204" pitchFamily="34" charset="0"/>
                <a:ea typeface="+mn-ea"/>
                <a:cs typeface="+mn-cs"/>
              </a:rPr>
              <a:t>: </a:t>
            </a:r>
            <a:r>
              <a:rPr lang="en-US" sz="1200" b="1" i="1" u="sng" kern="1200" dirty="0">
                <a:solidFill>
                  <a:schemeClr val="tx1"/>
                </a:solidFill>
                <a:effectLst/>
                <a:latin typeface="Tahoma" panose="020B0604030504040204" pitchFamily="34" charset="0"/>
                <a:ea typeface="+mn-ea"/>
                <a:cs typeface="+mn-cs"/>
                <a:hlinkClick r:id="rId4"/>
              </a:rPr>
              <a:t>CC BY: Attribution</a:t>
            </a:r>
            <a:r>
              <a:rPr lang="en-US" sz="1200" b="0" i="0" kern="1200" dirty="0">
                <a:solidFill>
                  <a:schemeClr val="tx1"/>
                </a:solidFill>
                <a:effectLst/>
                <a:latin typeface="Tahoma" panose="020B0604030504040204" pitchFamily="34" charset="0"/>
                <a:ea typeface="+mn-ea"/>
                <a:cs typeface="+mn-cs"/>
              </a:rPr>
              <a:t>. </a:t>
            </a:r>
            <a:r>
              <a:rPr lang="en-US" sz="1200" b="1" i="0" kern="1200" dirty="0">
                <a:solidFill>
                  <a:schemeClr val="tx1"/>
                </a:solidFill>
                <a:effectLst/>
                <a:latin typeface="Tahoma" panose="020B0604030504040204" pitchFamily="34" charset="0"/>
                <a:ea typeface="+mn-ea"/>
                <a:cs typeface="+mn-cs"/>
              </a:rPr>
              <a:t>License Terms</a:t>
            </a:r>
            <a:r>
              <a:rPr lang="en-US" sz="1200" b="0" i="0" kern="1200" dirty="0">
                <a:solidFill>
                  <a:schemeClr val="tx1"/>
                </a:solidFill>
                <a:effectLst/>
                <a:latin typeface="Tahoma" panose="020B0604030504040204" pitchFamily="34" charset="0"/>
                <a:ea typeface="+mn-ea"/>
                <a:cs typeface="+mn-cs"/>
              </a:rPr>
              <a:t>: Download for free at http://cnx.org/contents/185cbf87-c72e-48f5-b51e-f14f21b5eabd@10.8</a:t>
            </a:r>
          </a:p>
          <a:p>
            <a:endParaRPr lang="en-US" dirty="0"/>
          </a:p>
        </p:txBody>
      </p:sp>
      <p:sp>
        <p:nvSpPr>
          <p:cNvPr id="4" name="Slide Number Placeholder 3"/>
          <p:cNvSpPr>
            <a:spLocks noGrp="1"/>
          </p:cNvSpPr>
          <p:nvPr>
            <p:ph type="sldNum" sz="quarter" idx="10"/>
          </p:nvPr>
        </p:nvSpPr>
        <p:spPr/>
        <p:txBody>
          <a:bodyPr/>
          <a:lstStyle/>
          <a:p>
            <a:fld id="{B1E6DF9A-4138-4CE9-A2AE-AB9413786FF0}" type="slidenum">
              <a:rPr lang="en-US" smtClean="0"/>
              <a:pPr/>
              <a:t>21</a:t>
            </a:fld>
            <a:endParaRPr lang="en-US" dirty="0"/>
          </a:p>
        </p:txBody>
      </p:sp>
    </p:spTree>
    <p:extLst>
      <p:ext uri="{BB962C8B-B14F-4D97-AF65-F5344CB8AC3E}">
        <p14:creationId xmlns:p14="http://schemas.microsoft.com/office/powerpoint/2010/main" val="16951003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Tahoma" panose="020B0604030504040204" pitchFamily="34" charset="0"/>
                <a:ea typeface="+mn-ea"/>
                <a:cs typeface="+mn-cs"/>
              </a:rPr>
              <a:t>(credit: modification of work by Carl </a:t>
            </a:r>
            <a:r>
              <a:rPr lang="en-US" sz="1200" b="0" i="0" kern="1200" dirty="0" err="1">
                <a:solidFill>
                  <a:schemeClr val="tx1"/>
                </a:solidFill>
                <a:effectLst/>
                <a:latin typeface="Tahoma" panose="020B0604030504040204" pitchFamily="34" charset="0"/>
                <a:ea typeface="+mn-ea"/>
                <a:cs typeface="+mn-cs"/>
              </a:rPr>
              <a:t>Szczerski</a:t>
            </a:r>
            <a:r>
              <a:rPr lang="en-US" sz="1200" b="0" i="0" kern="1200" dirty="0">
                <a:solidFill>
                  <a:schemeClr val="tx1"/>
                </a:solidFill>
                <a:effectLst/>
                <a:latin typeface="Tahoma" panose="020B0604030504040204" pitchFamily="34" charset="0"/>
                <a:ea typeface="+mn-ea"/>
                <a:cs typeface="+mn-cs"/>
              </a:rPr>
              <a:t>; scale-bar data from Matt Russell) in Biology. </a:t>
            </a:r>
            <a:r>
              <a:rPr lang="en-US" sz="1200" b="1" i="0" kern="1200" dirty="0">
                <a:solidFill>
                  <a:schemeClr val="tx1"/>
                </a:solidFill>
                <a:effectLst/>
                <a:latin typeface="Tahoma" panose="020B0604030504040204" pitchFamily="34" charset="0"/>
                <a:ea typeface="+mn-ea"/>
                <a:cs typeface="+mn-cs"/>
              </a:rPr>
              <a:t>Provided by</a:t>
            </a:r>
            <a:r>
              <a:rPr lang="en-US" sz="1200" b="0" i="0" kern="1200" dirty="0">
                <a:solidFill>
                  <a:schemeClr val="tx1"/>
                </a:solidFill>
                <a:effectLst/>
                <a:latin typeface="Tahoma" panose="020B0604030504040204" pitchFamily="34" charset="0"/>
                <a:ea typeface="+mn-ea"/>
                <a:cs typeface="+mn-cs"/>
              </a:rPr>
              <a:t>: </a:t>
            </a:r>
            <a:r>
              <a:rPr lang="en-US" sz="1200" b="0" i="0" kern="1200" dirty="0" err="1">
                <a:solidFill>
                  <a:schemeClr val="tx1"/>
                </a:solidFill>
                <a:effectLst/>
                <a:latin typeface="Tahoma" panose="020B0604030504040204" pitchFamily="34" charset="0"/>
                <a:ea typeface="+mn-ea"/>
                <a:cs typeface="+mn-cs"/>
              </a:rPr>
              <a:t>OpenStax</a:t>
            </a:r>
            <a:r>
              <a:rPr lang="en-US" sz="1200" b="0" i="0" kern="1200" dirty="0">
                <a:solidFill>
                  <a:schemeClr val="tx1"/>
                </a:solidFill>
                <a:effectLst/>
                <a:latin typeface="Tahoma" panose="020B0604030504040204" pitchFamily="34" charset="0"/>
                <a:ea typeface="+mn-ea"/>
                <a:cs typeface="+mn-cs"/>
              </a:rPr>
              <a:t> CNX. </a:t>
            </a:r>
            <a:r>
              <a:rPr lang="en-US" sz="1200" b="1" i="0" kern="1200" dirty="0">
                <a:solidFill>
                  <a:schemeClr val="tx1"/>
                </a:solidFill>
                <a:effectLst/>
                <a:latin typeface="Tahoma" panose="020B0604030504040204" pitchFamily="34" charset="0"/>
                <a:ea typeface="+mn-ea"/>
                <a:cs typeface="+mn-cs"/>
              </a:rPr>
              <a:t>Located at</a:t>
            </a:r>
            <a:r>
              <a:rPr lang="en-US" sz="1200" b="0" i="0" kern="1200" dirty="0">
                <a:solidFill>
                  <a:schemeClr val="tx1"/>
                </a:solidFill>
                <a:effectLst/>
                <a:latin typeface="Tahoma" panose="020B0604030504040204" pitchFamily="34" charset="0"/>
                <a:ea typeface="+mn-ea"/>
                <a:cs typeface="+mn-cs"/>
              </a:rPr>
              <a:t>: </a:t>
            </a:r>
            <a:r>
              <a:rPr lang="en-US" sz="1200" b="1" i="0" u="sng" kern="1200" dirty="0">
                <a:solidFill>
                  <a:schemeClr val="tx1"/>
                </a:solidFill>
                <a:effectLst/>
                <a:latin typeface="Tahoma" panose="020B0604030504040204" pitchFamily="34" charset="0"/>
                <a:ea typeface="+mn-ea"/>
                <a:cs typeface="+mn-cs"/>
                <a:hlinkClick r:id="rId3"/>
              </a:rPr>
              <a:t>http://cnx.org/contents/185cbf87-c72e-48f5-b51e-f14f21b5eabd@10.8</a:t>
            </a:r>
            <a:r>
              <a:rPr lang="en-US" sz="1200" b="0" i="0" kern="1200" dirty="0">
                <a:solidFill>
                  <a:schemeClr val="tx1"/>
                </a:solidFill>
                <a:effectLst/>
                <a:latin typeface="Tahoma" panose="020B0604030504040204" pitchFamily="34" charset="0"/>
                <a:ea typeface="+mn-ea"/>
                <a:cs typeface="+mn-cs"/>
              </a:rPr>
              <a:t>. </a:t>
            </a:r>
            <a:r>
              <a:rPr lang="en-US" sz="1200" b="1" i="0" kern="1200" dirty="0">
                <a:solidFill>
                  <a:schemeClr val="tx1"/>
                </a:solidFill>
                <a:effectLst/>
                <a:latin typeface="Tahoma" panose="020B0604030504040204" pitchFamily="34" charset="0"/>
                <a:ea typeface="+mn-ea"/>
                <a:cs typeface="+mn-cs"/>
              </a:rPr>
              <a:t>License</a:t>
            </a:r>
            <a:r>
              <a:rPr lang="en-US" sz="1200" b="0" i="0" kern="1200" dirty="0">
                <a:solidFill>
                  <a:schemeClr val="tx1"/>
                </a:solidFill>
                <a:effectLst/>
                <a:latin typeface="Tahoma" panose="020B0604030504040204" pitchFamily="34" charset="0"/>
                <a:ea typeface="+mn-ea"/>
                <a:cs typeface="+mn-cs"/>
              </a:rPr>
              <a:t>: </a:t>
            </a:r>
            <a:r>
              <a:rPr lang="en-US" sz="1200" b="1" i="1" u="sng" kern="1200" dirty="0">
                <a:solidFill>
                  <a:schemeClr val="tx1"/>
                </a:solidFill>
                <a:effectLst/>
                <a:latin typeface="Tahoma" panose="020B0604030504040204" pitchFamily="34" charset="0"/>
                <a:ea typeface="+mn-ea"/>
                <a:cs typeface="+mn-cs"/>
                <a:hlinkClick r:id="rId4"/>
              </a:rPr>
              <a:t>CC BY: Attribution</a:t>
            </a:r>
            <a:r>
              <a:rPr lang="en-US" sz="1200" b="0" i="0" kern="1200" dirty="0">
                <a:solidFill>
                  <a:schemeClr val="tx1"/>
                </a:solidFill>
                <a:effectLst/>
                <a:latin typeface="Tahoma" panose="020B0604030504040204" pitchFamily="34" charset="0"/>
                <a:ea typeface="+mn-ea"/>
                <a:cs typeface="+mn-cs"/>
              </a:rPr>
              <a:t>. </a:t>
            </a:r>
            <a:r>
              <a:rPr lang="en-US" sz="1200" b="1" i="0" kern="1200" dirty="0">
                <a:solidFill>
                  <a:schemeClr val="tx1"/>
                </a:solidFill>
                <a:effectLst/>
                <a:latin typeface="Tahoma" panose="020B0604030504040204" pitchFamily="34" charset="0"/>
                <a:ea typeface="+mn-ea"/>
                <a:cs typeface="+mn-cs"/>
              </a:rPr>
              <a:t>License Terms</a:t>
            </a:r>
            <a:r>
              <a:rPr lang="en-US" sz="1200" b="0" i="0" kern="1200" dirty="0">
                <a:solidFill>
                  <a:schemeClr val="tx1"/>
                </a:solidFill>
                <a:effectLst/>
                <a:latin typeface="Tahoma" panose="020B0604030504040204" pitchFamily="34" charset="0"/>
                <a:ea typeface="+mn-ea"/>
                <a:cs typeface="+mn-cs"/>
              </a:rPr>
              <a:t>: Download for free at http://cnx.org/contents/185cbf87-c72e-48f5-b51e-f14f21b5eabd@10.8</a:t>
            </a:r>
          </a:p>
          <a:p>
            <a:endParaRPr lang="en-US" dirty="0"/>
          </a:p>
        </p:txBody>
      </p:sp>
      <p:sp>
        <p:nvSpPr>
          <p:cNvPr id="4" name="Slide Number Placeholder 3"/>
          <p:cNvSpPr>
            <a:spLocks noGrp="1"/>
          </p:cNvSpPr>
          <p:nvPr>
            <p:ph type="sldNum" sz="quarter" idx="10"/>
          </p:nvPr>
        </p:nvSpPr>
        <p:spPr/>
        <p:txBody>
          <a:bodyPr/>
          <a:lstStyle/>
          <a:p>
            <a:fld id="{B1E6DF9A-4138-4CE9-A2AE-AB9413786FF0}" type="slidenum">
              <a:rPr lang="en-US" smtClean="0"/>
              <a:pPr/>
              <a:t>22</a:t>
            </a:fld>
            <a:endParaRPr lang="en-US" dirty="0"/>
          </a:p>
        </p:txBody>
      </p:sp>
    </p:spTree>
    <p:extLst>
      <p:ext uri="{BB962C8B-B14F-4D97-AF65-F5344CB8AC3E}">
        <p14:creationId xmlns:p14="http://schemas.microsoft.com/office/powerpoint/2010/main" val="42614087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Tahoma" panose="020B0604030504040204" pitchFamily="34" charset="0"/>
                <a:ea typeface="+mn-ea"/>
                <a:cs typeface="+mn-cs"/>
              </a:rPr>
              <a:t>(credit a: modification of work by Emmanuel </a:t>
            </a:r>
            <a:r>
              <a:rPr lang="en-US" sz="1200" b="0" i="0" kern="1200" dirty="0" err="1">
                <a:solidFill>
                  <a:schemeClr val="tx1"/>
                </a:solidFill>
                <a:effectLst/>
                <a:latin typeface="Tahoma" panose="020B0604030504040204" pitchFamily="34" charset="0"/>
                <a:ea typeface="+mn-ea"/>
                <a:cs typeface="+mn-cs"/>
              </a:rPr>
              <a:t>Boutet</a:t>
            </a:r>
            <a:r>
              <a:rPr lang="en-US" sz="1200" b="0" i="0" kern="1200" dirty="0">
                <a:solidFill>
                  <a:schemeClr val="tx1"/>
                </a:solidFill>
                <a:effectLst/>
                <a:latin typeface="Tahoma" panose="020B0604030504040204" pitchFamily="34" charset="0"/>
                <a:ea typeface="+mn-ea"/>
                <a:cs typeface="+mn-cs"/>
              </a:rPr>
              <a:t> based on original work by Ryan R. </a:t>
            </a:r>
            <a:r>
              <a:rPr lang="en-US" sz="1200" b="0" i="0" kern="1200" dirty="0" err="1">
                <a:solidFill>
                  <a:schemeClr val="tx1"/>
                </a:solidFill>
                <a:effectLst/>
                <a:latin typeface="Tahoma" panose="020B0604030504040204" pitchFamily="34" charset="0"/>
                <a:ea typeface="+mn-ea"/>
                <a:cs typeface="+mn-cs"/>
              </a:rPr>
              <a:t>MacKenzie</a:t>
            </a:r>
            <a:r>
              <a:rPr lang="en-US" sz="1200" b="0" i="0" kern="1200" dirty="0">
                <a:solidFill>
                  <a:schemeClr val="tx1"/>
                </a:solidFill>
                <a:effectLst/>
                <a:latin typeface="Tahoma" panose="020B0604030504040204" pitchFamily="34" charset="0"/>
                <a:ea typeface="+mn-ea"/>
                <a:cs typeface="+mn-cs"/>
              </a:rPr>
              <a:t>) in Biology. </a:t>
            </a:r>
            <a:r>
              <a:rPr lang="en-US" sz="1200" b="1" i="0" kern="1200" dirty="0">
                <a:solidFill>
                  <a:schemeClr val="tx1"/>
                </a:solidFill>
                <a:effectLst/>
                <a:latin typeface="Tahoma" panose="020B0604030504040204" pitchFamily="34" charset="0"/>
                <a:ea typeface="+mn-ea"/>
                <a:cs typeface="+mn-cs"/>
              </a:rPr>
              <a:t>Provided by</a:t>
            </a:r>
            <a:r>
              <a:rPr lang="en-US" sz="1200" b="0" i="0" kern="1200" dirty="0">
                <a:solidFill>
                  <a:schemeClr val="tx1"/>
                </a:solidFill>
                <a:effectLst/>
                <a:latin typeface="Tahoma" panose="020B0604030504040204" pitchFamily="34" charset="0"/>
                <a:ea typeface="+mn-ea"/>
                <a:cs typeface="+mn-cs"/>
              </a:rPr>
              <a:t>: </a:t>
            </a:r>
            <a:r>
              <a:rPr lang="en-US" sz="1200" b="0" i="0" kern="1200" dirty="0" err="1">
                <a:solidFill>
                  <a:schemeClr val="tx1"/>
                </a:solidFill>
                <a:effectLst/>
                <a:latin typeface="Tahoma" panose="020B0604030504040204" pitchFamily="34" charset="0"/>
                <a:ea typeface="+mn-ea"/>
                <a:cs typeface="+mn-cs"/>
              </a:rPr>
              <a:t>OpenStax</a:t>
            </a:r>
            <a:r>
              <a:rPr lang="en-US" sz="1200" b="0" i="0" kern="1200" dirty="0">
                <a:solidFill>
                  <a:schemeClr val="tx1"/>
                </a:solidFill>
                <a:effectLst/>
                <a:latin typeface="Tahoma" panose="020B0604030504040204" pitchFamily="34" charset="0"/>
                <a:ea typeface="+mn-ea"/>
                <a:cs typeface="+mn-cs"/>
              </a:rPr>
              <a:t> CNX. </a:t>
            </a:r>
            <a:r>
              <a:rPr lang="en-US" sz="1200" b="1" i="0" kern="1200" dirty="0">
                <a:solidFill>
                  <a:schemeClr val="tx1"/>
                </a:solidFill>
                <a:effectLst/>
                <a:latin typeface="Tahoma" panose="020B0604030504040204" pitchFamily="34" charset="0"/>
                <a:ea typeface="+mn-ea"/>
                <a:cs typeface="+mn-cs"/>
              </a:rPr>
              <a:t>Located at</a:t>
            </a:r>
            <a:r>
              <a:rPr lang="en-US" sz="1200" b="0" i="0" kern="1200" dirty="0">
                <a:solidFill>
                  <a:schemeClr val="tx1"/>
                </a:solidFill>
                <a:effectLst/>
                <a:latin typeface="Tahoma" panose="020B0604030504040204" pitchFamily="34" charset="0"/>
                <a:ea typeface="+mn-ea"/>
                <a:cs typeface="+mn-cs"/>
              </a:rPr>
              <a:t>: </a:t>
            </a:r>
            <a:r>
              <a:rPr lang="en-US" sz="1200" b="1" i="0" u="sng" kern="1200" dirty="0">
                <a:solidFill>
                  <a:schemeClr val="tx1"/>
                </a:solidFill>
                <a:effectLst/>
                <a:latin typeface="Tahoma" panose="020B0604030504040204" pitchFamily="34" charset="0"/>
                <a:ea typeface="+mn-ea"/>
                <a:cs typeface="+mn-cs"/>
                <a:hlinkClick r:id="rId3"/>
              </a:rPr>
              <a:t>http://cnx.org/contents/185cbf87-c72e-48f5-b51e-f14f21b5eabd@10.8</a:t>
            </a:r>
            <a:r>
              <a:rPr lang="en-US" sz="1200" b="0" i="0" kern="1200" dirty="0">
                <a:solidFill>
                  <a:schemeClr val="tx1"/>
                </a:solidFill>
                <a:effectLst/>
                <a:latin typeface="Tahoma" panose="020B0604030504040204" pitchFamily="34" charset="0"/>
                <a:ea typeface="+mn-ea"/>
                <a:cs typeface="+mn-cs"/>
              </a:rPr>
              <a:t>. </a:t>
            </a:r>
            <a:r>
              <a:rPr lang="en-US" sz="1200" b="1" i="0" kern="1200" dirty="0">
                <a:solidFill>
                  <a:schemeClr val="tx1"/>
                </a:solidFill>
                <a:effectLst/>
                <a:latin typeface="Tahoma" panose="020B0604030504040204" pitchFamily="34" charset="0"/>
                <a:ea typeface="+mn-ea"/>
                <a:cs typeface="+mn-cs"/>
              </a:rPr>
              <a:t>License</a:t>
            </a:r>
            <a:r>
              <a:rPr lang="en-US" sz="1200" b="0" i="0" kern="1200" dirty="0">
                <a:solidFill>
                  <a:schemeClr val="tx1"/>
                </a:solidFill>
                <a:effectLst/>
                <a:latin typeface="Tahoma" panose="020B0604030504040204" pitchFamily="34" charset="0"/>
                <a:ea typeface="+mn-ea"/>
                <a:cs typeface="+mn-cs"/>
              </a:rPr>
              <a:t>: </a:t>
            </a:r>
            <a:r>
              <a:rPr lang="en-US" sz="1200" b="1" i="1" u="sng" kern="1200" dirty="0">
                <a:solidFill>
                  <a:schemeClr val="tx1"/>
                </a:solidFill>
                <a:effectLst/>
                <a:latin typeface="Tahoma" panose="020B0604030504040204" pitchFamily="34" charset="0"/>
                <a:ea typeface="+mn-ea"/>
                <a:cs typeface="+mn-cs"/>
                <a:hlinkClick r:id="rId4"/>
              </a:rPr>
              <a:t>CC BY: Attribution</a:t>
            </a:r>
            <a:r>
              <a:rPr lang="en-US" sz="1200" b="0" i="0" kern="1200" dirty="0">
                <a:solidFill>
                  <a:schemeClr val="tx1"/>
                </a:solidFill>
                <a:effectLst/>
                <a:latin typeface="Tahoma" panose="020B0604030504040204" pitchFamily="34" charset="0"/>
                <a:ea typeface="+mn-ea"/>
                <a:cs typeface="+mn-cs"/>
              </a:rPr>
              <a:t>. </a:t>
            </a:r>
            <a:r>
              <a:rPr lang="en-US" sz="1200" b="1" i="0" kern="1200" dirty="0">
                <a:solidFill>
                  <a:schemeClr val="tx1"/>
                </a:solidFill>
                <a:effectLst/>
                <a:latin typeface="Tahoma" panose="020B0604030504040204" pitchFamily="34" charset="0"/>
                <a:ea typeface="+mn-ea"/>
                <a:cs typeface="+mn-cs"/>
              </a:rPr>
              <a:t>License Terms</a:t>
            </a:r>
            <a:r>
              <a:rPr lang="en-US" sz="1200" b="0" i="0" kern="1200" dirty="0">
                <a:solidFill>
                  <a:schemeClr val="tx1"/>
                </a:solidFill>
                <a:effectLst/>
                <a:latin typeface="Tahoma" panose="020B0604030504040204" pitchFamily="34" charset="0"/>
                <a:ea typeface="+mn-ea"/>
                <a:cs typeface="+mn-cs"/>
              </a:rPr>
              <a:t>: Download for free at http://cnx.org/contents/185cbf87-c72e-48f5-b51e-f14f21b5eabd@10.8</a:t>
            </a:r>
          </a:p>
          <a:p>
            <a:endParaRPr lang="en-US" dirty="0"/>
          </a:p>
        </p:txBody>
      </p:sp>
      <p:sp>
        <p:nvSpPr>
          <p:cNvPr id="4" name="Slide Number Placeholder 3"/>
          <p:cNvSpPr>
            <a:spLocks noGrp="1"/>
          </p:cNvSpPr>
          <p:nvPr>
            <p:ph type="sldNum" sz="quarter" idx="10"/>
          </p:nvPr>
        </p:nvSpPr>
        <p:spPr/>
        <p:txBody>
          <a:bodyPr/>
          <a:lstStyle/>
          <a:p>
            <a:fld id="{B1E6DF9A-4138-4CE9-A2AE-AB9413786FF0}" type="slidenum">
              <a:rPr lang="en-US" smtClean="0"/>
              <a:pPr/>
              <a:t>23</a:t>
            </a:fld>
            <a:endParaRPr lang="en-US" dirty="0"/>
          </a:p>
        </p:txBody>
      </p:sp>
    </p:spTree>
    <p:extLst>
      <p:ext uri="{BB962C8B-B14F-4D97-AF65-F5344CB8AC3E}">
        <p14:creationId xmlns:p14="http://schemas.microsoft.com/office/powerpoint/2010/main" val="13935756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0" i="0" kern="1200" dirty="0">
                <a:solidFill>
                  <a:schemeClr val="tx1"/>
                </a:solidFill>
                <a:effectLst/>
                <a:latin typeface="Tahoma" panose="020B0604030504040204" pitchFamily="34" charset="0"/>
                <a:ea typeface="+mn-ea"/>
                <a:cs typeface="+mn-cs"/>
              </a:rPr>
              <a:t>(credit a: modification of work by Maja </a:t>
            </a:r>
            <a:r>
              <a:rPr lang="en-US" sz="1200" b="0" i="0" kern="1200" dirty="0" err="1">
                <a:solidFill>
                  <a:schemeClr val="tx1"/>
                </a:solidFill>
                <a:effectLst/>
                <a:latin typeface="Tahoma" panose="020B0604030504040204" pitchFamily="34" charset="0"/>
                <a:ea typeface="+mn-ea"/>
                <a:cs typeface="+mn-cs"/>
              </a:rPr>
              <a:t>Dumat</a:t>
            </a:r>
            <a:r>
              <a:rPr lang="en-US" sz="1200" b="0" i="0" kern="1200" dirty="0">
                <a:solidFill>
                  <a:schemeClr val="tx1"/>
                </a:solidFill>
                <a:effectLst/>
                <a:latin typeface="Tahoma" panose="020B0604030504040204" pitchFamily="34" charset="0"/>
                <a:ea typeface="+mn-ea"/>
                <a:cs typeface="+mn-cs"/>
              </a:rPr>
              <a:t>; credit c: modification of work by Harry Rose; credit d: modification of work by Rebecca Siegel; credit e: modification of work by Scott Bauer, USDA ARS; credit f: modification of work by Stephen </a:t>
            </a:r>
            <a:r>
              <a:rPr lang="en-US" sz="1200" b="0" i="0" kern="1200" dirty="0" err="1">
                <a:solidFill>
                  <a:schemeClr val="tx1"/>
                </a:solidFill>
                <a:effectLst/>
                <a:latin typeface="Tahoma" panose="020B0604030504040204" pitchFamily="34" charset="0"/>
                <a:ea typeface="+mn-ea"/>
                <a:cs typeface="+mn-cs"/>
              </a:rPr>
              <a:t>Ausmus</a:t>
            </a:r>
            <a:r>
              <a:rPr lang="en-US" sz="1200" b="0" i="0" kern="1200" dirty="0">
                <a:solidFill>
                  <a:schemeClr val="tx1"/>
                </a:solidFill>
                <a:effectLst/>
                <a:latin typeface="Tahoma" panose="020B0604030504040204" pitchFamily="34" charset="0"/>
                <a:ea typeface="+mn-ea"/>
                <a:cs typeface="+mn-cs"/>
              </a:rPr>
              <a:t>, USDA ARS)</a:t>
            </a:r>
            <a:endParaRPr lang="en-US" dirty="0"/>
          </a:p>
        </p:txBody>
      </p:sp>
      <p:sp>
        <p:nvSpPr>
          <p:cNvPr id="4" name="Slide Number Placeholder 3"/>
          <p:cNvSpPr>
            <a:spLocks noGrp="1"/>
          </p:cNvSpPr>
          <p:nvPr>
            <p:ph type="sldNum" sz="quarter" idx="10"/>
          </p:nvPr>
        </p:nvSpPr>
        <p:spPr/>
        <p:txBody>
          <a:bodyPr/>
          <a:lstStyle/>
          <a:p>
            <a:fld id="{B1E6DF9A-4138-4CE9-A2AE-AB9413786FF0}" type="slidenum">
              <a:rPr lang="en-US" smtClean="0"/>
              <a:pPr/>
              <a:t>24</a:t>
            </a:fld>
            <a:endParaRPr lang="en-US" dirty="0"/>
          </a:p>
        </p:txBody>
      </p:sp>
    </p:spTree>
    <p:extLst>
      <p:ext uri="{BB962C8B-B14F-4D97-AF65-F5344CB8AC3E}">
        <p14:creationId xmlns:p14="http://schemas.microsoft.com/office/powerpoint/2010/main" val="33448832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Tahoma" panose="020B0604030504040204" pitchFamily="34" charset="0"/>
                <a:ea typeface="+mn-ea"/>
                <a:cs typeface="+mn-cs"/>
              </a:rPr>
              <a:t> (credit a: modification of work by Christopher Meloche, USDA ARS; credit b: modification of work by “macrophile”/Flickr) in Biology. </a:t>
            </a:r>
            <a:r>
              <a:rPr lang="en-US" sz="1200" b="1" i="0" kern="1200" dirty="0">
                <a:solidFill>
                  <a:schemeClr val="tx1"/>
                </a:solidFill>
                <a:effectLst/>
                <a:latin typeface="Tahoma" panose="020B0604030504040204" pitchFamily="34" charset="0"/>
                <a:ea typeface="+mn-ea"/>
                <a:cs typeface="+mn-cs"/>
              </a:rPr>
              <a:t>Provided by</a:t>
            </a:r>
            <a:r>
              <a:rPr lang="en-US" sz="1200" b="0" i="0" kern="1200" dirty="0">
                <a:solidFill>
                  <a:schemeClr val="tx1"/>
                </a:solidFill>
                <a:effectLst/>
                <a:latin typeface="Tahoma" panose="020B0604030504040204" pitchFamily="34" charset="0"/>
                <a:ea typeface="+mn-ea"/>
                <a:cs typeface="+mn-cs"/>
              </a:rPr>
              <a:t>: </a:t>
            </a:r>
            <a:r>
              <a:rPr lang="en-US" sz="1200" b="0" i="0" kern="1200" dirty="0" err="1">
                <a:solidFill>
                  <a:schemeClr val="tx1"/>
                </a:solidFill>
                <a:effectLst/>
                <a:latin typeface="Tahoma" panose="020B0604030504040204" pitchFamily="34" charset="0"/>
                <a:ea typeface="+mn-ea"/>
                <a:cs typeface="+mn-cs"/>
              </a:rPr>
              <a:t>OpenStax</a:t>
            </a:r>
            <a:r>
              <a:rPr lang="en-US" sz="1200" b="0" i="0" kern="1200" dirty="0">
                <a:solidFill>
                  <a:schemeClr val="tx1"/>
                </a:solidFill>
                <a:effectLst/>
                <a:latin typeface="Tahoma" panose="020B0604030504040204" pitchFamily="34" charset="0"/>
                <a:ea typeface="+mn-ea"/>
                <a:cs typeface="+mn-cs"/>
              </a:rPr>
              <a:t> CNX. </a:t>
            </a:r>
            <a:r>
              <a:rPr lang="en-US" sz="1200" b="1" i="0" kern="1200" dirty="0">
                <a:solidFill>
                  <a:schemeClr val="tx1"/>
                </a:solidFill>
                <a:effectLst/>
                <a:latin typeface="Tahoma" panose="020B0604030504040204" pitchFamily="34" charset="0"/>
                <a:ea typeface="+mn-ea"/>
                <a:cs typeface="+mn-cs"/>
              </a:rPr>
              <a:t>Located at</a:t>
            </a:r>
            <a:r>
              <a:rPr lang="en-US" sz="1200" b="0" i="0" kern="1200" dirty="0">
                <a:solidFill>
                  <a:schemeClr val="tx1"/>
                </a:solidFill>
                <a:effectLst/>
                <a:latin typeface="Tahoma" panose="020B0604030504040204" pitchFamily="34" charset="0"/>
                <a:ea typeface="+mn-ea"/>
                <a:cs typeface="+mn-cs"/>
              </a:rPr>
              <a:t>: </a:t>
            </a:r>
            <a:r>
              <a:rPr lang="en-US" sz="1200" b="1" i="0" u="sng" kern="1200" dirty="0">
                <a:solidFill>
                  <a:schemeClr val="tx1"/>
                </a:solidFill>
                <a:effectLst/>
                <a:latin typeface="Tahoma" panose="020B0604030504040204" pitchFamily="34" charset="0"/>
                <a:ea typeface="+mn-ea"/>
                <a:cs typeface="+mn-cs"/>
                <a:hlinkClick r:id="rId3"/>
              </a:rPr>
              <a:t>http://cnx.org/contents/185cbf87-c72e-48f5-b51e-f14f21b5eabd@10.8</a:t>
            </a:r>
            <a:r>
              <a:rPr lang="en-US" sz="1200" b="0" i="0" kern="1200" dirty="0">
                <a:solidFill>
                  <a:schemeClr val="tx1"/>
                </a:solidFill>
                <a:effectLst/>
                <a:latin typeface="Tahoma" panose="020B0604030504040204" pitchFamily="34" charset="0"/>
                <a:ea typeface="+mn-ea"/>
                <a:cs typeface="+mn-cs"/>
              </a:rPr>
              <a:t>. </a:t>
            </a:r>
            <a:r>
              <a:rPr lang="en-US" sz="1200" b="1" i="0" kern="1200" dirty="0">
                <a:solidFill>
                  <a:schemeClr val="tx1"/>
                </a:solidFill>
                <a:effectLst/>
                <a:latin typeface="Tahoma" panose="020B0604030504040204" pitchFamily="34" charset="0"/>
                <a:ea typeface="+mn-ea"/>
                <a:cs typeface="+mn-cs"/>
              </a:rPr>
              <a:t>License</a:t>
            </a:r>
            <a:r>
              <a:rPr lang="en-US" sz="1200" b="0" i="0" kern="1200" dirty="0">
                <a:solidFill>
                  <a:schemeClr val="tx1"/>
                </a:solidFill>
                <a:effectLst/>
                <a:latin typeface="Tahoma" panose="020B0604030504040204" pitchFamily="34" charset="0"/>
                <a:ea typeface="+mn-ea"/>
                <a:cs typeface="+mn-cs"/>
              </a:rPr>
              <a:t>: </a:t>
            </a:r>
            <a:r>
              <a:rPr lang="en-US" sz="1200" b="1" i="1" u="sng" kern="1200" dirty="0">
                <a:solidFill>
                  <a:schemeClr val="tx1"/>
                </a:solidFill>
                <a:effectLst/>
                <a:latin typeface="Tahoma" panose="020B0604030504040204" pitchFamily="34" charset="0"/>
                <a:ea typeface="+mn-ea"/>
                <a:cs typeface="+mn-cs"/>
                <a:hlinkClick r:id="rId4"/>
              </a:rPr>
              <a:t>CC BY: Attribution</a:t>
            </a:r>
            <a:r>
              <a:rPr lang="en-US" sz="1200" b="0" i="0" kern="1200" dirty="0">
                <a:solidFill>
                  <a:schemeClr val="tx1"/>
                </a:solidFill>
                <a:effectLst/>
                <a:latin typeface="Tahoma" panose="020B0604030504040204" pitchFamily="34" charset="0"/>
                <a:ea typeface="+mn-ea"/>
                <a:cs typeface="+mn-cs"/>
              </a:rPr>
              <a:t>. </a:t>
            </a:r>
            <a:r>
              <a:rPr lang="en-US" sz="1200" b="1" i="0" kern="1200" dirty="0">
                <a:solidFill>
                  <a:schemeClr val="tx1"/>
                </a:solidFill>
                <a:effectLst/>
                <a:latin typeface="Tahoma" panose="020B0604030504040204" pitchFamily="34" charset="0"/>
                <a:ea typeface="+mn-ea"/>
                <a:cs typeface="+mn-cs"/>
              </a:rPr>
              <a:t>License Terms</a:t>
            </a:r>
            <a:r>
              <a:rPr lang="en-US" sz="1200" b="0" i="0" kern="1200" dirty="0">
                <a:solidFill>
                  <a:schemeClr val="tx1"/>
                </a:solidFill>
                <a:effectLst/>
                <a:latin typeface="Tahoma" panose="020B0604030504040204" pitchFamily="34" charset="0"/>
                <a:ea typeface="+mn-ea"/>
                <a:cs typeface="+mn-cs"/>
              </a:rPr>
              <a:t>: Download for free at http://cnx.org/contents/185cbf87-c72e-48f5-b51e-f14f21b5eabd@10.8</a:t>
            </a:r>
          </a:p>
          <a:p>
            <a:endParaRPr lang="en-US" dirty="0"/>
          </a:p>
        </p:txBody>
      </p:sp>
      <p:sp>
        <p:nvSpPr>
          <p:cNvPr id="4" name="Slide Number Placeholder 3"/>
          <p:cNvSpPr>
            <a:spLocks noGrp="1"/>
          </p:cNvSpPr>
          <p:nvPr>
            <p:ph type="sldNum" sz="quarter" idx="10"/>
          </p:nvPr>
        </p:nvSpPr>
        <p:spPr/>
        <p:txBody>
          <a:bodyPr/>
          <a:lstStyle/>
          <a:p>
            <a:fld id="{B1E6DF9A-4138-4CE9-A2AE-AB9413786FF0}" type="slidenum">
              <a:rPr lang="en-US" smtClean="0"/>
              <a:pPr/>
              <a:t>25</a:t>
            </a:fld>
            <a:endParaRPr lang="en-US" dirty="0"/>
          </a:p>
        </p:txBody>
      </p:sp>
    </p:spTree>
    <p:extLst>
      <p:ext uri="{BB962C8B-B14F-4D97-AF65-F5344CB8AC3E}">
        <p14:creationId xmlns:p14="http://schemas.microsoft.com/office/powerpoint/2010/main" val="33029179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Tahoma" panose="020B0604030504040204" pitchFamily="34" charset="0"/>
                <a:ea typeface="+mn-ea"/>
                <a:cs typeface="+mn-cs"/>
              </a:rPr>
              <a:t>Biology. </a:t>
            </a:r>
            <a:r>
              <a:rPr lang="en-US" sz="1200" b="1" i="0" kern="1200" dirty="0">
                <a:solidFill>
                  <a:schemeClr val="tx1"/>
                </a:solidFill>
                <a:effectLst/>
                <a:latin typeface="Tahoma" panose="020B0604030504040204" pitchFamily="34" charset="0"/>
                <a:ea typeface="+mn-ea"/>
                <a:cs typeface="+mn-cs"/>
              </a:rPr>
              <a:t>Provided by</a:t>
            </a:r>
            <a:r>
              <a:rPr lang="en-US" sz="1200" b="0" i="0" kern="1200" dirty="0">
                <a:solidFill>
                  <a:schemeClr val="tx1"/>
                </a:solidFill>
                <a:effectLst/>
                <a:latin typeface="Tahoma" panose="020B0604030504040204" pitchFamily="34" charset="0"/>
                <a:ea typeface="+mn-ea"/>
                <a:cs typeface="+mn-cs"/>
              </a:rPr>
              <a:t>: </a:t>
            </a:r>
            <a:r>
              <a:rPr lang="en-US" sz="1200" b="0" i="0" kern="1200" dirty="0" err="1">
                <a:solidFill>
                  <a:schemeClr val="tx1"/>
                </a:solidFill>
                <a:effectLst/>
                <a:latin typeface="Tahoma" panose="020B0604030504040204" pitchFamily="34" charset="0"/>
                <a:ea typeface="+mn-ea"/>
                <a:cs typeface="+mn-cs"/>
              </a:rPr>
              <a:t>OpenStax</a:t>
            </a:r>
            <a:r>
              <a:rPr lang="en-US" sz="1200" b="0" i="0" kern="1200" dirty="0">
                <a:solidFill>
                  <a:schemeClr val="tx1"/>
                </a:solidFill>
                <a:effectLst/>
                <a:latin typeface="Tahoma" panose="020B0604030504040204" pitchFamily="34" charset="0"/>
                <a:ea typeface="+mn-ea"/>
                <a:cs typeface="+mn-cs"/>
              </a:rPr>
              <a:t> CNX. </a:t>
            </a:r>
            <a:r>
              <a:rPr lang="en-US" sz="1200" b="1" i="0" kern="1200" dirty="0">
                <a:solidFill>
                  <a:schemeClr val="tx1"/>
                </a:solidFill>
                <a:effectLst/>
                <a:latin typeface="Tahoma" panose="020B0604030504040204" pitchFamily="34" charset="0"/>
                <a:ea typeface="+mn-ea"/>
                <a:cs typeface="+mn-cs"/>
              </a:rPr>
              <a:t>Located at</a:t>
            </a:r>
            <a:r>
              <a:rPr lang="en-US" sz="1200" b="0" i="0" kern="1200" dirty="0">
                <a:solidFill>
                  <a:schemeClr val="tx1"/>
                </a:solidFill>
                <a:effectLst/>
                <a:latin typeface="Tahoma" panose="020B0604030504040204" pitchFamily="34" charset="0"/>
                <a:ea typeface="+mn-ea"/>
                <a:cs typeface="+mn-cs"/>
              </a:rPr>
              <a:t>: </a:t>
            </a:r>
            <a:r>
              <a:rPr lang="en-US" sz="1200" b="1" i="0" u="sng" kern="1200" dirty="0">
                <a:solidFill>
                  <a:schemeClr val="tx1"/>
                </a:solidFill>
                <a:effectLst/>
                <a:latin typeface="Tahoma" panose="020B0604030504040204" pitchFamily="34" charset="0"/>
                <a:ea typeface="+mn-ea"/>
                <a:cs typeface="+mn-cs"/>
                <a:hlinkClick r:id="rId3"/>
              </a:rPr>
              <a:t>http://cnx.org/contents/185cbf87-c72e-48f5-b51e-f14f21b5eabd@10.8</a:t>
            </a:r>
            <a:r>
              <a:rPr lang="en-US" sz="1200" b="0" i="0" kern="1200" dirty="0">
                <a:solidFill>
                  <a:schemeClr val="tx1"/>
                </a:solidFill>
                <a:effectLst/>
                <a:latin typeface="Tahoma" panose="020B0604030504040204" pitchFamily="34" charset="0"/>
                <a:ea typeface="+mn-ea"/>
                <a:cs typeface="+mn-cs"/>
              </a:rPr>
              <a:t>. </a:t>
            </a:r>
            <a:r>
              <a:rPr lang="en-US" sz="1200" b="1" i="0" kern="1200" dirty="0">
                <a:solidFill>
                  <a:schemeClr val="tx1"/>
                </a:solidFill>
                <a:effectLst/>
                <a:latin typeface="Tahoma" panose="020B0604030504040204" pitchFamily="34" charset="0"/>
                <a:ea typeface="+mn-ea"/>
                <a:cs typeface="+mn-cs"/>
              </a:rPr>
              <a:t>License</a:t>
            </a:r>
            <a:r>
              <a:rPr lang="en-US" sz="1200" b="0" i="0" kern="1200" dirty="0">
                <a:solidFill>
                  <a:schemeClr val="tx1"/>
                </a:solidFill>
                <a:effectLst/>
                <a:latin typeface="Tahoma" panose="020B0604030504040204" pitchFamily="34" charset="0"/>
                <a:ea typeface="+mn-ea"/>
                <a:cs typeface="+mn-cs"/>
              </a:rPr>
              <a:t>: </a:t>
            </a:r>
            <a:r>
              <a:rPr lang="en-US" sz="1200" b="1" i="1" u="sng" kern="1200" dirty="0">
                <a:solidFill>
                  <a:schemeClr val="tx1"/>
                </a:solidFill>
                <a:effectLst/>
                <a:latin typeface="Tahoma" panose="020B0604030504040204" pitchFamily="34" charset="0"/>
                <a:ea typeface="+mn-ea"/>
                <a:cs typeface="+mn-cs"/>
                <a:hlinkClick r:id="rId4"/>
              </a:rPr>
              <a:t>CC BY: Attribution</a:t>
            </a:r>
            <a:r>
              <a:rPr lang="en-US" sz="1200" b="0" i="0" kern="1200" dirty="0">
                <a:solidFill>
                  <a:schemeClr val="tx1"/>
                </a:solidFill>
                <a:effectLst/>
                <a:latin typeface="Tahoma" panose="020B0604030504040204" pitchFamily="34" charset="0"/>
                <a:ea typeface="+mn-ea"/>
                <a:cs typeface="+mn-cs"/>
              </a:rPr>
              <a:t>. </a:t>
            </a:r>
            <a:r>
              <a:rPr lang="en-US" sz="1200" b="1" i="0" kern="1200" dirty="0">
                <a:solidFill>
                  <a:schemeClr val="tx1"/>
                </a:solidFill>
                <a:effectLst/>
                <a:latin typeface="Tahoma" panose="020B0604030504040204" pitchFamily="34" charset="0"/>
                <a:ea typeface="+mn-ea"/>
                <a:cs typeface="+mn-cs"/>
              </a:rPr>
              <a:t>License Terms</a:t>
            </a:r>
            <a:r>
              <a:rPr lang="en-US" sz="1200" b="0" i="0" kern="1200" dirty="0">
                <a:solidFill>
                  <a:schemeClr val="tx1"/>
                </a:solidFill>
                <a:effectLst/>
                <a:latin typeface="Tahoma" panose="020B0604030504040204" pitchFamily="34" charset="0"/>
                <a:ea typeface="+mn-ea"/>
                <a:cs typeface="+mn-cs"/>
              </a:rPr>
              <a:t>: Download for free at http://cnx.org/contents/185cbf87-c72e-48f5-b51e-f14f21b5eabd@10.8</a:t>
            </a:r>
          </a:p>
          <a:p>
            <a:endParaRPr lang="en-US" dirty="0"/>
          </a:p>
        </p:txBody>
      </p:sp>
      <p:sp>
        <p:nvSpPr>
          <p:cNvPr id="4" name="Slide Number Placeholder 3"/>
          <p:cNvSpPr>
            <a:spLocks noGrp="1"/>
          </p:cNvSpPr>
          <p:nvPr>
            <p:ph type="sldNum" sz="quarter" idx="10"/>
          </p:nvPr>
        </p:nvSpPr>
        <p:spPr/>
        <p:txBody>
          <a:bodyPr/>
          <a:lstStyle/>
          <a:p>
            <a:fld id="{B1E6DF9A-4138-4CE9-A2AE-AB9413786FF0}" type="slidenum">
              <a:rPr lang="en-US" smtClean="0"/>
              <a:pPr/>
              <a:t>26</a:t>
            </a:fld>
            <a:endParaRPr lang="en-US" dirty="0"/>
          </a:p>
        </p:txBody>
      </p:sp>
    </p:spTree>
    <p:extLst>
      <p:ext uri="{BB962C8B-B14F-4D97-AF65-F5344CB8AC3E}">
        <p14:creationId xmlns:p14="http://schemas.microsoft.com/office/powerpoint/2010/main" val="6565415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Tahoma" panose="020B0604030504040204" pitchFamily="34" charset="0"/>
                <a:ea typeface="+mn-ea"/>
                <a:cs typeface="+mn-cs"/>
              </a:rPr>
              <a:t>Plant Cells. </a:t>
            </a:r>
            <a:r>
              <a:rPr lang="en-US" sz="1200" b="1" i="0" kern="1200" dirty="0">
                <a:solidFill>
                  <a:schemeClr val="tx1"/>
                </a:solidFill>
                <a:effectLst/>
                <a:latin typeface="Tahoma" panose="020B0604030504040204" pitchFamily="34" charset="0"/>
                <a:ea typeface="+mn-ea"/>
                <a:cs typeface="+mn-cs"/>
              </a:rPr>
              <a:t>Authored by</a:t>
            </a:r>
            <a:r>
              <a:rPr lang="en-US" sz="1200" b="0" i="0" kern="1200" dirty="0">
                <a:solidFill>
                  <a:schemeClr val="tx1"/>
                </a:solidFill>
                <a:effectLst/>
                <a:latin typeface="Tahoma" panose="020B0604030504040204" pitchFamily="34" charset="0"/>
                <a:ea typeface="+mn-ea"/>
                <a:cs typeface="+mn-cs"/>
              </a:rPr>
              <a:t>: Douglas Wilkin, Ph.D. and Jean </a:t>
            </a:r>
            <a:r>
              <a:rPr lang="en-US" sz="1200" b="0" i="0" kern="1200" dirty="0" err="1">
                <a:solidFill>
                  <a:schemeClr val="tx1"/>
                </a:solidFill>
                <a:effectLst/>
                <a:latin typeface="Tahoma" panose="020B0604030504040204" pitchFamily="34" charset="0"/>
                <a:ea typeface="+mn-ea"/>
                <a:cs typeface="+mn-cs"/>
              </a:rPr>
              <a:t>Brainard</a:t>
            </a:r>
            <a:r>
              <a:rPr lang="en-US" sz="1200" b="0" i="0" kern="1200" dirty="0">
                <a:solidFill>
                  <a:schemeClr val="tx1"/>
                </a:solidFill>
                <a:effectLst/>
                <a:latin typeface="Tahoma" panose="020B0604030504040204" pitchFamily="34" charset="0"/>
                <a:ea typeface="+mn-ea"/>
                <a:cs typeface="+mn-cs"/>
              </a:rPr>
              <a:t>, Ph.D.. </a:t>
            </a:r>
            <a:r>
              <a:rPr lang="en-US" sz="1200" b="1" i="0" kern="1200" dirty="0">
                <a:solidFill>
                  <a:schemeClr val="tx1"/>
                </a:solidFill>
                <a:effectLst/>
                <a:latin typeface="Tahoma" panose="020B0604030504040204" pitchFamily="34" charset="0"/>
                <a:ea typeface="+mn-ea"/>
                <a:cs typeface="+mn-cs"/>
              </a:rPr>
              <a:t>Provided by</a:t>
            </a:r>
            <a:r>
              <a:rPr lang="en-US" sz="1200" b="0" i="0" kern="1200" dirty="0">
                <a:solidFill>
                  <a:schemeClr val="tx1"/>
                </a:solidFill>
                <a:effectLst/>
                <a:latin typeface="Tahoma" panose="020B0604030504040204" pitchFamily="34" charset="0"/>
                <a:ea typeface="+mn-ea"/>
                <a:cs typeface="+mn-cs"/>
              </a:rPr>
              <a:t>: CK-12. </a:t>
            </a:r>
            <a:r>
              <a:rPr lang="en-US" sz="1200" b="1" i="0" kern="1200" dirty="0">
                <a:solidFill>
                  <a:schemeClr val="tx1"/>
                </a:solidFill>
                <a:effectLst/>
                <a:latin typeface="Tahoma" panose="020B0604030504040204" pitchFamily="34" charset="0"/>
                <a:ea typeface="+mn-ea"/>
                <a:cs typeface="+mn-cs"/>
              </a:rPr>
              <a:t>Located at</a:t>
            </a:r>
            <a:r>
              <a:rPr lang="en-US" sz="1200" b="0" i="0" kern="1200" dirty="0">
                <a:solidFill>
                  <a:schemeClr val="tx1"/>
                </a:solidFill>
                <a:effectLst/>
                <a:latin typeface="Tahoma" panose="020B0604030504040204" pitchFamily="34" charset="0"/>
                <a:ea typeface="+mn-ea"/>
                <a:cs typeface="+mn-cs"/>
              </a:rPr>
              <a:t>: </a:t>
            </a:r>
            <a:r>
              <a:rPr lang="en-US" sz="1200" b="1" i="0" u="sng" kern="1200" dirty="0">
                <a:solidFill>
                  <a:schemeClr val="tx1"/>
                </a:solidFill>
                <a:effectLst/>
                <a:latin typeface="Tahoma" panose="020B0604030504040204" pitchFamily="34" charset="0"/>
                <a:ea typeface="+mn-ea"/>
                <a:cs typeface="+mn-cs"/>
                <a:hlinkClick r:id="rId3"/>
              </a:rPr>
              <a:t>http://www.ck12.org/biology/Plant-Cells/lesson/Plant-Cells/r34/</a:t>
            </a:r>
            <a:r>
              <a:rPr lang="en-US" sz="1200" b="0" i="0" kern="1200" dirty="0">
                <a:solidFill>
                  <a:schemeClr val="tx1"/>
                </a:solidFill>
                <a:effectLst/>
                <a:latin typeface="Tahoma" panose="020B0604030504040204" pitchFamily="34" charset="0"/>
                <a:ea typeface="+mn-ea"/>
                <a:cs typeface="+mn-cs"/>
              </a:rPr>
              <a:t>. </a:t>
            </a:r>
            <a:r>
              <a:rPr lang="en-US" sz="1200" b="1" i="0" kern="1200" dirty="0">
                <a:solidFill>
                  <a:schemeClr val="tx1"/>
                </a:solidFill>
                <a:effectLst/>
                <a:latin typeface="Tahoma" panose="020B0604030504040204" pitchFamily="34" charset="0"/>
                <a:ea typeface="+mn-ea"/>
                <a:cs typeface="+mn-cs"/>
              </a:rPr>
              <a:t>License</a:t>
            </a:r>
            <a:r>
              <a:rPr lang="en-US" sz="1200" b="0" i="0" kern="1200" dirty="0">
                <a:solidFill>
                  <a:schemeClr val="tx1"/>
                </a:solidFill>
                <a:effectLst/>
                <a:latin typeface="Tahoma" panose="020B0604030504040204" pitchFamily="34" charset="0"/>
                <a:ea typeface="+mn-ea"/>
                <a:cs typeface="+mn-cs"/>
              </a:rPr>
              <a:t>: </a:t>
            </a:r>
            <a:r>
              <a:rPr lang="en-US" sz="1200" b="1" i="1" u="sng" kern="1200" dirty="0">
                <a:solidFill>
                  <a:schemeClr val="tx1"/>
                </a:solidFill>
                <a:effectLst/>
                <a:latin typeface="Tahoma" panose="020B0604030504040204" pitchFamily="34" charset="0"/>
                <a:ea typeface="+mn-ea"/>
                <a:cs typeface="+mn-cs"/>
                <a:hlinkClick r:id="rId4"/>
              </a:rPr>
              <a:t>CC BY-NC: Attribution-</a:t>
            </a:r>
            <a:r>
              <a:rPr lang="en-US" sz="1200" b="1" i="1" u="sng" kern="1200" dirty="0" err="1">
                <a:solidFill>
                  <a:schemeClr val="tx1"/>
                </a:solidFill>
                <a:effectLst/>
                <a:latin typeface="Tahoma" panose="020B0604030504040204" pitchFamily="34" charset="0"/>
                <a:ea typeface="+mn-ea"/>
                <a:cs typeface="+mn-cs"/>
                <a:hlinkClick r:id="rId4"/>
              </a:rPr>
              <a:t>NonCommercial</a:t>
            </a:r>
            <a:endParaRPr lang="en-US" sz="1200" b="0" i="0" kern="1200" dirty="0">
              <a:solidFill>
                <a:schemeClr val="tx1"/>
              </a:solidFill>
              <a:effectLst/>
              <a:latin typeface="Tahoma" panose="020B0604030504040204" pitchFamily="34" charset="0"/>
              <a:ea typeface="+mn-ea"/>
              <a:cs typeface="+mn-cs"/>
            </a:endParaRPr>
          </a:p>
          <a:p>
            <a:endParaRPr lang="en-US" dirty="0"/>
          </a:p>
        </p:txBody>
      </p:sp>
      <p:sp>
        <p:nvSpPr>
          <p:cNvPr id="4" name="Slide Number Placeholder 3"/>
          <p:cNvSpPr>
            <a:spLocks noGrp="1"/>
          </p:cNvSpPr>
          <p:nvPr>
            <p:ph type="sldNum" sz="quarter" idx="10"/>
          </p:nvPr>
        </p:nvSpPr>
        <p:spPr/>
        <p:txBody>
          <a:bodyPr/>
          <a:lstStyle/>
          <a:p>
            <a:fld id="{B1E6DF9A-4138-4CE9-A2AE-AB9413786FF0}" type="slidenum">
              <a:rPr lang="en-US" smtClean="0"/>
              <a:pPr/>
              <a:t>2</a:t>
            </a:fld>
            <a:endParaRPr lang="en-US" dirty="0"/>
          </a:p>
        </p:txBody>
      </p:sp>
    </p:spTree>
    <p:extLst>
      <p:ext uri="{BB962C8B-B14F-4D97-AF65-F5344CB8AC3E}">
        <p14:creationId xmlns:p14="http://schemas.microsoft.com/office/powerpoint/2010/main" val="21200674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Tahoma" panose="020B0604030504040204" pitchFamily="34" charset="0"/>
                <a:ea typeface="+mn-ea"/>
                <a:cs typeface="+mn-cs"/>
              </a:rPr>
              <a:t> (credit a photo: modification of work by “Drewboy64”/Wikimedia Commons; credit b photo: modification of work by Roger Griffith; credit c photo: modification of work by “geishaboy500″/Flickr; credit </a:t>
            </a:r>
            <a:r>
              <a:rPr lang="en-US" sz="1200" b="0" i="0" kern="1200" dirty="0" err="1">
                <a:solidFill>
                  <a:schemeClr val="tx1"/>
                </a:solidFill>
                <a:effectLst/>
                <a:latin typeface="Tahoma" panose="020B0604030504040204" pitchFamily="34" charset="0"/>
                <a:ea typeface="+mn-ea"/>
                <a:cs typeface="+mn-cs"/>
              </a:rPr>
              <a:t>abc</a:t>
            </a:r>
            <a:r>
              <a:rPr lang="en-US" sz="1200" b="0" i="0" kern="1200" dirty="0">
                <a:solidFill>
                  <a:schemeClr val="tx1"/>
                </a:solidFill>
                <a:effectLst/>
                <a:latin typeface="Tahoma" panose="020B0604030504040204" pitchFamily="34" charset="0"/>
                <a:ea typeface="+mn-ea"/>
                <a:cs typeface="+mn-cs"/>
              </a:rPr>
              <a:t> illustrations: modification of work by Agnieszka </a:t>
            </a:r>
            <a:r>
              <a:rPr lang="en-US" sz="1200" b="0" i="0" kern="1200" dirty="0" err="1">
                <a:solidFill>
                  <a:schemeClr val="tx1"/>
                </a:solidFill>
                <a:effectLst/>
                <a:latin typeface="Tahoma" panose="020B0604030504040204" pitchFamily="34" charset="0"/>
                <a:ea typeface="+mn-ea"/>
                <a:cs typeface="+mn-cs"/>
              </a:rPr>
              <a:t>Kwiecień</a:t>
            </a:r>
            <a:r>
              <a:rPr lang="en-US" sz="1200" b="0" i="0" kern="1200" dirty="0">
                <a:solidFill>
                  <a:schemeClr val="tx1"/>
                </a:solidFill>
                <a:effectLst/>
                <a:latin typeface="Tahoma" panose="020B0604030504040204" pitchFamily="34" charset="0"/>
                <a:ea typeface="+mn-ea"/>
                <a:cs typeface="+mn-cs"/>
              </a:rPr>
              <a:t>) in Biology. </a:t>
            </a:r>
            <a:r>
              <a:rPr lang="en-US" sz="1200" b="1" i="0" kern="1200" dirty="0">
                <a:solidFill>
                  <a:schemeClr val="tx1"/>
                </a:solidFill>
                <a:effectLst/>
                <a:latin typeface="Tahoma" panose="020B0604030504040204" pitchFamily="34" charset="0"/>
                <a:ea typeface="+mn-ea"/>
                <a:cs typeface="+mn-cs"/>
              </a:rPr>
              <a:t>Provided by</a:t>
            </a:r>
            <a:r>
              <a:rPr lang="en-US" sz="1200" b="0" i="0" kern="1200" dirty="0">
                <a:solidFill>
                  <a:schemeClr val="tx1"/>
                </a:solidFill>
                <a:effectLst/>
                <a:latin typeface="Tahoma" panose="020B0604030504040204" pitchFamily="34" charset="0"/>
                <a:ea typeface="+mn-ea"/>
                <a:cs typeface="+mn-cs"/>
              </a:rPr>
              <a:t>: </a:t>
            </a:r>
            <a:r>
              <a:rPr lang="en-US" sz="1200" b="0" i="0" kern="1200" dirty="0" err="1">
                <a:solidFill>
                  <a:schemeClr val="tx1"/>
                </a:solidFill>
                <a:effectLst/>
                <a:latin typeface="Tahoma" panose="020B0604030504040204" pitchFamily="34" charset="0"/>
                <a:ea typeface="+mn-ea"/>
                <a:cs typeface="+mn-cs"/>
              </a:rPr>
              <a:t>OpenStax</a:t>
            </a:r>
            <a:r>
              <a:rPr lang="en-US" sz="1200" b="0" i="0" kern="1200" dirty="0">
                <a:solidFill>
                  <a:schemeClr val="tx1"/>
                </a:solidFill>
                <a:effectLst/>
                <a:latin typeface="Tahoma" panose="020B0604030504040204" pitchFamily="34" charset="0"/>
                <a:ea typeface="+mn-ea"/>
                <a:cs typeface="+mn-cs"/>
              </a:rPr>
              <a:t> CNX. </a:t>
            </a:r>
            <a:r>
              <a:rPr lang="en-US" sz="1200" b="1" i="0" kern="1200" dirty="0">
                <a:solidFill>
                  <a:schemeClr val="tx1"/>
                </a:solidFill>
                <a:effectLst/>
                <a:latin typeface="Tahoma" panose="020B0604030504040204" pitchFamily="34" charset="0"/>
                <a:ea typeface="+mn-ea"/>
                <a:cs typeface="+mn-cs"/>
              </a:rPr>
              <a:t>Located at</a:t>
            </a:r>
            <a:r>
              <a:rPr lang="en-US" sz="1200" b="0" i="0" kern="1200" dirty="0">
                <a:solidFill>
                  <a:schemeClr val="tx1"/>
                </a:solidFill>
                <a:effectLst/>
                <a:latin typeface="Tahoma" panose="020B0604030504040204" pitchFamily="34" charset="0"/>
                <a:ea typeface="+mn-ea"/>
                <a:cs typeface="+mn-cs"/>
              </a:rPr>
              <a:t>: </a:t>
            </a:r>
            <a:r>
              <a:rPr lang="en-US" sz="1200" b="1" i="0" u="sng" kern="1200" dirty="0">
                <a:solidFill>
                  <a:schemeClr val="tx1"/>
                </a:solidFill>
                <a:effectLst/>
                <a:latin typeface="Tahoma" panose="020B0604030504040204" pitchFamily="34" charset="0"/>
                <a:ea typeface="+mn-ea"/>
                <a:cs typeface="+mn-cs"/>
                <a:hlinkClick r:id="rId3"/>
              </a:rPr>
              <a:t>http://cnx.org/contents/185cbf87-c72e-48f5-b51e-f14f21b5eabd@10.8</a:t>
            </a:r>
            <a:r>
              <a:rPr lang="en-US" sz="1200" b="0" i="0" kern="1200" dirty="0">
                <a:solidFill>
                  <a:schemeClr val="tx1"/>
                </a:solidFill>
                <a:effectLst/>
                <a:latin typeface="Tahoma" panose="020B0604030504040204" pitchFamily="34" charset="0"/>
                <a:ea typeface="+mn-ea"/>
                <a:cs typeface="+mn-cs"/>
              </a:rPr>
              <a:t>. </a:t>
            </a:r>
            <a:r>
              <a:rPr lang="en-US" sz="1200" b="1" i="0" kern="1200" dirty="0">
                <a:solidFill>
                  <a:schemeClr val="tx1"/>
                </a:solidFill>
                <a:effectLst/>
                <a:latin typeface="Tahoma" panose="020B0604030504040204" pitchFamily="34" charset="0"/>
                <a:ea typeface="+mn-ea"/>
                <a:cs typeface="+mn-cs"/>
              </a:rPr>
              <a:t>License</a:t>
            </a:r>
            <a:r>
              <a:rPr lang="en-US" sz="1200" b="0" i="0" kern="1200" dirty="0">
                <a:solidFill>
                  <a:schemeClr val="tx1"/>
                </a:solidFill>
                <a:effectLst/>
                <a:latin typeface="Tahoma" panose="020B0604030504040204" pitchFamily="34" charset="0"/>
                <a:ea typeface="+mn-ea"/>
                <a:cs typeface="+mn-cs"/>
              </a:rPr>
              <a:t>: </a:t>
            </a:r>
            <a:r>
              <a:rPr lang="en-US" sz="1200" b="1" i="1" u="sng" kern="1200" dirty="0">
                <a:solidFill>
                  <a:schemeClr val="tx1"/>
                </a:solidFill>
                <a:effectLst/>
                <a:latin typeface="Tahoma" panose="020B0604030504040204" pitchFamily="34" charset="0"/>
                <a:ea typeface="+mn-ea"/>
                <a:cs typeface="+mn-cs"/>
                <a:hlinkClick r:id="rId4"/>
              </a:rPr>
              <a:t>CC BY: Attribution</a:t>
            </a:r>
            <a:r>
              <a:rPr lang="en-US" sz="1200" b="0" i="0" kern="1200" dirty="0">
                <a:solidFill>
                  <a:schemeClr val="tx1"/>
                </a:solidFill>
                <a:effectLst/>
                <a:latin typeface="Tahoma" panose="020B0604030504040204" pitchFamily="34" charset="0"/>
                <a:ea typeface="+mn-ea"/>
                <a:cs typeface="+mn-cs"/>
              </a:rPr>
              <a:t>. </a:t>
            </a:r>
            <a:r>
              <a:rPr lang="en-US" sz="1200" b="1" i="0" kern="1200" dirty="0">
                <a:solidFill>
                  <a:schemeClr val="tx1"/>
                </a:solidFill>
                <a:effectLst/>
                <a:latin typeface="Tahoma" panose="020B0604030504040204" pitchFamily="34" charset="0"/>
                <a:ea typeface="+mn-ea"/>
                <a:cs typeface="+mn-cs"/>
              </a:rPr>
              <a:t>License Terms</a:t>
            </a:r>
            <a:r>
              <a:rPr lang="en-US" sz="1200" b="0" i="0" kern="1200" dirty="0">
                <a:solidFill>
                  <a:schemeClr val="tx1"/>
                </a:solidFill>
                <a:effectLst/>
                <a:latin typeface="Tahoma" panose="020B0604030504040204" pitchFamily="34" charset="0"/>
                <a:ea typeface="+mn-ea"/>
                <a:cs typeface="+mn-cs"/>
              </a:rPr>
              <a:t>: Download for free at http://cnx.org/contents/185cbf87-c72e-48f5-b51e-f14f21b5eabd@10.8</a:t>
            </a:r>
          </a:p>
          <a:p>
            <a:endParaRPr lang="en-US" dirty="0"/>
          </a:p>
        </p:txBody>
      </p:sp>
      <p:sp>
        <p:nvSpPr>
          <p:cNvPr id="4" name="Slide Number Placeholder 3"/>
          <p:cNvSpPr>
            <a:spLocks noGrp="1"/>
          </p:cNvSpPr>
          <p:nvPr>
            <p:ph type="sldNum" sz="quarter" idx="10"/>
          </p:nvPr>
        </p:nvSpPr>
        <p:spPr/>
        <p:txBody>
          <a:bodyPr/>
          <a:lstStyle/>
          <a:p>
            <a:fld id="{B1E6DF9A-4138-4CE9-A2AE-AB9413786FF0}" type="slidenum">
              <a:rPr lang="en-US" smtClean="0"/>
              <a:pPr/>
              <a:t>27</a:t>
            </a:fld>
            <a:endParaRPr lang="en-US" dirty="0"/>
          </a:p>
        </p:txBody>
      </p:sp>
    </p:spTree>
    <p:extLst>
      <p:ext uri="{BB962C8B-B14F-4D97-AF65-F5344CB8AC3E}">
        <p14:creationId xmlns:p14="http://schemas.microsoft.com/office/powerpoint/2010/main" val="300108830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Tahoma" panose="020B0604030504040204" pitchFamily="34" charset="0"/>
                <a:ea typeface="+mn-ea"/>
                <a:cs typeface="+mn-cs"/>
              </a:rPr>
              <a:t> (credit a: modification of work by “</a:t>
            </a:r>
            <a:r>
              <a:rPr lang="en-US" sz="1200" b="0" i="0" kern="1200" dirty="0" err="1">
                <a:solidFill>
                  <a:schemeClr val="tx1"/>
                </a:solidFill>
                <a:effectLst/>
                <a:latin typeface="Tahoma" panose="020B0604030504040204" pitchFamily="34" charset="0"/>
                <a:ea typeface="+mn-ea"/>
                <a:cs typeface="+mn-cs"/>
              </a:rPr>
              <a:t>BazzaDaRambler</a:t>
            </a:r>
            <a:r>
              <a:rPr lang="en-US" sz="1200" b="0" i="0" kern="1200" dirty="0">
                <a:solidFill>
                  <a:schemeClr val="tx1"/>
                </a:solidFill>
                <a:effectLst/>
                <a:latin typeface="Tahoma" panose="020B0604030504040204" pitchFamily="34" charset="0"/>
                <a:ea typeface="+mn-ea"/>
                <a:cs typeface="+mn-cs"/>
              </a:rPr>
              <a:t>”/Flickr; credit b: modification of work by Roberto </a:t>
            </a:r>
            <a:r>
              <a:rPr lang="en-US" sz="1200" b="0" i="0" kern="1200" dirty="0" err="1">
                <a:solidFill>
                  <a:schemeClr val="tx1"/>
                </a:solidFill>
                <a:effectLst/>
                <a:latin typeface="Tahoma" panose="020B0604030504040204" pitchFamily="34" charset="0"/>
                <a:ea typeface="+mn-ea"/>
                <a:cs typeface="+mn-cs"/>
              </a:rPr>
              <a:t>Verzo</a:t>
            </a:r>
            <a:r>
              <a:rPr lang="en-US" sz="1200" b="0" i="0" kern="1200" dirty="0">
                <a:solidFill>
                  <a:schemeClr val="tx1"/>
                </a:solidFill>
                <a:effectLst/>
                <a:latin typeface="Tahoma" panose="020B0604030504040204" pitchFamily="34" charset="0"/>
                <a:ea typeface="+mn-ea"/>
                <a:cs typeface="+mn-cs"/>
              </a:rPr>
              <a:t>; credit c: modification of work by Eric Dion; credit d: modification of work by Valerie </a:t>
            </a:r>
            <a:r>
              <a:rPr lang="en-US" sz="1200" b="0" i="0" kern="1200" dirty="0" err="1">
                <a:solidFill>
                  <a:schemeClr val="tx1"/>
                </a:solidFill>
                <a:effectLst/>
                <a:latin typeface="Tahoma" panose="020B0604030504040204" pitchFamily="34" charset="0"/>
                <a:ea typeface="+mn-ea"/>
                <a:cs typeface="+mn-cs"/>
              </a:rPr>
              <a:t>Lykes</a:t>
            </a:r>
            <a:r>
              <a:rPr lang="en-US" sz="1200" b="0" i="0" kern="1200" dirty="0">
                <a:solidFill>
                  <a:schemeClr val="tx1"/>
                </a:solidFill>
                <a:effectLst/>
                <a:latin typeface="Tahoma" panose="020B0604030504040204" pitchFamily="34" charset="0"/>
                <a:ea typeface="+mn-ea"/>
                <a:cs typeface="+mn-cs"/>
              </a:rPr>
              <a:t>) in Biology. </a:t>
            </a:r>
            <a:r>
              <a:rPr lang="en-US" sz="1200" b="1" i="0" kern="1200" dirty="0">
                <a:solidFill>
                  <a:schemeClr val="tx1"/>
                </a:solidFill>
                <a:effectLst/>
                <a:latin typeface="Tahoma" panose="020B0604030504040204" pitchFamily="34" charset="0"/>
                <a:ea typeface="+mn-ea"/>
                <a:cs typeface="+mn-cs"/>
              </a:rPr>
              <a:t>Provided by</a:t>
            </a:r>
            <a:r>
              <a:rPr lang="en-US" sz="1200" b="0" i="0" kern="1200" dirty="0">
                <a:solidFill>
                  <a:schemeClr val="tx1"/>
                </a:solidFill>
                <a:effectLst/>
                <a:latin typeface="Tahoma" panose="020B0604030504040204" pitchFamily="34" charset="0"/>
                <a:ea typeface="+mn-ea"/>
                <a:cs typeface="+mn-cs"/>
              </a:rPr>
              <a:t>: </a:t>
            </a:r>
            <a:r>
              <a:rPr lang="en-US" sz="1200" b="0" i="0" kern="1200" dirty="0" err="1">
                <a:solidFill>
                  <a:schemeClr val="tx1"/>
                </a:solidFill>
                <a:effectLst/>
                <a:latin typeface="Tahoma" panose="020B0604030504040204" pitchFamily="34" charset="0"/>
                <a:ea typeface="+mn-ea"/>
                <a:cs typeface="+mn-cs"/>
              </a:rPr>
              <a:t>OpenStax</a:t>
            </a:r>
            <a:r>
              <a:rPr lang="en-US" sz="1200" b="0" i="0" kern="1200" dirty="0">
                <a:solidFill>
                  <a:schemeClr val="tx1"/>
                </a:solidFill>
                <a:effectLst/>
                <a:latin typeface="Tahoma" panose="020B0604030504040204" pitchFamily="34" charset="0"/>
                <a:ea typeface="+mn-ea"/>
                <a:cs typeface="+mn-cs"/>
              </a:rPr>
              <a:t> CNX. </a:t>
            </a:r>
            <a:r>
              <a:rPr lang="en-US" sz="1200" b="1" i="0" kern="1200" dirty="0">
                <a:solidFill>
                  <a:schemeClr val="tx1"/>
                </a:solidFill>
                <a:effectLst/>
                <a:latin typeface="Tahoma" panose="020B0604030504040204" pitchFamily="34" charset="0"/>
                <a:ea typeface="+mn-ea"/>
                <a:cs typeface="+mn-cs"/>
              </a:rPr>
              <a:t>Located at</a:t>
            </a:r>
            <a:r>
              <a:rPr lang="en-US" sz="1200" b="0" i="0" kern="1200" dirty="0">
                <a:solidFill>
                  <a:schemeClr val="tx1"/>
                </a:solidFill>
                <a:effectLst/>
                <a:latin typeface="Tahoma" panose="020B0604030504040204" pitchFamily="34" charset="0"/>
                <a:ea typeface="+mn-ea"/>
                <a:cs typeface="+mn-cs"/>
              </a:rPr>
              <a:t>: </a:t>
            </a:r>
            <a:r>
              <a:rPr lang="en-US" sz="1200" b="1" i="0" u="sng" kern="1200" dirty="0">
                <a:solidFill>
                  <a:schemeClr val="tx1"/>
                </a:solidFill>
                <a:effectLst/>
                <a:latin typeface="Tahoma" panose="020B0604030504040204" pitchFamily="34" charset="0"/>
                <a:ea typeface="+mn-ea"/>
                <a:cs typeface="+mn-cs"/>
                <a:hlinkClick r:id="rId3"/>
              </a:rPr>
              <a:t>http://cnx.org/contents/185cbf87-c72e-48f5-b51e-f14f21b5eabd@10.8</a:t>
            </a:r>
            <a:r>
              <a:rPr lang="en-US" sz="1200" b="0" i="0" kern="1200" dirty="0">
                <a:solidFill>
                  <a:schemeClr val="tx1"/>
                </a:solidFill>
                <a:effectLst/>
                <a:latin typeface="Tahoma" panose="020B0604030504040204" pitchFamily="34" charset="0"/>
                <a:ea typeface="+mn-ea"/>
                <a:cs typeface="+mn-cs"/>
              </a:rPr>
              <a:t>. </a:t>
            </a:r>
            <a:r>
              <a:rPr lang="en-US" sz="1200" b="1" i="0" kern="1200" dirty="0">
                <a:solidFill>
                  <a:schemeClr val="tx1"/>
                </a:solidFill>
                <a:effectLst/>
                <a:latin typeface="Tahoma" panose="020B0604030504040204" pitchFamily="34" charset="0"/>
                <a:ea typeface="+mn-ea"/>
                <a:cs typeface="+mn-cs"/>
              </a:rPr>
              <a:t>License</a:t>
            </a:r>
            <a:r>
              <a:rPr lang="en-US" sz="1200" b="0" i="0" kern="1200" dirty="0">
                <a:solidFill>
                  <a:schemeClr val="tx1"/>
                </a:solidFill>
                <a:effectLst/>
                <a:latin typeface="Tahoma" panose="020B0604030504040204" pitchFamily="34" charset="0"/>
                <a:ea typeface="+mn-ea"/>
                <a:cs typeface="+mn-cs"/>
              </a:rPr>
              <a:t>: </a:t>
            </a:r>
            <a:r>
              <a:rPr lang="en-US" sz="1200" b="1" i="1" u="sng" kern="1200" dirty="0">
                <a:solidFill>
                  <a:schemeClr val="tx1"/>
                </a:solidFill>
                <a:effectLst/>
                <a:latin typeface="Tahoma" panose="020B0604030504040204" pitchFamily="34" charset="0"/>
                <a:ea typeface="+mn-ea"/>
                <a:cs typeface="+mn-cs"/>
                <a:hlinkClick r:id="rId4"/>
              </a:rPr>
              <a:t>CC BY: Attribution</a:t>
            </a:r>
            <a:r>
              <a:rPr lang="en-US" sz="1200" b="0" i="0" kern="1200" dirty="0">
                <a:solidFill>
                  <a:schemeClr val="tx1"/>
                </a:solidFill>
                <a:effectLst/>
                <a:latin typeface="Tahoma" panose="020B0604030504040204" pitchFamily="34" charset="0"/>
                <a:ea typeface="+mn-ea"/>
                <a:cs typeface="+mn-cs"/>
              </a:rPr>
              <a:t>. </a:t>
            </a:r>
            <a:r>
              <a:rPr lang="en-US" sz="1200" b="1" i="0" kern="1200" dirty="0">
                <a:solidFill>
                  <a:schemeClr val="tx1"/>
                </a:solidFill>
                <a:effectLst/>
                <a:latin typeface="Tahoma" panose="020B0604030504040204" pitchFamily="34" charset="0"/>
                <a:ea typeface="+mn-ea"/>
                <a:cs typeface="+mn-cs"/>
              </a:rPr>
              <a:t>License Terms</a:t>
            </a:r>
            <a:r>
              <a:rPr lang="en-US" sz="1200" b="0" i="0" kern="1200" dirty="0">
                <a:solidFill>
                  <a:schemeClr val="tx1"/>
                </a:solidFill>
                <a:effectLst/>
                <a:latin typeface="Tahoma" panose="020B0604030504040204" pitchFamily="34" charset="0"/>
                <a:ea typeface="+mn-ea"/>
                <a:cs typeface="+mn-cs"/>
              </a:rPr>
              <a:t>: Download for free at http://cnx.org/contents/185cbf87-c72e-48f5-b51e-f14f21b5eabd@10.8</a:t>
            </a:r>
          </a:p>
          <a:p>
            <a:endParaRPr lang="en-US" dirty="0"/>
          </a:p>
        </p:txBody>
      </p:sp>
      <p:sp>
        <p:nvSpPr>
          <p:cNvPr id="4" name="Slide Number Placeholder 3"/>
          <p:cNvSpPr>
            <a:spLocks noGrp="1"/>
          </p:cNvSpPr>
          <p:nvPr>
            <p:ph type="sldNum" sz="quarter" idx="10"/>
          </p:nvPr>
        </p:nvSpPr>
        <p:spPr/>
        <p:txBody>
          <a:bodyPr/>
          <a:lstStyle/>
          <a:p>
            <a:fld id="{B1E6DF9A-4138-4CE9-A2AE-AB9413786FF0}" type="slidenum">
              <a:rPr lang="en-US" smtClean="0"/>
              <a:pPr/>
              <a:t>29</a:t>
            </a:fld>
            <a:endParaRPr lang="en-US" dirty="0"/>
          </a:p>
        </p:txBody>
      </p:sp>
    </p:spTree>
    <p:extLst>
      <p:ext uri="{BB962C8B-B14F-4D97-AF65-F5344CB8AC3E}">
        <p14:creationId xmlns:p14="http://schemas.microsoft.com/office/powerpoint/2010/main" val="212461033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Tahoma" panose="020B0604030504040204" pitchFamily="34" charset="0"/>
                <a:ea typeface="+mn-ea"/>
                <a:cs typeface="+mn-cs"/>
              </a:rPr>
              <a:t> (credit b: modification of work by Robert R. Wise) in Biology. </a:t>
            </a:r>
            <a:r>
              <a:rPr lang="en-US" sz="1200" b="1" i="0" kern="1200" dirty="0">
                <a:solidFill>
                  <a:schemeClr val="tx1"/>
                </a:solidFill>
                <a:effectLst/>
                <a:latin typeface="Tahoma" panose="020B0604030504040204" pitchFamily="34" charset="0"/>
                <a:ea typeface="+mn-ea"/>
                <a:cs typeface="+mn-cs"/>
              </a:rPr>
              <a:t>Provided by</a:t>
            </a:r>
            <a:r>
              <a:rPr lang="en-US" sz="1200" b="0" i="0" kern="1200" dirty="0">
                <a:solidFill>
                  <a:schemeClr val="tx1"/>
                </a:solidFill>
                <a:effectLst/>
                <a:latin typeface="Tahoma" panose="020B0604030504040204" pitchFamily="34" charset="0"/>
                <a:ea typeface="+mn-ea"/>
                <a:cs typeface="+mn-cs"/>
              </a:rPr>
              <a:t>: </a:t>
            </a:r>
            <a:r>
              <a:rPr lang="en-US" sz="1200" b="0" i="0" kern="1200" dirty="0" err="1">
                <a:solidFill>
                  <a:schemeClr val="tx1"/>
                </a:solidFill>
                <a:effectLst/>
                <a:latin typeface="Tahoma" panose="020B0604030504040204" pitchFamily="34" charset="0"/>
                <a:ea typeface="+mn-ea"/>
                <a:cs typeface="+mn-cs"/>
              </a:rPr>
              <a:t>OpenStax</a:t>
            </a:r>
            <a:r>
              <a:rPr lang="en-US" sz="1200" b="0" i="0" kern="1200" dirty="0">
                <a:solidFill>
                  <a:schemeClr val="tx1"/>
                </a:solidFill>
                <a:effectLst/>
                <a:latin typeface="Tahoma" panose="020B0604030504040204" pitchFamily="34" charset="0"/>
                <a:ea typeface="+mn-ea"/>
                <a:cs typeface="+mn-cs"/>
              </a:rPr>
              <a:t> CNX. </a:t>
            </a:r>
            <a:r>
              <a:rPr lang="en-US" sz="1200" b="1" i="0" kern="1200" dirty="0">
                <a:solidFill>
                  <a:schemeClr val="tx1"/>
                </a:solidFill>
                <a:effectLst/>
                <a:latin typeface="Tahoma" panose="020B0604030504040204" pitchFamily="34" charset="0"/>
                <a:ea typeface="+mn-ea"/>
                <a:cs typeface="+mn-cs"/>
              </a:rPr>
              <a:t>Located at</a:t>
            </a:r>
            <a:r>
              <a:rPr lang="en-US" sz="1200" b="0" i="0" kern="1200" dirty="0">
                <a:solidFill>
                  <a:schemeClr val="tx1"/>
                </a:solidFill>
                <a:effectLst/>
                <a:latin typeface="Tahoma" panose="020B0604030504040204" pitchFamily="34" charset="0"/>
                <a:ea typeface="+mn-ea"/>
                <a:cs typeface="+mn-cs"/>
              </a:rPr>
              <a:t>: </a:t>
            </a:r>
            <a:r>
              <a:rPr lang="en-US" sz="1200" b="1" i="0" u="sng" kern="1200" dirty="0">
                <a:solidFill>
                  <a:schemeClr val="tx1"/>
                </a:solidFill>
                <a:effectLst/>
                <a:latin typeface="Tahoma" panose="020B0604030504040204" pitchFamily="34" charset="0"/>
                <a:ea typeface="+mn-ea"/>
                <a:cs typeface="+mn-cs"/>
                <a:hlinkClick r:id="rId3"/>
              </a:rPr>
              <a:t>http://cnx.org/contents/185cbf87-c72e-48f5-b51e-f14f21b5eabd@10.8</a:t>
            </a:r>
            <a:r>
              <a:rPr lang="en-US" sz="1200" b="0" i="0" kern="1200" dirty="0">
                <a:solidFill>
                  <a:schemeClr val="tx1"/>
                </a:solidFill>
                <a:effectLst/>
                <a:latin typeface="Tahoma" panose="020B0604030504040204" pitchFamily="34" charset="0"/>
                <a:ea typeface="+mn-ea"/>
                <a:cs typeface="+mn-cs"/>
              </a:rPr>
              <a:t>. </a:t>
            </a:r>
            <a:r>
              <a:rPr lang="en-US" sz="1200" b="1" i="0" kern="1200" dirty="0">
                <a:solidFill>
                  <a:schemeClr val="tx1"/>
                </a:solidFill>
                <a:effectLst/>
                <a:latin typeface="Tahoma" panose="020B0604030504040204" pitchFamily="34" charset="0"/>
                <a:ea typeface="+mn-ea"/>
                <a:cs typeface="+mn-cs"/>
              </a:rPr>
              <a:t>License</a:t>
            </a:r>
            <a:r>
              <a:rPr lang="en-US" sz="1200" b="0" i="0" kern="1200" dirty="0">
                <a:solidFill>
                  <a:schemeClr val="tx1"/>
                </a:solidFill>
                <a:effectLst/>
                <a:latin typeface="Tahoma" panose="020B0604030504040204" pitchFamily="34" charset="0"/>
                <a:ea typeface="+mn-ea"/>
                <a:cs typeface="+mn-cs"/>
              </a:rPr>
              <a:t>: </a:t>
            </a:r>
            <a:r>
              <a:rPr lang="en-US" sz="1200" b="1" i="1" u="sng" kern="1200" dirty="0">
                <a:solidFill>
                  <a:schemeClr val="tx1"/>
                </a:solidFill>
                <a:effectLst/>
                <a:latin typeface="Tahoma" panose="020B0604030504040204" pitchFamily="34" charset="0"/>
                <a:ea typeface="+mn-ea"/>
                <a:cs typeface="+mn-cs"/>
                <a:hlinkClick r:id="rId4"/>
              </a:rPr>
              <a:t>CC BY: Attribution</a:t>
            </a:r>
            <a:r>
              <a:rPr lang="en-US" sz="1200" b="0" i="0" kern="1200" dirty="0">
                <a:solidFill>
                  <a:schemeClr val="tx1"/>
                </a:solidFill>
                <a:effectLst/>
                <a:latin typeface="Tahoma" panose="020B0604030504040204" pitchFamily="34" charset="0"/>
                <a:ea typeface="+mn-ea"/>
                <a:cs typeface="+mn-cs"/>
              </a:rPr>
              <a:t>. </a:t>
            </a:r>
            <a:r>
              <a:rPr lang="en-US" sz="1200" b="1" i="0" kern="1200" dirty="0">
                <a:solidFill>
                  <a:schemeClr val="tx1"/>
                </a:solidFill>
                <a:effectLst/>
                <a:latin typeface="Tahoma" panose="020B0604030504040204" pitchFamily="34" charset="0"/>
                <a:ea typeface="+mn-ea"/>
                <a:cs typeface="+mn-cs"/>
              </a:rPr>
              <a:t>License Terms</a:t>
            </a:r>
            <a:r>
              <a:rPr lang="en-US" sz="1200" b="0" i="0" kern="1200" dirty="0">
                <a:solidFill>
                  <a:schemeClr val="tx1"/>
                </a:solidFill>
                <a:effectLst/>
                <a:latin typeface="Tahoma" panose="020B0604030504040204" pitchFamily="34" charset="0"/>
                <a:ea typeface="+mn-ea"/>
                <a:cs typeface="+mn-cs"/>
              </a:rPr>
              <a:t>: Download for free at http://cnx.org/contents/185cbf87-c72e-48f5-b51e-f14f21b5eabd@10.8</a:t>
            </a:r>
          </a:p>
          <a:p>
            <a:endParaRPr lang="en-US" dirty="0"/>
          </a:p>
        </p:txBody>
      </p:sp>
      <p:sp>
        <p:nvSpPr>
          <p:cNvPr id="4" name="Slide Number Placeholder 3"/>
          <p:cNvSpPr>
            <a:spLocks noGrp="1"/>
          </p:cNvSpPr>
          <p:nvPr>
            <p:ph type="sldNum" sz="quarter" idx="10"/>
          </p:nvPr>
        </p:nvSpPr>
        <p:spPr/>
        <p:txBody>
          <a:bodyPr/>
          <a:lstStyle/>
          <a:p>
            <a:fld id="{B1E6DF9A-4138-4CE9-A2AE-AB9413786FF0}" type="slidenum">
              <a:rPr lang="en-US" smtClean="0"/>
              <a:pPr/>
              <a:t>30</a:t>
            </a:fld>
            <a:endParaRPr lang="en-US" dirty="0"/>
          </a:p>
        </p:txBody>
      </p:sp>
    </p:spTree>
    <p:extLst>
      <p:ext uri="{BB962C8B-B14F-4D97-AF65-F5344CB8AC3E}">
        <p14:creationId xmlns:p14="http://schemas.microsoft.com/office/powerpoint/2010/main" val="360508460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Tahoma" panose="020B0604030504040204" pitchFamily="34" charset="0"/>
                <a:ea typeface="+mn-ea"/>
                <a:cs typeface="+mn-cs"/>
              </a:rPr>
              <a:t>(credit b: modification of work by “Austen </a:t>
            </a:r>
            <a:r>
              <a:rPr lang="en-US" sz="1200" b="0" i="0" kern="1200" dirty="0" err="1">
                <a:solidFill>
                  <a:schemeClr val="tx1"/>
                </a:solidFill>
                <a:effectLst/>
                <a:latin typeface="Tahoma" panose="020B0604030504040204" pitchFamily="34" charset="0"/>
                <a:ea typeface="+mn-ea"/>
                <a:cs typeface="+mn-cs"/>
              </a:rPr>
              <a:t>Squarepants</a:t>
            </a:r>
            <a:r>
              <a:rPr lang="en-US" sz="1200" b="0" i="0" kern="1200" dirty="0">
                <a:solidFill>
                  <a:schemeClr val="tx1"/>
                </a:solidFill>
                <a:effectLst/>
                <a:latin typeface="Tahoma" panose="020B0604030504040204" pitchFamily="34" charset="0"/>
                <a:ea typeface="+mn-ea"/>
                <a:cs typeface="+mn-cs"/>
              </a:rPr>
              <a:t>”/Flickr) in Biology. </a:t>
            </a:r>
            <a:r>
              <a:rPr lang="en-US" sz="1200" b="1" i="0" kern="1200" dirty="0">
                <a:solidFill>
                  <a:schemeClr val="tx1"/>
                </a:solidFill>
                <a:effectLst/>
                <a:latin typeface="Tahoma" panose="020B0604030504040204" pitchFamily="34" charset="0"/>
                <a:ea typeface="+mn-ea"/>
                <a:cs typeface="+mn-cs"/>
              </a:rPr>
              <a:t>Provided by</a:t>
            </a:r>
            <a:r>
              <a:rPr lang="en-US" sz="1200" b="0" i="0" kern="1200" dirty="0">
                <a:solidFill>
                  <a:schemeClr val="tx1"/>
                </a:solidFill>
                <a:effectLst/>
                <a:latin typeface="Tahoma" panose="020B0604030504040204" pitchFamily="34" charset="0"/>
                <a:ea typeface="+mn-ea"/>
                <a:cs typeface="+mn-cs"/>
              </a:rPr>
              <a:t>: </a:t>
            </a:r>
            <a:r>
              <a:rPr lang="en-US" sz="1200" b="0" i="0" kern="1200" dirty="0" err="1">
                <a:solidFill>
                  <a:schemeClr val="tx1"/>
                </a:solidFill>
                <a:effectLst/>
                <a:latin typeface="Tahoma" panose="020B0604030504040204" pitchFamily="34" charset="0"/>
                <a:ea typeface="+mn-ea"/>
                <a:cs typeface="+mn-cs"/>
              </a:rPr>
              <a:t>OpenStax</a:t>
            </a:r>
            <a:r>
              <a:rPr lang="en-US" sz="1200" b="0" i="0" kern="1200" dirty="0">
                <a:solidFill>
                  <a:schemeClr val="tx1"/>
                </a:solidFill>
                <a:effectLst/>
                <a:latin typeface="Tahoma" panose="020B0604030504040204" pitchFamily="34" charset="0"/>
                <a:ea typeface="+mn-ea"/>
                <a:cs typeface="+mn-cs"/>
              </a:rPr>
              <a:t> CNX. </a:t>
            </a:r>
            <a:r>
              <a:rPr lang="en-US" sz="1200" b="1" i="0" kern="1200" dirty="0">
                <a:solidFill>
                  <a:schemeClr val="tx1"/>
                </a:solidFill>
                <a:effectLst/>
                <a:latin typeface="Tahoma" panose="020B0604030504040204" pitchFamily="34" charset="0"/>
                <a:ea typeface="+mn-ea"/>
                <a:cs typeface="+mn-cs"/>
              </a:rPr>
              <a:t>Located at</a:t>
            </a:r>
            <a:r>
              <a:rPr lang="en-US" sz="1200" b="0" i="0" kern="1200" dirty="0">
                <a:solidFill>
                  <a:schemeClr val="tx1"/>
                </a:solidFill>
                <a:effectLst/>
                <a:latin typeface="Tahoma" panose="020B0604030504040204" pitchFamily="34" charset="0"/>
                <a:ea typeface="+mn-ea"/>
                <a:cs typeface="+mn-cs"/>
              </a:rPr>
              <a:t>: </a:t>
            </a:r>
            <a:r>
              <a:rPr lang="en-US" sz="1200" b="1" i="0" u="sng" kern="1200" dirty="0">
                <a:solidFill>
                  <a:schemeClr val="tx1"/>
                </a:solidFill>
                <a:effectLst/>
                <a:latin typeface="Tahoma" panose="020B0604030504040204" pitchFamily="34" charset="0"/>
                <a:ea typeface="+mn-ea"/>
                <a:cs typeface="+mn-cs"/>
                <a:hlinkClick r:id="rId3"/>
              </a:rPr>
              <a:t>http://cnx.org/contents/185cbf87-c72e-48f5-b51e-f14f21b5eabd@10.8</a:t>
            </a:r>
            <a:r>
              <a:rPr lang="en-US" sz="1200" b="0" i="0" kern="1200" dirty="0">
                <a:solidFill>
                  <a:schemeClr val="tx1"/>
                </a:solidFill>
                <a:effectLst/>
                <a:latin typeface="Tahoma" panose="020B0604030504040204" pitchFamily="34" charset="0"/>
                <a:ea typeface="+mn-ea"/>
                <a:cs typeface="+mn-cs"/>
              </a:rPr>
              <a:t>. </a:t>
            </a:r>
            <a:r>
              <a:rPr lang="en-US" sz="1200" b="1" i="0" kern="1200" dirty="0">
                <a:solidFill>
                  <a:schemeClr val="tx1"/>
                </a:solidFill>
                <a:effectLst/>
                <a:latin typeface="Tahoma" panose="020B0604030504040204" pitchFamily="34" charset="0"/>
                <a:ea typeface="+mn-ea"/>
                <a:cs typeface="+mn-cs"/>
              </a:rPr>
              <a:t>License</a:t>
            </a:r>
            <a:r>
              <a:rPr lang="en-US" sz="1200" b="0" i="0" kern="1200" dirty="0">
                <a:solidFill>
                  <a:schemeClr val="tx1"/>
                </a:solidFill>
                <a:effectLst/>
                <a:latin typeface="Tahoma" panose="020B0604030504040204" pitchFamily="34" charset="0"/>
                <a:ea typeface="+mn-ea"/>
                <a:cs typeface="+mn-cs"/>
              </a:rPr>
              <a:t>: </a:t>
            </a:r>
            <a:r>
              <a:rPr lang="en-US" sz="1200" b="1" i="1" u="sng" kern="1200" dirty="0">
                <a:solidFill>
                  <a:schemeClr val="tx1"/>
                </a:solidFill>
                <a:effectLst/>
                <a:latin typeface="Tahoma" panose="020B0604030504040204" pitchFamily="34" charset="0"/>
                <a:ea typeface="+mn-ea"/>
                <a:cs typeface="+mn-cs"/>
                <a:hlinkClick r:id="rId4"/>
              </a:rPr>
              <a:t>CC BY: Attribution</a:t>
            </a:r>
            <a:r>
              <a:rPr lang="en-US" sz="1200" b="0" i="0" kern="1200" dirty="0">
                <a:solidFill>
                  <a:schemeClr val="tx1"/>
                </a:solidFill>
                <a:effectLst/>
                <a:latin typeface="Tahoma" panose="020B0604030504040204" pitchFamily="34" charset="0"/>
                <a:ea typeface="+mn-ea"/>
                <a:cs typeface="+mn-cs"/>
              </a:rPr>
              <a:t>. </a:t>
            </a:r>
            <a:r>
              <a:rPr lang="en-US" sz="1200" b="1" i="0" kern="1200" dirty="0">
                <a:solidFill>
                  <a:schemeClr val="tx1"/>
                </a:solidFill>
                <a:effectLst/>
                <a:latin typeface="Tahoma" panose="020B0604030504040204" pitchFamily="34" charset="0"/>
                <a:ea typeface="+mn-ea"/>
                <a:cs typeface="+mn-cs"/>
              </a:rPr>
              <a:t>License Terms</a:t>
            </a:r>
            <a:r>
              <a:rPr lang="en-US" sz="1200" b="0" i="0" kern="1200" dirty="0">
                <a:solidFill>
                  <a:schemeClr val="tx1"/>
                </a:solidFill>
                <a:effectLst/>
                <a:latin typeface="Tahoma" panose="020B0604030504040204" pitchFamily="34" charset="0"/>
                <a:ea typeface="+mn-ea"/>
                <a:cs typeface="+mn-cs"/>
              </a:rPr>
              <a:t>: Download for free at http://cnx.org/contents/185cbf87-c72e-48f5-b51e-f14f21b5eabd@10.8</a:t>
            </a:r>
          </a:p>
          <a:p>
            <a:endParaRPr lang="en-US" dirty="0"/>
          </a:p>
        </p:txBody>
      </p:sp>
      <p:sp>
        <p:nvSpPr>
          <p:cNvPr id="4" name="Slide Number Placeholder 3"/>
          <p:cNvSpPr>
            <a:spLocks noGrp="1"/>
          </p:cNvSpPr>
          <p:nvPr>
            <p:ph type="sldNum" sz="quarter" idx="10"/>
          </p:nvPr>
        </p:nvSpPr>
        <p:spPr/>
        <p:txBody>
          <a:bodyPr/>
          <a:lstStyle/>
          <a:p>
            <a:fld id="{B1E6DF9A-4138-4CE9-A2AE-AB9413786FF0}" type="slidenum">
              <a:rPr lang="en-US" smtClean="0"/>
              <a:pPr/>
              <a:t>31</a:t>
            </a:fld>
            <a:endParaRPr lang="en-US" dirty="0"/>
          </a:p>
        </p:txBody>
      </p:sp>
    </p:spTree>
    <p:extLst>
      <p:ext uri="{BB962C8B-B14F-4D97-AF65-F5344CB8AC3E}">
        <p14:creationId xmlns:p14="http://schemas.microsoft.com/office/powerpoint/2010/main" val="107270522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Tahoma" panose="020B0604030504040204" pitchFamily="34" charset="0"/>
                <a:ea typeface="+mn-ea"/>
                <a:cs typeface="+mn-cs"/>
              </a:rPr>
              <a:t>Biology. </a:t>
            </a:r>
            <a:r>
              <a:rPr lang="en-US" sz="1200" b="1" i="0" kern="1200" dirty="0">
                <a:solidFill>
                  <a:schemeClr val="tx1"/>
                </a:solidFill>
                <a:effectLst/>
                <a:latin typeface="Tahoma" panose="020B0604030504040204" pitchFamily="34" charset="0"/>
                <a:ea typeface="+mn-ea"/>
                <a:cs typeface="+mn-cs"/>
              </a:rPr>
              <a:t>Provided by</a:t>
            </a:r>
            <a:r>
              <a:rPr lang="en-US" sz="1200" b="0" i="0" kern="1200" dirty="0">
                <a:solidFill>
                  <a:schemeClr val="tx1"/>
                </a:solidFill>
                <a:effectLst/>
                <a:latin typeface="Tahoma" panose="020B0604030504040204" pitchFamily="34" charset="0"/>
                <a:ea typeface="+mn-ea"/>
                <a:cs typeface="+mn-cs"/>
              </a:rPr>
              <a:t>: </a:t>
            </a:r>
            <a:r>
              <a:rPr lang="en-US" sz="1200" b="0" i="0" kern="1200" dirty="0" err="1">
                <a:solidFill>
                  <a:schemeClr val="tx1"/>
                </a:solidFill>
                <a:effectLst/>
                <a:latin typeface="Tahoma" panose="020B0604030504040204" pitchFamily="34" charset="0"/>
                <a:ea typeface="+mn-ea"/>
                <a:cs typeface="+mn-cs"/>
              </a:rPr>
              <a:t>OpenStax</a:t>
            </a:r>
            <a:r>
              <a:rPr lang="en-US" sz="1200" b="0" i="0" kern="1200" dirty="0">
                <a:solidFill>
                  <a:schemeClr val="tx1"/>
                </a:solidFill>
                <a:effectLst/>
                <a:latin typeface="Tahoma" panose="020B0604030504040204" pitchFamily="34" charset="0"/>
                <a:ea typeface="+mn-ea"/>
                <a:cs typeface="+mn-cs"/>
              </a:rPr>
              <a:t> CNX. </a:t>
            </a:r>
            <a:r>
              <a:rPr lang="en-US" sz="1200" b="1" i="0" kern="1200" dirty="0">
                <a:solidFill>
                  <a:schemeClr val="tx1"/>
                </a:solidFill>
                <a:effectLst/>
                <a:latin typeface="Tahoma" panose="020B0604030504040204" pitchFamily="34" charset="0"/>
                <a:ea typeface="+mn-ea"/>
                <a:cs typeface="+mn-cs"/>
              </a:rPr>
              <a:t>Located at</a:t>
            </a:r>
            <a:r>
              <a:rPr lang="en-US" sz="1200" b="0" i="0" kern="1200" dirty="0">
                <a:solidFill>
                  <a:schemeClr val="tx1"/>
                </a:solidFill>
                <a:effectLst/>
                <a:latin typeface="Tahoma" panose="020B0604030504040204" pitchFamily="34" charset="0"/>
                <a:ea typeface="+mn-ea"/>
                <a:cs typeface="+mn-cs"/>
              </a:rPr>
              <a:t>: </a:t>
            </a:r>
            <a:r>
              <a:rPr lang="en-US" sz="1200" b="1" i="0" u="sng" kern="1200" dirty="0">
                <a:solidFill>
                  <a:schemeClr val="tx1"/>
                </a:solidFill>
                <a:effectLst/>
                <a:latin typeface="Tahoma" panose="020B0604030504040204" pitchFamily="34" charset="0"/>
                <a:ea typeface="+mn-ea"/>
                <a:cs typeface="+mn-cs"/>
                <a:hlinkClick r:id="rId3"/>
              </a:rPr>
              <a:t>http://cnx.org/contents/185cbf87-c72e-48f5-b51e-f14f21b5eabd@10.8</a:t>
            </a:r>
            <a:r>
              <a:rPr lang="en-US" sz="1200" b="0" i="0" kern="1200" dirty="0">
                <a:solidFill>
                  <a:schemeClr val="tx1"/>
                </a:solidFill>
                <a:effectLst/>
                <a:latin typeface="Tahoma" panose="020B0604030504040204" pitchFamily="34" charset="0"/>
                <a:ea typeface="+mn-ea"/>
                <a:cs typeface="+mn-cs"/>
              </a:rPr>
              <a:t>. </a:t>
            </a:r>
            <a:r>
              <a:rPr lang="en-US" sz="1200" b="1" i="0" kern="1200" dirty="0">
                <a:solidFill>
                  <a:schemeClr val="tx1"/>
                </a:solidFill>
                <a:effectLst/>
                <a:latin typeface="Tahoma" panose="020B0604030504040204" pitchFamily="34" charset="0"/>
                <a:ea typeface="+mn-ea"/>
                <a:cs typeface="+mn-cs"/>
              </a:rPr>
              <a:t>License</a:t>
            </a:r>
            <a:r>
              <a:rPr lang="en-US" sz="1200" b="0" i="0" kern="1200" dirty="0">
                <a:solidFill>
                  <a:schemeClr val="tx1"/>
                </a:solidFill>
                <a:effectLst/>
                <a:latin typeface="Tahoma" panose="020B0604030504040204" pitchFamily="34" charset="0"/>
                <a:ea typeface="+mn-ea"/>
                <a:cs typeface="+mn-cs"/>
              </a:rPr>
              <a:t>: </a:t>
            </a:r>
            <a:r>
              <a:rPr lang="en-US" sz="1200" b="1" i="1" u="sng" kern="1200" dirty="0">
                <a:solidFill>
                  <a:schemeClr val="tx1"/>
                </a:solidFill>
                <a:effectLst/>
                <a:latin typeface="Tahoma" panose="020B0604030504040204" pitchFamily="34" charset="0"/>
                <a:ea typeface="+mn-ea"/>
                <a:cs typeface="+mn-cs"/>
                <a:hlinkClick r:id="rId4"/>
              </a:rPr>
              <a:t>CC BY: Attribution</a:t>
            </a:r>
            <a:r>
              <a:rPr lang="en-US" sz="1200" b="0" i="0" kern="1200" dirty="0">
                <a:solidFill>
                  <a:schemeClr val="tx1"/>
                </a:solidFill>
                <a:effectLst/>
                <a:latin typeface="Tahoma" panose="020B0604030504040204" pitchFamily="34" charset="0"/>
                <a:ea typeface="+mn-ea"/>
                <a:cs typeface="+mn-cs"/>
              </a:rPr>
              <a:t>. </a:t>
            </a:r>
            <a:r>
              <a:rPr lang="en-US" sz="1200" b="1" i="0" kern="1200" dirty="0">
                <a:solidFill>
                  <a:schemeClr val="tx1"/>
                </a:solidFill>
                <a:effectLst/>
                <a:latin typeface="Tahoma" panose="020B0604030504040204" pitchFamily="34" charset="0"/>
                <a:ea typeface="+mn-ea"/>
                <a:cs typeface="+mn-cs"/>
              </a:rPr>
              <a:t>License Terms</a:t>
            </a:r>
            <a:r>
              <a:rPr lang="en-US" sz="1200" b="0" i="0" kern="1200" dirty="0">
                <a:solidFill>
                  <a:schemeClr val="tx1"/>
                </a:solidFill>
                <a:effectLst/>
                <a:latin typeface="Tahoma" panose="020B0604030504040204" pitchFamily="34" charset="0"/>
                <a:ea typeface="+mn-ea"/>
                <a:cs typeface="+mn-cs"/>
              </a:rPr>
              <a:t>: Download for free at http://cnx.org/contents/185cbf87-c72e-48f5-b51e-f14f21b5eabd@10.8</a:t>
            </a:r>
          </a:p>
          <a:p>
            <a:endParaRPr lang="en-US" dirty="0"/>
          </a:p>
        </p:txBody>
      </p:sp>
      <p:sp>
        <p:nvSpPr>
          <p:cNvPr id="4" name="Slide Number Placeholder 3"/>
          <p:cNvSpPr>
            <a:spLocks noGrp="1"/>
          </p:cNvSpPr>
          <p:nvPr>
            <p:ph type="sldNum" sz="quarter" idx="10"/>
          </p:nvPr>
        </p:nvSpPr>
        <p:spPr/>
        <p:txBody>
          <a:bodyPr/>
          <a:lstStyle/>
          <a:p>
            <a:fld id="{B1E6DF9A-4138-4CE9-A2AE-AB9413786FF0}" type="slidenum">
              <a:rPr lang="en-US" smtClean="0"/>
              <a:pPr/>
              <a:t>32</a:t>
            </a:fld>
            <a:endParaRPr lang="en-US" dirty="0"/>
          </a:p>
        </p:txBody>
      </p:sp>
    </p:spTree>
    <p:extLst>
      <p:ext uri="{BB962C8B-B14F-4D97-AF65-F5344CB8AC3E}">
        <p14:creationId xmlns:p14="http://schemas.microsoft.com/office/powerpoint/2010/main" val="43427143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Tahoma" panose="020B0604030504040204" pitchFamily="34" charset="0"/>
                <a:ea typeface="+mn-ea"/>
                <a:cs typeface="+mn-cs"/>
              </a:rPr>
              <a:t>Biology. </a:t>
            </a:r>
            <a:r>
              <a:rPr lang="en-US" sz="1200" b="1" i="0" kern="1200" dirty="0">
                <a:solidFill>
                  <a:schemeClr val="tx1"/>
                </a:solidFill>
                <a:effectLst/>
                <a:latin typeface="Tahoma" panose="020B0604030504040204" pitchFamily="34" charset="0"/>
                <a:ea typeface="+mn-ea"/>
                <a:cs typeface="+mn-cs"/>
              </a:rPr>
              <a:t>Provided by</a:t>
            </a:r>
            <a:r>
              <a:rPr lang="en-US" sz="1200" b="0" i="0" kern="1200" dirty="0">
                <a:solidFill>
                  <a:schemeClr val="tx1"/>
                </a:solidFill>
                <a:effectLst/>
                <a:latin typeface="Tahoma" panose="020B0604030504040204" pitchFamily="34" charset="0"/>
                <a:ea typeface="+mn-ea"/>
                <a:cs typeface="+mn-cs"/>
              </a:rPr>
              <a:t>: </a:t>
            </a:r>
            <a:r>
              <a:rPr lang="en-US" sz="1200" b="0" i="0" kern="1200" dirty="0" err="1">
                <a:solidFill>
                  <a:schemeClr val="tx1"/>
                </a:solidFill>
                <a:effectLst/>
                <a:latin typeface="Tahoma" panose="020B0604030504040204" pitchFamily="34" charset="0"/>
                <a:ea typeface="+mn-ea"/>
                <a:cs typeface="+mn-cs"/>
              </a:rPr>
              <a:t>OpenStax</a:t>
            </a:r>
            <a:r>
              <a:rPr lang="en-US" sz="1200" b="0" i="0" kern="1200" dirty="0">
                <a:solidFill>
                  <a:schemeClr val="tx1"/>
                </a:solidFill>
                <a:effectLst/>
                <a:latin typeface="Tahoma" panose="020B0604030504040204" pitchFamily="34" charset="0"/>
                <a:ea typeface="+mn-ea"/>
                <a:cs typeface="+mn-cs"/>
              </a:rPr>
              <a:t> CNX. </a:t>
            </a:r>
            <a:r>
              <a:rPr lang="en-US" sz="1200" b="1" i="0" kern="1200" dirty="0">
                <a:solidFill>
                  <a:schemeClr val="tx1"/>
                </a:solidFill>
                <a:effectLst/>
                <a:latin typeface="Tahoma" panose="020B0604030504040204" pitchFamily="34" charset="0"/>
                <a:ea typeface="+mn-ea"/>
                <a:cs typeface="+mn-cs"/>
              </a:rPr>
              <a:t>Located at</a:t>
            </a:r>
            <a:r>
              <a:rPr lang="en-US" sz="1200" b="0" i="0" kern="1200" dirty="0">
                <a:solidFill>
                  <a:schemeClr val="tx1"/>
                </a:solidFill>
                <a:effectLst/>
                <a:latin typeface="Tahoma" panose="020B0604030504040204" pitchFamily="34" charset="0"/>
                <a:ea typeface="+mn-ea"/>
                <a:cs typeface="+mn-cs"/>
              </a:rPr>
              <a:t>: </a:t>
            </a:r>
            <a:r>
              <a:rPr lang="en-US" sz="1200" b="1" i="0" u="sng" kern="1200" dirty="0">
                <a:solidFill>
                  <a:schemeClr val="tx1"/>
                </a:solidFill>
                <a:effectLst/>
                <a:latin typeface="Tahoma" panose="020B0604030504040204" pitchFamily="34" charset="0"/>
                <a:ea typeface="+mn-ea"/>
                <a:cs typeface="+mn-cs"/>
                <a:hlinkClick r:id="rId3"/>
              </a:rPr>
              <a:t>http://cnx.org/contents/185cbf87-c72e-48f5-b51e-f14f21b5eabd@10.8</a:t>
            </a:r>
            <a:r>
              <a:rPr lang="en-US" sz="1200" b="0" i="0" kern="1200" dirty="0">
                <a:solidFill>
                  <a:schemeClr val="tx1"/>
                </a:solidFill>
                <a:effectLst/>
                <a:latin typeface="Tahoma" panose="020B0604030504040204" pitchFamily="34" charset="0"/>
                <a:ea typeface="+mn-ea"/>
                <a:cs typeface="+mn-cs"/>
              </a:rPr>
              <a:t>. </a:t>
            </a:r>
            <a:r>
              <a:rPr lang="en-US" sz="1200" b="1" i="0" kern="1200" dirty="0">
                <a:solidFill>
                  <a:schemeClr val="tx1"/>
                </a:solidFill>
                <a:effectLst/>
                <a:latin typeface="Tahoma" panose="020B0604030504040204" pitchFamily="34" charset="0"/>
                <a:ea typeface="+mn-ea"/>
                <a:cs typeface="+mn-cs"/>
              </a:rPr>
              <a:t>License</a:t>
            </a:r>
            <a:r>
              <a:rPr lang="en-US" sz="1200" b="0" i="0" kern="1200" dirty="0">
                <a:solidFill>
                  <a:schemeClr val="tx1"/>
                </a:solidFill>
                <a:effectLst/>
                <a:latin typeface="Tahoma" panose="020B0604030504040204" pitchFamily="34" charset="0"/>
                <a:ea typeface="+mn-ea"/>
                <a:cs typeface="+mn-cs"/>
              </a:rPr>
              <a:t>: </a:t>
            </a:r>
            <a:r>
              <a:rPr lang="en-US" sz="1200" b="1" i="1" u="sng" kern="1200" dirty="0">
                <a:solidFill>
                  <a:schemeClr val="tx1"/>
                </a:solidFill>
                <a:effectLst/>
                <a:latin typeface="Tahoma" panose="020B0604030504040204" pitchFamily="34" charset="0"/>
                <a:ea typeface="+mn-ea"/>
                <a:cs typeface="+mn-cs"/>
                <a:hlinkClick r:id="rId4"/>
              </a:rPr>
              <a:t>CC BY: Attribution</a:t>
            </a:r>
            <a:r>
              <a:rPr lang="en-US" sz="1200" b="0" i="0" kern="1200" dirty="0">
                <a:solidFill>
                  <a:schemeClr val="tx1"/>
                </a:solidFill>
                <a:effectLst/>
                <a:latin typeface="Tahoma" panose="020B0604030504040204" pitchFamily="34" charset="0"/>
                <a:ea typeface="+mn-ea"/>
                <a:cs typeface="+mn-cs"/>
              </a:rPr>
              <a:t>. </a:t>
            </a:r>
            <a:r>
              <a:rPr lang="en-US" sz="1200" b="1" i="0" kern="1200" dirty="0">
                <a:solidFill>
                  <a:schemeClr val="tx1"/>
                </a:solidFill>
                <a:effectLst/>
                <a:latin typeface="Tahoma" panose="020B0604030504040204" pitchFamily="34" charset="0"/>
                <a:ea typeface="+mn-ea"/>
                <a:cs typeface="+mn-cs"/>
              </a:rPr>
              <a:t>License Terms</a:t>
            </a:r>
            <a:r>
              <a:rPr lang="en-US" sz="1200" b="0" i="0" kern="1200" dirty="0">
                <a:solidFill>
                  <a:schemeClr val="tx1"/>
                </a:solidFill>
                <a:effectLst/>
                <a:latin typeface="Tahoma" panose="020B0604030504040204" pitchFamily="34" charset="0"/>
                <a:ea typeface="+mn-ea"/>
                <a:cs typeface="+mn-cs"/>
              </a:rPr>
              <a:t>: Download for free at http://cnx.org/contents/185cbf87-c72e-48f5-b51e-f14f21b5eabd@10.8</a:t>
            </a:r>
          </a:p>
          <a:p>
            <a:endParaRPr lang="en-US" dirty="0"/>
          </a:p>
        </p:txBody>
      </p:sp>
      <p:sp>
        <p:nvSpPr>
          <p:cNvPr id="4" name="Slide Number Placeholder 3"/>
          <p:cNvSpPr>
            <a:spLocks noGrp="1"/>
          </p:cNvSpPr>
          <p:nvPr>
            <p:ph type="sldNum" sz="quarter" idx="10"/>
          </p:nvPr>
        </p:nvSpPr>
        <p:spPr/>
        <p:txBody>
          <a:bodyPr/>
          <a:lstStyle/>
          <a:p>
            <a:fld id="{B1E6DF9A-4138-4CE9-A2AE-AB9413786FF0}" type="slidenum">
              <a:rPr lang="en-US" smtClean="0"/>
              <a:pPr/>
              <a:t>33</a:t>
            </a:fld>
            <a:endParaRPr lang="en-US" dirty="0"/>
          </a:p>
        </p:txBody>
      </p:sp>
    </p:spTree>
    <p:extLst>
      <p:ext uri="{BB962C8B-B14F-4D97-AF65-F5344CB8AC3E}">
        <p14:creationId xmlns:p14="http://schemas.microsoft.com/office/powerpoint/2010/main" val="67830889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Tahoma" panose="020B0604030504040204" pitchFamily="34" charset="0"/>
                <a:ea typeface="+mn-ea"/>
                <a:cs typeface="+mn-cs"/>
              </a:rPr>
              <a:t>Biology. </a:t>
            </a:r>
            <a:r>
              <a:rPr lang="en-US" sz="1200" b="1" i="0" kern="1200" dirty="0">
                <a:solidFill>
                  <a:schemeClr val="tx1"/>
                </a:solidFill>
                <a:effectLst/>
                <a:latin typeface="Tahoma" panose="020B0604030504040204" pitchFamily="34" charset="0"/>
                <a:ea typeface="+mn-ea"/>
                <a:cs typeface="+mn-cs"/>
              </a:rPr>
              <a:t>Provided by</a:t>
            </a:r>
            <a:r>
              <a:rPr lang="en-US" sz="1200" b="0" i="0" kern="1200" dirty="0">
                <a:solidFill>
                  <a:schemeClr val="tx1"/>
                </a:solidFill>
                <a:effectLst/>
                <a:latin typeface="Tahoma" panose="020B0604030504040204" pitchFamily="34" charset="0"/>
                <a:ea typeface="+mn-ea"/>
                <a:cs typeface="+mn-cs"/>
              </a:rPr>
              <a:t>: </a:t>
            </a:r>
            <a:r>
              <a:rPr lang="en-US" sz="1200" b="0" i="0" kern="1200" dirty="0" err="1">
                <a:solidFill>
                  <a:schemeClr val="tx1"/>
                </a:solidFill>
                <a:effectLst/>
                <a:latin typeface="Tahoma" panose="020B0604030504040204" pitchFamily="34" charset="0"/>
                <a:ea typeface="+mn-ea"/>
                <a:cs typeface="+mn-cs"/>
              </a:rPr>
              <a:t>OpenStax</a:t>
            </a:r>
            <a:r>
              <a:rPr lang="en-US" sz="1200" b="0" i="0" kern="1200" dirty="0">
                <a:solidFill>
                  <a:schemeClr val="tx1"/>
                </a:solidFill>
                <a:effectLst/>
                <a:latin typeface="Tahoma" panose="020B0604030504040204" pitchFamily="34" charset="0"/>
                <a:ea typeface="+mn-ea"/>
                <a:cs typeface="+mn-cs"/>
              </a:rPr>
              <a:t> CNX. </a:t>
            </a:r>
            <a:r>
              <a:rPr lang="en-US" sz="1200" b="1" i="0" kern="1200" dirty="0">
                <a:solidFill>
                  <a:schemeClr val="tx1"/>
                </a:solidFill>
                <a:effectLst/>
                <a:latin typeface="Tahoma" panose="020B0604030504040204" pitchFamily="34" charset="0"/>
                <a:ea typeface="+mn-ea"/>
                <a:cs typeface="+mn-cs"/>
              </a:rPr>
              <a:t>Located at</a:t>
            </a:r>
            <a:r>
              <a:rPr lang="en-US" sz="1200" b="0" i="0" kern="1200" dirty="0">
                <a:solidFill>
                  <a:schemeClr val="tx1"/>
                </a:solidFill>
                <a:effectLst/>
                <a:latin typeface="Tahoma" panose="020B0604030504040204" pitchFamily="34" charset="0"/>
                <a:ea typeface="+mn-ea"/>
                <a:cs typeface="+mn-cs"/>
              </a:rPr>
              <a:t>: </a:t>
            </a:r>
            <a:r>
              <a:rPr lang="en-US" sz="1200" b="1" i="0" u="sng" kern="1200" dirty="0">
                <a:solidFill>
                  <a:schemeClr val="tx1"/>
                </a:solidFill>
                <a:effectLst/>
                <a:latin typeface="Tahoma" panose="020B0604030504040204" pitchFamily="34" charset="0"/>
                <a:ea typeface="+mn-ea"/>
                <a:cs typeface="+mn-cs"/>
                <a:hlinkClick r:id="rId3"/>
              </a:rPr>
              <a:t>http://cnx.org/contents/185cbf87-c72e-48f5-b51e-f14f21b5eabd@10.8</a:t>
            </a:r>
            <a:r>
              <a:rPr lang="en-US" sz="1200" b="0" i="0" kern="1200" dirty="0">
                <a:solidFill>
                  <a:schemeClr val="tx1"/>
                </a:solidFill>
                <a:effectLst/>
                <a:latin typeface="Tahoma" panose="020B0604030504040204" pitchFamily="34" charset="0"/>
                <a:ea typeface="+mn-ea"/>
                <a:cs typeface="+mn-cs"/>
              </a:rPr>
              <a:t>. </a:t>
            </a:r>
            <a:r>
              <a:rPr lang="en-US" sz="1200" b="1" i="0" kern="1200" dirty="0">
                <a:solidFill>
                  <a:schemeClr val="tx1"/>
                </a:solidFill>
                <a:effectLst/>
                <a:latin typeface="Tahoma" panose="020B0604030504040204" pitchFamily="34" charset="0"/>
                <a:ea typeface="+mn-ea"/>
                <a:cs typeface="+mn-cs"/>
              </a:rPr>
              <a:t>License</a:t>
            </a:r>
            <a:r>
              <a:rPr lang="en-US" sz="1200" b="0" i="0" kern="1200" dirty="0">
                <a:solidFill>
                  <a:schemeClr val="tx1"/>
                </a:solidFill>
                <a:effectLst/>
                <a:latin typeface="Tahoma" panose="020B0604030504040204" pitchFamily="34" charset="0"/>
                <a:ea typeface="+mn-ea"/>
                <a:cs typeface="+mn-cs"/>
              </a:rPr>
              <a:t>: </a:t>
            </a:r>
            <a:r>
              <a:rPr lang="en-US" sz="1200" b="1" i="1" u="sng" kern="1200" dirty="0">
                <a:solidFill>
                  <a:schemeClr val="tx1"/>
                </a:solidFill>
                <a:effectLst/>
                <a:latin typeface="Tahoma" panose="020B0604030504040204" pitchFamily="34" charset="0"/>
                <a:ea typeface="+mn-ea"/>
                <a:cs typeface="+mn-cs"/>
                <a:hlinkClick r:id="rId4"/>
              </a:rPr>
              <a:t>CC BY: Attribution</a:t>
            </a:r>
            <a:r>
              <a:rPr lang="en-US" sz="1200" b="0" i="0" kern="1200" dirty="0">
                <a:solidFill>
                  <a:schemeClr val="tx1"/>
                </a:solidFill>
                <a:effectLst/>
                <a:latin typeface="Tahoma" panose="020B0604030504040204" pitchFamily="34" charset="0"/>
                <a:ea typeface="+mn-ea"/>
                <a:cs typeface="+mn-cs"/>
              </a:rPr>
              <a:t>. </a:t>
            </a:r>
            <a:r>
              <a:rPr lang="en-US" sz="1200" b="1" i="0" kern="1200" dirty="0">
                <a:solidFill>
                  <a:schemeClr val="tx1"/>
                </a:solidFill>
                <a:effectLst/>
                <a:latin typeface="Tahoma" panose="020B0604030504040204" pitchFamily="34" charset="0"/>
                <a:ea typeface="+mn-ea"/>
                <a:cs typeface="+mn-cs"/>
              </a:rPr>
              <a:t>License Terms</a:t>
            </a:r>
            <a:r>
              <a:rPr lang="en-US" sz="1200" b="0" i="0" kern="1200" dirty="0">
                <a:solidFill>
                  <a:schemeClr val="tx1"/>
                </a:solidFill>
                <a:effectLst/>
                <a:latin typeface="Tahoma" panose="020B0604030504040204" pitchFamily="34" charset="0"/>
                <a:ea typeface="+mn-ea"/>
                <a:cs typeface="+mn-cs"/>
              </a:rPr>
              <a:t>: Download for free at http://cnx.org/contents/185cbf87-c72e-48f5-b51e-f14f21b5eabd@10.8</a:t>
            </a:r>
          </a:p>
          <a:p>
            <a:endParaRPr lang="en-US" dirty="0"/>
          </a:p>
        </p:txBody>
      </p:sp>
      <p:sp>
        <p:nvSpPr>
          <p:cNvPr id="4" name="Slide Number Placeholder 3"/>
          <p:cNvSpPr>
            <a:spLocks noGrp="1"/>
          </p:cNvSpPr>
          <p:nvPr>
            <p:ph type="sldNum" sz="quarter" idx="10"/>
          </p:nvPr>
        </p:nvSpPr>
        <p:spPr/>
        <p:txBody>
          <a:bodyPr/>
          <a:lstStyle/>
          <a:p>
            <a:fld id="{B1E6DF9A-4138-4CE9-A2AE-AB9413786FF0}" type="slidenum">
              <a:rPr lang="en-US" smtClean="0"/>
              <a:pPr/>
              <a:t>34</a:t>
            </a:fld>
            <a:endParaRPr lang="en-US" dirty="0"/>
          </a:p>
        </p:txBody>
      </p:sp>
    </p:spTree>
    <p:extLst>
      <p:ext uri="{BB962C8B-B14F-4D97-AF65-F5344CB8AC3E}">
        <p14:creationId xmlns:p14="http://schemas.microsoft.com/office/powerpoint/2010/main" val="421544888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Tahoma" panose="020B0604030504040204" pitchFamily="34" charset="0"/>
                <a:ea typeface="+mn-ea"/>
                <a:cs typeface="+mn-cs"/>
              </a:rPr>
              <a:t>Biology. </a:t>
            </a:r>
            <a:r>
              <a:rPr lang="en-US" sz="1200" b="1" i="0" kern="1200" dirty="0">
                <a:solidFill>
                  <a:schemeClr val="tx1"/>
                </a:solidFill>
                <a:effectLst/>
                <a:latin typeface="Tahoma" panose="020B0604030504040204" pitchFamily="34" charset="0"/>
                <a:ea typeface="+mn-ea"/>
                <a:cs typeface="+mn-cs"/>
              </a:rPr>
              <a:t>Provided by</a:t>
            </a:r>
            <a:r>
              <a:rPr lang="en-US" sz="1200" b="0" i="0" kern="1200" dirty="0">
                <a:solidFill>
                  <a:schemeClr val="tx1"/>
                </a:solidFill>
                <a:effectLst/>
                <a:latin typeface="Tahoma" panose="020B0604030504040204" pitchFamily="34" charset="0"/>
                <a:ea typeface="+mn-ea"/>
                <a:cs typeface="+mn-cs"/>
              </a:rPr>
              <a:t>: </a:t>
            </a:r>
            <a:r>
              <a:rPr lang="en-US" sz="1200" b="0" i="0" kern="1200" dirty="0" err="1">
                <a:solidFill>
                  <a:schemeClr val="tx1"/>
                </a:solidFill>
                <a:effectLst/>
                <a:latin typeface="Tahoma" panose="020B0604030504040204" pitchFamily="34" charset="0"/>
                <a:ea typeface="+mn-ea"/>
                <a:cs typeface="+mn-cs"/>
              </a:rPr>
              <a:t>OpenStax</a:t>
            </a:r>
            <a:r>
              <a:rPr lang="en-US" sz="1200" b="0" i="0" kern="1200" dirty="0">
                <a:solidFill>
                  <a:schemeClr val="tx1"/>
                </a:solidFill>
                <a:effectLst/>
                <a:latin typeface="Tahoma" panose="020B0604030504040204" pitchFamily="34" charset="0"/>
                <a:ea typeface="+mn-ea"/>
                <a:cs typeface="+mn-cs"/>
              </a:rPr>
              <a:t> CNX. </a:t>
            </a:r>
            <a:r>
              <a:rPr lang="en-US" sz="1200" b="1" i="0" kern="1200" dirty="0">
                <a:solidFill>
                  <a:schemeClr val="tx1"/>
                </a:solidFill>
                <a:effectLst/>
                <a:latin typeface="Tahoma" panose="020B0604030504040204" pitchFamily="34" charset="0"/>
                <a:ea typeface="+mn-ea"/>
                <a:cs typeface="+mn-cs"/>
              </a:rPr>
              <a:t>Located at</a:t>
            </a:r>
            <a:r>
              <a:rPr lang="en-US" sz="1200" b="0" i="0" kern="1200" dirty="0">
                <a:solidFill>
                  <a:schemeClr val="tx1"/>
                </a:solidFill>
                <a:effectLst/>
                <a:latin typeface="Tahoma" panose="020B0604030504040204" pitchFamily="34" charset="0"/>
                <a:ea typeface="+mn-ea"/>
                <a:cs typeface="+mn-cs"/>
              </a:rPr>
              <a:t>: </a:t>
            </a:r>
            <a:r>
              <a:rPr lang="en-US" sz="1200" b="1" i="0" u="sng" kern="1200" dirty="0">
                <a:solidFill>
                  <a:schemeClr val="tx1"/>
                </a:solidFill>
                <a:effectLst/>
                <a:latin typeface="Tahoma" panose="020B0604030504040204" pitchFamily="34" charset="0"/>
                <a:ea typeface="+mn-ea"/>
                <a:cs typeface="+mn-cs"/>
                <a:hlinkClick r:id="rId3"/>
              </a:rPr>
              <a:t>http://cnx.org/contents/185cbf87-c72e-48f5-b51e-f14f21b5eabd@10.8</a:t>
            </a:r>
            <a:r>
              <a:rPr lang="en-US" sz="1200" b="0" i="0" kern="1200" dirty="0">
                <a:solidFill>
                  <a:schemeClr val="tx1"/>
                </a:solidFill>
                <a:effectLst/>
                <a:latin typeface="Tahoma" panose="020B0604030504040204" pitchFamily="34" charset="0"/>
                <a:ea typeface="+mn-ea"/>
                <a:cs typeface="+mn-cs"/>
              </a:rPr>
              <a:t>. </a:t>
            </a:r>
            <a:r>
              <a:rPr lang="en-US" sz="1200" b="1" i="0" kern="1200" dirty="0">
                <a:solidFill>
                  <a:schemeClr val="tx1"/>
                </a:solidFill>
                <a:effectLst/>
                <a:latin typeface="Tahoma" panose="020B0604030504040204" pitchFamily="34" charset="0"/>
                <a:ea typeface="+mn-ea"/>
                <a:cs typeface="+mn-cs"/>
              </a:rPr>
              <a:t>License</a:t>
            </a:r>
            <a:r>
              <a:rPr lang="en-US" sz="1200" b="0" i="0" kern="1200" dirty="0">
                <a:solidFill>
                  <a:schemeClr val="tx1"/>
                </a:solidFill>
                <a:effectLst/>
                <a:latin typeface="Tahoma" panose="020B0604030504040204" pitchFamily="34" charset="0"/>
                <a:ea typeface="+mn-ea"/>
                <a:cs typeface="+mn-cs"/>
              </a:rPr>
              <a:t>: </a:t>
            </a:r>
            <a:r>
              <a:rPr lang="en-US" sz="1200" b="1" i="1" u="sng" kern="1200" dirty="0">
                <a:solidFill>
                  <a:schemeClr val="tx1"/>
                </a:solidFill>
                <a:effectLst/>
                <a:latin typeface="Tahoma" panose="020B0604030504040204" pitchFamily="34" charset="0"/>
                <a:ea typeface="+mn-ea"/>
                <a:cs typeface="+mn-cs"/>
                <a:hlinkClick r:id="rId4"/>
              </a:rPr>
              <a:t>CC BY: Attribution</a:t>
            </a:r>
            <a:r>
              <a:rPr lang="en-US" sz="1200" b="0" i="0" kern="1200" dirty="0">
                <a:solidFill>
                  <a:schemeClr val="tx1"/>
                </a:solidFill>
                <a:effectLst/>
                <a:latin typeface="Tahoma" panose="020B0604030504040204" pitchFamily="34" charset="0"/>
                <a:ea typeface="+mn-ea"/>
                <a:cs typeface="+mn-cs"/>
              </a:rPr>
              <a:t>. </a:t>
            </a:r>
            <a:r>
              <a:rPr lang="en-US" sz="1200" b="1" i="0" kern="1200" dirty="0">
                <a:solidFill>
                  <a:schemeClr val="tx1"/>
                </a:solidFill>
                <a:effectLst/>
                <a:latin typeface="Tahoma" panose="020B0604030504040204" pitchFamily="34" charset="0"/>
                <a:ea typeface="+mn-ea"/>
                <a:cs typeface="+mn-cs"/>
              </a:rPr>
              <a:t>License Terms</a:t>
            </a:r>
            <a:r>
              <a:rPr lang="en-US" sz="1200" b="0" i="0" kern="1200" dirty="0">
                <a:solidFill>
                  <a:schemeClr val="tx1"/>
                </a:solidFill>
                <a:effectLst/>
                <a:latin typeface="Tahoma" panose="020B0604030504040204" pitchFamily="34" charset="0"/>
                <a:ea typeface="+mn-ea"/>
                <a:cs typeface="+mn-cs"/>
              </a:rPr>
              <a:t>: Download for free at http://cnx.org/contents/185cbf87-c72e-48f5-b51e-f14f21b5eabd@10.8</a:t>
            </a:r>
          </a:p>
          <a:p>
            <a:endParaRPr lang="en-US" dirty="0"/>
          </a:p>
        </p:txBody>
      </p:sp>
      <p:sp>
        <p:nvSpPr>
          <p:cNvPr id="4" name="Slide Number Placeholder 3"/>
          <p:cNvSpPr>
            <a:spLocks noGrp="1"/>
          </p:cNvSpPr>
          <p:nvPr>
            <p:ph type="sldNum" sz="quarter" idx="10"/>
          </p:nvPr>
        </p:nvSpPr>
        <p:spPr/>
        <p:txBody>
          <a:bodyPr/>
          <a:lstStyle/>
          <a:p>
            <a:fld id="{B1E6DF9A-4138-4CE9-A2AE-AB9413786FF0}" type="slidenum">
              <a:rPr lang="en-US" smtClean="0"/>
              <a:pPr/>
              <a:t>35</a:t>
            </a:fld>
            <a:endParaRPr lang="en-US" dirty="0"/>
          </a:p>
        </p:txBody>
      </p:sp>
    </p:spTree>
    <p:extLst>
      <p:ext uri="{BB962C8B-B14F-4D97-AF65-F5344CB8AC3E}">
        <p14:creationId xmlns:p14="http://schemas.microsoft.com/office/powerpoint/2010/main" val="145054648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Tahoma" panose="020B0604030504040204" pitchFamily="34" charset="0"/>
                <a:ea typeface="+mn-ea"/>
                <a:cs typeface="+mn-cs"/>
              </a:rPr>
              <a:t>(credit a: modification of work by “</a:t>
            </a:r>
            <a:r>
              <a:rPr lang="en-US" sz="1200" b="0" i="0" kern="1200" dirty="0" err="1">
                <a:solidFill>
                  <a:schemeClr val="tx1"/>
                </a:solidFill>
                <a:effectLst/>
                <a:latin typeface="Tahoma" panose="020B0604030504040204" pitchFamily="34" charset="0"/>
                <a:ea typeface="+mn-ea"/>
                <a:cs typeface="+mn-cs"/>
              </a:rPr>
              <a:t>psyberartist</a:t>
            </a:r>
            <a:r>
              <a:rPr lang="en-US" sz="1200" b="0" i="0" kern="1200" dirty="0">
                <a:solidFill>
                  <a:schemeClr val="tx1"/>
                </a:solidFill>
                <a:effectLst/>
                <a:latin typeface="Tahoma" panose="020B0604030504040204" pitchFamily="34" charset="0"/>
                <a:ea typeface="+mn-ea"/>
                <a:cs typeface="+mn-cs"/>
              </a:rPr>
              <a:t>”/Flickr; credit b: modification of work by David </a:t>
            </a:r>
            <a:r>
              <a:rPr lang="en-US" sz="1200" b="0" i="0" kern="1200" dirty="0" err="1">
                <a:solidFill>
                  <a:schemeClr val="tx1"/>
                </a:solidFill>
                <a:effectLst/>
                <a:latin typeface="Tahoma" panose="020B0604030504040204" pitchFamily="34" charset="0"/>
                <a:ea typeface="+mn-ea"/>
                <a:cs typeface="+mn-cs"/>
              </a:rPr>
              <a:t>Eikhoff</a:t>
            </a:r>
            <a:r>
              <a:rPr lang="en-US" sz="1200" b="0" i="0" kern="1200" dirty="0">
                <a:solidFill>
                  <a:schemeClr val="tx1"/>
                </a:solidFill>
                <a:effectLst/>
                <a:latin typeface="Tahoma" panose="020B0604030504040204" pitchFamily="34" charset="0"/>
                <a:ea typeface="+mn-ea"/>
                <a:cs typeface="+mn-cs"/>
              </a:rPr>
              <a:t>) in Biology. </a:t>
            </a:r>
            <a:r>
              <a:rPr lang="en-US" sz="1200" b="1" i="0" kern="1200" dirty="0">
                <a:solidFill>
                  <a:schemeClr val="tx1"/>
                </a:solidFill>
                <a:effectLst/>
                <a:latin typeface="Tahoma" panose="020B0604030504040204" pitchFamily="34" charset="0"/>
                <a:ea typeface="+mn-ea"/>
                <a:cs typeface="+mn-cs"/>
              </a:rPr>
              <a:t>Provided by</a:t>
            </a:r>
            <a:r>
              <a:rPr lang="en-US" sz="1200" b="0" i="0" kern="1200" dirty="0">
                <a:solidFill>
                  <a:schemeClr val="tx1"/>
                </a:solidFill>
                <a:effectLst/>
                <a:latin typeface="Tahoma" panose="020B0604030504040204" pitchFamily="34" charset="0"/>
                <a:ea typeface="+mn-ea"/>
                <a:cs typeface="+mn-cs"/>
              </a:rPr>
              <a:t>: </a:t>
            </a:r>
            <a:r>
              <a:rPr lang="en-US" sz="1200" b="0" i="0" kern="1200" dirty="0" err="1">
                <a:solidFill>
                  <a:schemeClr val="tx1"/>
                </a:solidFill>
                <a:effectLst/>
                <a:latin typeface="Tahoma" panose="020B0604030504040204" pitchFamily="34" charset="0"/>
                <a:ea typeface="+mn-ea"/>
                <a:cs typeface="+mn-cs"/>
              </a:rPr>
              <a:t>OpenStax</a:t>
            </a:r>
            <a:r>
              <a:rPr lang="en-US" sz="1200" b="0" i="0" kern="1200" dirty="0">
                <a:solidFill>
                  <a:schemeClr val="tx1"/>
                </a:solidFill>
                <a:effectLst/>
                <a:latin typeface="Tahoma" panose="020B0604030504040204" pitchFamily="34" charset="0"/>
                <a:ea typeface="+mn-ea"/>
                <a:cs typeface="+mn-cs"/>
              </a:rPr>
              <a:t> CNX. </a:t>
            </a:r>
            <a:r>
              <a:rPr lang="en-US" sz="1200" b="1" i="0" kern="1200" dirty="0">
                <a:solidFill>
                  <a:schemeClr val="tx1"/>
                </a:solidFill>
                <a:effectLst/>
                <a:latin typeface="Tahoma" panose="020B0604030504040204" pitchFamily="34" charset="0"/>
                <a:ea typeface="+mn-ea"/>
                <a:cs typeface="+mn-cs"/>
              </a:rPr>
              <a:t>Located at</a:t>
            </a:r>
            <a:r>
              <a:rPr lang="en-US" sz="1200" b="0" i="0" kern="1200" dirty="0">
                <a:solidFill>
                  <a:schemeClr val="tx1"/>
                </a:solidFill>
                <a:effectLst/>
                <a:latin typeface="Tahoma" panose="020B0604030504040204" pitchFamily="34" charset="0"/>
                <a:ea typeface="+mn-ea"/>
                <a:cs typeface="+mn-cs"/>
              </a:rPr>
              <a:t>: </a:t>
            </a:r>
            <a:r>
              <a:rPr lang="en-US" sz="1200" b="1" i="0" u="sng" kern="1200" dirty="0">
                <a:solidFill>
                  <a:schemeClr val="tx1"/>
                </a:solidFill>
                <a:effectLst/>
                <a:latin typeface="Tahoma" panose="020B0604030504040204" pitchFamily="34" charset="0"/>
                <a:ea typeface="+mn-ea"/>
                <a:cs typeface="+mn-cs"/>
                <a:hlinkClick r:id="rId3"/>
              </a:rPr>
              <a:t>http://cnx.org/contents/185cbf87-c72e-48f5-b51e-f14f21b5eabd@10.8</a:t>
            </a:r>
            <a:r>
              <a:rPr lang="en-US" sz="1200" b="0" i="0" kern="1200" dirty="0">
                <a:solidFill>
                  <a:schemeClr val="tx1"/>
                </a:solidFill>
                <a:effectLst/>
                <a:latin typeface="Tahoma" panose="020B0604030504040204" pitchFamily="34" charset="0"/>
                <a:ea typeface="+mn-ea"/>
                <a:cs typeface="+mn-cs"/>
              </a:rPr>
              <a:t>. </a:t>
            </a:r>
            <a:r>
              <a:rPr lang="en-US" sz="1200" b="1" i="0" kern="1200" dirty="0">
                <a:solidFill>
                  <a:schemeClr val="tx1"/>
                </a:solidFill>
                <a:effectLst/>
                <a:latin typeface="Tahoma" panose="020B0604030504040204" pitchFamily="34" charset="0"/>
                <a:ea typeface="+mn-ea"/>
                <a:cs typeface="+mn-cs"/>
              </a:rPr>
              <a:t>License</a:t>
            </a:r>
            <a:r>
              <a:rPr lang="en-US" sz="1200" b="0" i="0" kern="1200" dirty="0">
                <a:solidFill>
                  <a:schemeClr val="tx1"/>
                </a:solidFill>
                <a:effectLst/>
                <a:latin typeface="Tahoma" panose="020B0604030504040204" pitchFamily="34" charset="0"/>
                <a:ea typeface="+mn-ea"/>
                <a:cs typeface="+mn-cs"/>
              </a:rPr>
              <a:t>: </a:t>
            </a:r>
            <a:r>
              <a:rPr lang="en-US" sz="1200" b="1" i="1" u="sng" kern="1200" dirty="0">
                <a:solidFill>
                  <a:schemeClr val="tx1"/>
                </a:solidFill>
                <a:effectLst/>
                <a:latin typeface="Tahoma" panose="020B0604030504040204" pitchFamily="34" charset="0"/>
                <a:ea typeface="+mn-ea"/>
                <a:cs typeface="+mn-cs"/>
                <a:hlinkClick r:id="rId4"/>
              </a:rPr>
              <a:t>CC BY: Attribution</a:t>
            </a:r>
            <a:r>
              <a:rPr lang="en-US" sz="1200" b="0" i="0" kern="1200" dirty="0">
                <a:solidFill>
                  <a:schemeClr val="tx1"/>
                </a:solidFill>
                <a:effectLst/>
                <a:latin typeface="Tahoma" panose="020B0604030504040204" pitchFamily="34" charset="0"/>
                <a:ea typeface="+mn-ea"/>
                <a:cs typeface="+mn-cs"/>
              </a:rPr>
              <a:t>. </a:t>
            </a:r>
            <a:r>
              <a:rPr lang="en-US" sz="1200" b="1" i="0" kern="1200" dirty="0">
                <a:solidFill>
                  <a:schemeClr val="tx1"/>
                </a:solidFill>
                <a:effectLst/>
                <a:latin typeface="Tahoma" panose="020B0604030504040204" pitchFamily="34" charset="0"/>
                <a:ea typeface="+mn-ea"/>
                <a:cs typeface="+mn-cs"/>
              </a:rPr>
              <a:t>License Terms</a:t>
            </a:r>
            <a:r>
              <a:rPr lang="en-US" sz="1200" b="0" i="0" kern="1200" dirty="0">
                <a:solidFill>
                  <a:schemeClr val="tx1"/>
                </a:solidFill>
                <a:effectLst/>
                <a:latin typeface="Tahoma" panose="020B0604030504040204" pitchFamily="34" charset="0"/>
                <a:ea typeface="+mn-ea"/>
                <a:cs typeface="+mn-cs"/>
              </a:rPr>
              <a:t>: Download for free at http://cnx.org/contents/185cbf87-c72e-48f5-b51e-f14f21b5eabd@10.8</a:t>
            </a:r>
          </a:p>
          <a:p>
            <a:endParaRPr lang="en-US" dirty="0"/>
          </a:p>
        </p:txBody>
      </p:sp>
      <p:sp>
        <p:nvSpPr>
          <p:cNvPr id="4" name="Slide Number Placeholder 3"/>
          <p:cNvSpPr>
            <a:spLocks noGrp="1"/>
          </p:cNvSpPr>
          <p:nvPr>
            <p:ph type="sldNum" sz="quarter" idx="10"/>
          </p:nvPr>
        </p:nvSpPr>
        <p:spPr/>
        <p:txBody>
          <a:bodyPr/>
          <a:lstStyle/>
          <a:p>
            <a:fld id="{B1E6DF9A-4138-4CE9-A2AE-AB9413786FF0}" type="slidenum">
              <a:rPr lang="en-US" smtClean="0"/>
              <a:pPr/>
              <a:t>36</a:t>
            </a:fld>
            <a:endParaRPr lang="en-US" dirty="0"/>
          </a:p>
        </p:txBody>
      </p:sp>
    </p:spTree>
    <p:extLst>
      <p:ext uri="{BB962C8B-B14F-4D97-AF65-F5344CB8AC3E}">
        <p14:creationId xmlns:p14="http://schemas.microsoft.com/office/powerpoint/2010/main" val="347889192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fontAlgn="base"/>
            <a:r>
              <a:rPr lang="en-US" sz="1200" kern="1200" dirty="0">
                <a:solidFill>
                  <a:schemeClr val="tx1"/>
                </a:solidFill>
                <a:effectLst/>
                <a:latin typeface="Tahoma" panose="020B0604030504040204" pitchFamily="34" charset="0"/>
                <a:ea typeface="+mn-ea"/>
                <a:cs typeface="+mn-cs"/>
              </a:rPr>
              <a:t>Biology. </a:t>
            </a:r>
            <a:r>
              <a:rPr lang="en-US" sz="1200" b="1" kern="1200" dirty="0">
                <a:solidFill>
                  <a:schemeClr val="tx1"/>
                </a:solidFill>
                <a:effectLst/>
                <a:latin typeface="Tahoma" panose="020B0604030504040204" pitchFamily="34" charset="0"/>
                <a:ea typeface="+mn-ea"/>
                <a:cs typeface="+mn-cs"/>
              </a:rPr>
              <a:t>Provided by</a:t>
            </a:r>
            <a:r>
              <a:rPr lang="en-US" sz="1200" kern="1200" dirty="0">
                <a:solidFill>
                  <a:schemeClr val="tx1"/>
                </a:solidFill>
                <a:effectLst/>
                <a:latin typeface="Tahoma" panose="020B0604030504040204" pitchFamily="34" charset="0"/>
                <a:ea typeface="+mn-ea"/>
                <a:cs typeface="+mn-cs"/>
              </a:rPr>
              <a:t>: </a:t>
            </a:r>
            <a:r>
              <a:rPr lang="en-US" sz="1200" kern="1200" dirty="0" err="1">
                <a:solidFill>
                  <a:schemeClr val="tx1"/>
                </a:solidFill>
                <a:effectLst/>
                <a:latin typeface="Tahoma" panose="020B0604030504040204" pitchFamily="34" charset="0"/>
                <a:ea typeface="+mn-ea"/>
                <a:cs typeface="+mn-cs"/>
              </a:rPr>
              <a:t>OpenStax</a:t>
            </a:r>
            <a:r>
              <a:rPr lang="en-US" sz="1200" kern="1200" dirty="0">
                <a:solidFill>
                  <a:schemeClr val="tx1"/>
                </a:solidFill>
                <a:effectLst/>
                <a:latin typeface="Tahoma" panose="020B0604030504040204" pitchFamily="34" charset="0"/>
                <a:ea typeface="+mn-ea"/>
                <a:cs typeface="+mn-cs"/>
              </a:rPr>
              <a:t> CNX. </a:t>
            </a:r>
            <a:r>
              <a:rPr lang="en-US" sz="1200" b="1" kern="1200" dirty="0">
                <a:solidFill>
                  <a:schemeClr val="tx1"/>
                </a:solidFill>
                <a:effectLst/>
                <a:latin typeface="Tahoma" panose="020B0604030504040204" pitchFamily="34" charset="0"/>
                <a:ea typeface="+mn-ea"/>
                <a:cs typeface="+mn-cs"/>
              </a:rPr>
              <a:t>Located at</a:t>
            </a:r>
            <a:r>
              <a:rPr lang="en-US" sz="1200" kern="1200" dirty="0">
                <a:solidFill>
                  <a:schemeClr val="tx1"/>
                </a:solidFill>
                <a:effectLst/>
                <a:latin typeface="Tahoma" panose="020B0604030504040204" pitchFamily="34" charset="0"/>
                <a:ea typeface="+mn-ea"/>
                <a:cs typeface="+mn-cs"/>
              </a:rPr>
              <a:t>: </a:t>
            </a:r>
            <a:r>
              <a:rPr lang="en-US" sz="1200" b="1" u="sng" kern="1200" dirty="0">
                <a:solidFill>
                  <a:schemeClr val="tx1"/>
                </a:solidFill>
                <a:effectLst/>
                <a:latin typeface="Tahoma" panose="020B0604030504040204" pitchFamily="34" charset="0"/>
                <a:ea typeface="+mn-ea"/>
                <a:cs typeface="+mn-cs"/>
                <a:hlinkClick r:id="rId3"/>
              </a:rPr>
              <a:t>http://cnx.org/contents/185cbf87-c72e-48f5-b51e-f14f21b5eabd@10.8</a:t>
            </a:r>
            <a:r>
              <a:rPr lang="en-US" sz="1200" kern="1200" dirty="0">
                <a:solidFill>
                  <a:schemeClr val="tx1"/>
                </a:solidFill>
                <a:effectLst/>
                <a:latin typeface="Tahoma" panose="020B0604030504040204" pitchFamily="34" charset="0"/>
                <a:ea typeface="+mn-ea"/>
                <a:cs typeface="+mn-cs"/>
              </a:rPr>
              <a:t>. </a:t>
            </a:r>
            <a:r>
              <a:rPr lang="en-US" sz="1200" b="1" kern="1200" dirty="0">
                <a:solidFill>
                  <a:schemeClr val="tx1"/>
                </a:solidFill>
                <a:effectLst/>
                <a:latin typeface="Tahoma" panose="020B0604030504040204" pitchFamily="34" charset="0"/>
                <a:ea typeface="+mn-ea"/>
                <a:cs typeface="+mn-cs"/>
              </a:rPr>
              <a:t>License</a:t>
            </a:r>
            <a:r>
              <a:rPr lang="en-US" sz="1200" kern="1200" dirty="0">
                <a:solidFill>
                  <a:schemeClr val="tx1"/>
                </a:solidFill>
                <a:effectLst/>
                <a:latin typeface="Tahoma" panose="020B0604030504040204" pitchFamily="34" charset="0"/>
                <a:ea typeface="+mn-ea"/>
                <a:cs typeface="+mn-cs"/>
              </a:rPr>
              <a:t>: </a:t>
            </a:r>
            <a:r>
              <a:rPr lang="en-US" sz="1200" b="1" i="1" u="sng" kern="1200" dirty="0">
                <a:solidFill>
                  <a:schemeClr val="tx1"/>
                </a:solidFill>
                <a:effectLst/>
                <a:latin typeface="Tahoma" panose="020B0604030504040204" pitchFamily="34" charset="0"/>
                <a:ea typeface="+mn-ea"/>
                <a:cs typeface="+mn-cs"/>
                <a:hlinkClick r:id="rId4"/>
              </a:rPr>
              <a:t>CC BY: Attribution</a:t>
            </a:r>
            <a:r>
              <a:rPr lang="en-US" sz="1200" kern="1200" dirty="0">
                <a:solidFill>
                  <a:schemeClr val="tx1"/>
                </a:solidFill>
                <a:effectLst/>
                <a:latin typeface="Tahoma" panose="020B0604030504040204" pitchFamily="34" charset="0"/>
                <a:ea typeface="+mn-ea"/>
                <a:cs typeface="+mn-cs"/>
              </a:rPr>
              <a:t>. </a:t>
            </a:r>
            <a:r>
              <a:rPr lang="en-US" sz="1200" b="1" kern="1200" dirty="0">
                <a:solidFill>
                  <a:schemeClr val="tx1"/>
                </a:solidFill>
                <a:effectLst/>
                <a:latin typeface="Tahoma" panose="020B0604030504040204" pitchFamily="34" charset="0"/>
                <a:ea typeface="+mn-ea"/>
                <a:cs typeface="+mn-cs"/>
              </a:rPr>
              <a:t>License Terms</a:t>
            </a:r>
            <a:r>
              <a:rPr lang="en-US" sz="1200" kern="1200" dirty="0">
                <a:solidFill>
                  <a:schemeClr val="tx1"/>
                </a:solidFill>
                <a:effectLst/>
                <a:latin typeface="Tahoma" panose="020B0604030504040204" pitchFamily="34" charset="0"/>
                <a:ea typeface="+mn-ea"/>
                <a:cs typeface="+mn-cs"/>
              </a:rPr>
              <a:t>: Download for free at http://cnx.org/contents/185cbf87-c72e-48f5-b51e-f14f21b5eabd@10.8</a:t>
            </a:r>
          </a:p>
          <a:p>
            <a:br>
              <a:rPr lang="en-US" sz="1200" b="0" i="0" kern="1200" dirty="0">
                <a:solidFill>
                  <a:schemeClr val="tx1"/>
                </a:solidFill>
                <a:effectLst/>
                <a:latin typeface="Tahoma" panose="020B0604030504040204" pitchFamily="34" charset="0"/>
                <a:ea typeface="+mn-ea"/>
                <a:cs typeface="+mn-cs"/>
              </a:rPr>
            </a:br>
            <a:endParaRPr lang="en-US" dirty="0"/>
          </a:p>
        </p:txBody>
      </p:sp>
      <p:sp>
        <p:nvSpPr>
          <p:cNvPr id="4" name="Slide Number Placeholder 3"/>
          <p:cNvSpPr>
            <a:spLocks noGrp="1"/>
          </p:cNvSpPr>
          <p:nvPr>
            <p:ph type="sldNum" sz="quarter" idx="10"/>
          </p:nvPr>
        </p:nvSpPr>
        <p:spPr/>
        <p:txBody>
          <a:bodyPr/>
          <a:lstStyle/>
          <a:p>
            <a:fld id="{B1E6DF9A-4138-4CE9-A2AE-AB9413786FF0}" type="slidenum">
              <a:rPr lang="en-US" smtClean="0"/>
              <a:pPr/>
              <a:t>38</a:t>
            </a:fld>
            <a:endParaRPr lang="en-US" dirty="0"/>
          </a:p>
        </p:txBody>
      </p:sp>
    </p:spTree>
    <p:extLst>
      <p:ext uri="{BB962C8B-B14F-4D97-AF65-F5344CB8AC3E}">
        <p14:creationId xmlns:p14="http://schemas.microsoft.com/office/powerpoint/2010/main" val="39263452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Tahoma" panose="020B0604030504040204" pitchFamily="34" charset="0"/>
                <a:ea typeface="+mn-ea"/>
                <a:cs typeface="+mn-cs"/>
              </a:rPr>
              <a:t>Plant Cells. </a:t>
            </a:r>
            <a:r>
              <a:rPr lang="en-US" sz="1200" b="1" i="0" kern="1200" dirty="0">
                <a:solidFill>
                  <a:schemeClr val="tx1"/>
                </a:solidFill>
                <a:effectLst/>
                <a:latin typeface="Tahoma" panose="020B0604030504040204" pitchFamily="34" charset="0"/>
                <a:ea typeface="+mn-ea"/>
                <a:cs typeface="+mn-cs"/>
              </a:rPr>
              <a:t>Authored by</a:t>
            </a:r>
            <a:r>
              <a:rPr lang="en-US" sz="1200" b="0" i="0" kern="1200" dirty="0">
                <a:solidFill>
                  <a:schemeClr val="tx1"/>
                </a:solidFill>
                <a:effectLst/>
                <a:latin typeface="Tahoma" panose="020B0604030504040204" pitchFamily="34" charset="0"/>
                <a:ea typeface="+mn-ea"/>
                <a:cs typeface="+mn-cs"/>
              </a:rPr>
              <a:t>: Douglas Wilkin, Ph.D. and Jean </a:t>
            </a:r>
            <a:r>
              <a:rPr lang="en-US" sz="1200" b="0" i="0" kern="1200" dirty="0" err="1">
                <a:solidFill>
                  <a:schemeClr val="tx1"/>
                </a:solidFill>
                <a:effectLst/>
                <a:latin typeface="Tahoma" panose="020B0604030504040204" pitchFamily="34" charset="0"/>
                <a:ea typeface="+mn-ea"/>
                <a:cs typeface="+mn-cs"/>
              </a:rPr>
              <a:t>Brainard</a:t>
            </a:r>
            <a:r>
              <a:rPr lang="en-US" sz="1200" b="0" i="0" kern="1200" dirty="0">
                <a:solidFill>
                  <a:schemeClr val="tx1"/>
                </a:solidFill>
                <a:effectLst/>
                <a:latin typeface="Tahoma" panose="020B0604030504040204" pitchFamily="34" charset="0"/>
                <a:ea typeface="+mn-ea"/>
                <a:cs typeface="+mn-cs"/>
              </a:rPr>
              <a:t>, Ph.D.. </a:t>
            </a:r>
            <a:r>
              <a:rPr lang="en-US" sz="1200" b="1" i="0" kern="1200" dirty="0">
                <a:solidFill>
                  <a:schemeClr val="tx1"/>
                </a:solidFill>
                <a:effectLst/>
                <a:latin typeface="Tahoma" panose="020B0604030504040204" pitchFamily="34" charset="0"/>
                <a:ea typeface="+mn-ea"/>
                <a:cs typeface="+mn-cs"/>
              </a:rPr>
              <a:t>Provided by</a:t>
            </a:r>
            <a:r>
              <a:rPr lang="en-US" sz="1200" b="0" i="0" kern="1200" dirty="0">
                <a:solidFill>
                  <a:schemeClr val="tx1"/>
                </a:solidFill>
                <a:effectLst/>
                <a:latin typeface="Tahoma" panose="020B0604030504040204" pitchFamily="34" charset="0"/>
                <a:ea typeface="+mn-ea"/>
                <a:cs typeface="+mn-cs"/>
              </a:rPr>
              <a:t>: CK-12. </a:t>
            </a:r>
            <a:r>
              <a:rPr lang="en-US" sz="1200" b="1" i="0" kern="1200" dirty="0">
                <a:solidFill>
                  <a:schemeClr val="tx1"/>
                </a:solidFill>
                <a:effectLst/>
                <a:latin typeface="Tahoma" panose="020B0604030504040204" pitchFamily="34" charset="0"/>
                <a:ea typeface="+mn-ea"/>
                <a:cs typeface="+mn-cs"/>
              </a:rPr>
              <a:t>Located at</a:t>
            </a:r>
            <a:r>
              <a:rPr lang="en-US" sz="1200" b="0" i="0" kern="1200" dirty="0">
                <a:solidFill>
                  <a:schemeClr val="tx1"/>
                </a:solidFill>
                <a:effectLst/>
                <a:latin typeface="Tahoma" panose="020B0604030504040204" pitchFamily="34" charset="0"/>
                <a:ea typeface="+mn-ea"/>
                <a:cs typeface="+mn-cs"/>
              </a:rPr>
              <a:t>: </a:t>
            </a:r>
            <a:r>
              <a:rPr lang="en-US" sz="1200" b="1" i="0" u="sng" kern="1200" dirty="0">
                <a:solidFill>
                  <a:schemeClr val="tx1"/>
                </a:solidFill>
                <a:effectLst/>
                <a:latin typeface="Tahoma" panose="020B0604030504040204" pitchFamily="34" charset="0"/>
                <a:ea typeface="+mn-ea"/>
                <a:cs typeface="+mn-cs"/>
                <a:hlinkClick r:id="rId3"/>
              </a:rPr>
              <a:t>http://www.ck12.org/biology/Plant-Cells/lesson/Plant-Cells/r34/</a:t>
            </a:r>
            <a:r>
              <a:rPr lang="en-US" sz="1200" b="0" i="0" kern="1200" dirty="0">
                <a:solidFill>
                  <a:schemeClr val="tx1"/>
                </a:solidFill>
                <a:effectLst/>
                <a:latin typeface="Tahoma" panose="020B0604030504040204" pitchFamily="34" charset="0"/>
                <a:ea typeface="+mn-ea"/>
                <a:cs typeface="+mn-cs"/>
              </a:rPr>
              <a:t>. </a:t>
            </a:r>
            <a:r>
              <a:rPr lang="en-US" sz="1200" b="1" i="0" kern="1200" dirty="0">
                <a:solidFill>
                  <a:schemeClr val="tx1"/>
                </a:solidFill>
                <a:effectLst/>
                <a:latin typeface="Tahoma" panose="020B0604030504040204" pitchFamily="34" charset="0"/>
                <a:ea typeface="+mn-ea"/>
                <a:cs typeface="+mn-cs"/>
              </a:rPr>
              <a:t>License</a:t>
            </a:r>
            <a:r>
              <a:rPr lang="en-US" sz="1200" b="0" i="0" kern="1200" dirty="0">
                <a:solidFill>
                  <a:schemeClr val="tx1"/>
                </a:solidFill>
                <a:effectLst/>
                <a:latin typeface="Tahoma" panose="020B0604030504040204" pitchFamily="34" charset="0"/>
                <a:ea typeface="+mn-ea"/>
                <a:cs typeface="+mn-cs"/>
              </a:rPr>
              <a:t>: </a:t>
            </a:r>
            <a:r>
              <a:rPr lang="en-US" sz="1200" b="1" i="1" u="sng" kern="1200" dirty="0">
                <a:solidFill>
                  <a:schemeClr val="tx1"/>
                </a:solidFill>
                <a:effectLst/>
                <a:latin typeface="Tahoma" panose="020B0604030504040204" pitchFamily="34" charset="0"/>
                <a:ea typeface="+mn-ea"/>
                <a:cs typeface="+mn-cs"/>
                <a:hlinkClick r:id="rId4"/>
              </a:rPr>
              <a:t>CC BY-NC: Attribution-</a:t>
            </a:r>
            <a:r>
              <a:rPr lang="en-US" sz="1200" b="1" i="1" u="sng" kern="1200" dirty="0" err="1">
                <a:solidFill>
                  <a:schemeClr val="tx1"/>
                </a:solidFill>
                <a:effectLst/>
                <a:latin typeface="Tahoma" panose="020B0604030504040204" pitchFamily="34" charset="0"/>
                <a:ea typeface="+mn-ea"/>
                <a:cs typeface="+mn-cs"/>
                <a:hlinkClick r:id="rId4"/>
              </a:rPr>
              <a:t>NonCommercial</a:t>
            </a:r>
            <a:endParaRPr lang="en-US" sz="1200" b="0" i="0" kern="1200" dirty="0">
              <a:solidFill>
                <a:schemeClr val="tx1"/>
              </a:solidFill>
              <a:effectLst/>
              <a:latin typeface="Tahoma" panose="020B0604030504040204" pitchFamily="34" charset="0"/>
              <a:ea typeface="+mn-ea"/>
              <a:cs typeface="+mn-cs"/>
            </a:endParaRPr>
          </a:p>
          <a:p>
            <a:endParaRPr lang="en-US" dirty="0"/>
          </a:p>
        </p:txBody>
      </p:sp>
      <p:sp>
        <p:nvSpPr>
          <p:cNvPr id="4" name="Slide Number Placeholder 3"/>
          <p:cNvSpPr>
            <a:spLocks noGrp="1"/>
          </p:cNvSpPr>
          <p:nvPr>
            <p:ph type="sldNum" sz="quarter" idx="10"/>
          </p:nvPr>
        </p:nvSpPr>
        <p:spPr/>
        <p:txBody>
          <a:bodyPr/>
          <a:lstStyle/>
          <a:p>
            <a:fld id="{B1E6DF9A-4138-4CE9-A2AE-AB9413786FF0}" type="slidenum">
              <a:rPr lang="en-US" smtClean="0"/>
              <a:pPr/>
              <a:t>3</a:t>
            </a:fld>
            <a:endParaRPr lang="en-US" dirty="0"/>
          </a:p>
        </p:txBody>
      </p:sp>
    </p:spTree>
    <p:extLst>
      <p:ext uri="{BB962C8B-B14F-4D97-AF65-F5344CB8AC3E}">
        <p14:creationId xmlns:p14="http://schemas.microsoft.com/office/powerpoint/2010/main" val="223581190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1E6DF9A-4138-4CE9-A2AE-AB9413786FF0}" type="slidenum">
              <a:rPr lang="en-US" smtClean="0"/>
              <a:pPr/>
              <a:t>39</a:t>
            </a:fld>
            <a:endParaRPr lang="en-US" dirty="0"/>
          </a:p>
        </p:txBody>
      </p:sp>
    </p:spTree>
    <p:extLst>
      <p:ext uri="{BB962C8B-B14F-4D97-AF65-F5344CB8AC3E}">
        <p14:creationId xmlns:p14="http://schemas.microsoft.com/office/powerpoint/2010/main" val="178518251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fontAlgn="base"/>
            <a:r>
              <a:rPr lang="en-US" dirty="0"/>
              <a:t>(credit: modification of work by Victor M. Vicente </a:t>
            </a:r>
            <a:r>
              <a:rPr lang="en-US" dirty="0" err="1"/>
              <a:t>Selvas</a:t>
            </a:r>
            <a:r>
              <a:rPr lang="en-US" dirty="0"/>
              <a:t>) in </a:t>
            </a:r>
            <a:r>
              <a:rPr lang="en-US" sz="1200" kern="1200" dirty="0">
                <a:solidFill>
                  <a:schemeClr val="tx1"/>
                </a:solidFill>
                <a:effectLst/>
                <a:latin typeface="Tahoma" panose="020B0604030504040204" pitchFamily="34" charset="0"/>
                <a:ea typeface="+mn-ea"/>
                <a:cs typeface="+mn-cs"/>
              </a:rPr>
              <a:t>Biology. </a:t>
            </a:r>
            <a:r>
              <a:rPr lang="en-US" sz="1200" b="1" kern="1200" dirty="0">
                <a:solidFill>
                  <a:schemeClr val="tx1"/>
                </a:solidFill>
                <a:effectLst/>
                <a:latin typeface="Tahoma" panose="020B0604030504040204" pitchFamily="34" charset="0"/>
                <a:ea typeface="+mn-ea"/>
                <a:cs typeface="+mn-cs"/>
              </a:rPr>
              <a:t>Provided by</a:t>
            </a:r>
            <a:r>
              <a:rPr lang="en-US" sz="1200" kern="1200" dirty="0">
                <a:solidFill>
                  <a:schemeClr val="tx1"/>
                </a:solidFill>
                <a:effectLst/>
                <a:latin typeface="Tahoma" panose="020B0604030504040204" pitchFamily="34" charset="0"/>
                <a:ea typeface="+mn-ea"/>
                <a:cs typeface="+mn-cs"/>
              </a:rPr>
              <a:t>: </a:t>
            </a:r>
            <a:r>
              <a:rPr lang="en-US" sz="1200" kern="1200" dirty="0" err="1">
                <a:solidFill>
                  <a:schemeClr val="tx1"/>
                </a:solidFill>
                <a:effectLst/>
                <a:latin typeface="Tahoma" panose="020B0604030504040204" pitchFamily="34" charset="0"/>
                <a:ea typeface="+mn-ea"/>
                <a:cs typeface="+mn-cs"/>
              </a:rPr>
              <a:t>OpenStax</a:t>
            </a:r>
            <a:r>
              <a:rPr lang="en-US" sz="1200" kern="1200" dirty="0">
                <a:solidFill>
                  <a:schemeClr val="tx1"/>
                </a:solidFill>
                <a:effectLst/>
                <a:latin typeface="Tahoma" panose="020B0604030504040204" pitchFamily="34" charset="0"/>
                <a:ea typeface="+mn-ea"/>
                <a:cs typeface="+mn-cs"/>
              </a:rPr>
              <a:t> CNX. </a:t>
            </a:r>
            <a:r>
              <a:rPr lang="en-US" sz="1200" b="1" kern="1200" dirty="0">
                <a:solidFill>
                  <a:schemeClr val="tx1"/>
                </a:solidFill>
                <a:effectLst/>
                <a:latin typeface="Tahoma" panose="020B0604030504040204" pitchFamily="34" charset="0"/>
                <a:ea typeface="+mn-ea"/>
                <a:cs typeface="+mn-cs"/>
              </a:rPr>
              <a:t>Located at</a:t>
            </a:r>
            <a:r>
              <a:rPr lang="en-US" sz="1200" kern="1200" dirty="0">
                <a:solidFill>
                  <a:schemeClr val="tx1"/>
                </a:solidFill>
                <a:effectLst/>
                <a:latin typeface="Tahoma" panose="020B0604030504040204" pitchFamily="34" charset="0"/>
                <a:ea typeface="+mn-ea"/>
                <a:cs typeface="+mn-cs"/>
              </a:rPr>
              <a:t>: </a:t>
            </a:r>
            <a:r>
              <a:rPr lang="en-US" sz="1200" b="1" u="sng" kern="1200" dirty="0">
                <a:solidFill>
                  <a:schemeClr val="tx1"/>
                </a:solidFill>
                <a:effectLst/>
                <a:latin typeface="Tahoma" panose="020B0604030504040204" pitchFamily="34" charset="0"/>
                <a:ea typeface="+mn-ea"/>
                <a:cs typeface="+mn-cs"/>
                <a:hlinkClick r:id="rId3"/>
              </a:rPr>
              <a:t>http://cnx.org/contents/185cbf87-c72e-48f5-b51e-f14f21b5eabd@10.8</a:t>
            </a:r>
            <a:r>
              <a:rPr lang="en-US" sz="1200" kern="1200" dirty="0">
                <a:solidFill>
                  <a:schemeClr val="tx1"/>
                </a:solidFill>
                <a:effectLst/>
                <a:latin typeface="Tahoma" panose="020B0604030504040204" pitchFamily="34" charset="0"/>
                <a:ea typeface="+mn-ea"/>
                <a:cs typeface="+mn-cs"/>
              </a:rPr>
              <a:t>. </a:t>
            </a:r>
            <a:r>
              <a:rPr lang="en-US" sz="1200" b="1" kern="1200" dirty="0">
                <a:solidFill>
                  <a:schemeClr val="tx1"/>
                </a:solidFill>
                <a:effectLst/>
                <a:latin typeface="Tahoma" panose="020B0604030504040204" pitchFamily="34" charset="0"/>
                <a:ea typeface="+mn-ea"/>
                <a:cs typeface="+mn-cs"/>
              </a:rPr>
              <a:t>License</a:t>
            </a:r>
            <a:r>
              <a:rPr lang="en-US" sz="1200" kern="1200" dirty="0">
                <a:solidFill>
                  <a:schemeClr val="tx1"/>
                </a:solidFill>
                <a:effectLst/>
                <a:latin typeface="Tahoma" panose="020B0604030504040204" pitchFamily="34" charset="0"/>
                <a:ea typeface="+mn-ea"/>
                <a:cs typeface="+mn-cs"/>
              </a:rPr>
              <a:t>: </a:t>
            </a:r>
            <a:r>
              <a:rPr lang="en-US" sz="1200" b="1" i="1" u="sng" kern="1200" dirty="0">
                <a:solidFill>
                  <a:schemeClr val="tx1"/>
                </a:solidFill>
                <a:effectLst/>
                <a:latin typeface="Tahoma" panose="020B0604030504040204" pitchFamily="34" charset="0"/>
                <a:ea typeface="+mn-ea"/>
                <a:cs typeface="+mn-cs"/>
                <a:hlinkClick r:id="rId4"/>
              </a:rPr>
              <a:t>CC BY: Attribution</a:t>
            </a:r>
            <a:r>
              <a:rPr lang="en-US" sz="1200" kern="1200" dirty="0">
                <a:solidFill>
                  <a:schemeClr val="tx1"/>
                </a:solidFill>
                <a:effectLst/>
                <a:latin typeface="Tahoma" panose="020B0604030504040204" pitchFamily="34" charset="0"/>
                <a:ea typeface="+mn-ea"/>
                <a:cs typeface="+mn-cs"/>
              </a:rPr>
              <a:t>. </a:t>
            </a:r>
            <a:r>
              <a:rPr lang="en-US" sz="1200" b="1" kern="1200" dirty="0">
                <a:solidFill>
                  <a:schemeClr val="tx1"/>
                </a:solidFill>
                <a:effectLst/>
                <a:latin typeface="Tahoma" panose="020B0604030504040204" pitchFamily="34" charset="0"/>
                <a:ea typeface="+mn-ea"/>
                <a:cs typeface="+mn-cs"/>
              </a:rPr>
              <a:t>License Terms</a:t>
            </a:r>
            <a:r>
              <a:rPr lang="en-US" sz="1200" kern="1200" dirty="0">
                <a:solidFill>
                  <a:schemeClr val="tx1"/>
                </a:solidFill>
                <a:effectLst/>
                <a:latin typeface="Tahoma" panose="020B0604030504040204" pitchFamily="34" charset="0"/>
                <a:ea typeface="+mn-ea"/>
                <a:cs typeface="+mn-cs"/>
              </a:rPr>
              <a:t>: Download for free at http://cnx.org/contents/185cbf87-c72e-48f5-b51e-f14f21b5eabd@10.8</a:t>
            </a:r>
          </a:p>
          <a:p>
            <a:br>
              <a:rPr lang="en-US" sz="1200" b="0" i="0" kern="1200" dirty="0">
                <a:solidFill>
                  <a:schemeClr val="tx1"/>
                </a:solidFill>
                <a:effectLst/>
                <a:latin typeface="Tahoma" panose="020B0604030504040204" pitchFamily="34" charset="0"/>
                <a:ea typeface="+mn-ea"/>
                <a:cs typeface="+mn-cs"/>
              </a:rPr>
            </a:br>
            <a:endParaRPr lang="en-US" dirty="0"/>
          </a:p>
        </p:txBody>
      </p:sp>
      <p:sp>
        <p:nvSpPr>
          <p:cNvPr id="4" name="Slide Number Placeholder 3"/>
          <p:cNvSpPr>
            <a:spLocks noGrp="1"/>
          </p:cNvSpPr>
          <p:nvPr>
            <p:ph type="sldNum" sz="quarter" idx="10"/>
          </p:nvPr>
        </p:nvSpPr>
        <p:spPr/>
        <p:txBody>
          <a:bodyPr/>
          <a:lstStyle/>
          <a:p>
            <a:fld id="{B1E6DF9A-4138-4CE9-A2AE-AB9413786FF0}" type="slidenum">
              <a:rPr lang="en-US" smtClean="0"/>
              <a:pPr/>
              <a:t>40</a:t>
            </a:fld>
            <a:endParaRPr lang="en-US" dirty="0"/>
          </a:p>
        </p:txBody>
      </p:sp>
    </p:spTree>
    <p:extLst>
      <p:ext uri="{BB962C8B-B14F-4D97-AF65-F5344CB8AC3E}">
        <p14:creationId xmlns:p14="http://schemas.microsoft.com/office/powerpoint/2010/main" val="128718929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Tahoma" panose="020B0604030504040204" pitchFamily="34" charset="0"/>
                <a:ea typeface="+mn-ea"/>
                <a:cs typeface="+mn-cs"/>
              </a:rPr>
              <a:t>Biology. </a:t>
            </a:r>
            <a:r>
              <a:rPr lang="en-US" sz="1200" b="1" i="0" kern="1200" dirty="0">
                <a:solidFill>
                  <a:schemeClr val="tx1"/>
                </a:solidFill>
                <a:effectLst/>
                <a:latin typeface="Tahoma" panose="020B0604030504040204" pitchFamily="34" charset="0"/>
                <a:ea typeface="+mn-ea"/>
                <a:cs typeface="+mn-cs"/>
              </a:rPr>
              <a:t>Provided by</a:t>
            </a:r>
            <a:r>
              <a:rPr lang="en-US" sz="1200" b="0" i="0" kern="1200" dirty="0">
                <a:solidFill>
                  <a:schemeClr val="tx1"/>
                </a:solidFill>
                <a:effectLst/>
                <a:latin typeface="Tahoma" panose="020B0604030504040204" pitchFamily="34" charset="0"/>
                <a:ea typeface="+mn-ea"/>
                <a:cs typeface="+mn-cs"/>
              </a:rPr>
              <a:t>: </a:t>
            </a:r>
            <a:r>
              <a:rPr lang="en-US" sz="1200" b="0" i="0" kern="1200" dirty="0" err="1">
                <a:solidFill>
                  <a:schemeClr val="tx1"/>
                </a:solidFill>
                <a:effectLst/>
                <a:latin typeface="Tahoma" panose="020B0604030504040204" pitchFamily="34" charset="0"/>
                <a:ea typeface="+mn-ea"/>
                <a:cs typeface="+mn-cs"/>
              </a:rPr>
              <a:t>OpenStax</a:t>
            </a:r>
            <a:r>
              <a:rPr lang="en-US" sz="1200" b="0" i="0" kern="1200" dirty="0">
                <a:solidFill>
                  <a:schemeClr val="tx1"/>
                </a:solidFill>
                <a:effectLst/>
                <a:latin typeface="Tahoma" panose="020B0604030504040204" pitchFamily="34" charset="0"/>
                <a:ea typeface="+mn-ea"/>
                <a:cs typeface="+mn-cs"/>
              </a:rPr>
              <a:t> CNX. </a:t>
            </a:r>
            <a:r>
              <a:rPr lang="en-US" sz="1200" b="1" i="0" kern="1200" dirty="0">
                <a:solidFill>
                  <a:schemeClr val="tx1"/>
                </a:solidFill>
                <a:effectLst/>
                <a:latin typeface="Tahoma" panose="020B0604030504040204" pitchFamily="34" charset="0"/>
                <a:ea typeface="+mn-ea"/>
                <a:cs typeface="+mn-cs"/>
              </a:rPr>
              <a:t>Located at</a:t>
            </a:r>
            <a:r>
              <a:rPr lang="en-US" sz="1200" b="0" i="0" kern="1200" dirty="0">
                <a:solidFill>
                  <a:schemeClr val="tx1"/>
                </a:solidFill>
                <a:effectLst/>
                <a:latin typeface="Tahoma" panose="020B0604030504040204" pitchFamily="34" charset="0"/>
                <a:ea typeface="+mn-ea"/>
                <a:cs typeface="+mn-cs"/>
              </a:rPr>
              <a:t>: </a:t>
            </a:r>
            <a:r>
              <a:rPr lang="en-US" sz="1200" b="1" i="0" u="sng" kern="1200" dirty="0">
                <a:solidFill>
                  <a:schemeClr val="tx1"/>
                </a:solidFill>
                <a:effectLst/>
                <a:latin typeface="Tahoma" panose="020B0604030504040204" pitchFamily="34" charset="0"/>
                <a:ea typeface="+mn-ea"/>
                <a:cs typeface="+mn-cs"/>
                <a:hlinkClick r:id="rId3"/>
              </a:rPr>
              <a:t>http://cnx.org/contents/185cbf87-c72e-48f5-b51e-f14f21b5eabd@10.8</a:t>
            </a:r>
            <a:r>
              <a:rPr lang="en-US" sz="1200" b="0" i="0" kern="1200" dirty="0">
                <a:solidFill>
                  <a:schemeClr val="tx1"/>
                </a:solidFill>
                <a:effectLst/>
                <a:latin typeface="Tahoma" panose="020B0604030504040204" pitchFamily="34" charset="0"/>
                <a:ea typeface="+mn-ea"/>
                <a:cs typeface="+mn-cs"/>
              </a:rPr>
              <a:t>. </a:t>
            </a:r>
            <a:r>
              <a:rPr lang="en-US" sz="1200" b="1" i="0" kern="1200" dirty="0">
                <a:solidFill>
                  <a:schemeClr val="tx1"/>
                </a:solidFill>
                <a:effectLst/>
                <a:latin typeface="Tahoma" panose="020B0604030504040204" pitchFamily="34" charset="0"/>
                <a:ea typeface="+mn-ea"/>
                <a:cs typeface="+mn-cs"/>
              </a:rPr>
              <a:t>License</a:t>
            </a:r>
            <a:r>
              <a:rPr lang="en-US" sz="1200" b="0" i="0" kern="1200" dirty="0">
                <a:solidFill>
                  <a:schemeClr val="tx1"/>
                </a:solidFill>
                <a:effectLst/>
                <a:latin typeface="Tahoma" panose="020B0604030504040204" pitchFamily="34" charset="0"/>
                <a:ea typeface="+mn-ea"/>
                <a:cs typeface="+mn-cs"/>
              </a:rPr>
              <a:t>: </a:t>
            </a:r>
            <a:r>
              <a:rPr lang="en-US" sz="1200" b="1" i="1" u="sng" kern="1200" dirty="0">
                <a:solidFill>
                  <a:schemeClr val="tx1"/>
                </a:solidFill>
                <a:effectLst/>
                <a:latin typeface="Tahoma" panose="020B0604030504040204" pitchFamily="34" charset="0"/>
                <a:ea typeface="+mn-ea"/>
                <a:cs typeface="+mn-cs"/>
                <a:hlinkClick r:id="rId4"/>
              </a:rPr>
              <a:t>CC BY: Attribution</a:t>
            </a:r>
            <a:r>
              <a:rPr lang="en-US" sz="1200" b="0" i="0" kern="1200" dirty="0">
                <a:solidFill>
                  <a:schemeClr val="tx1"/>
                </a:solidFill>
                <a:effectLst/>
                <a:latin typeface="Tahoma" panose="020B0604030504040204" pitchFamily="34" charset="0"/>
                <a:ea typeface="+mn-ea"/>
                <a:cs typeface="+mn-cs"/>
              </a:rPr>
              <a:t>. </a:t>
            </a:r>
            <a:r>
              <a:rPr lang="en-US" sz="1200" b="1" i="0" kern="1200" dirty="0">
                <a:solidFill>
                  <a:schemeClr val="tx1"/>
                </a:solidFill>
                <a:effectLst/>
                <a:latin typeface="Tahoma" panose="020B0604030504040204" pitchFamily="34" charset="0"/>
                <a:ea typeface="+mn-ea"/>
                <a:cs typeface="+mn-cs"/>
              </a:rPr>
              <a:t>License Terms</a:t>
            </a:r>
            <a:r>
              <a:rPr lang="en-US" sz="1200" b="0" i="0" kern="1200" dirty="0">
                <a:solidFill>
                  <a:schemeClr val="tx1"/>
                </a:solidFill>
                <a:effectLst/>
                <a:latin typeface="Tahoma" panose="020B0604030504040204" pitchFamily="34" charset="0"/>
                <a:ea typeface="+mn-ea"/>
                <a:cs typeface="+mn-cs"/>
              </a:rPr>
              <a:t>: Download for free at http://cnx.org/contents/185cbf87-c72e-48f5-b51e-f14f21b5eabd@10.8</a:t>
            </a:r>
          </a:p>
          <a:p>
            <a:endParaRPr lang="en-US" dirty="0"/>
          </a:p>
        </p:txBody>
      </p:sp>
      <p:sp>
        <p:nvSpPr>
          <p:cNvPr id="4" name="Slide Number Placeholder 3"/>
          <p:cNvSpPr>
            <a:spLocks noGrp="1"/>
          </p:cNvSpPr>
          <p:nvPr>
            <p:ph type="sldNum" sz="quarter" idx="10"/>
          </p:nvPr>
        </p:nvSpPr>
        <p:spPr/>
        <p:txBody>
          <a:bodyPr/>
          <a:lstStyle/>
          <a:p>
            <a:fld id="{B1E6DF9A-4138-4CE9-A2AE-AB9413786FF0}" type="slidenum">
              <a:rPr lang="en-US" smtClean="0"/>
              <a:pPr/>
              <a:t>44</a:t>
            </a:fld>
            <a:endParaRPr lang="en-US" dirty="0"/>
          </a:p>
        </p:txBody>
      </p:sp>
    </p:spTree>
    <p:extLst>
      <p:ext uri="{BB962C8B-B14F-4D97-AF65-F5344CB8AC3E}">
        <p14:creationId xmlns:p14="http://schemas.microsoft.com/office/powerpoint/2010/main" val="278625926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Tahoma" panose="020B0604030504040204" pitchFamily="34" charset="0"/>
                <a:ea typeface="+mn-ea"/>
                <a:cs typeface="+mn-cs"/>
              </a:rPr>
              <a:t>Biology. </a:t>
            </a:r>
            <a:r>
              <a:rPr lang="en-US" sz="1200" b="1" i="0" kern="1200" dirty="0">
                <a:solidFill>
                  <a:schemeClr val="tx1"/>
                </a:solidFill>
                <a:effectLst/>
                <a:latin typeface="Tahoma" panose="020B0604030504040204" pitchFamily="34" charset="0"/>
                <a:ea typeface="+mn-ea"/>
                <a:cs typeface="+mn-cs"/>
              </a:rPr>
              <a:t>Provided by</a:t>
            </a:r>
            <a:r>
              <a:rPr lang="en-US" sz="1200" b="0" i="0" kern="1200" dirty="0">
                <a:solidFill>
                  <a:schemeClr val="tx1"/>
                </a:solidFill>
                <a:effectLst/>
                <a:latin typeface="Tahoma" panose="020B0604030504040204" pitchFamily="34" charset="0"/>
                <a:ea typeface="+mn-ea"/>
                <a:cs typeface="+mn-cs"/>
              </a:rPr>
              <a:t>: </a:t>
            </a:r>
            <a:r>
              <a:rPr lang="en-US" sz="1200" b="0" i="0" kern="1200" dirty="0" err="1">
                <a:solidFill>
                  <a:schemeClr val="tx1"/>
                </a:solidFill>
                <a:effectLst/>
                <a:latin typeface="Tahoma" panose="020B0604030504040204" pitchFamily="34" charset="0"/>
                <a:ea typeface="+mn-ea"/>
                <a:cs typeface="+mn-cs"/>
              </a:rPr>
              <a:t>OpenStax</a:t>
            </a:r>
            <a:r>
              <a:rPr lang="en-US" sz="1200" b="0" i="0" kern="1200" dirty="0">
                <a:solidFill>
                  <a:schemeClr val="tx1"/>
                </a:solidFill>
                <a:effectLst/>
                <a:latin typeface="Tahoma" panose="020B0604030504040204" pitchFamily="34" charset="0"/>
                <a:ea typeface="+mn-ea"/>
                <a:cs typeface="+mn-cs"/>
              </a:rPr>
              <a:t> CNX. </a:t>
            </a:r>
            <a:r>
              <a:rPr lang="en-US" sz="1200" b="1" i="0" kern="1200" dirty="0">
                <a:solidFill>
                  <a:schemeClr val="tx1"/>
                </a:solidFill>
                <a:effectLst/>
                <a:latin typeface="Tahoma" panose="020B0604030504040204" pitchFamily="34" charset="0"/>
                <a:ea typeface="+mn-ea"/>
                <a:cs typeface="+mn-cs"/>
              </a:rPr>
              <a:t>Located at</a:t>
            </a:r>
            <a:r>
              <a:rPr lang="en-US" sz="1200" b="0" i="0" kern="1200" dirty="0">
                <a:solidFill>
                  <a:schemeClr val="tx1"/>
                </a:solidFill>
                <a:effectLst/>
                <a:latin typeface="Tahoma" panose="020B0604030504040204" pitchFamily="34" charset="0"/>
                <a:ea typeface="+mn-ea"/>
                <a:cs typeface="+mn-cs"/>
              </a:rPr>
              <a:t>: </a:t>
            </a:r>
            <a:r>
              <a:rPr lang="en-US" sz="1200" b="1" i="0" u="sng" kern="1200" dirty="0">
                <a:solidFill>
                  <a:schemeClr val="tx1"/>
                </a:solidFill>
                <a:effectLst/>
                <a:latin typeface="Tahoma" panose="020B0604030504040204" pitchFamily="34" charset="0"/>
                <a:ea typeface="+mn-ea"/>
                <a:cs typeface="+mn-cs"/>
                <a:hlinkClick r:id="rId3"/>
              </a:rPr>
              <a:t>http://cnx.org/contents/185cbf87-c72e-48f5-b51e-f14f21b5eabd@10.8</a:t>
            </a:r>
            <a:r>
              <a:rPr lang="en-US" sz="1200" b="0" i="0" kern="1200" dirty="0">
                <a:solidFill>
                  <a:schemeClr val="tx1"/>
                </a:solidFill>
                <a:effectLst/>
                <a:latin typeface="Tahoma" panose="020B0604030504040204" pitchFamily="34" charset="0"/>
                <a:ea typeface="+mn-ea"/>
                <a:cs typeface="+mn-cs"/>
              </a:rPr>
              <a:t>. </a:t>
            </a:r>
            <a:r>
              <a:rPr lang="en-US" sz="1200" b="1" i="0" kern="1200" dirty="0">
                <a:solidFill>
                  <a:schemeClr val="tx1"/>
                </a:solidFill>
                <a:effectLst/>
                <a:latin typeface="Tahoma" panose="020B0604030504040204" pitchFamily="34" charset="0"/>
                <a:ea typeface="+mn-ea"/>
                <a:cs typeface="+mn-cs"/>
              </a:rPr>
              <a:t>License</a:t>
            </a:r>
            <a:r>
              <a:rPr lang="en-US" sz="1200" b="0" i="0" kern="1200" dirty="0">
                <a:solidFill>
                  <a:schemeClr val="tx1"/>
                </a:solidFill>
                <a:effectLst/>
                <a:latin typeface="Tahoma" panose="020B0604030504040204" pitchFamily="34" charset="0"/>
                <a:ea typeface="+mn-ea"/>
                <a:cs typeface="+mn-cs"/>
              </a:rPr>
              <a:t>: </a:t>
            </a:r>
            <a:r>
              <a:rPr lang="en-US" sz="1200" b="1" i="1" u="sng" kern="1200" dirty="0">
                <a:solidFill>
                  <a:schemeClr val="tx1"/>
                </a:solidFill>
                <a:effectLst/>
                <a:latin typeface="Tahoma" panose="020B0604030504040204" pitchFamily="34" charset="0"/>
                <a:ea typeface="+mn-ea"/>
                <a:cs typeface="+mn-cs"/>
                <a:hlinkClick r:id="rId4"/>
              </a:rPr>
              <a:t>CC BY: Attribution</a:t>
            </a:r>
            <a:r>
              <a:rPr lang="en-US" sz="1200" b="0" i="0" kern="1200" dirty="0">
                <a:solidFill>
                  <a:schemeClr val="tx1"/>
                </a:solidFill>
                <a:effectLst/>
                <a:latin typeface="Tahoma" panose="020B0604030504040204" pitchFamily="34" charset="0"/>
                <a:ea typeface="+mn-ea"/>
                <a:cs typeface="+mn-cs"/>
              </a:rPr>
              <a:t>. </a:t>
            </a:r>
            <a:r>
              <a:rPr lang="en-US" sz="1200" b="1" i="0" kern="1200" dirty="0">
                <a:solidFill>
                  <a:schemeClr val="tx1"/>
                </a:solidFill>
                <a:effectLst/>
                <a:latin typeface="Tahoma" panose="020B0604030504040204" pitchFamily="34" charset="0"/>
                <a:ea typeface="+mn-ea"/>
                <a:cs typeface="+mn-cs"/>
              </a:rPr>
              <a:t>License Terms</a:t>
            </a:r>
            <a:r>
              <a:rPr lang="en-US" sz="1200" b="0" i="0" kern="1200" dirty="0">
                <a:solidFill>
                  <a:schemeClr val="tx1"/>
                </a:solidFill>
                <a:effectLst/>
                <a:latin typeface="Tahoma" panose="020B0604030504040204" pitchFamily="34" charset="0"/>
                <a:ea typeface="+mn-ea"/>
                <a:cs typeface="+mn-cs"/>
              </a:rPr>
              <a:t>: Download for free at http://cnx.org/contents/185cbf87-c72e-48f5-b51e-f14f21b5eabd@10.8</a:t>
            </a:r>
          </a:p>
          <a:p>
            <a:endParaRPr lang="en-US" dirty="0"/>
          </a:p>
        </p:txBody>
      </p:sp>
      <p:sp>
        <p:nvSpPr>
          <p:cNvPr id="4" name="Slide Number Placeholder 3"/>
          <p:cNvSpPr>
            <a:spLocks noGrp="1"/>
          </p:cNvSpPr>
          <p:nvPr>
            <p:ph type="sldNum" sz="quarter" idx="10"/>
          </p:nvPr>
        </p:nvSpPr>
        <p:spPr/>
        <p:txBody>
          <a:bodyPr/>
          <a:lstStyle/>
          <a:p>
            <a:fld id="{B1E6DF9A-4138-4CE9-A2AE-AB9413786FF0}" type="slidenum">
              <a:rPr lang="en-US" smtClean="0"/>
              <a:pPr/>
              <a:t>45</a:t>
            </a:fld>
            <a:endParaRPr lang="en-US" dirty="0"/>
          </a:p>
        </p:txBody>
      </p:sp>
    </p:spTree>
    <p:extLst>
      <p:ext uri="{BB962C8B-B14F-4D97-AF65-F5344CB8AC3E}">
        <p14:creationId xmlns:p14="http://schemas.microsoft.com/office/powerpoint/2010/main" val="395706198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fontAlgn="base"/>
            <a:r>
              <a:rPr lang="en-US" sz="1200" kern="1200" dirty="0">
                <a:solidFill>
                  <a:schemeClr val="tx1"/>
                </a:solidFill>
                <a:effectLst/>
                <a:latin typeface="Tahoma" panose="020B0604030504040204" pitchFamily="34" charset="0"/>
                <a:ea typeface="+mn-ea"/>
                <a:cs typeface="+mn-cs"/>
              </a:rPr>
              <a:t>Biology. </a:t>
            </a:r>
            <a:r>
              <a:rPr lang="en-US" sz="1200" b="1" kern="1200" dirty="0">
                <a:solidFill>
                  <a:schemeClr val="tx1"/>
                </a:solidFill>
                <a:effectLst/>
                <a:latin typeface="Tahoma" panose="020B0604030504040204" pitchFamily="34" charset="0"/>
                <a:ea typeface="+mn-ea"/>
                <a:cs typeface="+mn-cs"/>
              </a:rPr>
              <a:t>Provided by</a:t>
            </a:r>
            <a:r>
              <a:rPr lang="en-US" sz="1200" kern="1200" dirty="0">
                <a:solidFill>
                  <a:schemeClr val="tx1"/>
                </a:solidFill>
                <a:effectLst/>
                <a:latin typeface="Tahoma" panose="020B0604030504040204" pitchFamily="34" charset="0"/>
                <a:ea typeface="+mn-ea"/>
                <a:cs typeface="+mn-cs"/>
              </a:rPr>
              <a:t>: </a:t>
            </a:r>
            <a:r>
              <a:rPr lang="en-US" sz="1200" kern="1200" dirty="0" err="1">
                <a:solidFill>
                  <a:schemeClr val="tx1"/>
                </a:solidFill>
                <a:effectLst/>
                <a:latin typeface="Tahoma" panose="020B0604030504040204" pitchFamily="34" charset="0"/>
                <a:ea typeface="+mn-ea"/>
                <a:cs typeface="+mn-cs"/>
              </a:rPr>
              <a:t>OpenStax</a:t>
            </a:r>
            <a:r>
              <a:rPr lang="en-US" sz="1200" kern="1200" dirty="0">
                <a:solidFill>
                  <a:schemeClr val="tx1"/>
                </a:solidFill>
                <a:effectLst/>
                <a:latin typeface="Tahoma" panose="020B0604030504040204" pitchFamily="34" charset="0"/>
                <a:ea typeface="+mn-ea"/>
                <a:cs typeface="+mn-cs"/>
              </a:rPr>
              <a:t> CNX. </a:t>
            </a:r>
            <a:r>
              <a:rPr lang="en-US" sz="1200" b="1" kern="1200" dirty="0">
                <a:solidFill>
                  <a:schemeClr val="tx1"/>
                </a:solidFill>
                <a:effectLst/>
                <a:latin typeface="Tahoma" panose="020B0604030504040204" pitchFamily="34" charset="0"/>
                <a:ea typeface="+mn-ea"/>
                <a:cs typeface="+mn-cs"/>
              </a:rPr>
              <a:t>Located at</a:t>
            </a:r>
            <a:r>
              <a:rPr lang="en-US" sz="1200" kern="1200" dirty="0">
                <a:solidFill>
                  <a:schemeClr val="tx1"/>
                </a:solidFill>
                <a:effectLst/>
                <a:latin typeface="Tahoma" panose="020B0604030504040204" pitchFamily="34" charset="0"/>
                <a:ea typeface="+mn-ea"/>
                <a:cs typeface="+mn-cs"/>
              </a:rPr>
              <a:t>: </a:t>
            </a:r>
            <a:r>
              <a:rPr lang="en-US" sz="1200" b="1" u="sng" kern="1200" dirty="0">
                <a:solidFill>
                  <a:schemeClr val="tx1"/>
                </a:solidFill>
                <a:effectLst/>
                <a:latin typeface="Tahoma" panose="020B0604030504040204" pitchFamily="34" charset="0"/>
                <a:ea typeface="+mn-ea"/>
                <a:cs typeface="+mn-cs"/>
                <a:hlinkClick r:id="rId3"/>
              </a:rPr>
              <a:t>http://cnx.org/contents/185cbf87-c72e-48f5-b51e-f14f21b5eabd@10.8</a:t>
            </a:r>
            <a:r>
              <a:rPr lang="en-US" sz="1200" kern="1200" dirty="0">
                <a:solidFill>
                  <a:schemeClr val="tx1"/>
                </a:solidFill>
                <a:effectLst/>
                <a:latin typeface="Tahoma" panose="020B0604030504040204" pitchFamily="34" charset="0"/>
                <a:ea typeface="+mn-ea"/>
                <a:cs typeface="+mn-cs"/>
              </a:rPr>
              <a:t>. </a:t>
            </a:r>
            <a:r>
              <a:rPr lang="en-US" sz="1200" b="1" kern="1200" dirty="0">
                <a:solidFill>
                  <a:schemeClr val="tx1"/>
                </a:solidFill>
                <a:effectLst/>
                <a:latin typeface="Tahoma" panose="020B0604030504040204" pitchFamily="34" charset="0"/>
                <a:ea typeface="+mn-ea"/>
                <a:cs typeface="+mn-cs"/>
              </a:rPr>
              <a:t>License</a:t>
            </a:r>
            <a:r>
              <a:rPr lang="en-US" sz="1200" kern="1200" dirty="0">
                <a:solidFill>
                  <a:schemeClr val="tx1"/>
                </a:solidFill>
                <a:effectLst/>
                <a:latin typeface="Tahoma" panose="020B0604030504040204" pitchFamily="34" charset="0"/>
                <a:ea typeface="+mn-ea"/>
                <a:cs typeface="+mn-cs"/>
              </a:rPr>
              <a:t>: </a:t>
            </a:r>
            <a:r>
              <a:rPr lang="en-US" sz="1200" b="1" i="1" u="sng" kern="1200" dirty="0">
                <a:solidFill>
                  <a:schemeClr val="tx1"/>
                </a:solidFill>
                <a:effectLst/>
                <a:latin typeface="Tahoma" panose="020B0604030504040204" pitchFamily="34" charset="0"/>
                <a:ea typeface="+mn-ea"/>
                <a:cs typeface="+mn-cs"/>
                <a:hlinkClick r:id="rId4"/>
              </a:rPr>
              <a:t>CC BY: Attribution</a:t>
            </a:r>
            <a:r>
              <a:rPr lang="en-US" sz="1200" kern="1200" dirty="0">
                <a:solidFill>
                  <a:schemeClr val="tx1"/>
                </a:solidFill>
                <a:effectLst/>
                <a:latin typeface="Tahoma" panose="020B0604030504040204" pitchFamily="34" charset="0"/>
                <a:ea typeface="+mn-ea"/>
                <a:cs typeface="+mn-cs"/>
              </a:rPr>
              <a:t>. </a:t>
            </a:r>
            <a:r>
              <a:rPr lang="en-US" sz="1200" b="1" kern="1200" dirty="0">
                <a:solidFill>
                  <a:schemeClr val="tx1"/>
                </a:solidFill>
                <a:effectLst/>
                <a:latin typeface="Tahoma" panose="020B0604030504040204" pitchFamily="34" charset="0"/>
                <a:ea typeface="+mn-ea"/>
                <a:cs typeface="+mn-cs"/>
              </a:rPr>
              <a:t>License Terms</a:t>
            </a:r>
            <a:r>
              <a:rPr lang="en-US" sz="1200" kern="1200" dirty="0">
                <a:solidFill>
                  <a:schemeClr val="tx1"/>
                </a:solidFill>
                <a:effectLst/>
                <a:latin typeface="Tahoma" panose="020B0604030504040204" pitchFamily="34" charset="0"/>
                <a:ea typeface="+mn-ea"/>
                <a:cs typeface="+mn-cs"/>
              </a:rPr>
              <a:t>: Download for free at http://cnx.org/contents/185cbf87-c72e-48f5-b51e-f14f21b5eabd@10.8</a:t>
            </a:r>
          </a:p>
          <a:p>
            <a:br>
              <a:rPr lang="en-US" sz="1200" b="0" i="0" kern="1200" dirty="0">
                <a:solidFill>
                  <a:schemeClr val="tx1"/>
                </a:solidFill>
                <a:effectLst/>
                <a:latin typeface="Tahoma" panose="020B0604030504040204" pitchFamily="34" charset="0"/>
                <a:ea typeface="+mn-ea"/>
                <a:cs typeface="+mn-cs"/>
              </a:rPr>
            </a:br>
            <a:endParaRPr lang="en-US" dirty="0"/>
          </a:p>
        </p:txBody>
      </p:sp>
      <p:sp>
        <p:nvSpPr>
          <p:cNvPr id="4" name="Slide Number Placeholder 3"/>
          <p:cNvSpPr>
            <a:spLocks noGrp="1"/>
          </p:cNvSpPr>
          <p:nvPr>
            <p:ph type="sldNum" sz="quarter" idx="10"/>
          </p:nvPr>
        </p:nvSpPr>
        <p:spPr/>
        <p:txBody>
          <a:bodyPr/>
          <a:lstStyle/>
          <a:p>
            <a:fld id="{B1E6DF9A-4138-4CE9-A2AE-AB9413786FF0}" type="slidenum">
              <a:rPr lang="en-US" smtClean="0"/>
              <a:pPr/>
              <a:t>48</a:t>
            </a:fld>
            <a:endParaRPr lang="en-US" dirty="0"/>
          </a:p>
        </p:txBody>
      </p:sp>
    </p:spTree>
    <p:extLst>
      <p:ext uri="{BB962C8B-B14F-4D97-AF65-F5344CB8AC3E}">
        <p14:creationId xmlns:p14="http://schemas.microsoft.com/office/powerpoint/2010/main" val="201636462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Tahoma" panose="020B0604030504040204" pitchFamily="34" charset="0"/>
                <a:ea typeface="+mn-ea"/>
                <a:cs typeface="+mn-cs"/>
              </a:rPr>
              <a:t>Plant Growth. </a:t>
            </a:r>
            <a:r>
              <a:rPr lang="en-US" sz="1200" b="1" i="0" kern="1200" dirty="0">
                <a:solidFill>
                  <a:schemeClr val="tx1"/>
                </a:solidFill>
                <a:effectLst/>
                <a:latin typeface="Tahoma" panose="020B0604030504040204" pitchFamily="34" charset="0"/>
                <a:ea typeface="+mn-ea"/>
                <a:cs typeface="+mn-cs"/>
              </a:rPr>
              <a:t>Authored by</a:t>
            </a:r>
            <a:r>
              <a:rPr lang="en-US" sz="1200" b="0" i="0" kern="1200" dirty="0">
                <a:solidFill>
                  <a:schemeClr val="tx1"/>
                </a:solidFill>
                <a:effectLst/>
                <a:latin typeface="Tahoma" panose="020B0604030504040204" pitchFamily="34" charset="0"/>
                <a:ea typeface="+mn-ea"/>
                <a:cs typeface="+mn-cs"/>
              </a:rPr>
              <a:t>: CK-12. </a:t>
            </a:r>
            <a:r>
              <a:rPr lang="en-US" sz="1200" b="1" i="0" kern="1200" dirty="0">
                <a:solidFill>
                  <a:schemeClr val="tx1"/>
                </a:solidFill>
                <a:effectLst/>
                <a:latin typeface="Tahoma" panose="020B0604030504040204" pitchFamily="34" charset="0"/>
                <a:ea typeface="+mn-ea"/>
                <a:cs typeface="+mn-cs"/>
              </a:rPr>
              <a:t>Located at</a:t>
            </a:r>
            <a:r>
              <a:rPr lang="en-US" sz="1200" b="0" i="0" kern="1200" dirty="0">
                <a:solidFill>
                  <a:schemeClr val="tx1"/>
                </a:solidFill>
                <a:effectLst/>
                <a:latin typeface="Tahoma" panose="020B0604030504040204" pitchFamily="34" charset="0"/>
                <a:ea typeface="+mn-ea"/>
                <a:cs typeface="+mn-cs"/>
              </a:rPr>
              <a:t>: </a:t>
            </a:r>
            <a:r>
              <a:rPr lang="en-US" sz="1200" b="1" i="0" u="sng" kern="1200" dirty="0">
                <a:solidFill>
                  <a:schemeClr val="tx1"/>
                </a:solidFill>
                <a:effectLst/>
                <a:latin typeface="Tahoma" panose="020B0604030504040204" pitchFamily="34" charset="0"/>
                <a:ea typeface="+mn-ea"/>
                <a:cs typeface="+mn-cs"/>
                <a:hlinkClick r:id="rId3"/>
              </a:rPr>
              <a:t>http://www.ck12.org/biology/Plant-Growth/lesson/Plant-Growth/r35/</a:t>
            </a:r>
            <a:r>
              <a:rPr lang="en-US" sz="1200" b="0" i="0" kern="1200" dirty="0">
                <a:solidFill>
                  <a:schemeClr val="tx1"/>
                </a:solidFill>
                <a:effectLst/>
                <a:latin typeface="Tahoma" panose="020B0604030504040204" pitchFamily="34" charset="0"/>
                <a:ea typeface="+mn-ea"/>
                <a:cs typeface="+mn-cs"/>
              </a:rPr>
              <a:t>. </a:t>
            </a:r>
            <a:r>
              <a:rPr lang="en-US" sz="1200" b="1" i="0" kern="1200" dirty="0">
                <a:solidFill>
                  <a:schemeClr val="tx1"/>
                </a:solidFill>
                <a:effectLst/>
                <a:latin typeface="Tahoma" panose="020B0604030504040204" pitchFamily="34" charset="0"/>
                <a:ea typeface="+mn-ea"/>
                <a:cs typeface="+mn-cs"/>
              </a:rPr>
              <a:t>Project</a:t>
            </a:r>
            <a:r>
              <a:rPr lang="en-US" sz="1200" b="0" i="0" kern="1200" dirty="0">
                <a:solidFill>
                  <a:schemeClr val="tx1"/>
                </a:solidFill>
                <a:effectLst/>
                <a:latin typeface="Tahoma" panose="020B0604030504040204" pitchFamily="34" charset="0"/>
                <a:ea typeface="+mn-ea"/>
                <a:cs typeface="+mn-cs"/>
              </a:rPr>
              <a:t>: Biology. </a:t>
            </a:r>
            <a:r>
              <a:rPr lang="en-US" sz="1200" b="1" i="0" kern="1200" dirty="0">
                <a:solidFill>
                  <a:schemeClr val="tx1"/>
                </a:solidFill>
                <a:effectLst/>
                <a:latin typeface="Tahoma" panose="020B0604030504040204" pitchFamily="34" charset="0"/>
                <a:ea typeface="+mn-ea"/>
                <a:cs typeface="+mn-cs"/>
              </a:rPr>
              <a:t>License</a:t>
            </a:r>
            <a:r>
              <a:rPr lang="en-US" sz="1200" b="0" i="0" kern="1200" dirty="0">
                <a:solidFill>
                  <a:schemeClr val="tx1"/>
                </a:solidFill>
                <a:effectLst/>
                <a:latin typeface="Tahoma" panose="020B0604030504040204" pitchFamily="34" charset="0"/>
                <a:ea typeface="+mn-ea"/>
                <a:cs typeface="+mn-cs"/>
              </a:rPr>
              <a:t>: </a:t>
            </a:r>
            <a:r>
              <a:rPr lang="en-US" sz="1200" b="1" i="1" u="sng" kern="1200" dirty="0">
                <a:solidFill>
                  <a:schemeClr val="tx1"/>
                </a:solidFill>
                <a:effectLst/>
                <a:latin typeface="Tahoma" panose="020B0604030504040204" pitchFamily="34" charset="0"/>
                <a:ea typeface="+mn-ea"/>
                <a:cs typeface="+mn-cs"/>
                <a:hlinkClick r:id="rId4"/>
              </a:rPr>
              <a:t>CC BY-NC: Attribution-</a:t>
            </a:r>
            <a:r>
              <a:rPr lang="en-US" sz="1200" b="1" i="1" u="sng" kern="1200" dirty="0" err="1">
                <a:solidFill>
                  <a:schemeClr val="tx1"/>
                </a:solidFill>
                <a:effectLst/>
                <a:latin typeface="Tahoma" panose="020B0604030504040204" pitchFamily="34" charset="0"/>
                <a:ea typeface="+mn-ea"/>
                <a:cs typeface="+mn-cs"/>
                <a:hlinkClick r:id="rId4"/>
              </a:rPr>
              <a:t>NonCommercial</a:t>
            </a:r>
            <a:endParaRPr lang="en-US" sz="1200" b="0" i="0" kern="1200" dirty="0">
              <a:solidFill>
                <a:schemeClr val="tx1"/>
              </a:solidFill>
              <a:effectLst/>
              <a:latin typeface="Tahoma" panose="020B0604030504040204" pitchFamily="34" charset="0"/>
              <a:ea typeface="+mn-ea"/>
              <a:cs typeface="+mn-cs"/>
            </a:endParaRPr>
          </a:p>
          <a:p>
            <a:endParaRPr lang="en-US" dirty="0"/>
          </a:p>
        </p:txBody>
      </p:sp>
      <p:sp>
        <p:nvSpPr>
          <p:cNvPr id="4" name="Slide Number Placeholder 3"/>
          <p:cNvSpPr>
            <a:spLocks noGrp="1"/>
          </p:cNvSpPr>
          <p:nvPr>
            <p:ph type="sldNum" sz="quarter" idx="10"/>
          </p:nvPr>
        </p:nvSpPr>
        <p:spPr/>
        <p:txBody>
          <a:bodyPr/>
          <a:lstStyle/>
          <a:p>
            <a:fld id="{B1E6DF9A-4138-4CE9-A2AE-AB9413786FF0}" type="slidenum">
              <a:rPr lang="en-US" smtClean="0"/>
              <a:pPr/>
              <a:t>58</a:t>
            </a:fld>
            <a:endParaRPr lang="en-US" dirty="0"/>
          </a:p>
        </p:txBody>
      </p:sp>
    </p:spTree>
    <p:extLst>
      <p:ext uri="{BB962C8B-B14F-4D97-AF65-F5344CB8AC3E}">
        <p14:creationId xmlns:p14="http://schemas.microsoft.com/office/powerpoint/2010/main" val="401389657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Tahoma" panose="020B0604030504040204" pitchFamily="34" charset="0"/>
                <a:ea typeface="+mn-ea"/>
                <a:cs typeface="+mn-cs"/>
              </a:rPr>
              <a:t>Plant Growth. </a:t>
            </a:r>
            <a:r>
              <a:rPr lang="en-US" sz="1200" b="1" i="0" kern="1200" dirty="0">
                <a:solidFill>
                  <a:schemeClr val="tx1"/>
                </a:solidFill>
                <a:effectLst/>
                <a:latin typeface="Tahoma" panose="020B0604030504040204" pitchFamily="34" charset="0"/>
                <a:ea typeface="+mn-ea"/>
                <a:cs typeface="+mn-cs"/>
              </a:rPr>
              <a:t>Authored by</a:t>
            </a:r>
            <a:r>
              <a:rPr lang="en-US" sz="1200" b="0" i="0" kern="1200" dirty="0">
                <a:solidFill>
                  <a:schemeClr val="tx1"/>
                </a:solidFill>
                <a:effectLst/>
                <a:latin typeface="Tahoma" panose="020B0604030504040204" pitchFamily="34" charset="0"/>
                <a:ea typeface="+mn-ea"/>
                <a:cs typeface="+mn-cs"/>
              </a:rPr>
              <a:t>: CK-12. </a:t>
            </a:r>
            <a:r>
              <a:rPr lang="en-US" sz="1200" b="1" i="0" kern="1200" dirty="0">
                <a:solidFill>
                  <a:schemeClr val="tx1"/>
                </a:solidFill>
                <a:effectLst/>
                <a:latin typeface="Tahoma" panose="020B0604030504040204" pitchFamily="34" charset="0"/>
                <a:ea typeface="+mn-ea"/>
                <a:cs typeface="+mn-cs"/>
              </a:rPr>
              <a:t>Located at</a:t>
            </a:r>
            <a:r>
              <a:rPr lang="en-US" sz="1200" b="0" i="0" kern="1200" dirty="0">
                <a:solidFill>
                  <a:schemeClr val="tx1"/>
                </a:solidFill>
                <a:effectLst/>
                <a:latin typeface="Tahoma" panose="020B0604030504040204" pitchFamily="34" charset="0"/>
                <a:ea typeface="+mn-ea"/>
                <a:cs typeface="+mn-cs"/>
              </a:rPr>
              <a:t>: </a:t>
            </a:r>
            <a:r>
              <a:rPr lang="en-US" sz="1200" b="1" i="0" u="sng" kern="1200" dirty="0">
                <a:solidFill>
                  <a:schemeClr val="tx1"/>
                </a:solidFill>
                <a:effectLst/>
                <a:latin typeface="Tahoma" panose="020B0604030504040204" pitchFamily="34" charset="0"/>
                <a:ea typeface="+mn-ea"/>
                <a:cs typeface="+mn-cs"/>
                <a:hlinkClick r:id="rId3"/>
              </a:rPr>
              <a:t>http://www.ck12.org/biology/Plant-Growth/lesson/Plant-Growth/r35/</a:t>
            </a:r>
            <a:r>
              <a:rPr lang="en-US" sz="1200" b="0" i="0" kern="1200" dirty="0">
                <a:solidFill>
                  <a:schemeClr val="tx1"/>
                </a:solidFill>
                <a:effectLst/>
                <a:latin typeface="Tahoma" panose="020B0604030504040204" pitchFamily="34" charset="0"/>
                <a:ea typeface="+mn-ea"/>
                <a:cs typeface="+mn-cs"/>
              </a:rPr>
              <a:t>. </a:t>
            </a:r>
            <a:r>
              <a:rPr lang="en-US" sz="1200" b="1" i="0" kern="1200" dirty="0">
                <a:solidFill>
                  <a:schemeClr val="tx1"/>
                </a:solidFill>
                <a:effectLst/>
                <a:latin typeface="Tahoma" panose="020B0604030504040204" pitchFamily="34" charset="0"/>
                <a:ea typeface="+mn-ea"/>
                <a:cs typeface="+mn-cs"/>
              </a:rPr>
              <a:t>Project</a:t>
            </a:r>
            <a:r>
              <a:rPr lang="en-US" sz="1200" b="0" i="0" kern="1200" dirty="0">
                <a:solidFill>
                  <a:schemeClr val="tx1"/>
                </a:solidFill>
                <a:effectLst/>
                <a:latin typeface="Tahoma" panose="020B0604030504040204" pitchFamily="34" charset="0"/>
                <a:ea typeface="+mn-ea"/>
                <a:cs typeface="+mn-cs"/>
              </a:rPr>
              <a:t>: Biology. </a:t>
            </a:r>
            <a:r>
              <a:rPr lang="en-US" sz="1200" b="1" i="0" kern="1200" dirty="0">
                <a:solidFill>
                  <a:schemeClr val="tx1"/>
                </a:solidFill>
                <a:effectLst/>
                <a:latin typeface="Tahoma" panose="020B0604030504040204" pitchFamily="34" charset="0"/>
                <a:ea typeface="+mn-ea"/>
                <a:cs typeface="+mn-cs"/>
              </a:rPr>
              <a:t>License</a:t>
            </a:r>
            <a:r>
              <a:rPr lang="en-US" sz="1200" b="0" i="0" kern="1200" dirty="0">
                <a:solidFill>
                  <a:schemeClr val="tx1"/>
                </a:solidFill>
                <a:effectLst/>
                <a:latin typeface="Tahoma" panose="020B0604030504040204" pitchFamily="34" charset="0"/>
                <a:ea typeface="+mn-ea"/>
                <a:cs typeface="+mn-cs"/>
              </a:rPr>
              <a:t>: </a:t>
            </a:r>
            <a:r>
              <a:rPr lang="en-US" sz="1200" b="1" i="1" u="sng" kern="1200" dirty="0">
                <a:solidFill>
                  <a:schemeClr val="tx1"/>
                </a:solidFill>
                <a:effectLst/>
                <a:latin typeface="Tahoma" panose="020B0604030504040204" pitchFamily="34" charset="0"/>
                <a:ea typeface="+mn-ea"/>
                <a:cs typeface="+mn-cs"/>
                <a:hlinkClick r:id="rId4"/>
              </a:rPr>
              <a:t>CC BY-NC: Attribution-</a:t>
            </a:r>
            <a:r>
              <a:rPr lang="en-US" sz="1200" b="1" i="1" u="sng" kern="1200" dirty="0" err="1">
                <a:solidFill>
                  <a:schemeClr val="tx1"/>
                </a:solidFill>
                <a:effectLst/>
                <a:latin typeface="Tahoma" panose="020B0604030504040204" pitchFamily="34" charset="0"/>
                <a:ea typeface="+mn-ea"/>
                <a:cs typeface="+mn-cs"/>
                <a:hlinkClick r:id="rId4"/>
              </a:rPr>
              <a:t>NonCommercial</a:t>
            </a:r>
            <a:endParaRPr lang="en-US" sz="1200" b="0" i="0" kern="1200" dirty="0">
              <a:solidFill>
                <a:schemeClr val="tx1"/>
              </a:solidFill>
              <a:effectLst/>
              <a:latin typeface="Tahoma" panose="020B0604030504040204" pitchFamily="34" charset="0"/>
              <a:ea typeface="+mn-ea"/>
              <a:cs typeface="+mn-cs"/>
            </a:endParaRPr>
          </a:p>
          <a:p>
            <a:endParaRPr lang="en-US" dirty="0"/>
          </a:p>
        </p:txBody>
      </p:sp>
      <p:sp>
        <p:nvSpPr>
          <p:cNvPr id="4" name="Slide Number Placeholder 3"/>
          <p:cNvSpPr>
            <a:spLocks noGrp="1"/>
          </p:cNvSpPr>
          <p:nvPr>
            <p:ph type="sldNum" sz="quarter" idx="10"/>
          </p:nvPr>
        </p:nvSpPr>
        <p:spPr/>
        <p:txBody>
          <a:bodyPr/>
          <a:lstStyle/>
          <a:p>
            <a:fld id="{B1E6DF9A-4138-4CE9-A2AE-AB9413786FF0}" type="slidenum">
              <a:rPr lang="en-US" smtClean="0"/>
              <a:pPr/>
              <a:t>59</a:t>
            </a:fld>
            <a:endParaRPr lang="en-US" dirty="0"/>
          </a:p>
        </p:txBody>
      </p:sp>
    </p:spTree>
    <p:extLst>
      <p:ext uri="{BB962C8B-B14F-4D97-AF65-F5344CB8AC3E}">
        <p14:creationId xmlns:p14="http://schemas.microsoft.com/office/powerpoint/2010/main" val="137742171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Tahoma" panose="020B0604030504040204" pitchFamily="34" charset="0"/>
                <a:ea typeface="+mn-ea"/>
                <a:cs typeface="+mn-cs"/>
              </a:rPr>
              <a:t>Plant Growth. </a:t>
            </a:r>
            <a:r>
              <a:rPr lang="en-US" sz="1200" b="1" i="0" kern="1200" dirty="0">
                <a:solidFill>
                  <a:schemeClr val="tx1"/>
                </a:solidFill>
                <a:effectLst/>
                <a:latin typeface="Tahoma" panose="020B0604030504040204" pitchFamily="34" charset="0"/>
                <a:ea typeface="+mn-ea"/>
                <a:cs typeface="+mn-cs"/>
              </a:rPr>
              <a:t>Authored by</a:t>
            </a:r>
            <a:r>
              <a:rPr lang="en-US" sz="1200" b="0" i="0" kern="1200" dirty="0">
                <a:solidFill>
                  <a:schemeClr val="tx1"/>
                </a:solidFill>
                <a:effectLst/>
                <a:latin typeface="Tahoma" panose="020B0604030504040204" pitchFamily="34" charset="0"/>
                <a:ea typeface="+mn-ea"/>
                <a:cs typeface="+mn-cs"/>
              </a:rPr>
              <a:t>: CK-12. </a:t>
            </a:r>
            <a:r>
              <a:rPr lang="en-US" sz="1200" b="1" i="0" kern="1200" dirty="0">
                <a:solidFill>
                  <a:schemeClr val="tx1"/>
                </a:solidFill>
                <a:effectLst/>
                <a:latin typeface="Tahoma" panose="020B0604030504040204" pitchFamily="34" charset="0"/>
                <a:ea typeface="+mn-ea"/>
                <a:cs typeface="+mn-cs"/>
              </a:rPr>
              <a:t>Located at</a:t>
            </a:r>
            <a:r>
              <a:rPr lang="en-US" sz="1200" b="0" i="0" kern="1200" dirty="0">
                <a:solidFill>
                  <a:schemeClr val="tx1"/>
                </a:solidFill>
                <a:effectLst/>
                <a:latin typeface="Tahoma" panose="020B0604030504040204" pitchFamily="34" charset="0"/>
                <a:ea typeface="+mn-ea"/>
                <a:cs typeface="+mn-cs"/>
              </a:rPr>
              <a:t>: </a:t>
            </a:r>
            <a:r>
              <a:rPr lang="en-US" sz="1200" b="1" i="0" u="sng" kern="1200" dirty="0">
                <a:solidFill>
                  <a:schemeClr val="tx1"/>
                </a:solidFill>
                <a:effectLst/>
                <a:latin typeface="Tahoma" panose="020B0604030504040204" pitchFamily="34" charset="0"/>
                <a:ea typeface="+mn-ea"/>
                <a:cs typeface="+mn-cs"/>
                <a:hlinkClick r:id="rId3"/>
              </a:rPr>
              <a:t>http://www.ck12.org/biology/Plant-Growth/lesson/Plant-Growth/r35/</a:t>
            </a:r>
            <a:r>
              <a:rPr lang="en-US" sz="1200" b="0" i="0" kern="1200" dirty="0">
                <a:solidFill>
                  <a:schemeClr val="tx1"/>
                </a:solidFill>
                <a:effectLst/>
                <a:latin typeface="Tahoma" panose="020B0604030504040204" pitchFamily="34" charset="0"/>
                <a:ea typeface="+mn-ea"/>
                <a:cs typeface="+mn-cs"/>
              </a:rPr>
              <a:t>. </a:t>
            </a:r>
            <a:r>
              <a:rPr lang="en-US" sz="1200" b="1" i="0" kern="1200" dirty="0">
                <a:solidFill>
                  <a:schemeClr val="tx1"/>
                </a:solidFill>
                <a:effectLst/>
                <a:latin typeface="Tahoma" panose="020B0604030504040204" pitchFamily="34" charset="0"/>
                <a:ea typeface="+mn-ea"/>
                <a:cs typeface="+mn-cs"/>
              </a:rPr>
              <a:t>Project</a:t>
            </a:r>
            <a:r>
              <a:rPr lang="en-US" sz="1200" b="0" i="0" kern="1200" dirty="0">
                <a:solidFill>
                  <a:schemeClr val="tx1"/>
                </a:solidFill>
                <a:effectLst/>
                <a:latin typeface="Tahoma" panose="020B0604030504040204" pitchFamily="34" charset="0"/>
                <a:ea typeface="+mn-ea"/>
                <a:cs typeface="+mn-cs"/>
              </a:rPr>
              <a:t>: Biology. </a:t>
            </a:r>
            <a:r>
              <a:rPr lang="en-US" sz="1200" b="1" i="0" kern="1200" dirty="0">
                <a:solidFill>
                  <a:schemeClr val="tx1"/>
                </a:solidFill>
                <a:effectLst/>
                <a:latin typeface="Tahoma" panose="020B0604030504040204" pitchFamily="34" charset="0"/>
                <a:ea typeface="+mn-ea"/>
                <a:cs typeface="+mn-cs"/>
              </a:rPr>
              <a:t>License</a:t>
            </a:r>
            <a:r>
              <a:rPr lang="en-US" sz="1200" b="0" i="0" kern="1200" dirty="0">
                <a:solidFill>
                  <a:schemeClr val="tx1"/>
                </a:solidFill>
                <a:effectLst/>
                <a:latin typeface="Tahoma" panose="020B0604030504040204" pitchFamily="34" charset="0"/>
                <a:ea typeface="+mn-ea"/>
                <a:cs typeface="+mn-cs"/>
              </a:rPr>
              <a:t>: </a:t>
            </a:r>
            <a:r>
              <a:rPr lang="en-US" sz="1200" b="1" i="1" u="sng" kern="1200" dirty="0">
                <a:solidFill>
                  <a:schemeClr val="tx1"/>
                </a:solidFill>
                <a:effectLst/>
                <a:latin typeface="Tahoma" panose="020B0604030504040204" pitchFamily="34" charset="0"/>
                <a:ea typeface="+mn-ea"/>
                <a:cs typeface="+mn-cs"/>
                <a:hlinkClick r:id="rId4"/>
              </a:rPr>
              <a:t>CC BY-NC: Attribution-</a:t>
            </a:r>
            <a:r>
              <a:rPr lang="en-US" sz="1200" b="1" i="1" u="sng" kern="1200" dirty="0" err="1">
                <a:solidFill>
                  <a:schemeClr val="tx1"/>
                </a:solidFill>
                <a:effectLst/>
                <a:latin typeface="Tahoma" panose="020B0604030504040204" pitchFamily="34" charset="0"/>
                <a:ea typeface="+mn-ea"/>
                <a:cs typeface="+mn-cs"/>
                <a:hlinkClick r:id="rId4"/>
              </a:rPr>
              <a:t>NonCommercial</a:t>
            </a:r>
            <a:endParaRPr lang="en-US" sz="1200" b="0" i="0" kern="1200" dirty="0">
              <a:solidFill>
                <a:schemeClr val="tx1"/>
              </a:solidFill>
              <a:effectLst/>
              <a:latin typeface="Tahoma" panose="020B0604030504040204" pitchFamily="34" charset="0"/>
              <a:ea typeface="+mn-ea"/>
              <a:cs typeface="+mn-cs"/>
            </a:endParaRPr>
          </a:p>
          <a:p>
            <a:endParaRPr lang="en-US" dirty="0"/>
          </a:p>
        </p:txBody>
      </p:sp>
      <p:sp>
        <p:nvSpPr>
          <p:cNvPr id="4" name="Slide Number Placeholder 3"/>
          <p:cNvSpPr>
            <a:spLocks noGrp="1"/>
          </p:cNvSpPr>
          <p:nvPr>
            <p:ph type="sldNum" sz="quarter" idx="10"/>
          </p:nvPr>
        </p:nvSpPr>
        <p:spPr/>
        <p:txBody>
          <a:bodyPr/>
          <a:lstStyle/>
          <a:p>
            <a:fld id="{B1E6DF9A-4138-4CE9-A2AE-AB9413786FF0}" type="slidenum">
              <a:rPr lang="en-US" smtClean="0"/>
              <a:pPr/>
              <a:t>60</a:t>
            </a:fld>
            <a:endParaRPr lang="en-US" dirty="0"/>
          </a:p>
        </p:txBody>
      </p:sp>
    </p:spTree>
    <p:extLst>
      <p:ext uri="{BB962C8B-B14F-4D97-AF65-F5344CB8AC3E}">
        <p14:creationId xmlns:p14="http://schemas.microsoft.com/office/powerpoint/2010/main" val="146260929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Tahoma" panose="020B0604030504040204" pitchFamily="34" charset="0"/>
                <a:ea typeface="+mn-ea"/>
                <a:cs typeface="+mn-cs"/>
              </a:rPr>
              <a:t>(credit: Adrian </a:t>
            </a:r>
            <a:r>
              <a:rPr lang="en-US" sz="1200" b="0" i="0" kern="1200" dirty="0" err="1">
                <a:solidFill>
                  <a:schemeClr val="tx1"/>
                </a:solidFill>
                <a:effectLst/>
                <a:latin typeface="Tahoma" panose="020B0604030504040204" pitchFamily="34" charset="0"/>
                <a:ea typeface="+mn-ea"/>
                <a:cs typeface="+mn-cs"/>
              </a:rPr>
              <a:t>Pingstone</a:t>
            </a:r>
            <a:r>
              <a:rPr lang="en-US" sz="1200" b="0" i="0" kern="1200" dirty="0">
                <a:solidFill>
                  <a:schemeClr val="tx1"/>
                </a:solidFill>
                <a:effectLst/>
                <a:latin typeface="Tahoma" panose="020B0604030504040204" pitchFamily="34" charset="0"/>
                <a:ea typeface="+mn-ea"/>
                <a:cs typeface="+mn-cs"/>
              </a:rPr>
              <a:t>) in Biology. </a:t>
            </a:r>
            <a:r>
              <a:rPr lang="en-US" sz="1200" b="1" i="0" kern="1200" dirty="0">
                <a:solidFill>
                  <a:schemeClr val="tx1"/>
                </a:solidFill>
                <a:effectLst/>
                <a:latin typeface="Tahoma" panose="020B0604030504040204" pitchFamily="34" charset="0"/>
                <a:ea typeface="+mn-ea"/>
                <a:cs typeface="+mn-cs"/>
              </a:rPr>
              <a:t>Provided by</a:t>
            </a:r>
            <a:r>
              <a:rPr lang="en-US" sz="1200" b="0" i="0" kern="1200" dirty="0">
                <a:solidFill>
                  <a:schemeClr val="tx1"/>
                </a:solidFill>
                <a:effectLst/>
                <a:latin typeface="Tahoma" panose="020B0604030504040204" pitchFamily="34" charset="0"/>
                <a:ea typeface="+mn-ea"/>
                <a:cs typeface="+mn-cs"/>
              </a:rPr>
              <a:t>: </a:t>
            </a:r>
            <a:r>
              <a:rPr lang="en-US" sz="1200" b="0" i="0" kern="1200" dirty="0" err="1">
                <a:solidFill>
                  <a:schemeClr val="tx1"/>
                </a:solidFill>
                <a:effectLst/>
                <a:latin typeface="Tahoma" panose="020B0604030504040204" pitchFamily="34" charset="0"/>
                <a:ea typeface="+mn-ea"/>
                <a:cs typeface="+mn-cs"/>
              </a:rPr>
              <a:t>OpenStax</a:t>
            </a:r>
            <a:r>
              <a:rPr lang="en-US" sz="1200" b="0" i="0" kern="1200" dirty="0">
                <a:solidFill>
                  <a:schemeClr val="tx1"/>
                </a:solidFill>
                <a:effectLst/>
                <a:latin typeface="Tahoma" panose="020B0604030504040204" pitchFamily="34" charset="0"/>
                <a:ea typeface="+mn-ea"/>
                <a:cs typeface="+mn-cs"/>
              </a:rPr>
              <a:t> CNX. </a:t>
            </a:r>
            <a:r>
              <a:rPr lang="en-US" sz="1200" b="1" i="0" kern="1200" dirty="0">
                <a:solidFill>
                  <a:schemeClr val="tx1"/>
                </a:solidFill>
                <a:effectLst/>
                <a:latin typeface="Tahoma" panose="020B0604030504040204" pitchFamily="34" charset="0"/>
                <a:ea typeface="+mn-ea"/>
                <a:cs typeface="+mn-cs"/>
              </a:rPr>
              <a:t>Located at</a:t>
            </a:r>
            <a:r>
              <a:rPr lang="en-US" sz="1200" b="0" i="0" kern="1200" dirty="0">
                <a:solidFill>
                  <a:schemeClr val="tx1"/>
                </a:solidFill>
                <a:effectLst/>
                <a:latin typeface="Tahoma" panose="020B0604030504040204" pitchFamily="34" charset="0"/>
                <a:ea typeface="+mn-ea"/>
                <a:cs typeface="+mn-cs"/>
              </a:rPr>
              <a:t>: </a:t>
            </a:r>
            <a:r>
              <a:rPr lang="en-US" sz="1200" b="1" i="0" u="sng" kern="1200" dirty="0">
                <a:solidFill>
                  <a:schemeClr val="tx1"/>
                </a:solidFill>
                <a:effectLst/>
                <a:latin typeface="Tahoma" panose="020B0604030504040204" pitchFamily="34" charset="0"/>
                <a:ea typeface="+mn-ea"/>
                <a:cs typeface="+mn-cs"/>
                <a:hlinkClick r:id="rId3"/>
              </a:rPr>
              <a:t>http://cnx.org/contents/185cbf87-c72e-48f5-b51e-f14f21b5eabd@10.8</a:t>
            </a:r>
            <a:r>
              <a:rPr lang="en-US" sz="1200" b="0" i="0" kern="1200" dirty="0">
                <a:solidFill>
                  <a:schemeClr val="tx1"/>
                </a:solidFill>
                <a:effectLst/>
                <a:latin typeface="Tahoma" panose="020B0604030504040204" pitchFamily="34" charset="0"/>
                <a:ea typeface="+mn-ea"/>
                <a:cs typeface="+mn-cs"/>
              </a:rPr>
              <a:t>. </a:t>
            </a:r>
            <a:r>
              <a:rPr lang="en-US" sz="1200" b="1" i="0" kern="1200" dirty="0">
                <a:solidFill>
                  <a:schemeClr val="tx1"/>
                </a:solidFill>
                <a:effectLst/>
                <a:latin typeface="Tahoma" panose="020B0604030504040204" pitchFamily="34" charset="0"/>
                <a:ea typeface="+mn-ea"/>
                <a:cs typeface="+mn-cs"/>
              </a:rPr>
              <a:t>License</a:t>
            </a:r>
            <a:r>
              <a:rPr lang="en-US" sz="1200" b="0" i="0" kern="1200" dirty="0">
                <a:solidFill>
                  <a:schemeClr val="tx1"/>
                </a:solidFill>
                <a:effectLst/>
                <a:latin typeface="Tahoma" panose="020B0604030504040204" pitchFamily="34" charset="0"/>
                <a:ea typeface="+mn-ea"/>
                <a:cs typeface="+mn-cs"/>
              </a:rPr>
              <a:t>: </a:t>
            </a:r>
            <a:r>
              <a:rPr lang="en-US" sz="1200" b="1" i="1" u="sng" kern="1200" dirty="0">
                <a:solidFill>
                  <a:schemeClr val="tx1"/>
                </a:solidFill>
                <a:effectLst/>
                <a:latin typeface="Tahoma" panose="020B0604030504040204" pitchFamily="34" charset="0"/>
                <a:ea typeface="+mn-ea"/>
                <a:cs typeface="+mn-cs"/>
                <a:hlinkClick r:id="rId4"/>
              </a:rPr>
              <a:t>CC BY: Attribution</a:t>
            </a:r>
            <a:r>
              <a:rPr lang="en-US" sz="1200" b="0" i="0" kern="1200" dirty="0">
                <a:solidFill>
                  <a:schemeClr val="tx1"/>
                </a:solidFill>
                <a:effectLst/>
                <a:latin typeface="Tahoma" panose="020B0604030504040204" pitchFamily="34" charset="0"/>
                <a:ea typeface="+mn-ea"/>
                <a:cs typeface="+mn-cs"/>
              </a:rPr>
              <a:t>. </a:t>
            </a:r>
            <a:r>
              <a:rPr lang="en-US" sz="1200" b="1" i="0" kern="1200" dirty="0">
                <a:solidFill>
                  <a:schemeClr val="tx1"/>
                </a:solidFill>
                <a:effectLst/>
                <a:latin typeface="Tahoma" panose="020B0604030504040204" pitchFamily="34" charset="0"/>
                <a:ea typeface="+mn-ea"/>
                <a:cs typeface="+mn-cs"/>
              </a:rPr>
              <a:t>License Terms</a:t>
            </a:r>
            <a:r>
              <a:rPr lang="en-US" sz="1200" b="0" i="0" kern="1200" dirty="0">
                <a:solidFill>
                  <a:schemeClr val="tx1"/>
                </a:solidFill>
                <a:effectLst/>
                <a:latin typeface="Tahoma" panose="020B0604030504040204" pitchFamily="34" charset="0"/>
                <a:ea typeface="+mn-ea"/>
                <a:cs typeface="+mn-cs"/>
              </a:rPr>
              <a:t>: Download for free at http://cnx.org/contents/185cbf87-c72e-48f5-b51e-f14f21b5eabd@10.8</a:t>
            </a:r>
          </a:p>
          <a:p>
            <a:endParaRPr lang="en-US" dirty="0"/>
          </a:p>
        </p:txBody>
      </p:sp>
      <p:sp>
        <p:nvSpPr>
          <p:cNvPr id="4" name="Slide Number Placeholder 3"/>
          <p:cNvSpPr>
            <a:spLocks noGrp="1"/>
          </p:cNvSpPr>
          <p:nvPr>
            <p:ph type="sldNum" sz="quarter" idx="10"/>
          </p:nvPr>
        </p:nvSpPr>
        <p:spPr/>
        <p:txBody>
          <a:bodyPr/>
          <a:lstStyle/>
          <a:p>
            <a:fld id="{B1E6DF9A-4138-4CE9-A2AE-AB9413786FF0}" type="slidenum">
              <a:rPr lang="en-US" smtClean="0"/>
              <a:pPr/>
              <a:t>61</a:t>
            </a:fld>
            <a:endParaRPr lang="en-US" dirty="0"/>
          </a:p>
        </p:txBody>
      </p:sp>
    </p:spTree>
    <p:extLst>
      <p:ext uri="{BB962C8B-B14F-4D97-AF65-F5344CB8AC3E}">
        <p14:creationId xmlns:p14="http://schemas.microsoft.com/office/powerpoint/2010/main" val="263272627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Tahoma" panose="020B0604030504040204" pitchFamily="34" charset="0"/>
                <a:ea typeface="+mn-ea"/>
                <a:cs typeface="+mn-cs"/>
              </a:rPr>
              <a:t>(credit: Bob Nichols, USDA) in Biology. </a:t>
            </a:r>
            <a:r>
              <a:rPr lang="en-US" sz="1200" b="1" i="0" kern="1200" dirty="0">
                <a:solidFill>
                  <a:schemeClr val="tx1"/>
                </a:solidFill>
                <a:effectLst/>
                <a:latin typeface="Tahoma" panose="020B0604030504040204" pitchFamily="34" charset="0"/>
                <a:ea typeface="+mn-ea"/>
                <a:cs typeface="+mn-cs"/>
              </a:rPr>
              <a:t>Provided by</a:t>
            </a:r>
            <a:r>
              <a:rPr lang="en-US" sz="1200" b="0" i="0" kern="1200" dirty="0">
                <a:solidFill>
                  <a:schemeClr val="tx1"/>
                </a:solidFill>
                <a:effectLst/>
                <a:latin typeface="Tahoma" panose="020B0604030504040204" pitchFamily="34" charset="0"/>
                <a:ea typeface="+mn-ea"/>
                <a:cs typeface="+mn-cs"/>
              </a:rPr>
              <a:t>: </a:t>
            </a:r>
            <a:r>
              <a:rPr lang="en-US" sz="1200" b="0" i="0" kern="1200" dirty="0" err="1">
                <a:solidFill>
                  <a:schemeClr val="tx1"/>
                </a:solidFill>
                <a:effectLst/>
                <a:latin typeface="Tahoma" panose="020B0604030504040204" pitchFamily="34" charset="0"/>
                <a:ea typeface="+mn-ea"/>
                <a:cs typeface="+mn-cs"/>
              </a:rPr>
              <a:t>OpenStax</a:t>
            </a:r>
            <a:r>
              <a:rPr lang="en-US" sz="1200" b="0" i="0" kern="1200" dirty="0">
                <a:solidFill>
                  <a:schemeClr val="tx1"/>
                </a:solidFill>
                <a:effectLst/>
                <a:latin typeface="Tahoma" panose="020B0604030504040204" pitchFamily="34" charset="0"/>
                <a:ea typeface="+mn-ea"/>
                <a:cs typeface="+mn-cs"/>
              </a:rPr>
              <a:t> CNX. </a:t>
            </a:r>
            <a:r>
              <a:rPr lang="en-US" sz="1200" b="1" i="0" kern="1200" dirty="0">
                <a:solidFill>
                  <a:schemeClr val="tx1"/>
                </a:solidFill>
                <a:effectLst/>
                <a:latin typeface="Tahoma" panose="020B0604030504040204" pitchFamily="34" charset="0"/>
                <a:ea typeface="+mn-ea"/>
                <a:cs typeface="+mn-cs"/>
              </a:rPr>
              <a:t>Located at</a:t>
            </a:r>
            <a:r>
              <a:rPr lang="en-US" sz="1200" b="0" i="0" kern="1200" dirty="0">
                <a:solidFill>
                  <a:schemeClr val="tx1"/>
                </a:solidFill>
                <a:effectLst/>
                <a:latin typeface="Tahoma" panose="020B0604030504040204" pitchFamily="34" charset="0"/>
                <a:ea typeface="+mn-ea"/>
                <a:cs typeface="+mn-cs"/>
              </a:rPr>
              <a:t>: </a:t>
            </a:r>
            <a:r>
              <a:rPr lang="en-US" sz="1200" b="1" i="0" u="sng" kern="1200" dirty="0">
                <a:solidFill>
                  <a:schemeClr val="tx1"/>
                </a:solidFill>
                <a:effectLst/>
                <a:latin typeface="Tahoma" panose="020B0604030504040204" pitchFamily="34" charset="0"/>
                <a:ea typeface="+mn-ea"/>
                <a:cs typeface="+mn-cs"/>
                <a:hlinkClick r:id="rId3"/>
              </a:rPr>
              <a:t>http://cnx.org/contents/185cbf87-c72e-48f5-b51e-f14f21b5eabd@10.8</a:t>
            </a:r>
            <a:r>
              <a:rPr lang="en-US" sz="1200" b="0" i="0" kern="1200" dirty="0">
                <a:solidFill>
                  <a:schemeClr val="tx1"/>
                </a:solidFill>
                <a:effectLst/>
                <a:latin typeface="Tahoma" panose="020B0604030504040204" pitchFamily="34" charset="0"/>
                <a:ea typeface="+mn-ea"/>
                <a:cs typeface="+mn-cs"/>
              </a:rPr>
              <a:t>. </a:t>
            </a:r>
            <a:r>
              <a:rPr lang="en-US" sz="1200" b="1" i="0" kern="1200" dirty="0">
                <a:solidFill>
                  <a:schemeClr val="tx1"/>
                </a:solidFill>
                <a:effectLst/>
                <a:latin typeface="Tahoma" panose="020B0604030504040204" pitchFamily="34" charset="0"/>
                <a:ea typeface="+mn-ea"/>
                <a:cs typeface="+mn-cs"/>
              </a:rPr>
              <a:t>License</a:t>
            </a:r>
            <a:r>
              <a:rPr lang="en-US" sz="1200" b="0" i="0" kern="1200" dirty="0">
                <a:solidFill>
                  <a:schemeClr val="tx1"/>
                </a:solidFill>
                <a:effectLst/>
                <a:latin typeface="Tahoma" panose="020B0604030504040204" pitchFamily="34" charset="0"/>
                <a:ea typeface="+mn-ea"/>
                <a:cs typeface="+mn-cs"/>
              </a:rPr>
              <a:t>: </a:t>
            </a:r>
            <a:r>
              <a:rPr lang="en-US" sz="1200" b="1" i="1" u="sng" kern="1200" dirty="0">
                <a:solidFill>
                  <a:schemeClr val="tx1"/>
                </a:solidFill>
                <a:effectLst/>
                <a:latin typeface="Tahoma" panose="020B0604030504040204" pitchFamily="34" charset="0"/>
                <a:ea typeface="+mn-ea"/>
                <a:cs typeface="+mn-cs"/>
                <a:hlinkClick r:id="rId4"/>
              </a:rPr>
              <a:t>CC BY: Attribution</a:t>
            </a:r>
            <a:r>
              <a:rPr lang="en-US" sz="1200" b="0" i="0" kern="1200" dirty="0">
                <a:solidFill>
                  <a:schemeClr val="tx1"/>
                </a:solidFill>
                <a:effectLst/>
                <a:latin typeface="Tahoma" panose="020B0604030504040204" pitchFamily="34" charset="0"/>
                <a:ea typeface="+mn-ea"/>
                <a:cs typeface="+mn-cs"/>
              </a:rPr>
              <a:t>. </a:t>
            </a:r>
            <a:r>
              <a:rPr lang="en-US" sz="1200" b="1" i="0" kern="1200" dirty="0">
                <a:solidFill>
                  <a:schemeClr val="tx1"/>
                </a:solidFill>
                <a:effectLst/>
                <a:latin typeface="Tahoma" panose="020B0604030504040204" pitchFamily="34" charset="0"/>
                <a:ea typeface="+mn-ea"/>
                <a:cs typeface="+mn-cs"/>
              </a:rPr>
              <a:t>License Terms</a:t>
            </a:r>
            <a:r>
              <a:rPr lang="en-US" sz="1200" b="0" i="0" kern="1200" dirty="0">
                <a:solidFill>
                  <a:schemeClr val="tx1"/>
                </a:solidFill>
                <a:effectLst/>
                <a:latin typeface="Tahoma" panose="020B0604030504040204" pitchFamily="34" charset="0"/>
                <a:ea typeface="+mn-ea"/>
                <a:cs typeface="+mn-cs"/>
              </a:rPr>
              <a:t>: Download for free at http://cnx.org/contents/185cbf87-c72e-48f5-b51e-f14f21b5eabd@10.8</a:t>
            </a:r>
          </a:p>
          <a:p>
            <a:endParaRPr lang="en-US" dirty="0"/>
          </a:p>
        </p:txBody>
      </p:sp>
      <p:sp>
        <p:nvSpPr>
          <p:cNvPr id="4" name="Slide Number Placeholder 3"/>
          <p:cNvSpPr>
            <a:spLocks noGrp="1"/>
          </p:cNvSpPr>
          <p:nvPr>
            <p:ph type="sldNum" sz="quarter" idx="10"/>
          </p:nvPr>
        </p:nvSpPr>
        <p:spPr/>
        <p:txBody>
          <a:bodyPr/>
          <a:lstStyle/>
          <a:p>
            <a:fld id="{B1E6DF9A-4138-4CE9-A2AE-AB9413786FF0}" type="slidenum">
              <a:rPr lang="en-US" smtClean="0"/>
              <a:pPr/>
              <a:t>65</a:t>
            </a:fld>
            <a:endParaRPr lang="en-US" dirty="0"/>
          </a:p>
        </p:txBody>
      </p:sp>
    </p:spTree>
    <p:extLst>
      <p:ext uri="{BB962C8B-B14F-4D97-AF65-F5344CB8AC3E}">
        <p14:creationId xmlns:p14="http://schemas.microsoft.com/office/powerpoint/2010/main" val="12024203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Tahoma" panose="020B0604030504040204" pitchFamily="34" charset="0"/>
                <a:ea typeface="+mn-ea"/>
                <a:cs typeface="+mn-cs"/>
              </a:rPr>
              <a:t>Plant Cells. </a:t>
            </a:r>
            <a:r>
              <a:rPr lang="en-US" sz="1200" b="1" i="0" kern="1200" dirty="0">
                <a:solidFill>
                  <a:schemeClr val="tx1"/>
                </a:solidFill>
                <a:effectLst/>
                <a:latin typeface="Tahoma" panose="020B0604030504040204" pitchFamily="34" charset="0"/>
                <a:ea typeface="+mn-ea"/>
                <a:cs typeface="+mn-cs"/>
              </a:rPr>
              <a:t>Authored by</a:t>
            </a:r>
            <a:r>
              <a:rPr lang="en-US" sz="1200" b="0" i="0" kern="1200" dirty="0">
                <a:solidFill>
                  <a:schemeClr val="tx1"/>
                </a:solidFill>
                <a:effectLst/>
                <a:latin typeface="Tahoma" panose="020B0604030504040204" pitchFamily="34" charset="0"/>
                <a:ea typeface="+mn-ea"/>
                <a:cs typeface="+mn-cs"/>
              </a:rPr>
              <a:t>: Douglas Wilkin, Ph.D. and Jean </a:t>
            </a:r>
            <a:r>
              <a:rPr lang="en-US" sz="1200" b="0" i="0" kern="1200" dirty="0" err="1">
                <a:solidFill>
                  <a:schemeClr val="tx1"/>
                </a:solidFill>
                <a:effectLst/>
                <a:latin typeface="Tahoma" panose="020B0604030504040204" pitchFamily="34" charset="0"/>
                <a:ea typeface="+mn-ea"/>
                <a:cs typeface="+mn-cs"/>
              </a:rPr>
              <a:t>Brainard</a:t>
            </a:r>
            <a:r>
              <a:rPr lang="en-US" sz="1200" b="0" i="0" kern="1200" dirty="0">
                <a:solidFill>
                  <a:schemeClr val="tx1"/>
                </a:solidFill>
                <a:effectLst/>
                <a:latin typeface="Tahoma" panose="020B0604030504040204" pitchFamily="34" charset="0"/>
                <a:ea typeface="+mn-ea"/>
                <a:cs typeface="+mn-cs"/>
              </a:rPr>
              <a:t>, Ph.D.. </a:t>
            </a:r>
            <a:r>
              <a:rPr lang="en-US" sz="1200" b="1" i="0" kern="1200" dirty="0">
                <a:solidFill>
                  <a:schemeClr val="tx1"/>
                </a:solidFill>
                <a:effectLst/>
                <a:latin typeface="Tahoma" panose="020B0604030504040204" pitchFamily="34" charset="0"/>
                <a:ea typeface="+mn-ea"/>
                <a:cs typeface="+mn-cs"/>
              </a:rPr>
              <a:t>Provided by</a:t>
            </a:r>
            <a:r>
              <a:rPr lang="en-US" sz="1200" b="0" i="0" kern="1200" dirty="0">
                <a:solidFill>
                  <a:schemeClr val="tx1"/>
                </a:solidFill>
                <a:effectLst/>
                <a:latin typeface="Tahoma" panose="020B0604030504040204" pitchFamily="34" charset="0"/>
                <a:ea typeface="+mn-ea"/>
                <a:cs typeface="+mn-cs"/>
              </a:rPr>
              <a:t>: CK-12. </a:t>
            </a:r>
            <a:r>
              <a:rPr lang="en-US" sz="1200" b="1" i="0" kern="1200" dirty="0">
                <a:solidFill>
                  <a:schemeClr val="tx1"/>
                </a:solidFill>
                <a:effectLst/>
                <a:latin typeface="Tahoma" panose="020B0604030504040204" pitchFamily="34" charset="0"/>
                <a:ea typeface="+mn-ea"/>
                <a:cs typeface="+mn-cs"/>
              </a:rPr>
              <a:t>Located at</a:t>
            </a:r>
            <a:r>
              <a:rPr lang="en-US" sz="1200" b="0" i="0" kern="1200" dirty="0">
                <a:solidFill>
                  <a:schemeClr val="tx1"/>
                </a:solidFill>
                <a:effectLst/>
                <a:latin typeface="Tahoma" panose="020B0604030504040204" pitchFamily="34" charset="0"/>
                <a:ea typeface="+mn-ea"/>
                <a:cs typeface="+mn-cs"/>
              </a:rPr>
              <a:t>: </a:t>
            </a:r>
            <a:r>
              <a:rPr lang="en-US" sz="1200" b="1" i="0" u="sng" kern="1200" dirty="0">
                <a:solidFill>
                  <a:schemeClr val="tx1"/>
                </a:solidFill>
                <a:effectLst/>
                <a:latin typeface="Tahoma" panose="020B0604030504040204" pitchFamily="34" charset="0"/>
                <a:ea typeface="+mn-ea"/>
                <a:cs typeface="+mn-cs"/>
                <a:hlinkClick r:id="rId3"/>
              </a:rPr>
              <a:t>http://www.ck12.org/biology/Plant-Cells/lesson/Plant-Cells/r34/</a:t>
            </a:r>
            <a:r>
              <a:rPr lang="en-US" sz="1200" b="0" i="0" kern="1200" dirty="0">
                <a:solidFill>
                  <a:schemeClr val="tx1"/>
                </a:solidFill>
                <a:effectLst/>
                <a:latin typeface="Tahoma" panose="020B0604030504040204" pitchFamily="34" charset="0"/>
                <a:ea typeface="+mn-ea"/>
                <a:cs typeface="+mn-cs"/>
              </a:rPr>
              <a:t>. </a:t>
            </a:r>
            <a:r>
              <a:rPr lang="en-US" sz="1200" b="1" i="0" kern="1200" dirty="0">
                <a:solidFill>
                  <a:schemeClr val="tx1"/>
                </a:solidFill>
                <a:effectLst/>
                <a:latin typeface="Tahoma" panose="020B0604030504040204" pitchFamily="34" charset="0"/>
                <a:ea typeface="+mn-ea"/>
                <a:cs typeface="+mn-cs"/>
              </a:rPr>
              <a:t>License</a:t>
            </a:r>
            <a:r>
              <a:rPr lang="en-US" sz="1200" b="0" i="0" kern="1200" dirty="0">
                <a:solidFill>
                  <a:schemeClr val="tx1"/>
                </a:solidFill>
                <a:effectLst/>
                <a:latin typeface="Tahoma" panose="020B0604030504040204" pitchFamily="34" charset="0"/>
                <a:ea typeface="+mn-ea"/>
                <a:cs typeface="+mn-cs"/>
              </a:rPr>
              <a:t>: </a:t>
            </a:r>
            <a:r>
              <a:rPr lang="en-US" sz="1200" b="1" i="1" u="sng" kern="1200" dirty="0">
                <a:solidFill>
                  <a:schemeClr val="tx1"/>
                </a:solidFill>
                <a:effectLst/>
                <a:latin typeface="Tahoma" panose="020B0604030504040204" pitchFamily="34" charset="0"/>
                <a:ea typeface="+mn-ea"/>
                <a:cs typeface="+mn-cs"/>
                <a:hlinkClick r:id="rId4"/>
              </a:rPr>
              <a:t>CC BY-NC: Attribution-</a:t>
            </a:r>
            <a:r>
              <a:rPr lang="en-US" sz="1200" b="1" i="1" u="sng" kern="1200" dirty="0" err="1">
                <a:solidFill>
                  <a:schemeClr val="tx1"/>
                </a:solidFill>
                <a:effectLst/>
                <a:latin typeface="Tahoma" panose="020B0604030504040204" pitchFamily="34" charset="0"/>
                <a:ea typeface="+mn-ea"/>
                <a:cs typeface="+mn-cs"/>
                <a:hlinkClick r:id="rId4"/>
              </a:rPr>
              <a:t>NonCommercial</a:t>
            </a:r>
            <a:endParaRPr lang="en-US" sz="1200" b="0" i="0" kern="1200" dirty="0">
              <a:solidFill>
                <a:schemeClr val="tx1"/>
              </a:solidFill>
              <a:effectLst/>
              <a:latin typeface="Tahoma" panose="020B0604030504040204" pitchFamily="34" charset="0"/>
              <a:ea typeface="+mn-ea"/>
              <a:cs typeface="+mn-cs"/>
            </a:endParaRPr>
          </a:p>
          <a:p>
            <a:endParaRPr lang="en-US" dirty="0"/>
          </a:p>
        </p:txBody>
      </p:sp>
      <p:sp>
        <p:nvSpPr>
          <p:cNvPr id="4" name="Slide Number Placeholder 3"/>
          <p:cNvSpPr>
            <a:spLocks noGrp="1"/>
          </p:cNvSpPr>
          <p:nvPr>
            <p:ph type="sldNum" sz="quarter" idx="10"/>
          </p:nvPr>
        </p:nvSpPr>
        <p:spPr/>
        <p:txBody>
          <a:bodyPr/>
          <a:lstStyle/>
          <a:p>
            <a:fld id="{B1E6DF9A-4138-4CE9-A2AE-AB9413786FF0}" type="slidenum">
              <a:rPr lang="en-US" smtClean="0"/>
              <a:pPr/>
              <a:t>4</a:t>
            </a:fld>
            <a:endParaRPr lang="en-US" dirty="0"/>
          </a:p>
        </p:txBody>
      </p:sp>
    </p:spTree>
    <p:extLst>
      <p:ext uri="{BB962C8B-B14F-4D97-AF65-F5344CB8AC3E}">
        <p14:creationId xmlns:p14="http://schemas.microsoft.com/office/powerpoint/2010/main" val="78955774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fontAlgn="base"/>
            <a:r>
              <a:rPr lang="en-US" sz="1200" kern="1200" dirty="0">
                <a:solidFill>
                  <a:schemeClr val="tx1"/>
                </a:solidFill>
                <a:effectLst/>
                <a:latin typeface="Tahoma" panose="020B0604030504040204" pitchFamily="34" charset="0"/>
                <a:ea typeface="+mn-ea"/>
                <a:cs typeface="+mn-cs"/>
              </a:rPr>
              <a:t>Biology. </a:t>
            </a:r>
            <a:r>
              <a:rPr lang="en-US" sz="1200" b="1" kern="1200" dirty="0">
                <a:solidFill>
                  <a:schemeClr val="tx1"/>
                </a:solidFill>
                <a:effectLst/>
                <a:latin typeface="Tahoma" panose="020B0604030504040204" pitchFamily="34" charset="0"/>
                <a:ea typeface="+mn-ea"/>
                <a:cs typeface="+mn-cs"/>
              </a:rPr>
              <a:t>Provided by</a:t>
            </a:r>
            <a:r>
              <a:rPr lang="en-US" sz="1200" kern="1200" dirty="0">
                <a:solidFill>
                  <a:schemeClr val="tx1"/>
                </a:solidFill>
                <a:effectLst/>
                <a:latin typeface="Tahoma" panose="020B0604030504040204" pitchFamily="34" charset="0"/>
                <a:ea typeface="+mn-ea"/>
                <a:cs typeface="+mn-cs"/>
              </a:rPr>
              <a:t>: </a:t>
            </a:r>
            <a:r>
              <a:rPr lang="en-US" sz="1200" kern="1200" dirty="0" err="1">
                <a:solidFill>
                  <a:schemeClr val="tx1"/>
                </a:solidFill>
                <a:effectLst/>
                <a:latin typeface="Tahoma" panose="020B0604030504040204" pitchFamily="34" charset="0"/>
                <a:ea typeface="+mn-ea"/>
                <a:cs typeface="+mn-cs"/>
              </a:rPr>
              <a:t>OpenStax</a:t>
            </a:r>
            <a:r>
              <a:rPr lang="en-US" sz="1200" kern="1200" dirty="0">
                <a:solidFill>
                  <a:schemeClr val="tx1"/>
                </a:solidFill>
                <a:effectLst/>
                <a:latin typeface="Tahoma" panose="020B0604030504040204" pitchFamily="34" charset="0"/>
                <a:ea typeface="+mn-ea"/>
                <a:cs typeface="+mn-cs"/>
              </a:rPr>
              <a:t> CNX. </a:t>
            </a:r>
            <a:r>
              <a:rPr lang="en-US" sz="1200" b="1" kern="1200" dirty="0">
                <a:solidFill>
                  <a:schemeClr val="tx1"/>
                </a:solidFill>
                <a:effectLst/>
                <a:latin typeface="Tahoma" panose="020B0604030504040204" pitchFamily="34" charset="0"/>
                <a:ea typeface="+mn-ea"/>
                <a:cs typeface="+mn-cs"/>
              </a:rPr>
              <a:t>Located at</a:t>
            </a:r>
            <a:r>
              <a:rPr lang="en-US" sz="1200" kern="1200" dirty="0">
                <a:solidFill>
                  <a:schemeClr val="tx1"/>
                </a:solidFill>
                <a:effectLst/>
                <a:latin typeface="Tahoma" panose="020B0604030504040204" pitchFamily="34" charset="0"/>
                <a:ea typeface="+mn-ea"/>
                <a:cs typeface="+mn-cs"/>
              </a:rPr>
              <a:t>: </a:t>
            </a:r>
            <a:r>
              <a:rPr lang="en-US" sz="1200" b="1" u="sng" kern="1200" dirty="0">
                <a:solidFill>
                  <a:schemeClr val="tx1"/>
                </a:solidFill>
                <a:effectLst/>
                <a:latin typeface="Tahoma" panose="020B0604030504040204" pitchFamily="34" charset="0"/>
                <a:ea typeface="+mn-ea"/>
                <a:cs typeface="+mn-cs"/>
                <a:hlinkClick r:id="rId3"/>
              </a:rPr>
              <a:t>http://cnx.org/contents/185cbf87-c72e-48f5-b51e-f14f21b5eabd@10.8</a:t>
            </a:r>
            <a:r>
              <a:rPr lang="en-US" sz="1200" kern="1200" dirty="0">
                <a:solidFill>
                  <a:schemeClr val="tx1"/>
                </a:solidFill>
                <a:effectLst/>
                <a:latin typeface="Tahoma" panose="020B0604030504040204" pitchFamily="34" charset="0"/>
                <a:ea typeface="+mn-ea"/>
                <a:cs typeface="+mn-cs"/>
              </a:rPr>
              <a:t>. </a:t>
            </a:r>
            <a:r>
              <a:rPr lang="en-US" sz="1200" b="1" kern="1200" dirty="0">
                <a:solidFill>
                  <a:schemeClr val="tx1"/>
                </a:solidFill>
                <a:effectLst/>
                <a:latin typeface="Tahoma" panose="020B0604030504040204" pitchFamily="34" charset="0"/>
                <a:ea typeface="+mn-ea"/>
                <a:cs typeface="+mn-cs"/>
              </a:rPr>
              <a:t>License</a:t>
            </a:r>
            <a:r>
              <a:rPr lang="en-US" sz="1200" kern="1200" dirty="0">
                <a:solidFill>
                  <a:schemeClr val="tx1"/>
                </a:solidFill>
                <a:effectLst/>
                <a:latin typeface="Tahoma" panose="020B0604030504040204" pitchFamily="34" charset="0"/>
                <a:ea typeface="+mn-ea"/>
                <a:cs typeface="+mn-cs"/>
              </a:rPr>
              <a:t>: </a:t>
            </a:r>
            <a:r>
              <a:rPr lang="en-US" sz="1200" b="1" i="1" u="sng" kern="1200" dirty="0">
                <a:solidFill>
                  <a:schemeClr val="tx1"/>
                </a:solidFill>
                <a:effectLst/>
                <a:latin typeface="Tahoma" panose="020B0604030504040204" pitchFamily="34" charset="0"/>
                <a:ea typeface="+mn-ea"/>
                <a:cs typeface="+mn-cs"/>
                <a:hlinkClick r:id="rId4"/>
              </a:rPr>
              <a:t>CC BY: Attribution</a:t>
            </a:r>
            <a:r>
              <a:rPr lang="en-US" sz="1200" kern="1200" dirty="0">
                <a:solidFill>
                  <a:schemeClr val="tx1"/>
                </a:solidFill>
                <a:effectLst/>
                <a:latin typeface="Tahoma" panose="020B0604030504040204" pitchFamily="34" charset="0"/>
                <a:ea typeface="+mn-ea"/>
                <a:cs typeface="+mn-cs"/>
              </a:rPr>
              <a:t>. </a:t>
            </a:r>
            <a:r>
              <a:rPr lang="en-US" sz="1200" b="1" kern="1200" dirty="0">
                <a:solidFill>
                  <a:schemeClr val="tx1"/>
                </a:solidFill>
                <a:effectLst/>
                <a:latin typeface="Tahoma" panose="020B0604030504040204" pitchFamily="34" charset="0"/>
                <a:ea typeface="+mn-ea"/>
                <a:cs typeface="+mn-cs"/>
              </a:rPr>
              <a:t>License Terms</a:t>
            </a:r>
            <a:r>
              <a:rPr lang="en-US" sz="1200" kern="1200" dirty="0">
                <a:solidFill>
                  <a:schemeClr val="tx1"/>
                </a:solidFill>
                <a:effectLst/>
                <a:latin typeface="Tahoma" panose="020B0604030504040204" pitchFamily="34" charset="0"/>
                <a:ea typeface="+mn-ea"/>
                <a:cs typeface="+mn-cs"/>
              </a:rPr>
              <a:t>: Download for free at http://cnx.org/contents/185cbf87-c72e-48f5-b51e-f14f21b5eabd@10.8</a:t>
            </a:r>
          </a:p>
          <a:p>
            <a:br>
              <a:rPr lang="en-US" sz="1200" b="0" i="0" kern="1200" dirty="0">
                <a:solidFill>
                  <a:schemeClr val="tx1"/>
                </a:solidFill>
                <a:effectLst/>
                <a:latin typeface="Tahoma" panose="020B0604030504040204" pitchFamily="34" charset="0"/>
                <a:ea typeface="+mn-ea"/>
                <a:cs typeface="+mn-cs"/>
              </a:rPr>
            </a:br>
            <a:endParaRPr lang="en-US" dirty="0"/>
          </a:p>
        </p:txBody>
      </p:sp>
      <p:sp>
        <p:nvSpPr>
          <p:cNvPr id="4" name="Slide Number Placeholder 3"/>
          <p:cNvSpPr>
            <a:spLocks noGrp="1"/>
          </p:cNvSpPr>
          <p:nvPr>
            <p:ph type="sldNum" sz="quarter" idx="10"/>
          </p:nvPr>
        </p:nvSpPr>
        <p:spPr/>
        <p:txBody>
          <a:bodyPr/>
          <a:lstStyle/>
          <a:p>
            <a:fld id="{B1E6DF9A-4138-4CE9-A2AE-AB9413786FF0}" type="slidenum">
              <a:rPr lang="en-US" smtClean="0"/>
              <a:pPr/>
              <a:t>67</a:t>
            </a:fld>
            <a:endParaRPr lang="en-US" dirty="0"/>
          </a:p>
        </p:txBody>
      </p:sp>
    </p:spTree>
    <p:extLst>
      <p:ext uri="{BB962C8B-B14F-4D97-AF65-F5344CB8AC3E}">
        <p14:creationId xmlns:p14="http://schemas.microsoft.com/office/powerpoint/2010/main" val="51351947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fontAlgn="base"/>
            <a:r>
              <a:rPr lang="en-US" sz="1200" kern="1200" dirty="0">
                <a:solidFill>
                  <a:schemeClr val="tx1"/>
                </a:solidFill>
                <a:effectLst/>
                <a:latin typeface="Tahoma" panose="020B0604030504040204" pitchFamily="34" charset="0"/>
                <a:ea typeface="+mn-ea"/>
                <a:cs typeface="+mn-cs"/>
              </a:rPr>
              <a:t>Biology. </a:t>
            </a:r>
            <a:r>
              <a:rPr lang="en-US" sz="1200" b="1" kern="1200" dirty="0">
                <a:solidFill>
                  <a:schemeClr val="tx1"/>
                </a:solidFill>
                <a:effectLst/>
                <a:latin typeface="Tahoma" panose="020B0604030504040204" pitchFamily="34" charset="0"/>
                <a:ea typeface="+mn-ea"/>
                <a:cs typeface="+mn-cs"/>
              </a:rPr>
              <a:t>Provided by</a:t>
            </a:r>
            <a:r>
              <a:rPr lang="en-US" sz="1200" kern="1200" dirty="0">
                <a:solidFill>
                  <a:schemeClr val="tx1"/>
                </a:solidFill>
                <a:effectLst/>
                <a:latin typeface="Tahoma" panose="020B0604030504040204" pitchFamily="34" charset="0"/>
                <a:ea typeface="+mn-ea"/>
                <a:cs typeface="+mn-cs"/>
              </a:rPr>
              <a:t>: </a:t>
            </a:r>
            <a:r>
              <a:rPr lang="en-US" sz="1200" kern="1200" dirty="0" err="1">
                <a:solidFill>
                  <a:schemeClr val="tx1"/>
                </a:solidFill>
                <a:effectLst/>
                <a:latin typeface="Tahoma" panose="020B0604030504040204" pitchFamily="34" charset="0"/>
                <a:ea typeface="+mn-ea"/>
                <a:cs typeface="+mn-cs"/>
              </a:rPr>
              <a:t>OpenStax</a:t>
            </a:r>
            <a:r>
              <a:rPr lang="en-US" sz="1200" kern="1200" dirty="0">
                <a:solidFill>
                  <a:schemeClr val="tx1"/>
                </a:solidFill>
                <a:effectLst/>
                <a:latin typeface="Tahoma" panose="020B0604030504040204" pitchFamily="34" charset="0"/>
                <a:ea typeface="+mn-ea"/>
                <a:cs typeface="+mn-cs"/>
              </a:rPr>
              <a:t> CNX. </a:t>
            </a:r>
            <a:r>
              <a:rPr lang="en-US" sz="1200" b="1" kern="1200" dirty="0">
                <a:solidFill>
                  <a:schemeClr val="tx1"/>
                </a:solidFill>
                <a:effectLst/>
                <a:latin typeface="Tahoma" panose="020B0604030504040204" pitchFamily="34" charset="0"/>
                <a:ea typeface="+mn-ea"/>
                <a:cs typeface="+mn-cs"/>
              </a:rPr>
              <a:t>Located at</a:t>
            </a:r>
            <a:r>
              <a:rPr lang="en-US" sz="1200" kern="1200" dirty="0">
                <a:solidFill>
                  <a:schemeClr val="tx1"/>
                </a:solidFill>
                <a:effectLst/>
                <a:latin typeface="Tahoma" panose="020B0604030504040204" pitchFamily="34" charset="0"/>
                <a:ea typeface="+mn-ea"/>
                <a:cs typeface="+mn-cs"/>
              </a:rPr>
              <a:t>: </a:t>
            </a:r>
            <a:r>
              <a:rPr lang="en-US" sz="1200" b="1" u="sng" kern="1200" dirty="0">
                <a:solidFill>
                  <a:schemeClr val="tx1"/>
                </a:solidFill>
                <a:effectLst/>
                <a:latin typeface="Tahoma" panose="020B0604030504040204" pitchFamily="34" charset="0"/>
                <a:ea typeface="+mn-ea"/>
                <a:cs typeface="+mn-cs"/>
                <a:hlinkClick r:id="rId3"/>
              </a:rPr>
              <a:t>http://cnx.org/contents/185cbf87-c72e-48f5-b51e-f14f21b5eabd@10.8</a:t>
            </a:r>
            <a:r>
              <a:rPr lang="en-US" sz="1200" kern="1200" dirty="0">
                <a:solidFill>
                  <a:schemeClr val="tx1"/>
                </a:solidFill>
                <a:effectLst/>
                <a:latin typeface="Tahoma" panose="020B0604030504040204" pitchFamily="34" charset="0"/>
                <a:ea typeface="+mn-ea"/>
                <a:cs typeface="+mn-cs"/>
              </a:rPr>
              <a:t>. </a:t>
            </a:r>
            <a:r>
              <a:rPr lang="en-US" sz="1200" b="1" kern="1200" dirty="0">
                <a:solidFill>
                  <a:schemeClr val="tx1"/>
                </a:solidFill>
                <a:effectLst/>
                <a:latin typeface="Tahoma" panose="020B0604030504040204" pitchFamily="34" charset="0"/>
                <a:ea typeface="+mn-ea"/>
                <a:cs typeface="+mn-cs"/>
              </a:rPr>
              <a:t>License</a:t>
            </a:r>
            <a:r>
              <a:rPr lang="en-US" sz="1200" kern="1200" dirty="0">
                <a:solidFill>
                  <a:schemeClr val="tx1"/>
                </a:solidFill>
                <a:effectLst/>
                <a:latin typeface="Tahoma" panose="020B0604030504040204" pitchFamily="34" charset="0"/>
                <a:ea typeface="+mn-ea"/>
                <a:cs typeface="+mn-cs"/>
              </a:rPr>
              <a:t>: </a:t>
            </a:r>
            <a:r>
              <a:rPr lang="en-US" sz="1200" b="1" i="1" u="sng" kern="1200" dirty="0">
                <a:solidFill>
                  <a:schemeClr val="tx1"/>
                </a:solidFill>
                <a:effectLst/>
                <a:latin typeface="Tahoma" panose="020B0604030504040204" pitchFamily="34" charset="0"/>
                <a:ea typeface="+mn-ea"/>
                <a:cs typeface="+mn-cs"/>
                <a:hlinkClick r:id="rId4"/>
              </a:rPr>
              <a:t>CC BY: Attribution</a:t>
            </a:r>
            <a:r>
              <a:rPr lang="en-US" sz="1200" kern="1200" dirty="0">
                <a:solidFill>
                  <a:schemeClr val="tx1"/>
                </a:solidFill>
                <a:effectLst/>
                <a:latin typeface="Tahoma" panose="020B0604030504040204" pitchFamily="34" charset="0"/>
                <a:ea typeface="+mn-ea"/>
                <a:cs typeface="+mn-cs"/>
              </a:rPr>
              <a:t>. </a:t>
            </a:r>
            <a:r>
              <a:rPr lang="en-US" sz="1200" b="1" kern="1200" dirty="0">
                <a:solidFill>
                  <a:schemeClr val="tx1"/>
                </a:solidFill>
                <a:effectLst/>
                <a:latin typeface="Tahoma" panose="020B0604030504040204" pitchFamily="34" charset="0"/>
                <a:ea typeface="+mn-ea"/>
                <a:cs typeface="+mn-cs"/>
              </a:rPr>
              <a:t>License Terms</a:t>
            </a:r>
            <a:r>
              <a:rPr lang="en-US" sz="1200" kern="1200" dirty="0">
                <a:solidFill>
                  <a:schemeClr val="tx1"/>
                </a:solidFill>
                <a:effectLst/>
                <a:latin typeface="Tahoma" panose="020B0604030504040204" pitchFamily="34" charset="0"/>
                <a:ea typeface="+mn-ea"/>
                <a:cs typeface="+mn-cs"/>
              </a:rPr>
              <a:t>: Download for free at http://cnx.org/contents/185cbf87-c72e-48f5-b51e-f14f21b5eabd@10.8</a:t>
            </a:r>
          </a:p>
          <a:p>
            <a:br>
              <a:rPr lang="en-US" sz="1200" b="0" i="0" kern="1200" dirty="0">
                <a:solidFill>
                  <a:schemeClr val="tx1"/>
                </a:solidFill>
                <a:effectLst/>
                <a:latin typeface="Tahoma" panose="020B0604030504040204" pitchFamily="34" charset="0"/>
                <a:ea typeface="+mn-ea"/>
                <a:cs typeface="+mn-cs"/>
              </a:rPr>
            </a:br>
            <a:endParaRPr lang="en-US" dirty="0"/>
          </a:p>
        </p:txBody>
      </p:sp>
      <p:sp>
        <p:nvSpPr>
          <p:cNvPr id="4" name="Slide Number Placeholder 3"/>
          <p:cNvSpPr>
            <a:spLocks noGrp="1"/>
          </p:cNvSpPr>
          <p:nvPr>
            <p:ph type="sldNum" sz="quarter" idx="10"/>
          </p:nvPr>
        </p:nvSpPr>
        <p:spPr/>
        <p:txBody>
          <a:bodyPr/>
          <a:lstStyle/>
          <a:p>
            <a:fld id="{B1E6DF9A-4138-4CE9-A2AE-AB9413786FF0}" type="slidenum">
              <a:rPr lang="en-US" smtClean="0"/>
              <a:pPr/>
              <a:t>68</a:t>
            </a:fld>
            <a:endParaRPr lang="en-US" dirty="0"/>
          </a:p>
        </p:txBody>
      </p:sp>
    </p:spTree>
    <p:extLst>
      <p:ext uri="{BB962C8B-B14F-4D97-AF65-F5344CB8AC3E}">
        <p14:creationId xmlns:p14="http://schemas.microsoft.com/office/powerpoint/2010/main" val="426474286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fontAlgn="base"/>
            <a:r>
              <a:rPr lang="en-US" sz="1200" kern="1200" dirty="0">
                <a:solidFill>
                  <a:schemeClr val="tx1"/>
                </a:solidFill>
                <a:effectLst/>
                <a:latin typeface="Tahoma" panose="020B0604030504040204" pitchFamily="34" charset="0"/>
                <a:ea typeface="+mn-ea"/>
                <a:cs typeface="+mn-cs"/>
              </a:rPr>
              <a:t>Biology. </a:t>
            </a:r>
            <a:r>
              <a:rPr lang="en-US" sz="1200" b="1" kern="1200" dirty="0">
                <a:solidFill>
                  <a:schemeClr val="tx1"/>
                </a:solidFill>
                <a:effectLst/>
                <a:latin typeface="Tahoma" panose="020B0604030504040204" pitchFamily="34" charset="0"/>
                <a:ea typeface="+mn-ea"/>
                <a:cs typeface="+mn-cs"/>
              </a:rPr>
              <a:t>Provided by</a:t>
            </a:r>
            <a:r>
              <a:rPr lang="en-US" sz="1200" kern="1200" dirty="0">
                <a:solidFill>
                  <a:schemeClr val="tx1"/>
                </a:solidFill>
                <a:effectLst/>
                <a:latin typeface="Tahoma" panose="020B0604030504040204" pitchFamily="34" charset="0"/>
                <a:ea typeface="+mn-ea"/>
                <a:cs typeface="+mn-cs"/>
              </a:rPr>
              <a:t>: </a:t>
            </a:r>
            <a:r>
              <a:rPr lang="en-US" sz="1200" kern="1200" dirty="0" err="1">
                <a:solidFill>
                  <a:schemeClr val="tx1"/>
                </a:solidFill>
                <a:effectLst/>
                <a:latin typeface="Tahoma" panose="020B0604030504040204" pitchFamily="34" charset="0"/>
                <a:ea typeface="+mn-ea"/>
                <a:cs typeface="+mn-cs"/>
              </a:rPr>
              <a:t>OpenStax</a:t>
            </a:r>
            <a:r>
              <a:rPr lang="en-US" sz="1200" kern="1200" dirty="0">
                <a:solidFill>
                  <a:schemeClr val="tx1"/>
                </a:solidFill>
                <a:effectLst/>
                <a:latin typeface="Tahoma" panose="020B0604030504040204" pitchFamily="34" charset="0"/>
                <a:ea typeface="+mn-ea"/>
                <a:cs typeface="+mn-cs"/>
              </a:rPr>
              <a:t> CNX. </a:t>
            </a:r>
            <a:r>
              <a:rPr lang="en-US" sz="1200" b="1" kern="1200" dirty="0">
                <a:solidFill>
                  <a:schemeClr val="tx1"/>
                </a:solidFill>
                <a:effectLst/>
                <a:latin typeface="Tahoma" panose="020B0604030504040204" pitchFamily="34" charset="0"/>
                <a:ea typeface="+mn-ea"/>
                <a:cs typeface="+mn-cs"/>
              </a:rPr>
              <a:t>Located at</a:t>
            </a:r>
            <a:r>
              <a:rPr lang="en-US" sz="1200" kern="1200" dirty="0">
                <a:solidFill>
                  <a:schemeClr val="tx1"/>
                </a:solidFill>
                <a:effectLst/>
                <a:latin typeface="Tahoma" panose="020B0604030504040204" pitchFamily="34" charset="0"/>
                <a:ea typeface="+mn-ea"/>
                <a:cs typeface="+mn-cs"/>
              </a:rPr>
              <a:t>: </a:t>
            </a:r>
            <a:r>
              <a:rPr lang="en-US" sz="1200" b="1" u="sng" kern="1200" dirty="0">
                <a:solidFill>
                  <a:schemeClr val="tx1"/>
                </a:solidFill>
                <a:effectLst/>
                <a:latin typeface="Tahoma" panose="020B0604030504040204" pitchFamily="34" charset="0"/>
                <a:ea typeface="+mn-ea"/>
                <a:cs typeface="+mn-cs"/>
                <a:hlinkClick r:id="rId3"/>
              </a:rPr>
              <a:t>http://cnx.org/contents/185cbf87-c72e-48f5-b51e-f14f21b5eabd@10.8</a:t>
            </a:r>
            <a:r>
              <a:rPr lang="en-US" sz="1200" kern="1200" dirty="0">
                <a:solidFill>
                  <a:schemeClr val="tx1"/>
                </a:solidFill>
                <a:effectLst/>
                <a:latin typeface="Tahoma" panose="020B0604030504040204" pitchFamily="34" charset="0"/>
                <a:ea typeface="+mn-ea"/>
                <a:cs typeface="+mn-cs"/>
              </a:rPr>
              <a:t>. </a:t>
            </a:r>
            <a:r>
              <a:rPr lang="en-US" sz="1200" b="1" kern="1200" dirty="0">
                <a:solidFill>
                  <a:schemeClr val="tx1"/>
                </a:solidFill>
                <a:effectLst/>
                <a:latin typeface="Tahoma" panose="020B0604030504040204" pitchFamily="34" charset="0"/>
                <a:ea typeface="+mn-ea"/>
                <a:cs typeface="+mn-cs"/>
              </a:rPr>
              <a:t>License</a:t>
            </a:r>
            <a:r>
              <a:rPr lang="en-US" sz="1200" kern="1200" dirty="0">
                <a:solidFill>
                  <a:schemeClr val="tx1"/>
                </a:solidFill>
                <a:effectLst/>
                <a:latin typeface="Tahoma" panose="020B0604030504040204" pitchFamily="34" charset="0"/>
                <a:ea typeface="+mn-ea"/>
                <a:cs typeface="+mn-cs"/>
              </a:rPr>
              <a:t>: </a:t>
            </a:r>
            <a:r>
              <a:rPr lang="en-US" sz="1200" b="1" i="1" u="sng" kern="1200" dirty="0">
                <a:solidFill>
                  <a:schemeClr val="tx1"/>
                </a:solidFill>
                <a:effectLst/>
                <a:latin typeface="Tahoma" panose="020B0604030504040204" pitchFamily="34" charset="0"/>
                <a:ea typeface="+mn-ea"/>
                <a:cs typeface="+mn-cs"/>
                <a:hlinkClick r:id="rId4"/>
              </a:rPr>
              <a:t>CC BY: Attribution</a:t>
            </a:r>
            <a:r>
              <a:rPr lang="en-US" sz="1200" kern="1200" dirty="0">
                <a:solidFill>
                  <a:schemeClr val="tx1"/>
                </a:solidFill>
                <a:effectLst/>
                <a:latin typeface="Tahoma" panose="020B0604030504040204" pitchFamily="34" charset="0"/>
                <a:ea typeface="+mn-ea"/>
                <a:cs typeface="+mn-cs"/>
              </a:rPr>
              <a:t>. </a:t>
            </a:r>
            <a:r>
              <a:rPr lang="en-US" sz="1200" b="1" kern="1200" dirty="0">
                <a:solidFill>
                  <a:schemeClr val="tx1"/>
                </a:solidFill>
                <a:effectLst/>
                <a:latin typeface="Tahoma" panose="020B0604030504040204" pitchFamily="34" charset="0"/>
                <a:ea typeface="+mn-ea"/>
                <a:cs typeface="+mn-cs"/>
              </a:rPr>
              <a:t>License Terms</a:t>
            </a:r>
            <a:r>
              <a:rPr lang="en-US" sz="1200" kern="1200" dirty="0">
                <a:solidFill>
                  <a:schemeClr val="tx1"/>
                </a:solidFill>
                <a:effectLst/>
                <a:latin typeface="Tahoma" panose="020B0604030504040204" pitchFamily="34" charset="0"/>
                <a:ea typeface="+mn-ea"/>
                <a:cs typeface="+mn-cs"/>
              </a:rPr>
              <a:t>: Download for free at http://cnx.org/contents/185cbf87-c72e-48f5-b51e-f14f21b5eabd@10.8</a:t>
            </a:r>
          </a:p>
          <a:p>
            <a:br>
              <a:rPr lang="en-US" sz="1200" b="0" i="0" kern="1200" dirty="0">
                <a:solidFill>
                  <a:schemeClr val="tx1"/>
                </a:solidFill>
                <a:effectLst/>
                <a:latin typeface="Tahoma" panose="020B0604030504040204" pitchFamily="34" charset="0"/>
                <a:ea typeface="+mn-ea"/>
                <a:cs typeface="+mn-cs"/>
              </a:rPr>
            </a:br>
            <a:endParaRPr lang="en-US" dirty="0"/>
          </a:p>
        </p:txBody>
      </p:sp>
      <p:sp>
        <p:nvSpPr>
          <p:cNvPr id="4" name="Slide Number Placeholder 3"/>
          <p:cNvSpPr>
            <a:spLocks noGrp="1"/>
          </p:cNvSpPr>
          <p:nvPr>
            <p:ph type="sldNum" sz="quarter" idx="10"/>
          </p:nvPr>
        </p:nvSpPr>
        <p:spPr/>
        <p:txBody>
          <a:bodyPr/>
          <a:lstStyle/>
          <a:p>
            <a:fld id="{B1E6DF9A-4138-4CE9-A2AE-AB9413786FF0}" type="slidenum">
              <a:rPr lang="en-US" smtClean="0"/>
              <a:pPr/>
              <a:t>69</a:t>
            </a:fld>
            <a:endParaRPr lang="en-US" dirty="0"/>
          </a:p>
        </p:txBody>
      </p:sp>
    </p:spTree>
    <p:extLst>
      <p:ext uri="{BB962C8B-B14F-4D97-AF65-F5344CB8AC3E}">
        <p14:creationId xmlns:p14="http://schemas.microsoft.com/office/powerpoint/2010/main" val="198582708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Cellulose is a structural compound</a:t>
            </a:r>
            <a:r>
              <a:rPr lang="en-US" baseline="0" dirty="0"/>
              <a:t> in plants: it gives them rigidity and stiffness.</a:t>
            </a:r>
            <a:endParaRPr lang="en-US" dirty="0"/>
          </a:p>
        </p:txBody>
      </p:sp>
      <p:sp>
        <p:nvSpPr>
          <p:cNvPr id="4" name="Slide Number Placeholder 3"/>
          <p:cNvSpPr>
            <a:spLocks noGrp="1"/>
          </p:cNvSpPr>
          <p:nvPr>
            <p:ph type="sldNum" sz="quarter" idx="10"/>
          </p:nvPr>
        </p:nvSpPr>
        <p:spPr/>
        <p:txBody>
          <a:bodyPr/>
          <a:lstStyle/>
          <a:p>
            <a:fld id="{B1E6DF9A-4138-4CE9-A2AE-AB9413786FF0}" type="slidenum">
              <a:rPr lang="en-US" smtClean="0"/>
              <a:pPr/>
              <a:t>70</a:t>
            </a:fld>
            <a:endParaRPr lang="en-US" dirty="0"/>
          </a:p>
        </p:txBody>
      </p:sp>
    </p:spTree>
    <p:extLst>
      <p:ext uri="{BB962C8B-B14F-4D97-AF65-F5344CB8AC3E}">
        <p14:creationId xmlns:p14="http://schemas.microsoft.com/office/powerpoint/2010/main" val="194243820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fontAlgn="base"/>
            <a:r>
              <a:rPr lang="en-US" sz="1200" b="0" i="0" kern="1200" dirty="0">
                <a:solidFill>
                  <a:schemeClr val="tx1"/>
                </a:solidFill>
                <a:effectLst/>
                <a:latin typeface="Tahoma" panose="020B0604030504040204" pitchFamily="34" charset="0"/>
                <a:ea typeface="+mn-ea"/>
                <a:cs typeface="+mn-cs"/>
              </a:rPr>
              <a:t>(credit c: modification of work by Jim Conrad; credit d: modification of work by Malcolm Manners) in </a:t>
            </a:r>
            <a:r>
              <a:rPr lang="en-US" sz="1200" kern="1200" dirty="0">
                <a:solidFill>
                  <a:schemeClr val="tx1"/>
                </a:solidFill>
                <a:effectLst/>
                <a:latin typeface="Tahoma" panose="020B0604030504040204" pitchFamily="34" charset="0"/>
                <a:ea typeface="+mn-ea"/>
                <a:cs typeface="+mn-cs"/>
              </a:rPr>
              <a:t>Biology. </a:t>
            </a:r>
            <a:r>
              <a:rPr lang="en-US" sz="1200" b="1" kern="1200" dirty="0">
                <a:solidFill>
                  <a:schemeClr val="tx1"/>
                </a:solidFill>
                <a:effectLst/>
                <a:latin typeface="Tahoma" panose="020B0604030504040204" pitchFamily="34" charset="0"/>
                <a:ea typeface="+mn-ea"/>
                <a:cs typeface="+mn-cs"/>
              </a:rPr>
              <a:t>Provided by</a:t>
            </a:r>
            <a:r>
              <a:rPr lang="en-US" sz="1200" kern="1200" dirty="0">
                <a:solidFill>
                  <a:schemeClr val="tx1"/>
                </a:solidFill>
                <a:effectLst/>
                <a:latin typeface="Tahoma" panose="020B0604030504040204" pitchFamily="34" charset="0"/>
                <a:ea typeface="+mn-ea"/>
                <a:cs typeface="+mn-cs"/>
              </a:rPr>
              <a:t>: </a:t>
            </a:r>
            <a:r>
              <a:rPr lang="en-US" sz="1200" kern="1200" dirty="0" err="1">
                <a:solidFill>
                  <a:schemeClr val="tx1"/>
                </a:solidFill>
                <a:effectLst/>
                <a:latin typeface="Tahoma" panose="020B0604030504040204" pitchFamily="34" charset="0"/>
                <a:ea typeface="+mn-ea"/>
                <a:cs typeface="+mn-cs"/>
              </a:rPr>
              <a:t>OpenStax</a:t>
            </a:r>
            <a:r>
              <a:rPr lang="en-US" sz="1200" kern="1200" dirty="0">
                <a:solidFill>
                  <a:schemeClr val="tx1"/>
                </a:solidFill>
                <a:effectLst/>
                <a:latin typeface="Tahoma" panose="020B0604030504040204" pitchFamily="34" charset="0"/>
                <a:ea typeface="+mn-ea"/>
                <a:cs typeface="+mn-cs"/>
              </a:rPr>
              <a:t> CNX. </a:t>
            </a:r>
            <a:r>
              <a:rPr lang="en-US" sz="1200" b="1" kern="1200" dirty="0">
                <a:solidFill>
                  <a:schemeClr val="tx1"/>
                </a:solidFill>
                <a:effectLst/>
                <a:latin typeface="Tahoma" panose="020B0604030504040204" pitchFamily="34" charset="0"/>
                <a:ea typeface="+mn-ea"/>
                <a:cs typeface="+mn-cs"/>
              </a:rPr>
              <a:t>Located at</a:t>
            </a:r>
            <a:r>
              <a:rPr lang="en-US" sz="1200" kern="1200" dirty="0">
                <a:solidFill>
                  <a:schemeClr val="tx1"/>
                </a:solidFill>
                <a:effectLst/>
                <a:latin typeface="Tahoma" panose="020B0604030504040204" pitchFamily="34" charset="0"/>
                <a:ea typeface="+mn-ea"/>
                <a:cs typeface="+mn-cs"/>
              </a:rPr>
              <a:t>: </a:t>
            </a:r>
            <a:r>
              <a:rPr lang="en-US" sz="1200" b="1" u="sng" kern="1200" dirty="0">
                <a:solidFill>
                  <a:schemeClr val="tx1"/>
                </a:solidFill>
                <a:effectLst/>
                <a:latin typeface="Tahoma" panose="020B0604030504040204" pitchFamily="34" charset="0"/>
                <a:ea typeface="+mn-ea"/>
                <a:cs typeface="+mn-cs"/>
                <a:hlinkClick r:id="rId3"/>
              </a:rPr>
              <a:t>http://cnx.org/contents/185cbf87-c72e-48f5-b51e-f14f21b5eabd@10.8</a:t>
            </a:r>
            <a:r>
              <a:rPr lang="en-US" sz="1200" kern="1200" dirty="0">
                <a:solidFill>
                  <a:schemeClr val="tx1"/>
                </a:solidFill>
                <a:effectLst/>
                <a:latin typeface="Tahoma" panose="020B0604030504040204" pitchFamily="34" charset="0"/>
                <a:ea typeface="+mn-ea"/>
                <a:cs typeface="+mn-cs"/>
              </a:rPr>
              <a:t>. </a:t>
            </a:r>
            <a:r>
              <a:rPr lang="en-US" sz="1200" b="1" kern="1200" dirty="0">
                <a:solidFill>
                  <a:schemeClr val="tx1"/>
                </a:solidFill>
                <a:effectLst/>
                <a:latin typeface="Tahoma" panose="020B0604030504040204" pitchFamily="34" charset="0"/>
                <a:ea typeface="+mn-ea"/>
                <a:cs typeface="+mn-cs"/>
              </a:rPr>
              <a:t>License</a:t>
            </a:r>
            <a:r>
              <a:rPr lang="en-US" sz="1200" kern="1200" dirty="0">
                <a:solidFill>
                  <a:schemeClr val="tx1"/>
                </a:solidFill>
                <a:effectLst/>
                <a:latin typeface="Tahoma" panose="020B0604030504040204" pitchFamily="34" charset="0"/>
                <a:ea typeface="+mn-ea"/>
                <a:cs typeface="+mn-cs"/>
              </a:rPr>
              <a:t>: </a:t>
            </a:r>
            <a:r>
              <a:rPr lang="en-US" sz="1200" b="1" i="1" u="sng" kern="1200" dirty="0">
                <a:solidFill>
                  <a:schemeClr val="tx1"/>
                </a:solidFill>
                <a:effectLst/>
                <a:latin typeface="Tahoma" panose="020B0604030504040204" pitchFamily="34" charset="0"/>
                <a:ea typeface="+mn-ea"/>
                <a:cs typeface="+mn-cs"/>
                <a:hlinkClick r:id="rId4"/>
              </a:rPr>
              <a:t>CC BY: Attribution</a:t>
            </a:r>
            <a:r>
              <a:rPr lang="en-US" sz="1200" kern="1200" dirty="0">
                <a:solidFill>
                  <a:schemeClr val="tx1"/>
                </a:solidFill>
                <a:effectLst/>
                <a:latin typeface="Tahoma" panose="020B0604030504040204" pitchFamily="34" charset="0"/>
                <a:ea typeface="+mn-ea"/>
                <a:cs typeface="+mn-cs"/>
              </a:rPr>
              <a:t>. </a:t>
            </a:r>
            <a:r>
              <a:rPr lang="en-US" sz="1200" b="1" kern="1200" dirty="0">
                <a:solidFill>
                  <a:schemeClr val="tx1"/>
                </a:solidFill>
                <a:effectLst/>
                <a:latin typeface="Tahoma" panose="020B0604030504040204" pitchFamily="34" charset="0"/>
                <a:ea typeface="+mn-ea"/>
                <a:cs typeface="+mn-cs"/>
              </a:rPr>
              <a:t>License Terms</a:t>
            </a:r>
            <a:r>
              <a:rPr lang="en-US" sz="1200" kern="1200" dirty="0">
                <a:solidFill>
                  <a:schemeClr val="tx1"/>
                </a:solidFill>
                <a:effectLst/>
                <a:latin typeface="Tahoma" panose="020B0604030504040204" pitchFamily="34" charset="0"/>
                <a:ea typeface="+mn-ea"/>
                <a:cs typeface="+mn-cs"/>
              </a:rPr>
              <a:t>: Download for free at http://cnx.org/contents/185cbf87-c72e-48f5-b51e-f14f21b5eabd@10.8</a:t>
            </a:r>
          </a:p>
          <a:p>
            <a:br>
              <a:rPr lang="en-US" sz="1200" b="0" i="0" kern="1200" dirty="0">
                <a:solidFill>
                  <a:schemeClr val="tx1"/>
                </a:solidFill>
                <a:effectLst/>
                <a:latin typeface="Tahoma" panose="020B0604030504040204" pitchFamily="34" charset="0"/>
                <a:ea typeface="+mn-ea"/>
                <a:cs typeface="+mn-cs"/>
              </a:rPr>
            </a:br>
            <a:endParaRPr lang="en-US" dirty="0"/>
          </a:p>
        </p:txBody>
      </p:sp>
      <p:sp>
        <p:nvSpPr>
          <p:cNvPr id="4" name="Slide Number Placeholder 3"/>
          <p:cNvSpPr>
            <a:spLocks noGrp="1"/>
          </p:cNvSpPr>
          <p:nvPr>
            <p:ph type="sldNum" sz="quarter" idx="10"/>
          </p:nvPr>
        </p:nvSpPr>
        <p:spPr/>
        <p:txBody>
          <a:bodyPr/>
          <a:lstStyle/>
          <a:p>
            <a:fld id="{B1E6DF9A-4138-4CE9-A2AE-AB9413786FF0}" type="slidenum">
              <a:rPr lang="en-US" smtClean="0"/>
              <a:pPr/>
              <a:t>71</a:t>
            </a:fld>
            <a:endParaRPr lang="en-US" dirty="0"/>
          </a:p>
        </p:txBody>
      </p:sp>
    </p:spTree>
    <p:extLst>
      <p:ext uri="{BB962C8B-B14F-4D97-AF65-F5344CB8AC3E}">
        <p14:creationId xmlns:p14="http://schemas.microsoft.com/office/powerpoint/2010/main" val="362243616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0" i="0" kern="1200" dirty="0">
                <a:solidFill>
                  <a:schemeClr val="tx1"/>
                </a:solidFill>
                <a:effectLst/>
                <a:latin typeface="Tahoma" panose="020B0604030504040204" pitchFamily="34" charset="0"/>
                <a:ea typeface="+mn-ea"/>
                <a:cs typeface="+mn-cs"/>
              </a:rPr>
              <a:t>(credit a: modification of work by USDA; credit b: modification of work by Louisa Howard, Dartmouth Electron Microscope Facility; scale-bar data from Matt Russell)</a:t>
            </a:r>
            <a:endParaRPr lang="en-US" dirty="0"/>
          </a:p>
        </p:txBody>
      </p:sp>
      <p:sp>
        <p:nvSpPr>
          <p:cNvPr id="4" name="Slide Number Placeholder 3"/>
          <p:cNvSpPr>
            <a:spLocks noGrp="1"/>
          </p:cNvSpPr>
          <p:nvPr>
            <p:ph type="sldNum" sz="quarter" idx="10"/>
          </p:nvPr>
        </p:nvSpPr>
        <p:spPr/>
        <p:txBody>
          <a:bodyPr/>
          <a:lstStyle/>
          <a:p>
            <a:fld id="{B1E6DF9A-4138-4CE9-A2AE-AB9413786FF0}" type="slidenum">
              <a:rPr lang="en-US" smtClean="0"/>
              <a:pPr/>
              <a:t>72</a:t>
            </a:fld>
            <a:endParaRPr lang="en-US" dirty="0"/>
          </a:p>
        </p:txBody>
      </p:sp>
    </p:spTree>
    <p:extLst>
      <p:ext uri="{BB962C8B-B14F-4D97-AF65-F5344CB8AC3E}">
        <p14:creationId xmlns:p14="http://schemas.microsoft.com/office/powerpoint/2010/main" val="178518553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Tahoma" panose="020B0604030504040204" pitchFamily="34" charset="0"/>
                <a:ea typeface="+mn-ea"/>
                <a:cs typeface="+mn-cs"/>
              </a:rPr>
              <a:t>(credit: “</a:t>
            </a:r>
            <a:r>
              <a:rPr lang="en-US" sz="1200" b="0" i="0" kern="1200" dirty="0" err="1">
                <a:solidFill>
                  <a:schemeClr val="tx1"/>
                </a:solidFill>
                <a:effectLst/>
                <a:latin typeface="Tahoma" panose="020B0604030504040204" pitchFamily="34" charset="0"/>
                <a:ea typeface="+mn-ea"/>
                <a:cs typeface="+mn-cs"/>
              </a:rPr>
              <a:t>Lalithamba</a:t>
            </a:r>
            <a:r>
              <a:rPr lang="en-US" sz="1200" b="0" i="0" kern="1200" dirty="0">
                <a:solidFill>
                  <a:schemeClr val="tx1"/>
                </a:solidFill>
                <a:effectLst/>
                <a:latin typeface="Tahoma" panose="020B0604030504040204" pitchFamily="34" charset="0"/>
                <a:ea typeface="+mn-ea"/>
                <a:cs typeface="+mn-cs"/>
              </a:rPr>
              <a:t>”/Flickr) in Biology. </a:t>
            </a:r>
            <a:r>
              <a:rPr lang="en-US" sz="1200" b="1" i="0" kern="1200" dirty="0">
                <a:solidFill>
                  <a:schemeClr val="tx1"/>
                </a:solidFill>
                <a:effectLst/>
                <a:latin typeface="Tahoma" panose="020B0604030504040204" pitchFamily="34" charset="0"/>
                <a:ea typeface="+mn-ea"/>
                <a:cs typeface="+mn-cs"/>
              </a:rPr>
              <a:t>Provided by</a:t>
            </a:r>
            <a:r>
              <a:rPr lang="en-US" sz="1200" b="0" i="0" kern="1200" dirty="0">
                <a:solidFill>
                  <a:schemeClr val="tx1"/>
                </a:solidFill>
                <a:effectLst/>
                <a:latin typeface="Tahoma" panose="020B0604030504040204" pitchFamily="34" charset="0"/>
                <a:ea typeface="+mn-ea"/>
                <a:cs typeface="+mn-cs"/>
              </a:rPr>
              <a:t>: </a:t>
            </a:r>
            <a:r>
              <a:rPr lang="en-US" sz="1200" b="0" i="0" kern="1200" dirty="0" err="1">
                <a:solidFill>
                  <a:schemeClr val="tx1"/>
                </a:solidFill>
                <a:effectLst/>
                <a:latin typeface="Tahoma" panose="020B0604030504040204" pitchFamily="34" charset="0"/>
                <a:ea typeface="+mn-ea"/>
                <a:cs typeface="+mn-cs"/>
              </a:rPr>
              <a:t>OpenStax</a:t>
            </a:r>
            <a:r>
              <a:rPr lang="en-US" sz="1200" b="0" i="0" kern="1200" dirty="0">
                <a:solidFill>
                  <a:schemeClr val="tx1"/>
                </a:solidFill>
                <a:effectLst/>
                <a:latin typeface="Tahoma" panose="020B0604030504040204" pitchFamily="34" charset="0"/>
                <a:ea typeface="+mn-ea"/>
                <a:cs typeface="+mn-cs"/>
              </a:rPr>
              <a:t> CNX. </a:t>
            </a:r>
            <a:r>
              <a:rPr lang="en-US" sz="1200" b="1" i="0" kern="1200" dirty="0">
                <a:solidFill>
                  <a:schemeClr val="tx1"/>
                </a:solidFill>
                <a:effectLst/>
                <a:latin typeface="Tahoma" panose="020B0604030504040204" pitchFamily="34" charset="0"/>
                <a:ea typeface="+mn-ea"/>
                <a:cs typeface="+mn-cs"/>
              </a:rPr>
              <a:t>Located at</a:t>
            </a:r>
            <a:r>
              <a:rPr lang="en-US" sz="1200" b="0" i="0" kern="1200" dirty="0">
                <a:solidFill>
                  <a:schemeClr val="tx1"/>
                </a:solidFill>
                <a:effectLst/>
                <a:latin typeface="Tahoma" panose="020B0604030504040204" pitchFamily="34" charset="0"/>
                <a:ea typeface="+mn-ea"/>
                <a:cs typeface="+mn-cs"/>
              </a:rPr>
              <a:t>: </a:t>
            </a:r>
            <a:r>
              <a:rPr lang="en-US" sz="1200" b="1" i="0" u="sng" kern="1200" dirty="0">
                <a:solidFill>
                  <a:schemeClr val="tx1"/>
                </a:solidFill>
                <a:effectLst/>
                <a:latin typeface="Tahoma" panose="020B0604030504040204" pitchFamily="34" charset="0"/>
                <a:ea typeface="+mn-ea"/>
                <a:cs typeface="+mn-cs"/>
                <a:hlinkClick r:id="rId3"/>
              </a:rPr>
              <a:t>http://cnx.org/contents/185cbf87-c72e-48f5-b51e-f14f21b5eabd@10.8</a:t>
            </a:r>
            <a:r>
              <a:rPr lang="en-US" sz="1200" b="0" i="0" kern="1200" dirty="0">
                <a:solidFill>
                  <a:schemeClr val="tx1"/>
                </a:solidFill>
                <a:effectLst/>
                <a:latin typeface="Tahoma" panose="020B0604030504040204" pitchFamily="34" charset="0"/>
                <a:ea typeface="+mn-ea"/>
                <a:cs typeface="+mn-cs"/>
              </a:rPr>
              <a:t>. </a:t>
            </a:r>
            <a:r>
              <a:rPr lang="en-US" sz="1200" b="1" i="0" kern="1200" dirty="0">
                <a:solidFill>
                  <a:schemeClr val="tx1"/>
                </a:solidFill>
                <a:effectLst/>
                <a:latin typeface="Tahoma" panose="020B0604030504040204" pitchFamily="34" charset="0"/>
                <a:ea typeface="+mn-ea"/>
                <a:cs typeface="+mn-cs"/>
              </a:rPr>
              <a:t>License</a:t>
            </a:r>
            <a:r>
              <a:rPr lang="en-US" sz="1200" b="0" i="0" kern="1200" dirty="0">
                <a:solidFill>
                  <a:schemeClr val="tx1"/>
                </a:solidFill>
                <a:effectLst/>
                <a:latin typeface="Tahoma" panose="020B0604030504040204" pitchFamily="34" charset="0"/>
                <a:ea typeface="+mn-ea"/>
                <a:cs typeface="+mn-cs"/>
              </a:rPr>
              <a:t>: </a:t>
            </a:r>
            <a:r>
              <a:rPr lang="en-US" sz="1200" b="1" i="1" u="sng" kern="1200" dirty="0">
                <a:solidFill>
                  <a:schemeClr val="tx1"/>
                </a:solidFill>
                <a:effectLst/>
                <a:latin typeface="Tahoma" panose="020B0604030504040204" pitchFamily="34" charset="0"/>
                <a:ea typeface="+mn-ea"/>
                <a:cs typeface="+mn-cs"/>
                <a:hlinkClick r:id="rId4"/>
              </a:rPr>
              <a:t>CC BY: Attribution</a:t>
            </a:r>
            <a:r>
              <a:rPr lang="en-US" sz="1200" b="0" i="0" kern="1200" dirty="0">
                <a:solidFill>
                  <a:schemeClr val="tx1"/>
                </a:solidFill>
                <a:effectLst/>
                <a:latin typeface="Tahoma" panose="020B0604030504040204" pitchFamily="34" charset="0"/>
                <a:ea typeface="+mn-ea"/>
                <a:cs typeface="+mn-cs"/>
              </a:rPr>
              <a:t>. </a:t>
            </a:r>
            <a:r>
              <a:rPr lang="en-US" sz="1200" b="1" i="0" kern="1200" dirty="0">
                <a:solidFill>
                  <a:schemeClr val="tx1"/>
                </a:solidFill>
                <a:effectLst/>
                <a:latin typeface="Tahoma" panose="020B0604030504040204" pitchFamily="34" charset="0"/>
                <a:ea typeface="+mn-ea"/>
                <a:cs typeface="+mn-cs"/>
              </a:rPr>
              <a:t>License Terms</a:t>
            </a:r>
            <a:r>
              <a:rPr lang="en-US" sz="1200" b="0" i="0" kern="1200" dirty="0">
                <a:solidFill>
                  <a:schemeClr val="tx1"/>
                </a:solidFill>
                <a:effectLst/>
                <a:latin typeface="Tahoma" panose="020B0604030504040204" pitchFamily="34" charset="0"/>
                <a:ea typeface="+mn-ea"/>
                <a:cs typeface="+mn-cs"/>
              </a:rPr>
              <a:t>: Download for free at http://cnx.org/contents/185cbf87-c72e-48f5-b51e-f14f21b5eabd@10.8</a:t>
            </a:r>
          </a:p>
          <a:p>
            <a:endParaRPr lang="en-US" dirty="0"/>
          </a:p>
        </p:txBody>
      </p:sp>
      <p:sp>
        <p:nvSpPr>
          <p:cNvPr id="4" name="Slide Number Placeholder 3"/>
          <p:cNvSpPr>
            <a:spLocks noGrp="1"/>
          </p:cNvSpPr>
          <p:nvPr>
            <p:ph type="sldNum" sz="quarter" idx="10"/>
          </p:nvPr>
        </p:nvSpPr>
        <p:spPr/>
        <p:txBody>
          <a:bodyPr/>
          <a:lstStyle/>
          <a:p>
            <a:fld id="{B1E6DF9A-4138-4CE9-A2AE-AB9413786FF0}" type="slidenum">
              <a:rPr lang="en-US" smtClean="0"/>
              <a:pPr/>
              <a:t>74</a:t>
            </a:fld>
            <a:endParaRPr lang="en-US" dirty="0"/>
          </a:p>
        </p:txBody>
      </p:sp>
    </p:spTree>
    <p:extLst>
      <p:ext uri="{BB962C8B-B14F-4D97-AF65-F5344CB8AC3E}">
        <p14:creationId xmlns:p14="http://schemas.microsoft.com/office/powerpoint/2010/main" val="336630274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Tahoma" panose="020B0604030504040204" pitchFamily="34" charset="0"/>
                <a:ea typeface="+mn-ea"/>
                <a:cs typeface="+mn-cs"/>
              </a:rPr>
              <a:t> (credit: modification of work by </a:t>
            </a:r>
            <a:r>
              <a:rPr lang="en-US" sz="1200" b="0" i="0" kern="1200" dirty="0" err="1">
                <a:solidFill>
                  <a:schemeClr val="tx1"/>
                </a:solidFill>
                <a:effectLst/>
                <a:latin typeface="Tahoma" panose="020B0604030504040204" pitchFamily="34" charset="0"/>
                <a:ea typeface="+mn-ea"/>
                <a:cs typeface="+mn-cs"/>
              </a:rPr>
              <a:t>Iwona</a:t>
            </a:r>
            <a:r>
              <a:rPr lang="en-US" sz="1200" b="0" i="0" kern="1200" dirty="0">
                <a:solidFill>
                  <a:schemeClr val="tx1"/>
                </a:solidFill>
                <a:effectLst/>
                <a:latin typeface="Tahoma" panose="020B0604030504040204" pitchFamily="34" charset="0"/>
                <a:ea typeface="+mn-ea"/>
                <a:cs typeface="+mn-cs"/>
              </a:rPr>
              <a:t> Erskine-Kellie) in Biology. </a:t>
            </a:r>
            <a:r>
              <a:rPr lang="en-US" sz="1200" b="1" i="0" kern="1200" dirty="0">
                <a:solidFill>
                  <a:schemeClr val="tx1"/>
                </a:solidFill>
                <a:effectLst/>
                <a:latin typeface="Tahoma" panose="020B0604030504040204" pitchFamily="34" charset="0"/>
                <a:ea typeface="+mn-ea"/>
                <a:cs typeface="+mn-cs"/>
              </a:rPr>
              <a:t>Provided by</a:t>
            </a:r>
            <a:r>
              <a:rPr lang="en-US" sz="1200" b="0" i="0" kern="1200" dirty="0">
                <a:solidFill>
                  <a:schemeClr val="tx1"/>
                </a:solidFill>
                <a:effectLst/>
                <a:latin typeface="Tahoma" panose="020B0604030504040204" pitchFamily="34" charset="0"/>
                <a:ea typeface="+mn-ea"/>
                <a:cs typeface="+mn-cs"/>
              </a:rPr>
              <a:t>: </a:t>
            </a:r>
            <a:r>
              <a:rPr lang="en-US" sz="1200" b="0" i="0" kern="1200" dirty="0" err="1">
                <a:solidFill>
                  <a:schemeClr val="tx1"/>
                </a:solidFill>
                <a:effectLst/>
                <a:latin typeface="Tahoma" panose="020B0604030504040204" pitchFamily="34" charset="0"/>
                <a:ea typeface="+mn-ea"/>
                <a:cs typeface="+mn-cs"/>
              </a:rPr>
              <a:t>OpenStax</a:t>
            </a:r>
            <a:r>
              <a:rPr lang="en-US" sz="1200" b="0" i="0" kern="1200" dirty="0">
                <a:solidFill>
                  <a:schemeClr val="tx1"/>
                </a:solidFill>
                <a:effectLst/>
                <a:latin typeface="Tahoma" panose="020B0604030504040204" pitchFamily="34" charset="0"/>
                <a:ea typeface="+mn-ea"/>
                <a:cs typeface="+mn-cs"/>
              </a:rPr>
              <a:t> CNX. </a:t>
            </a:r>
            <a:r>
              <a:rPr lang="en-US" sz="1200" b="1" i="0" kern="1200" dirty="0">
                <a:solidFill>
                  <a:schemeClr val="tx1"/>
                </a:solidFill>
                <a:effectLst/>
                <a:latin typeface="Tahoma" panose="020B0604030504040204" pitchFamily="34" charset="0"/>
                <a:ea typeface="+mn-ea"/>
                <a:cs typeface="+mn-cs"/>
              </a:rPr>
              <a:t>Located at</a:t>
            </a:r>
            <a:r>
              <a:rPr lang="en-US" sz="1200" b="0" i="0" kern="1200" dirty="0">
                <a:solidFill>
                  <a:schemeClr val="tx1"/>
                </a:solidFill>
                <a:effectLst/>
                <a:latin typeface="Tahoma" panose="020B0604030504040204" pitchFamily="34" charset="0"/>
                <a:ea typeface="+mn-ea"/>
                <a:cs typeface="+mn-cs"/>
              </a:rPr>
              <a:t>: </a:t>
            </a:r>
            <a:r>
              <a:rPr lang="en-US" sz="1200" b="1" i="0" u="sng" kern="1200" dirty="0">
                <a:solidFill>
                  <a:schemeClr val="tx1"/>
                </a:solidFill>
                <a:effectLst/>
                <a:latin typeface="Tahoma" panose="020B0604030504040204" pitchFamily="34" charset="0"/>
                <a:ea typeface="+mn-ea"/>
                <a:cs typeface="+mn-cs"/>
                <a:hlinkClick r:id="rId3"/>
              </a:rPr>
              <a:t>http://cnx.org/contents/185cbf87-c72e-48f5-b51e-f14f21b5eabd@10.8</a:t>
            </a:r>
            <a:r>
              <a:rPr lang="en-US" sz="1200" b="0" i="0" kern="1200" dirty="0">
                <a:solidFill>
                  <a:schemeClr val="tx1"/>
                </a:solidFill>
                <a:effectLst/>
                <a:latin typeface="Tahoma" panose="020B0604030504040204" pitchFamily="34" charset="0"/>
                <a:ea typeface="+mn-ea"/>
                <a:cs typeface="+mn-cs"/>
              </a:rPr>
              <a:t>. </a:t>
            </a:r>
            <a:r>
              <a:rPr lang="en-US" sz="1200" b="1" i="0" kern="1200" dirty="0">
                <a:solidFill>
                  <a:schemeClr val="tx1"/>
                </a:solidFill>
                <a:effectLst/>
                <a:latin typeface="Tahoma" panose="020B0604030504040204" pitchFamily="34" charset="0"/>
                <a:ea typeface="+mn-ea"/>
                <a:cs typeface="+mn-cs"/>
              </a:rPr>
              <a:t>License</a:t>
            </a:r>
            <a:r>
              <a:rPr lang="en-US" sz="1200" b="0" i="0" kern="1200" dirty="0">
                <a:solidFill>
                  <a:schemeClr val="tx1"/>
                </a:solidFill>
                <a:effectLst/>
                <a:latin typeface="Tahoma" panose="020B0604030504040204" pitchFamily="34" charset="0"/>
                <a:ea typeface="+mn-ea"/>
                <a:cs typeface="+mn-cs"/>
              </a:rPr>
              <a:t>: </a:t>
            </a:r>
            <a:r>
              <a:rPr lang="en-US" sz="1200" b="1" i="1" u="sng" kern="1200" dirty="0">
                <a:solidFill>
                  <a:schemeClr val="tx1"/>
                </a:solidFill>
                <a:effectLst/>
                <a:latin typeface="Tahoma" panose="020B0604030504040204" pitchFamily="34" charset="0"/>
                <a:ea typeface="+mn-ea"/>
                <a:cs typeface="+mn-cs"/>
                <a:hlinkClick r:id="rId4"/>
              </a:rPr>
              <a:t>CC BY: Attribution</a:t>
            </a:r>
            <a:r>
              <a:rPr lang="en-US" sz="1200" b="0" i="0" kern="1200" dirty="0">
                <a:solidFill>
                  <a:schemeClr val="tx1"/>
                </a:solidFill>
                <a:effectLst/>
                <a:latin typeface="Tahoma" panose="020B0604030504040204" pitchFamily="34" charset="0"/>
                <a:ea typeface="+mn-ea"/>
                <a:cs typeface="+mn-cs"/>
              </a:rPr>
              <a:t>. </a:t>
            </a:r>
            <a:r>
              <a:rPr lang="en-US" sz="1200" b="1" i="0" kern="1200" dirty="0">
                <a:solidFill>
                  <a:schemeClr val="tx1"/>
                </a:solidFill>
                <a:effectLst/>
                <a:latin typeface="Tahoma" panose="020B0604030504040204" pitchFamily="34" charset="0"/>
                <a:ea typeface="+mn-ea"/>
                <a:cs typeface="+mn-cs"/>
              </a:rPr>
              <a:t>License Terms</a:t>
            </a:r>
            <a:r>
              <a:rPr lang="en-US" sz="1200" b="0" i="0" kern="1200" dirty="0">
                <a:solidFill>
                  <a:schemeClr val="tx1"/>
                </a:solidFill>
                <a:effectLst/>
                <a:latin typeface="Tahoma" panose="020B0604030504040204" pitchFamily="34" charset="0"/>
                <a:ea typeface="+mn-ea"/>
                <a:cs typeface="+mn-cs"/>
              </a:rPr>
              <a:t>: Download for free at http://cnx.org/contents/185cbf87-c72e-48f5-b51e-f14f21b5eabd@10.8</a:t>
            </a:r>
          </a:p>
          <a:p>
            <a:endParaRPr lang="en-US" dirty="0"/>
          </a:p>
        </p:txBody>
      </p:sp>
      <p:sp>
        <p:nvSpPr>
          <p:cNvPr id="4" name="Slide Number Placeholder 3"/>
          <p:cNvSpPr>
            <a:spLocks noGrp="1"/>
          </p:cNvSpPr>
          <p:nvPr>
            <p:ph type="sldNum" sz="quarter" idx="10"/>
          </p:nvPr>
        </p:nvSpPr>
        <p:spPr/>
        <p:txBody>
          <a:bodyPr/>
          <a:lstStyle/>
          <a:p>
            <a:fld id="{B1E6DF9A-4138-4CE9-A2AE-AB9413786FF0}" type="slidenum">
              <a:rPr lang="en-US" smtClean="0"/>
              <a:pPr/>
              <a:t>75</a:t>
            </a:fld>
            <a:endParaRPr lang="en-US" dirty="0"/>
          </a:p>
        </p:txBody>
      </p:sp>
    </p:spTree>
    <p:extLst>
      <p:ext uri="{BB962C8B-B14F-4D97-AF65-F5344CB8AC3E}">
        <p14:creationId xmlns:p14="http://schemas.microsoft.com/office/powerpoint/2010/main" val="268575356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Tahoma" panose="020B0604030504040204" pitchFamily="34" charset="0"/>
                <a:ea typeface="+mn-ea"/>
                <a:cs typeface="+mn-cs"/>
              </a:rPr>
              <a:t> (credit: a “</a:t>
            </a:r>
            <a:r>
              <a:rPr lang="en-US" sz="1200" b="0" i="0" kern="1200" dirty="0" err="1">
                <a:solidFill>
                  <a:schemeClr val="tx1"/>
                </a:solidFill>
                <a:effectLst/>
                <a:latin typeface="Tahoma" panose="020B0604030504040204" pitchFamily="34" charset="0"/>
                <a:ea typeface="+mn-ea"/>
                <a:cs typeface="+mn-cs"/>
              </a:rPr>
              <a:t>benketaro</a:t>
            </a:r>
            <a:r>
              <a:rPr lang="en-US" sz="1200" b="0" i="0" kern="1200" dirty="0">
                <a:solidFill>
                  <a:schemeClr val="tx1"/>
                </a:solidFill>
                <a:effectLst/>
                <a:latin typeface="Tahoma" panose="020B0604030504040204" pitchFamily="34" charset="0"/>
                <a:ea typeface="+mn-ea"/>
                <a:cs typeface="+mn-cs"/>
              </a:rPr>
              <a:t>”/Flickr) in Biology. </a:t>
            </a:r>
            <a:r>
              <a:rPr lang="en-US" sz="1200" b="1" i="0" kern="1200" dirty="0">
                <a:solidFill>
                  <a:schemeClr val="tx1"/>
                </a:solidFill>
                <a:effectLst/>
                <a:latin typeface="Tahoma" panose="020B0604030504040204" pitchFamily="34" charset="0"/>
                <a:ea typeface="+mn-ea"/>
                <a:cs typeface="+mn-cs"/>
              </a:rPr>
              <a:t>Provided by</a:t>
            </a:r>
            <a:r>
              <a:rPr lang="en-US" sz="1200" b="0" i="0" kern="1200" dirty="0">
                <a:solidFill>
                  <a:schemeClr val="tx1"/>
                </a:solidFill>
                <a:effectLst/>
                <a:latin typeface="Tahoma" panose="020B0604030504040204" pitchFamily="34" charset="0"/>
                <a:ea typeface="+mn-ea"/>
                <a:cs typeface="+mn-cs"/>
              </a:rPr>
              <a:t>: </a:t>
            </a:r>
            <a:r>
              <a:rPr lang="en-US" sz="1200" b="0" i="0" kern="1200" dirty="0" err="1">
                <a:solidFill>
                  <a:schemeClr val="tx1"/>
                </a:solidFill>
                <a:effectLst/>
                <a:latin typeface="Tahoma" panose="020B0604030504040204" pitchFamily="34" charset="0"/>
                <a:ea typeface="+mn-ea"/>
                <a:cs typeface="+mn-cs"/>
              </a:rPr>
              <a:t>OpenStax</a:t>
            </a:r>
            <a:r>
              <a:rPr lang="en-US" sz="1200" b="0" i="0" kern="1200" dirty="0">
                <a:solidFill>
                  <a:schemeClr val="tx1"/>
                </a:solidFill>
                <a:effectLst/>
                <a:latin typeface="Tahoma" panose="020B0604030504040204" pitchFamily="34" charset="0"/>
                <a:ea typeface="+mn-ea"/>
                <a:cs typeface="+mn-cs"/>
              </a:rPr>
              <a:t> CNX. </a:t>
            </a:r>
            <a:r>
              <a:rPr lang="en-US" sz="1200" b="1" i="0" kern="1200" dirty="0">
                <a:solidFill>
                  <a:schemeClr val="tx1"/>
                </a:solidFill>
                <a:effectLst/>
                <a:latin typeface="Tahoma" panose="020B0604030504040204" pitchFamily="34" charset="0"/>
                <a:ea typeface="+mn-ea"/>
                <a:cs typeface="+mn-cs"/>
              </a:rPr>
              <a:t>Located at</a:t>
            </a:r>
            <a:r>
              <a:rPr lang="en-US" sz="1200" b="0" i="0" kern="1200" dirty="0">
                <a:solidFill>
                  <a:schemeClr val="tx1"/>
                </a:solidFill>
                <a:effectLst/>
                <a:latin typeface="Tahoma" panose="020B0604030504040204" pitchFamily="34" charset="0"/>
                <a:ea typeface="+mn-ea"/>
                <a:cs typeface="+mn-cs"/>
              </a:rPr>
              <a:t>: </a:t>
            </a:r>
            <a:r>
              <a:rPr lang="en-US" sz="1200" b="1" i="0" u="sng" kern="1200" dirty="0">
                <a:solidFill>
                  <a:schemeClr val="tx1"/>
                </a:solidFill>
                <a:effectLst/>
                <a:latin typeface="Tahoma" panose="020B0604030504040204" pitchFamily="34" charset="0"/>
                <a:ea typeface="+mn-ea"/>
                <a:cs typeface="+mn-cs"/>
                <a:hlinkClick r:id="rId3"/>
              </a:rPr>
              <a:t>http://cnx.org/contents/185cbf87-c72e-48f5-b51e-f14f21b5eabd@10.8</a:t>
            </a:r>
            <a:r>
              <a:rPr lang="en-US" sz="1200" b="0" i="0" kern="1200" dirty="0">
                <a:solidFill>
                  <a:schemeClr val="tx1"/>
                </a:solidFill>
                <a:effectLst/>
                <a:latin typeface="Tahoma" panose="020B0604030504040204" pitchFamily="34" charset="0"/>
                <a:ea typeface="+mn-ea"/>
                <a:cs typeface="+mn-cs"/>
              </a:rPr>
              <a:t>. </a:t>
            </a:r>
            <a:r>
              <a:rPr lang="en-US" sz="1200" b="1" i="0" kern="1200" dirty="0">
                <a:solidFill>
                  <a:schemeClr val="tx1"/>
                </a:solidFill>
                <a:effectLst/>
                <a:latin typeface="Tahoma" panose="020B0604030504040204" pitchFamily="34" charset="0"/>
                <a:ea typeface="+mn-ea"/>
                <a:cs typeface="+mn-cs"/>
              </a:rPr>
              <a:t>License</a:t>
            </a:r>
            <a:r>
              <a:rPr lang="en-US" sz="1200" b="0" i="0" kern="1200" dirty="0">
                <a:solidFill>
                  <a:schemeClr val="tx1"/>
                </a:solidFill>
                <a:effectLst/>
                <a:latin typeface="Tahoma" panose="020B0604030504040204" pitchFamily="34" charset="0"/>
                <a:ea typeface="+mn-ea"/>
                <a:cs typeface="+mn-cs"/>
              </a:rPr>
              <a:t>: </a:t>
            </a:r>
            <a:r>
              <a:rPr lang="en-US" sz="1200" b="1" i="1" u="sng" kern="1200" dirty="0">
                <a:solidFill>
                  <a:schemeClr val="tx1"/>
                </a:solidFill>
                <a:effectLst/>
                <a:latin typeface="Tahoma" panose="020B0604030504040204" pitchFamily="34" charset="0"/>
                <a:ea typeface="+mn-ea"/>
                <a:cs typeface="+mn-cs"/>
                <a:hlinkClick r:id="rId4"/>
              </a:rPr>
              <a:t>CC BY: Attribution</a:t>
            </a:r>
            <a:r>
              <a:rPr lang="en-US" sz="1200" b="0" i="0" kern="1200" dirty="0">
                <a:solidFill>
                  <a:schemeClr val="tx1"/>
                </a:solidFill>
                <a:effectLst/>
                <a:latin typeface="Tahoma" panose="020B0604030504040204" pitchFamily="34" charset="0"/>
                <a:ea typeface="+mn-ea"/>
                <a:cs typeface="+mn-cs"/>
              </a:rPr>
              <a:t>. </a:t>
            </a:r>
            <a:r>
              <a:rPr lang="en-US" sz="1200" b="1" i="0" kern="1200" dirty="0">
                <a:solidFill>
                  <a:schemeClr val="tx1"/>
                </a:solidFill>
                <a:effectLst/>
                <a:latin typeface="Tahoma" panose="020B0604030504040204" pitchFamily="34" charset="0"/>
                <a:ea typeface="+mn-ea"/>
                <a:cs typeface="+mn-cs"/>
              </a:rPr>
              <a:t>License Terms</a:t>
            </a:r>
            <a:r>
              <a:rPr lang="en-US" sz="1200" b="0" i="0" kern="1200" dirty="0">
                <a:solidFill>
                  <a:schemeClr val="tx1"/>
                </a:solidFill>
                <a:effectLst/>
                <a:latin typeface="Tahoma" panose="020B0604030504040204" pitchFamily="34" charset="0"/>
                <a:ea typeface="+mn-ea"/>
                <a:cs typeface="+mn-cs"/>
              </a:rPr>
              <a:t>: Download for free at http://cnx.org/contents/185cbf87-c72e-48f5-b51e-f14f21b5eabd@10.8</a:t>
            </a:r>
          </a:p>
          <a:p>
            <a:endParaRPr lang="en-US" dirty="0"/>
          </a:p>
        </p:txBody>
      </p:sp>
      <p:sp>
        <p:nvSpPr>
          <p:cNvPr id="4" name="Slide Number Placeholder 3"/>
          <p:cNvSpPr>
            <a:spLocks noGrp="1"/>
          </p:cNvSpPr>
          <p:nvPr>
            <p:ph type="sldNum" sz="quarter" idx="10"/>
          </p:nvPr>
        </p:nvSpPr>
        <p:spPr/>
        <p:txBody>
          <a:bodyPr/>
          <a:lstStyle/>
          <a:p>
            <a:fld id="{B1E6DF9A-4138-4CE9-A2AE-AB9413786FF0}" type="slidenum">
              <a:rPr lang="en-US" smtClean="0"/>
              <a:pPr/>
              <a:t>76</a:t>
            </a:fld>
            <a:endParaRPr lang="en-US" dirty="0"/>
          </a:p>
        </p:txBody>
      </p:sp>
    </p:spTree>
    <p:extLst>
      <p:ext uri="{BB962C8B-B14F-4D97-AF65-F5344CB8AC3E}">
        <p14:creationId xmlns:p14="http://schemas.microsoft.com/office/powerpoint/2010/main" val="314326989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Tahoma" panose="020B0604030504040204" pitchFamily="34" charset="0"/>
                <a:ea typeface="+mn-ea"/>
                <a:cs typeface="+mn-cs"/>
              </a:rPr>
              <a:t>(credit: “Selena N. B. H.”/Flickr) in Biology. </a:t>
            </a:r>
            <a:r>
              <a:rPr lang="en-US" sz="1200" b="1" i="0" kern="1200" dirty="0">
                <a:solidFill>
                  <a:schemeClr val="tx1"/>
                </a:solidFill>
                <a:effectLst/>
                <a:latin typeface="Tahoma" panose="020B0604030504040204" pitchFamily="34" charset="0"/>
                <a:ea typeface="+mn-ea"/>
                <a:cs typeface="+mn-cs"/>
              </a:rPr>
              <a:t>Provided by</a:t>
            </a:r>
            <a:r>
              <a:rPr lang="en-US" sz="1200" b="0" i="0" kern="1200" dirty="0">
                <a:solidFill>
                  <a:schemeClr val="tx1"/>
                </a:solidFill>
                <a:effectLst/>
                <a:latin typeface="Tahoma" panose="020B0604030504040204" pitchFamily="34" charset="0"/>
                <a:ea typeface="+mn-ea"/>
                <a:cs typeface="+mn-cs"/>
              </a:rPr>
              <a:t>: </a:t>
            </a:r>
            <a:r>
              <a:rPr lang="en-US" sz="1200" b="0" i="0" kern="1200" dirty="0" err="1">
                <a:solidFill>
                  <a:schemeClr val="tx1"/>
                </a:solidFill>
                <a:effectLst/>
                <a:latin typeface="Tahoma" panose="020B0604030504040204" pitchFamily="34" charset="0"/>
                <a:ea typeface="+mn-ea"/>
                <a:cs typeface="+mn-cs"/>
              </a:rPr>
              <a:t>OpenStax</a:t>
            </a:r>
            <a:r>
              <a:rPr lang="en-US" sz="1200" b="0" i="0" kern="1200" dirty="0">
                <a:solidFill>
                  <a:schemeClr val="tx1"/>
                </a:solidFill>
                <a:effectLst/>
                <a:latin typeface="Tahoma" panose="020B0604030504040204" pitchFamily="34" charset="0"/>
                <a:ea typeface="+mn-ea"/>
                <a:cs typeface="+mn-cs"/>
              </a:rPr>
              <a:t> CNX. </a:t>
            </a:r>
            <a:r>
              <a:rPr lang="en-US" sz="1200" b="1" i="0" kern="1200" dirty="0">
                <a:solidFill>
                  <a:schemeClr val="tx1"/>
                </a:solidFill>
                <a:effectLst/>
                <a:latin typeface="Tahoma" panose="020B0604030504040204" pitchFamily="34" charset="0"/>
                <a:ea typeface="+mn-ea"/>
                <a:cs typeface="+mn-cs"/>
              </a:rPr>
              <a:t>Located at</a:t>
            </a:r>
            <a:r>
              <a:rPr lang="en-US" sz="1200" b="0" i="0" kern="1200" dirty="0">
                <a:solidFill>
                  <a:schemeClr val="tx1"/>
                </a:solidFill>
                <a:effectLst/>
                <a:latin typeface="Tahoma" panose="020B0604030504040204" pitchFamily="34" charset="0"/>
                <a:ea typeface="+mn-ea"/>
                <a:cs typeface="+mn-cs"/>
              </a:rPr>
              <a:t>: </a:t>
            </a:r>
            <a:r>
              <a:rPr lang="en-US" sz="1200" b="1" i="0" u="sng" kern="1200" dirty="0">
                <a:solidFill>
                  <a:schemeClr val="tx1"/>
                </a:solidFill>
                <a:effectLst/>
                <a:latin typeface="Tahoma" panose="020B0604030504040204" pitchFamily="34" charset="0"/>
                <a:ea typeface="+mn-ea"/>
                <a:cs typeface="+mn-cs"/>
                <a:hlinkClick r:id="rId3"/>
              </a:rPr>
              <a:t>http://cnx.org/contents/185cbf87-c72e-48f5-b51e-f14f21b5eabd@10.8</a:t>
            </a:r>
            <a:r>
              <a:rPr lang="en-US" sz="1200" b="0" i="0" kern="1200" dirty="0">
                <a:solidFill>
                  <a:schemeClr val="tx1"/>
                </a:solidFill>
                <a:effectLst/>
                <a:latin typeface="Tahoma" panose="020B0604030504040204" pitchFamily="34" charset="0"/>
                <a:ea typeface="+mn-ea"/>
                <a:cs typeface="+mn-cs"/>
              </a:rPr>
              <a:t>. </a:t>
            </a:r>
            <a:r>
              <a:rPr lang="en-US" sz="1200" b="1" i="0" kern="1200" dirty="0">
                <a:solidFill>
                  <a:schemeClr val="tx1"/>
                </a:solidFill>
                <a:effectLst/>
                <a:latin typeface="Tahoma" panose="020B0604030504040204" pitchFamily="34" charset="0"/>
                <a:ea typeface="+mn-ea"/>
                <a:cs typeface="+mn-cs"/>
              </a:rPr>
              <a:t>License</a:t>
            </a:r>
            <a:r>
              <a:rPr lang="en-US" sz="1200" b="0" i="0" kern="1200" dirty="0">
                <a:solidFill>
                  <a:schemeClr val="tx1"/>
                </a:solidFill>
                <a:effectLst/>
                <a:latin typeface="Tahoma" panose="020B0604030504040204" pitchFamily="34" charset="0"/>
                <a:ea typeface="+mn-ea"/>
                <a:cs typeface="+mn-cs"/>
              </a:rPr>
              <a:t>: </a:t>
            </a:r>
            <a:r>
              <a:rPr lang="en-US" sz="1200" b="1" i="1" u="sng" kern="1200" dirty="0">
                <a:solidFill>
                  <a:schemeClr val="tx1"/>
                </a:solidFill>
                <a:effectLst/>
                <a:latin typeface="Tahoma" panose="020B0604030504040204" pitchFamily="34" charset="0"/>
                <a:ea typeface="+mn-ea"/>
                <a:cs typeface="+mn-cs"/>
                <a:hlinkClick r:id="rId4"/>
              </a:rPr>
              <a:t>CC BY: Attribution</a:t>
            </a:r>
            <a:r>
              <a:rPr lang="en-US" sz="1200" b="0" i="0" kern="1200" dirty="0">
                <a:solidFill>
                  <a:schemeClr val="tx1"/>
                </a:solidFill>
                <a:effectLst/>
                <a:latin typeface="Tahoma" panose="020B0604030504040204" pitchFamily="34" charset="0"/>
                <a:ea typeface="+mn-ea"/>
                <a:cs typeface="+mn-cs"/>
              </a:rPr>
              <a:t>. </a:t>
            </a:r>
            <a:r>
              <a:rPr lang="en-US" sz="1200" b="1" i="0" kern="1200" dirty="0">
                <a:solidFill>
                  <a:schemeClr val="tx1"/>
                </a:solidFill>
                <a:effectLst/>
                <a:latin typeface="Tahoma" panose="020B0604030504040204" pitchFamily="34" charset="0"/>
                <a:ea typeface="+mn-ea"/>
                <a:cs typeface="+mn-cs"/>
              </a:rPr>
              <a:t>License Terms</a:t>
            </a:r>
            <a:r>
              <a:rPr lang="en-US" sz="1200" b="0" i="0" kern="1200" dirty="0">
                <a:solidFill>
                  <a:schemeClr val="tx1"/>
                </a:solidFill>
                <a:effectLst/>
                <a:latin typeface="Tahoma" panose="020B0604030504040204" pitchFamily="34" charset="0"/>
                <a:ea typeface="+mn-ea"/>
                <a:cs typeface="+mn-cs"/>
              </a:rPr>
              <a:t>: Download for free at http://cnx.org/contents/185cbf87-c72e-48f5-b51e-f14f21b5eabd@10.8</a:t>
            </a:r>
          </a:p>
          <a:p>
            <a:endParaRPr lang="en-US" dirty="0"/>
          </a:p>
        </p:txBody>
      </p:sp>
      <p:sp>
        <p:nvSpPr>
          <p:cNvPr id="4" name="Slide Number Placeholder 3"/>
          <p:cNvSpPr>
            <a:spLocks noGrp="1"/>
          </p:cNvSpPr>
          <p:nvPr>
            <p:ph type="sldNum" sz="quarter" idx="10"/>
          </p:nvPr>
        </p:nvSpPr>
        <p:spPr/>
        <p:txBody>
          <a:bodyPr/>
          <a:lstStyle/>
          <a:p>
            <a:fld id="{B1E6DF9A-4138-4CE9-A2AE-AB9413786FF0}" type="slidenum">
              <a:rPr lang="en-US" smtClean="0"/>
              <a:pPr/>
              <a:t>77</a:t>
            </a:fld>
            <a:endParaRPr lang="en-US" dirty="0"/>
          </a:p>
        </p:txBody>
      </p:sp>
    </p:spTree>
    <p:extLst>
      <p:ext uri="{BB962C8B-B14F-4D97-AF65-F5344CB8AC3E}">
        <p14:creationId xmlns:p14="http://schemas.microsoft.com/office/powerpoint/2010/main" val="30518385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Tahoma" panose="020B0604030504040204" pitchFamily="34" charset="0"/>
                <a:ea typeface="+mn-ea"/>
                <a:cs typeface="+mn-cs"/>
              </a:rPr>
              <a:t>Plant Cells. </a:t>
            </a:r>
            <a:r>
              <a:rPr lang="en-US" sz="1200" b="1" i="0" kern="1200" dirty="0">
                <a:solidFill>
                  <a:schemeClr val="tx1"/>
                </a:solidFill>
                <a:effectLst/>
                <a:latin typeface="Tahoma" panose="020B0604030504040204" pitchFamily="34" charset="0"/>
                <a:ea typeface="+mn-ea"/>
                <a:cs typeface="+mn-cs"/>
              </a:rPr>
              <a:t>Authored by</a:t>
            </a:r>
            <a:r>
              <a:rPr lang="en-US" sz="1200" b="0" i="0" kern="1200" dirty="0">
                <a:solidFill>
                  <a:schemeClr val="tx1"/>
                </a:solidFill>
                <a:effectLst/>
                <a:latin typeface="Tahoma" panose="020B0604030504040204" pitchFamily="34" charset="0"/>
                <a:ea typeface="+mn-ea"/>
                <a:cs typeface="+mn-cs"/>
              </a:rPr>
              <a:t>: Douglas Wilkin, Ph.D. and Jean </a:t>
            </a:r>
            <a:r>
              <a:rPr lang="en-US" sz="1200" b="0" i="0" kern="1200" dirty="0" err="1">
                <a:solidFill>
                  <a:schemeClr val="tx1"/>
                </a:solidFill>
                <a:effectLst/>
                <a:latin typeface="Tahoma" panose="020B0604030504040204" pitchFamily="34" charset="0"/>
                <a:ea typeface="+mn-ea"/>
                <a:cs typeface="+mn-cs"/>
              </a:rPr>
              <a:t>Brainard</a:t>
            </a:r>
            <a:r>
              <a:rPr lang="en-US" sz="1200" b="0" i="0" kern="1200" dirty="0">
                <a:solidFill>
                  <a:schemeClr val="tx1"/>
                </a:solidFill>
                <a:effectLst/>
                <a:latin typeface="Tahoma" panose="020B0604030504040204" pitchFamily="34" charset="0"/>
                <a:ea typeface="+mn-ea"/>
                <a:cs typeface="+mn-cs"/>
              </a:rPr>
              <a:t>, Ph.D.. </a:t>
            </a:r>
            <a:r>
              <a:rPr lang="en-US" sz="1200" b="1" i="0" kern="1200" dirty="0">
                <a:solidFill>
                  <a:schemeClr val="tx1"/>
                </a:solidFill>
                <a:effectLst/>
                <a:latin typeface="Tahoma" panose="020B0604030504040204" pitchFamily="34" charset="0"/>
                <a:ea typeface="+mn-ea"/>
                <a:cs typeface="+mn-cs"/>
              </a:rPr>
              <a:t>Provided by</a:t>
            </a:r>
            <a:r>
              <a:rPr lang="en-US" sz="1200" b="0" i="0" kern="1200" dirty="0">
                <a:solidFill>
                  <a:schemeClr val="tx1"/>
                </a:solidFill>
                <a:effectLst/>
                <a:latin typeface="Tahoma" panose="020B0604030504040204" pitchFamily="34" charset="0"/>
                <a:ea typeface="+mn-ea"/>
                <a:cs typeface="+mn-cs"/>
              </a:rPr>
              <a:t>: CK-12. </a:t>
            </a:r>
            <a:r>
              <a:rPr lang="en-US" sz="1200" b="1" i="0" kern="1200" dirty="0">
                <a:solidFill>
                  <a:schemeClr val="tx1"/>
                </a:solidFill>
                <a:effectLst/>
                <a:latin typeface="Tahoma" panose="020B0604030504040204" pitchFamily="34" charset="0"/>
                <a:ea typeface="+mn-ea"/>
                <a:cs typeface="+mn-cs"/>
              </a:rPr>
              <a:t>Located at</a:t>
            </a:r>
            <a:r>
              <a:rPr lang="en-US" sz="1200" b="0" i="0" kern="1200" dirty="0">
                <a:solidFill>
                  <a:schemeClr val="tx1"/>
                </a:solidFill>
                <a:effectLst/>
                <a:latin typeface="Tahoma" panose="020B0604030504040204" pitchFamily="34" charset="0"/>
                <a:ea typeface="+mn-ea"/>
                <a:cs typeface="+mn-cs"/>
              </a:rPr>
              <a:t>: </a:t>
            </a:r>
            <a:r>
              <a:rPr lang="en-US" sz="1200" b="1" i="0" u="sng" kern="1200" dirty="0">
                <a:solidFill>
                  <a:schemeClr val="tx1"/>
                </a:solidFill>
                <a:effectLst/>
                <a:latin typeface="Tahoma" panose="020B0604030504040204" pitchFamily="34" charset="0"/>
                <a:ea typeface="+mn-ea"/>
                <a:cs typeface="+mn-cs"/>
                <a:hlinkClick r:id="rId3"/>
              </a:rPr>
              <a:t>http://www.ck12.org/biology/Plant-Cells/lesson/Plant-Cells/r34/</a:t>
            </a:r>
            <a:r>
              <a:rPr lang="en-US" sz="1200" b="0" i="0" kern="1200" dirty="0">
                <a:solidFill>
                  <a:schemeClr val="tx1"/>
                </a:solidFill>
                <a:effectLst/>
                <a:latin typeface="Tahoma" panose="020B0604030504040204" pitchFamily="34" charset="0"/>
                <a:ea typeface="+mn-ea"/>
                <a:cs typeface="+mn-cs"/>
              </a:rPr>
              <a:t>. </a:t>
            </a:r>
            <a:r>
              <a:rPr lang="en-US" sz="1200" b="1" i="0" kern="1200" dirty="0">
                <a:solidFill>
                  <a:schemeClr val="tx1"/>
                </a:solidFill>
                <a:effectLst/>
                <a:latin typeface="Tahoma" panose="020B0604030504040204" pitchFamily="34" charset="0"/>
                <a:ea typeface="+mn-ea"/>
                <a:cs typeface="+mn-cs"/>
              </a:rPr>
              <a:t>License</a:t>
            </a:r>
            <a:r>
              <a:rPr lang="en-US" sz="1200" b="0" i="0" kern="1200" dirty="0">
                <a:solidFill>
                  <a:schemeClr val="tx1"/>
                </a:solidFill>
                <a:effectLst/>
                <a:latin typeface="Tahoma" panose="020B0604030504040204" pitchFamily="34" charset="0"/>
                <a:ea typeface="+mn-ea"/>
                <a:cs typeface="+mn-cs"/>
              </a:rPr>
              <a:t>: </a:t>
            </a:r>
            <a:r>
              <a:rPr lang="en-US" sz="1200" b="1" i="1" u="sng" kern="1200" dirty="0">
                <a:solidFill>
                  <a:schemeClr val="tx1"/>
                </a:solidFill>
                <a:effectLst/>
                <a:latin typeface="Tahoma" panose="020B0604030504040204" pitchFamily="34" charset="0"/>
                <a:ea typeface="+mn-ea"/>
                <a:cs typeface="+mn-cs"/>
                <a:hlinkClick r:id="rId4"/>
              </a:rPr>
              <a:t>CC BY-NC: Attribution-</a:t>
            </a:r>
            <a:r>
              <a:rPr lang="en-US" sz="1200" b="1" i="1" u="sng" kern="1200" dirty="0" err="1">
                <a:solidFill>
                  <a:schemeClr val="tx1"/>
                </a:solidFill>
                <a:effectLst/>
                <a:latin typeface="Tahoma" panose="020B0604030504040204" pitchFamily="34" charset="0"/>
                <a:ea typeface="+mn-ea"/>
                <a:cs typeface="+mn-cs"/>
                <a:hlinkClick r:id="rId4"/>
              </a:rPr>
              <a:t>NonCommercial</a:t>
            </a:r>
            <a:endParaRPr lang="en-US" sz="1200" b="0" i="0" kern="1200" dirty="0">
              <a:solidFill>
                <a:schemeClr val="tx1"/>
              </a:solidFill>
              <a:effectLst/>
              <a:latin typeface="Tahoma" panose="020B0604030504040204" pitchFamily="34" charset="0"/>
              <a:ea typeface="+mn-ea"/>
              <a:cs typeface="+mn-cs"/>
            </a:endParaRPr>
          </a:p>
          <a:p>
            <a:endParaRPr lang="en-US" dirty="0"/>
          </a:p>
        </p:txBody>
      </p:sp>
      <p:sp>
        <p:nvSpPr>
          <p:cNvPr id="4" name="Slide Number Placeholder 3"/>
          <p:cNvSpPr>
            <a:spLocks noGrp="1"/>
          </p:cNvSpPr>
          <p:nvPr>
            <p:ph type="sldNum" sz="quarter" idx="10"/>
          </p:nvPr>
        </p:nvSpPr>
        <p:spPr/>
        <p:txBody>
          <a:bodyPr/>
          <a:lstStyle/>
          <a:p>
            <a:fld id="{B1E6DF9A-4138-4CE9-A2AE-AB9413786FF0}" type="slidenum">
              <a:rPr lang="en-US" smtClean="0"/>
              <a:pPr/>
              <a:t>5</a:t>
            </a:fld>
            <a:endParaRPr lang="en-US" dirty="0"/>
          </a:p>
        </p:txBody>
      </p:sp>
    </p:spTree>
    <p:extLst>
      <p:ext uri="{BB962C8B-B14F-4D97-AF65-F5344CB8AC3E}">
        <p14:creationId xmlns:p14="http://schemas.microsoft.com/office/powerpoint/2010/main" val="26378160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See slides 37-44.</a:t>
            </a:r>
          </a:p>
        </p:txBody>
      </p:sp>
      <p:sp>
        <p:nvSpPr>
          <p:cNvPr id="4" name="Slide Number Placeholder 3"/>
          <p:cNvSpPr>
            <a:spLocks noGrp="1"/>
          </p:cNvSpPr>
          <p:nvPr>
            <p:ph type="sldNum" sz="quarter" idx="10"/>
          </p:nvPr>
        </p:nvSpPr>
        <p:spPr/>
        <p:txBody>
          <a:bodyPr/>
          <a:lstStyle/>
          <a:p>
            <a:fld id="{B1E6DF9A-4138-4CE9-A2AE-AB9413786FF0}" type="slidenum">
              <a:rPr lang="en-US" smtClean="0"/>
              <a:pPr/>
              <a:t>78</a:t>
            </a:fld>
            <a:endParaRPr lang="en-US" dirty="0"/>
          </a:p>
        </p:txBody>
      </p:sp>
    </p:spTree>
    <p:extLst>
      <p:ext uri="{BB962C8B-B14F-4D97-AF65-F5344CB8AC3E}">
        <p14:creationId xmlns:p14="http://schemas.microsoft.com/office/powerpoint/2010/main" val="48133667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1E6DF9A-4138-4CE9-A2AE-AB9413786FF0}" type="slidenum">
              <a:rPr lang="en-US" smtClean="0"/>
              <a:t>79</a:t>
            </a:fld>
            <a:endParaRPr lang="en-US"/>
          </a:p>
        </p:txBody>
      </p:sp>
    </p:spTree>
    <p:extLst>
      <p:ext uri="{BB962C8B-B14F-4D97-AF65-F5344CB8AC3E}">
        <p14:creationId xmlns:p14="http://schemas.microsoft.com/office/powerpoint/2010/main" val="1081015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Tahoma" panose="020B0604030504040204" pitchFamily="34" charset="0"/>
                <a:ea typeface="+mn-ea"/>
                <a:cs typeface="+mn-cs"/>
              </a:rPr>
              <a:t>Plant Cells. </a:t>
            </a:r>
            <a:r>
              <a:rPr lang="en-US" sz="1200" b="1" i="0" kern="1200" dirty="0">
                <a:solidFill>
                  <a:schemeClr val="tx1"/>
                </a:solidFill>
                <a:effectLst/>
                <a:latin typeface="Tahoma" panose="020B0604030504040204" pitchFamily="34" charset="0"/>
                <a:ea typeface="+mn-ea"/>
                <a:cs typeface="+mn-cs"/>
              </a:rPr>
              <a:t>Authored by</a:t>
            </a:r>
            <a:r>
              <a:rPr lang="en-US" sz="1200" b="0" i="0" kern="1200" dirty="0">
                <a:solidFill>
                  <a:schemeClr val="tx1"/>
                </a:solidFill>
                <a:effectLst/>
                <a:latin typeface="Tahoma" panose="020B0604030504040204" pitchFamily="34" charset="0"/>
                <a:ea typeface="+mn-ea"/>
                <a:cs typeface="+mn-cs"/>
              </a:rPr>
              <a:t>: Douglas Wilkin, Ph.D. and Jean </a:t>
            </a:r>
            <a:r>
              <a:rPr lang="en-US" sz="1200" b="0" i="0" kern="1200" dirty="0" err="1">
                <a:solidFill>
                  <a:schemeClr val="tx1"/>
                </a:solidFill>
                <a:effectLst/>
                <a:latin typeface="Tahoma" panose="020B0604030504040204" pitchFamily="34" charset="0"/>
                <a:ea typeface="+mn-ea"/>
                <a:cs typeface="+mn-cs"/>
              </a:rPr>
              <a:t>Brainard</a:t>
            </a:r>
            <a:r>
              <a:rPr lang="en-US" sz="1200" b="0" i="0" kern="1200" dirty="0">
                <a:solidFill>
                  <a:schemeClr val="tx1"/>
                </a:solidFill>
                <a:effectLst/>
                <a:latin typeface="Tahoma" panose="020B0604030504040204" pitchFamily="34" charset="0"/>
                <a:ea typeface="+mn-ea"/>
                <a:cs typeface="+mn-cs"/>
              </a:rPr>
              <a:t>, Ph.D.. </a:t>
            </a:r>
            <a:r>
              <a:rPr lang="en-US" sz="1200" b="1" i="0" kern="1200" dirty="0">
                <a:solidFill>
                  <a:schemeClr val="tx1"/>
                </a:solidFill>
                <a:effectLst/>
                <a:latin typeface="Tahoma" panose="020B0604030504040204" pitchFamily="34" charset="0"/>
                <a:ea typeface="+mn-ea"/>
                <a:cs typeface="+mn-cs"/>
              </a:rPr>
              <a:t>Provided by</a:t>
            </a:r>
            <a:r>
              <a:rPr lang="en-US" sz="1200" b="0" i="0" kern="1200" dirty="0">
                <a:solidFill>
                  <a:schemeClr val="tx1"/>
                </a:solidFill>
                <a:effectLst/>
                <a:latin typeface="Tahoma" panose="020B0604030504040204" pitchFamily="34" charset="0"/>
                <a:ea typeface="+mn-ea"/>
                <a:cs typeface="+mn-cs"/>
              </a:rPr>
              <a:t>: CK-12. </a:t>
            </a:r>
            <a:r>
              <a:rPr lang="en-US" sz="1200" b="1" i="0" kern="1200" dirty="0">
                <a:solidFill>
                  <a:schemeClr val="tx1"/>
                </a:solidFill>
                <a:effectLst/>
                <a:latin typeface="Tahoma" panose="020B0604030504040204" pitchFamily="34" charset="0"/>
                <a:ea typeface="+mn-ea"/>
                <a:cs typeface="+mn-cs"/>
              </a:rPr>
              <a:t>Located at</a:t>
            </a:r>
            <a:r>
              <a:rPr lang="en-US" sz="1200" b="0" i="0" kern="1200" dirty="0">
                <a:solidFill>
                  <a:schemeClr val="tx1"/>
                </a:solidFill>
                <a:effectLst/>
                <a:latin typeface="Tahoma" panose="020B0604030504040204" pitchFamily="34" charset="0"/>
                <a:ea typeface="+mn-ea"/>
                <a:cs typeface="+mn-cs"/>
              </a:rPr>
              <a:t>: </a:t>
            </a:r>
            <a:r>
              <a:rPr lang="en-US" sz="1200" b="1" i="0" u="sng" kern="1200" dirty="0">
                <a:solidFill>
                  <a:schemeClr val="tx1"/>
                </a:solidFill>
                <a:effectLst/>
                <a:latin typeface="Tahoma" panose="020B0604030504040204" pitchFamily="34" charset="0"/>
                <a:ea typeface="+mn-ea"/>
                <a:cs typeface="+mn-cs"/>
                <a:hlinkClick r:id="rId3"/>
              </a:rPr>
              <a:t>http://www.ck12.org/biology/Plant-Cells/lesson/Plant-Cells/r34/</a:t>
            </a:r>
            <a:r>
              <a:rPr lang="en-US" sz="1200" b="0" i="0" kern="1200" dirty="0">
                <a:solidFill>
                  <a:schemeClr val="tx1"/>
                </a:solidFill>
                <a:effectLst/>
                <a:latin typeface="Tahoma" panose="020B0604030504040204" pitchFamily="34" charset="0"/>
                <a:ea typeface="+mn-ea"/>
                <a:cs typeface="+mn-cs"/>
              </a:rPr>
              <a:t>. </a:t>
            </a:r>
            <a:r>
              <a:rPr lang="en-US" sz="1200" b="1" i="0" kern="1200" dirty="0">
                <a:solidFill>
                  <a:schemeClr val="tx1"/>
                </a:solidFill>
                <a:effectLst/>
                <a:latin typeface="Tahoma" panose="020B0604030504040204" pitchFamily="34" charset="0"/>
                <a:ea typeface="+mn-ea"/>
                <a:cs typeface="+mn-cs"/>
              </a:rPr>
              <a:t>License</a:t>
            </a:r>
            <a:r>
              <a:rPr lang="en-US" sz="1200" b="0" i="0" kern="1200" dirty="0">
                <a:solidFill>
                  <a:schemeClr val="tx1"/>
                </a:solidFill>
                <a:effectLst/>
                <a:latin typeface="Tahoma" panose="020B0604030504040204" pitchFamily="34" charset="0"/>
                <a:ea typeface="+mn-ea"/>
                <a:cs typeface="+mn-cs"/>
              </a:rPr>
              <a:t>: </a:t>
            </a:r>
            <a:r>
              <a:rPr lang="en-US" sz="1200" b="1" i="1" u="sng" kern="1200" dirty="0">
                <a:solidFill>
                  <a:schemeClr val="tx1"/>
                </a:solidFill>
                <a:effectLst/>
                <a:latin typeface="Tahoma" panose="020B0604030504040204" pitchFamily="34" charset="0"/>
                <a:ea typeface="+mn-ea"/>
                <a:cs typeface="+mn-cs"/>
                <a:hlinkClick r:id="rId4"/>
              </a:rPr>
              <a:t>CC BY-NC: Attribution-</a:t>
            </a:r>
            <a:r>
              <a:rPr lang="en-US" sz="1200" b="1" i="1" u="sng" kern="1200" dirty="0" err="1">
                <a:solidFill>
                  <a:schemeClr val="tx1"/>
                </a:solidFill>
                <a:effectLst/>
                <a:latin typeface="Tahoma" panose="020B0604030504040204" pitchFamily="34" charset="0"/>
                <a:ea typeface="+mn-ea"/>
                <a:cs typeface="+mn-cs"/>
                <a:hlinkClick r:id="rId4"/>
              </a:rPr>
              <a:t>NonCommercial</a:t>
            </a:r>
            <a:endParaRPr lang="en-US" sz="1200" b="0" i="0" kern="1200" dirty="0">
              <a:solidFill>
                <a:schemeClr val="tx1"/>
              </a:solidFill>
              <a:effectLst/>
              <a:latin typeface="Tahoma" panose="020B0604030504040204" pitchFamily="34" charset="0"/>
              <a:ea typeface="+mn-ea"/>
              <a:cs typeface="+mn-cs"/>
            </a:endParaRPr>
          </a:p>
          <a:p>
            <a:endParaRPr lang="en-US" dirty="0"/>
          </a:p>
        </p:txBody>
      </p:sp>
      <p:sp>
        <p:nvSpPr>
          <p:cNvPr id="4" name="Slide Number Placeholder 3"/>
          <p:cNvSpPr>
            <a:spLocks noGrp="1"/>
          </p:cNvSpPr>
          <p:nvPr>
            <p:ph type="sldNum" sz="quarter" idx="10"/>
          </p:nvPr>
        </p:nvSpPr>
        <p:spPr/>
        <p:txBody>
          <a:bodyPr/>
          <a:lstStyle/>
          <a:p>
            <a:fld id="{B1E6DF9A-4138-4CE9-A2AE-AB9413786FF0}" type="slidenum">
              <a:rPr lang="en-US" smtClean="0"/>
              <a:pPr/>
              <a:t>6</a:t>
            </a:fld>
            <a:endParaRPr lang="en-US" dirty="0"/>
          </a:p>
        </p:txBody>
      </p:sp>
    </p:spTree>
    <p:extLst>
      <p:ext uri="{BB962C8B-B14F-4D97-AF65-F5344CB8AC3E}">
        <p14:creationId xmlns:p14="http://schemas.microsoft.com/office/powerpoint/2010/main" val="37113453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Tahoma" panose="020B0604030504040204" pitchFamily="34" charset="0"/>
                <a:ea typeface="+mn-ea"/>
                <a:cs typeface="+mn-cs"/>
              </a:rPr>
              <a:t>(</a:t>
            </a:r>
            <a:r>
              <a:rPr lang="en-US" sz="1200" b="0" i="0" kern="1200" dirty="0" err="1">
                <a:solidFill>
                  <a:schemeClr val="tx1"/>
                </a:solidFill>
                <a:effectLst/>
                <a:latin typeface="Tahoma" panose="020B0604030504040204" pitchFamily="34" charset="0"/>
                <a:ea typeface="+mn-ea"/>
                <a:cs typeface="+mn-cs"/>
              </a:rPr>
              <a:t>biophotos</a:t>
            </a:r>
            <a:r>
              <a:rPr lang="en-US" sz="1200" b="0" i="0" kern="1200" dirty="0">
                <a:solidFill>
                  <a:schemeClr val="tx1"/>
                </a:solidFill>
                <a:effectLst/>
                <a:latin typeface="Tahoma" panose="020B0604030504040204" pitchFamily="34" charset="0"/>
                <a:ea typeface="+mn-ea"/>
                <a:cs typeface="+mn-cs"/>
              </a:rPr>
              <a:t>)”/Flickr; scale-bar data from Matt Russell) in Biology. </a:t>
            </a:r>
            <a:r>
              <a:rPr lang="en-US" sz="1200" b="1" i="0" kern="1200" dirty="0">
                <a:solidFill>
                  <a:schemeClr val="tx1"/>
                </a:solidFill>
                <a:effectLst/>
                <a:latin typeface="Tahoma" panose="020B0604030504040204" pitchFamily="34" charset="0"/>
                <a:ea typeface="+mn-ea"/>
                <a:cs typeface="+mn-cs"/>
              </a:rPr>
              <a:t>Provided by</a:t>
            </a:r>
            <a:r>
              <a:rPr lang="en-US" sz="1200" b="0" i="0" kern="1200" dirty="0">
                <a:solidFill>
                  <a:schemeClr val="tx1"/>
                </a:solidFill>
                <a:effectLst/>
                <a:latin typeface="Tahoma" panose="020B0604030504040204" pitchFamily="34" charset="0"/>
                <a:ea typeface="+mn-ea"/>
                <a:cs typeface="+mn-cs"/>
              </a:rPr>
              <a:t>: </a:t>
            </a:r>
            <a:r>
              <a:rPr lang="en-US" sz="1200" b="0" i="0" kern="1200" dirty="0" err="1">
                <a:solidFill>
                  <a:schemeClr val="tx1"/>
                </a:solidFill>
                <a:effectLst/>
                <a:latin typeface="Tahoma" panose="020B0604030504040204" pitchFamily="34" charset="0"/>
                <a:ea typeface="+mn-ea"/>
                <a:cs typeface="+mn-cs"/>
              </a:rPr>
              <a:t>OpenStax</a:t>
            </a:r>
            <a:r>
              <a:rPr lang="en-US" sz="1200" b="0" i="0" kern="1200" dirty="0">
                <a:solidFill>
                  <a:schemeClr val="tx1"/>
                </a:solidFill>
                <a:effectLst/>
                <a:latin typeface="Tahoma" panose="020B0604030504040204" pitchFamily="34" charset="0"/>
                <a:ea typeface="+mn-ea"/>
                <a:cs typeface="+mn-cs"/>
              </a:rPr>
              <a:t> College. </a:t>
            </a:r>
            <a:r>
              <a:rPr lang="en-US" sz="1200" b="1" i="0" kern="1200" dirty="0">
                <a:solidFill>
                  <a:schemeClr val="tx1"/>
                </a:solidFill>
                <a:effectLst/>
                <a:latin typeface="Tahoma" panose="020B0604030504040204" pitchFamily="34" charset="0"/>
                <a:ea typeface="+mn-ea"/>
                <a:cs typeface="+mn-cs"/>
              </a:rPr>
              <a:t>Located at</a:t>
            </a:r>
            <a:r>
              <a:rPr lang="en-US" sz="1200" b="0" i="0" kern="1200" dirty="0">
                <a:solidFill>
                  <a:schemeClr val="tx1"/>
                </a:solidFill>
                <a:effectLst/>
                <a:latin typeface="Tahoma" panose="020B0604030504040204" pitchFamily="34" charset="0"/>
                <a:ea typeface="+mn-ea"/>
                <a:cs typeface="+mn-cs"/>
              </a:rPr>
              <a:t>: </a:t>
            </a:r>
            <a:r>
              <a:rPr lang="en-US" sz="1200" b="1" i="0" u="sng" kern="1200" dirty="0">
                <a:solidFill>
                  <a:schemeClr val="tx1"/>
                </a:solidFill>
                <a:effectLst/>
                <a:latin typeface="Tahoma" panose="020B0604030504040204" pitchFamily="34" charset="0"/>
                <a:ea typeface="+mn-ea"/>
                <a:cs typeface="+mn-cs"/>
                <a:hlinkClick r:id="rId3"/>
              </a:rPr>
              <a:t>http://cnx.org/contents/e42bd376-624b-4c0f-972f-e0c57998e765@4.4</a:t>
            </a:r>
            <a:r>
              <a:rPr lang="en-US" sz="1200" b="0" i="0" kern="1200" dirty="0">
                <a:solidFill>
                  <a:schemeClr val="tx1"/>
                </a:solidFill>
                <a:effectLst/>
                <a:latin typeface="Tahoma" panose="020B0604030504040204" pitchFamily="34" charset="0"/>
                <a:ea typeface="+mn-ea"/>
                <a:cs typeface="+mn-cs"/>
              </a:rPr>
              <a:t>. </a:t>
            </a:r>
            <a:r>
              <a:rPr lang="en-US" sz="1200" b="1" i="0" kern="1200" dirty="0">
                <a:solidFill>
                  <a:schemeClr val="tx1"/>
                </a:solidFill>
                <a:effectLst/>
                <a:latin typeface="Tahoma" panose="020B0604030504040204" pitchFamily="34" charset="0"/>
                <a:ea typeface="+mn-ea"/>
                <a:cs typeface="+mn-cs"/>
              </a:rPr>
              <a:t>License</a:t>
            </a:r>
            <a:r>
              <a:rPr lang="en-US" sz="1200" b="0" i="0" kern="1200" dirty="0">
                <a:solidFill>
                  <a:schemeClr val="tx1"/>
                </a:solidFill>
                <a:effectLst/>
                <a:latin typeface="Tahoma" panose="020B0604030504040204" pitchFamily="34" charset="0"/>
                <a:ea typeface="+mn-ea"/>
                <a:cs typeface="+mn-cs"/>
              </a:rPr>
              <a:t>: </a:t>
            </a:r>
            <a:r>
              <a:rPr lang="en-US" sz="1200" b="1" i="1" u="sng" kern="1200" dirty="0">
                <a:solidFill>
                  <a:schemeClr val="tx1"/>
                </a:solidFill>
                <a:effectLst/>
                <a:latin typeface="Tahoma" panose="020B0604030504040204" pitchFamily="34" charset="0"/>
                <a:ea typeface="+mn-ea"/>
                <a:cs typeface="+mn-cs"/>
                <a:hlinkClick r:id="rId4"/>
              </a:rPr>
              <a:t>CC BY: Attribution</a:t>
            </a:r>
            <a:r>
              <a:rPr lang="en-US" sz="1200" b="0" i="0" kern="1200" dirty="0">
                <a:solidFill>
                  <a:schemeClr val="tx1"/>
                </a:solidFill>
                <a:effectLst/>
                <a:latin typeface="Tahoma" panose="020B0604030504040204" pitchFamily="34" charset="0"/>
                <a:ea typeface="+mn-ea"/>
                <a:cs typeface="+mn-cs"/>
              </a:rPr>
              <a:t>. </a:t>
            </a:r>
            <a:r>
              <a:rPr lang="en-US" sz="1200" b="1" i="0" kern="1200" dirty="0">
                <a:solidFill>
                  <a:schemeClr val="tx1"/>
                </a:solidFill>
                <a:effectLst/>
                <a:latin typeface="Tahoma" panose="020B0604030504040204" pitchFamily="34" charset="0"/>
                <a:ea typeface="+mn-ea"/>
                <a:cs typeface="+mn-cs"/>
              </a:rPr>
              <a:t>License Terms</a:t>
            </a:r>
            <a:r>
              <a:rPr lang="en-US" sz="1200" b="0" i="0" kern="1200" dirty="0">
                <a:solidFill>
                  <a:schemeClr val="tx1"/>
                </a:solidFill>
                <a:effectLst/>
                <a:latin typeface="Tahoma" panose="020B0604030504040204" pitchFamily="34" charset="0"/>
                <a:ea typeface="+mn-ea"/>
                <a:cs typeface="+mn-cs"/>
              </a:rPr>
              <a:t>: Download for free at http://cnx.org/contents/e42bd376-624b-4c0f-972f-e0c57998e765@4.4</a:t>
            </a:r>
          </a:p>
          <a:p>
            <a:endParaRPr lang="en-US" dirty="0"/>
          </a:p>
        </p:txBody>
      </p:sp>
      <p:sp>
        <p:nvSpPr>
          <p:cNvPr id="4" name="Slide Number Placeholder 3"/>
          <p:cNvSpPr>
            <a:spLocks noGrp="1"/>
          </p:cNvSpPr>
          <p:nvPr>
            <p:ph type="sldNum" sz="quarter" idx="10"/>
          </p:nvPr>
        </p:nvSpPr>
        <p:spPr/>
        <p:txBody>
          <a:bodyPr/>
          <a:lstStyle/>
          <a:p>
            <a:fld id="{B1E6DF9A-4138-4CE9-A2AE-AB9413786FF0}" type="slidenum">
              <a:rPr lang="en-US" smtClean="0"/>
              <a:pPr/>
              <a:t>10</a:t>
            </a:fld>
            <a:endParaRPr lang="en-US" dirty="0"/>
          </a:p>
        </p:txBody>
      </p:sp>
    </p:spTree>
    <p:extLst>
      <p:ext uri="{BB962C8B-B14F-4D97-AF65-F5344CB8AC3E}">
        <p14:creationId xmlns:p14="http://schemas.microsoft.com/office/powerpoint/2010/main" val="34304929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1E6DF9A-4138-4CE9-A2AE-AB9413786FF0}" type="slidenum">
              <a:rPr lang="en-US" smtClean="0"/>
              <a:pPr/>
              <a:t>11</a:t>
            </a:fld>
            <a:endParaRPr lang="en-US" dirty="0"/>
          </a:p>
        </p:txBody>
      </p:sp>
    </p:spTree>
    <p:extLst>
      <p:ext uri="{BB962C8B-B14F-4D97-AF65-F5344CB8AC3E}">
        <p14:creationId xmlns:p14="http://schemas.microsoft.com/office/powerpoint/2010/main" val="38758541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Tahoma" panose="020B0604030504040204" pitchFamily="34" charset="0"/>
                <a:ea typeface="+mn-ea"/>
                <a:cs typeface="+mn-cs"/>
              </a:rPr>
              <a:t>Biology. </a:t>
            </a:r>
            <a:r>
              <a:rPr lang="en-US" sz="1200" b="1" i="0" kern="1200" dirty="0">
                <a:solidFill>
                  <a:schemeClr val="tx1"/>
                </a:solidFill>
                <a:effectLst/>
                <a:latin typeface="Tahoma" panose="020B0604030504040204" pitchFamily="34" charset="0"/>
                <a:ea typeface="+mn-ea"/>
                <a:cs typeface="+mn-cs"/>
              </a:rPr>
              <a:t>Provided by</a:t>
            </a:r>
            <a:r>
              <a:rPr lang="en-US" sz="1200" b="0" i="0" kern="1200" dirty="0">
                <a:solidFill>
                  <a:schemeClr val="tx1"/>
                </a:solidFill>
                <a:effectLst/>
                <a:latin typeface="Tahoma" panose="020B0604030504040204" pitchFamily="34" charset="0"/>
                <a:ea typeface="+mn-ea"/>
                <a:cs typeface="+mn-cs"/>
              </a:rPr>
              <a:t>: </a:t>
            </a:r>
            <a:r>
              <a:rPr lang="en-US" sz="1200" b="0" i="0" kern="1200" dirty="0" err="1">
                <a:solidFill>
                  <a:schemeClr val="tx1"/>
                </a:solidFill>
                <a:effectLst/>
                <a:latin typeface="Tahoma" panose="020B0604030504040204" pitchFamily="34" charset="0"/>
                <a:ea typeface="+mn-ea"/>
                <a:cs typeface="+mn-cs"/>
              </a:rPr>
              <a:t>OpenStax</a:t>
            </a:r>
            <a:r>
              <a:rPr lang="en-US" sz="1200" b="0" i="0" kern="1200" dirty="0">
                <a:solidFill>
                  <a:schemeClr val="tx1"/>
                </a:solidFill>
                <a:effectLst/>
                <a:latin typeface="Tahoma" panose="020B0604030504040204" pitchFamily="34" charset="0"/>
                <a:ea typeface="+mn-ea"/>
                <a:cs typeface="+mn-cs"/>
              </a:rPr>
              <a:t> College. </a:t>
            </a:r>
            <a:r>
              <a:rPr lang="en-US" sz="1200" b="1" i="0" kern="1200" dirty="0">
                <a:solidFill>
                  <a:schemeClr val="tx1"/>
                </a:solidFill>
                <a:effectLst/>
                <a:latin typeface="Tahoma" panose="020B0604030504040204" pitchFamily="34" charset="0"/>
                <a:ea typeface="+mn-ea"/>
                <a:cs typeface="+mn-cs"/>
              </a:rPr>
              <a:t>Located at</a:t>
            </a:r>
            <a:r>
              <a:rPr lang="en-US" sz="1200" b="0" i="0" kern="1200" dirty="0">
                <a:solidFill>
                  <a:schemeClr val="tx1"/>
                </a:solidFill>
                <a:effectLst/>
                <a:latin typeface="Tahoma" panose="020B0604030504040204" pitchFamily="34" charset="0"/>
                <a:ea typeface="+mn-ea"/>
                <a:cs typeface="+mn-cs"/>
              </a:rPr>
              <a:t>: </a:t>
            </a:r>
            <a:r>
              <a:rPr lang="en-US" sz="1200" b="1" i="0" u="sng" kern="1200" dirty="0">
                <a:solidFill>
                  <a:schemeClr val="tx1"/>
                </a:solidFill>
                <a:effectLst/>
                <a:latin typeface="Tahoma" panose="020B0604030504040204" pitchFamily="34" charset="0"/>
                <a:ea typeface="+mn-ea"/>
                <a:cs typeface="+mn-cs"/>
                <a:hlinkClick r:id="rId3"/>
              </a:rPr>
              <a:t>http://cnx.org/contents/e42bd376-624b-4c0f-972f-e0c57998e765@4.4</a:t>
            </a:r>
            <a:r>
              <a:rPr lang="en-US" sz="1200" b="0" i="0" kern="1200" dirty="0">
                <a:solidFill>
                  <a:schemeClr val="tx1"/>
                </a:solidFill>
                <a:effectLst/>
                <a:latin typeface="Tahoma" panose="020B0604030504040204" pitchFamily="34" charset="0"/>
                <a:ea typeface="+mn-ea"/>
                <a:cs typeface="+mn-cs"/>
              </a:rPr>
              <a:t>. </a:t>
            </a:r>
            <a:r>
              <a:rPr lang="en-US" sz="1200" b="1" i="0" kern="1200" dirty="0">
                <a:solidFill>
                  <a:schemeClr val="tx1"/>
                </a:solidFill>
                <a:effectLst/>
                <a:latin typeface="Tahoma" panose="020B0604030504040204" pitchFamily="34" charset="0"/>
                <a:ea typeface="+mn-ea"/>
                <a:cs typeface="+mn-cs"/>
              </a:rPr>
              <a:t>License</a:t>
            </a:r>
            <a:r>
              <a:rPr lang="en-US" sz="1200" b="0" i="0" kern="1200" dirty="0">
                <a:solidFill>
                  <a:schemeClr val="tx1"/>
                </a:solidFill>
                <a:effectLst/>
                <a:latin typeface="Tahoma" panose="020B0604030504040204" pitchFamily="34" charset="0"/>
                <a:ea typeface="+mn-ea"/>
                <a:cs typeface="+mn-cs"/>
              </a:rPr>
              <a:t>: </a:t>
            </a:r>
            <a:r>
              <a:rPr lang="en-US" sz="1200" b="1" i="1" u="sng" kern="1200" dirty="0">
                <a:solidFill>
                  <a:schemeClr val="tx1"/>
                </a:solidFill>
                <a:effectLst/>
                <a:latin typeface="Tahoma" panose="020B0604030504040204" pitchFamily="34" charset="0"/>
                <a:ea typeface="+mn-ea"/>
                <a:cs typeface="+mn-cs"/>
                <a:hlinkClick r:id="rId4"/>
              </a:rPr>
              <a:t>CC BY: Attribution</a:t>
            </a:r>
            <a:r>
              <a:rPr lang="en-US" sz="1200" b="0" i="0" kern="1200" dirty="0">
                <a:solidFill>
                  <a:schemeClr val="tx1"/>
                </a:solidFill>
                <a:effectLst/>
                <a:latin typeface="Tahoma" panose="020B0604030504040204" pitchFamily="34" charset="0"/>
                <a:ea typeface="+mn-ea"/>
                <a:cs typeface="+mn-cs"/>
              </a:rPr>
              <a:t>. </a:t>
            </a:r>
            <a:r>
              <a:rPr lang="en-US" sz="1200" b="1" i="0" kern="1200" dirty="0">
                <a:solidFill>
                  <a:schemeClr val="tx1"/>
                </a:solidFill>
                <a:effectLst/>
                <a:latin typeface="Tahoma" panose="020B0604030504040204" pitchFamily="34" charset="0"/>
                <a:ea typeface="+mn-ea"/>
                <a:cs typeface="+mn-cs"/>
              </a:rPr>
              <a:t>License Terms</a:t>
            </a:r>
            <a:r>
              <a:rPr lang="en-US" sz="1200" b="0" i="0" kern="1200" dirty="0">
                <a:solidFill>
                  <a:schemeClr val="tx1"/>
                </a:solidFill>
                <a:effectLst/>
                <a:latin typeface="Tahoma" panose="020B0604030504040204" pitchFamily="34" charset="0"/>
                <a:ea typeface="+mn-ea"/>
                <a:cs typeface="+mn-cs"/>
              </a:rPr>
              <a:t>: Download for free at http://cnx.org/contents/e42bd376-624b-4c0f-972f-e0c57998e765@4.4</a:t>
            </a:r>
          </a:p>
          <a:p>
            <a:endParaRPr lang="en-US" dirty="0"/>
          </a:p>
        </p:txBody>
      </p:sp>
      <p:sp>
        <p:nvSpPr>
          <p:cNvPr id="4" name="Slide Number Placeholder 3"/>
          <p:cNvSpPr>
            <a:spLocks noGrp="1"/>
          </p:cNvSpPr>
          <p:nvPr>
            <p:ph type="sldNum" sz="quarter" idx="10"/>
          </p:nvPr>
        </p:nvSpPr>
        <p:spPr/>
        <p:txBody>
          <a:bodyPr/>
          <a:lstStyle/>
          <a:p>
            <a:fld id="{B1E6DF9A-4138-4CE9-A2AE-AB9413786FF0}" type="slidenum">
              <a:rPr lang="en-US" smtClean="0"/>
              <a:pPr/>
              <a:t>12</a:t>
            </a:fld>
            <a:endParaRPr lang="en-US" dirty="0"/>
          </a:p>
        </p:txBody>
      </p:sp>
    </p:spTree>
    <p:extLst>
      <p:ext uri="{BB962C8B-B14F-4D97-AF65-F5344CB8AC3E}">
        <p14:creationId xmlns:p14="http://schemas.microsoft.com/office/powerpoint/2010/main" val="12010450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rgbClr val="3A4047">
            <a:alpha val="25000"/>
          </a:srgbClr>
        </a:solidFill>
        <a:effectLst/>
      </p:bgPr>
    </p:bg>
    <p:spTree>
      <p:nvGrpSpPr>
        <p:cNvPr id="1" name="Shape 9"/>
        <p:cNvGrpSpPr/>
        <p:nvPr/>
      </p:nvGrpSpPr>
      <p:grpSpPr>
        <a:xfrm>
          <a:off x="0" y="0"/>
          <a:ext cx="0" cy="0"/>
          <a:chOff x="0" y="0"/>
          <a:chExt cx="0" cy="0"/>
        </a:xfrm>
      </p:grpSpPr>
      <p:sp>
        <p:nvSpPr>
          <p:cNvPr id="5" name="Google Shape;14;p3">
            <a:extLst>
              <a:ext uri="{FF2B5EF4-FFF2-40B4-BE49-F238E27FC236}">
                <a16:creationId xmlns:a16="http://schemas.microsoft.com/office/drawing/2014/main" id="{DB391CD0-B0FF-7C47-AEC7-712743E719D1}"/>
              </a:ext>
            </a:extLst>
          </p:cNvPr>
          <p:cNvSpPr/>
          <p:nvPr/>
        </p:nvSpPr>
        <p:spPr>
          <a:xfrm>
            <a:off x="0" y="552196"/>
            <a:ext cx="12207240" cy="2688336"/>
          </a:xfrm>
          <a:prstGeom prst="rect">
            <a:avLst/>
          </a:prstGeom>
          <a:solidFill>
            <a:srgbClr val="3A4047"/>
          </a:solidFill>
          <a:ln w="12700" cap="flat" cmpd="sng">
            <a:solidFill>
              <a:schemeClr val="dk1">
                <a:alpha val="1176"/>
              </a:schemeClr>
            </a:solidFill>
            <a:prstDash val="solid"/>
            <a:miter lim="800000"/>
            <a:headEnd type="none" w="sm" len="sm"/>
            <a:tailEnd type="none" w="sm" len="sm"/>
          </a:ln>
        </p:spPr>
        <p:txBody>
          <a:bodyPr spcFirstLastPara="1" wrap="square" lIns="68569" tIns="34275" rIns="68569" bIns="34275"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entury Gothic"/>
              <a:ea typeface="Century Gothic"/>
              <a:cs typeface="Century Gothic"/>
              <a:sym typeface="Century Gothic"/>
            </a:endParaRPr>
          </a:p>
        </p:txBody>
      </p:sp>
      <p:sp>
        <p:nvSpPr>
          <p:cNvPr id="11" name="Google Shape;11;p2"/>
          <p:cNvSpPr txBox="1">
            <a:spLocks noGrp="1"/>
          </p:cNvSpPr>
          <p:nvPr>
            <p:ph type="ctrTitle" hasCustomPrompt="1"/>
          </p:nvPr>
        </p:nvSpPr>
        <p:spPr>
          <a:xfrm>
            <a:off x="1519519" y="0"/>
            <a:ext cx="9144000" cy="2387600"/>
          </a:xfrm>
          <a:prstGeom prst="rect">
            <a:avLst/>
          </a:prstGeom>
          <a:noFill/>
          <a:ln>
            <a:noFill/>
          </a:ln>
        </p:spPr>
        <p:txBody>
          <a:bodyPr spcFirstLastPara="1" wrap="square" lIns="91425" tIns="45700" rIns="91425" bIns="45700" anchor="b" anchorCtr="0"/>
          <a:lstStyle>
            <a:lvl1pPr marR="0" lvl="0" algn="ctr" rtl="0">
              <a:lnSpc>
                <a:spcPct val="90000"/>
              </a:lnSpc>
              <a:spcBef>
                <a:spcPts val="0"/>
              </a:spcBef>
              <a:spcAft>
                <a:spcPts val="0"/>
              </a:spcAft>
              <a:buClr>
                <a:srgbClr val="F1F7FB"/>
              </a:buClr>
              <a:buSzPts val="5500"/>
              <a:buFont typeface="Century Gothic"/>
              <a:buNone/>
              <a:defRPr sz="4125" b="0" i="0" u="none" strike="noStrike" cap="none">
                <a:solidFill>
                  <a:srgbClr val="F1F7FB"/>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9pPr>
          </a:lstStyle>
          <a:p>
            <a:r>
              <a:rPr lang="en-US" dirty="0"/>
              <a:t>Course Title</a:t>
            </a:r>
            <a:endParaRPr dirty="0"/>
          </a:p>
        </p:txBody>
      </p:sp>
      <p:sp>
        <p:nvSpPr>
          <p:cNvPr id="12" name="Google Shape;12;p2"/>
          <p:cNvSpPr txBox="1">
            <a:spLocks noGrp="1"/>
          </p:cNvSpPr>
          <p:nvPr>
            <p:ph type="subTitle" idx="1" hasCustomPrompt="1"/>
          </p:nvPr>
        </p:nvSpPr>
        <p:spPr>
          <a:xfrm>
            <a:off x="0" y="2661428"/>
            <a:ext cx="12192000" cy="1655762"/>
          </a:xfrm>
          <a:prstGeom prst="rect">
            <a:avLst/>
          </a:prstGeom>
          <a:noFill/>
          <a:ln>
            <a:noFill/>
          </a:ln>
        </p:spPr>
        <p:txBody>
          <a:bodyPr spcFirstLastPara="1" wrap="square" lIns="91425" tIns="45700" rIns="91425" bIns="45700" anchor="t" anchorCtr="0"/>
          <a:lstStyle>
            <a:lvl1pPr marR="0" lvl="0" algn="ctr" rtl="0">
              <a:lnSpc>
                <a:spcPct val="90000"/>
              </a:lnSpc>
              <a:spcBef>
                <a:spcPts val="750"/>
              </a:spcBef>
              <a:spcAft>
                <a:spcPts val="0"/>
              </a:spcAft>
              <a:buClr>
                <a:srgbClr val="F1F7FB"/>
              </a:buClr>
              <a:buSzPts val="2400"/>
              <a:buFont typeface="Arial"/>
              <a:buNone/>
              <a:defRPr sz="1800" b="0" i="0" u="none" strike="noStrike" cap="none">
                <a:solidFill>
                  <a:srgbClr val="F1F7FB"/>
                </a:solidFill>
                <a:latin typeface="Century Gothic"/>
                <a:ea typeface="Century Gothic"/>
                <a:cs typeface="Century Gothic"/>
                <a:sym typeface="Century Gothic"/>
              </a:defRPr>
            </a:lvl1pPr>
            <a:lvl2pPr marR="0" lvl="1" algn="ctr" rtl="0">
              <a:lnSpc>
                <a:spcPct val="90000"/>
              </a:lnSpc>
              <a:spcBef>
                <a:spcPts val="375"/>
              </a:spcBef>
              <a:spcAft>
                <a:spcPts val="0"/>
              </a:spcAft>
              <a:buClr>
                <a:schemeClr val="dk1"/>
              </a:buClr>
              <a:buSzPts val="2000"/>
              <a:buFont typeface="Arial"/>
              <a:buNone/>
              <a:defRPr sz="1500" b="0" i="0" u="none" strike="noStrike" cap="none">
                <a:solidFill>
                  <a:schemeClr val="dk1"/>
                </a:solidFill>
                <a:latin typeface="Century Gothic"/>
                <a:ea typeface="Century Gothic"/>
                <a:cs typeface="Century Gothic"/>
                <a:sym typeface="Century Gothic"/>
              </a:defRPr>
            </a:lvl2pPr>
            <a:lvl3pPr marR="0" lvl="2" algn="ctr" rtl="0">
              <a:lnSpc>
                <a:spcPct val="90000"/>
              </a:lnSpc>
              <a:spcBef>
                <a:spcPts val="375"/>
              </a:spcBef>
              <a:spcAft>
                <a:spcPts val="0"/>
              </a:spcAft>
              <a:buClr>
                <a:schemeClr val="dk1"/>
              </a:buClr>
              <a:buSzPts val="1800"/>
              <a:buFont typeface="Arial"/>
              <a:buNone/>
              <a:defRPr sz="1350" b="0" i="0" u="none" strike="noStrike" cap="none">
                <a:solidFill>
                  <a:schemeClr val="dk1"/>
                </a:solidFill>
                <a:latin typeface="Century Gothic"/>
                <a:ea typeface="Century Gothic"/>
                <a:cs typeface="Century Gothic"/>
                <a:sym typeface="Century Gothic"/>
              </a:defRPr>
            </a:lvl3pPr>
            <a:lvl4pPr marR="0" lvl="3" algn="ctr" rtl="0">
              <a:lnSpc>
                <a:spcPct val="90000"/>
              </a:lnSpc>
              <a:spcBef>
                <a:spcPts val="375"/>
              </a:spcBef>
              <a:spcAft>
                <a:spcPts val="0"/>
              </a:spcAft>
              <a:buClr>
                <a:schemeClr val="dk1"/>
              </a:buClr>
              <a:buSzPts val="1600"/>
              <a:buFont typeface="Arial"/>
              <a:buNone/>
              <a:defRPr sz="1200" b="0" i="0" u="none" strike="noStrike" cap="none">
                <a:solidFill>
                  <a:schemeClr val="dk1"/>
                </a:solidFill>
                <a:latin typeface="Century Gothic"/>
                <a:ea typeface="Century Gothic"/>
                <a:cs typeface="Century Gothic"/>
                <a:sym typeface="Century Gothic"/>
              </a:defRPr>
            </a:lvl4pPr>
            <a:lvl5pPr marR="0" lvl="4" algn="ctr" rtl="0">
              <a:lnSpc>
                <a:spcPct val="90000"/>
              </a:lnSpc>
              <a:spcBef>
                <a:spcPts val="375"/>
              </a:spcBef>
              <a:spcAft>
                <a:spcPts val="0"/>
              </a:spcAft>
              <a:buClr>
                <a:schemeClr val="dk1"/>
              </a:buClr>
              <a:buSzPts val="1600"/>
              <a:buFont typeface="Arial"/>
              <a:buNone/>
              <a:defRPr sz="1200" b="0" i="0" u="none" strike="noStrike" cap="none">
                <a:solidFill>
                  <a:schemeClr val="dk1"/>
                </a:solidFill>
                <a:latin typeface="Century Gothic"/>
                <a:ea typeface="Century Gothic"/>
                <a:cs typeface="Century Gothic"/>
                <a:sym typeface="Century Gothic"/>
              </a:defRPr>
            </a:lvl5pPr>
            <a:lvl6pPr marR="0" lvl="5" algn="ctr" rtl="0">
              <a:lnSpc>
                <a:spcPct val="90000"/>
              </a:lnSpc>
              <a:spcBef>
                <a:spcPts val="375"/>
              </a:spcBef>
              <a:spcAft>
                <a:spcPts val="0"/>
              </a:spcAft>
              <a:buClr>
                <a:schemeClr val="dk1"/>
              </a:buClr>
              <a:buSzPts val="1600"/>
              <a:buFont typeface="Arial"/>
              <a:buNone/>
              <a:defRPr sz="1200" b="0" i="0" u="none" strike="noStrike" cap="none">
                <a:solidFill>
                  <a:schemeClr val="dk1"/>
                </a:solidFill>
                <a:latin typeface="Century Gothic"/>
                <a:ea typeface="Century Gothic"/>
                <a:cs typeface="Century Gothic"/>
                <a:sym typeface="Century Gothic"/>
              </a:defRPr>
            </a:lvl6pPr>
            <a:lvl7pPr marR="0" lvl="6" algn="ctr" rtl="0">
              <a:lnSpc>
                <a:spcPct val="90000"/>
              </a:lnSpc>
              <a:spcBef>
                <a:spcPts val="375"/>
              </a:spcBef>
              <a:spcAft>
                <a:spcPts val="0"/>
              </a:spcAft>
              <a:buClr>
                <a:schemeClr val="dk1"/>
              </a:buClr>
              <a:buSzPts val="1600"/>
              <a:buFont typeface="Arial"/>
              <a:buNone/>
              <a:defRPr sz="1200" b="0" i="0" u="none" strike="noStrike" cap="none">
                <a:solidFill>
                  <a:schemeClr val="dk1"/>
                </a:solidFill>
                <a:latin typeface="Century Gothic"/>
                <a:ea typeface="Century Gothic"/>
                <a:cs typeface="Century Gothic"/>
                <a:sym typeface="Century Gothic"/>
              </a:defRPr>
            </a:lvl7pPr>
            <a:lvl8pPr marR="0" lvl="7" algn="ctr" rtl="0">
              <a:lnSpc>
                <a:spcPct val="90000"/>
              </a:lnSpc>
              <a:spcBef>
                <a:spcPts val="375"/>
              </a:spcBef>
              <a:spcAft>
                <a:spcPts val="0"/>
              </a:spcAft>
              <a:buClr>
                <a:schemeClr val="dk1"/>
              </a:buClr>
              <a:buSzPts val="1600"/>
              <a:buFont typeface="Arial"/>
              <a:buNone/>
              <a:defRPr sz="1200" b="0" i="0" u="none" strike="noStrike" cap="none">
                <a:solidFill>
                  <a:schemeClr val="dk1"/>
                </a:solidFill>
                <a:latin typeface="Century Gothic"/>
                <a:ea typeface="Century Gothic"/>
                <a:cs typeface="Century Gothic"/>
                <a:sym typeface="Century Gothic"/>
              </a:defRPr>
            </a:lvl8pPr>
            <a:lvl9pPr marR="0" lvl="8" algn="ctr" rtl="0">
              <a:lnSpc>
                <a:spcPct val="90000"/>
              </a:lnSpc>
              <a:spcBef>
                <a:spcPts val="375"/>
              </a:spcBef>
              <a:spcAft>
                <a:spcPts val="0"/>
              </a:spcAft>
              <a:buClr>
                <a:schemeClr val="dk1"/>
              </a:buClr>
              <a:buSzPts val="1600"/>
              <a:buFont typeface="Arial"/>
              <a:buNone/>
              <a:defRPr sz="1200" b="0" i="0" u="none" strike="noStrike" cap="none">
                <a:solidFill>
                  <a:schemeClr val="dk1"/>
                </a:solidFill>
                <a:latin typeface="Century Gothic"/>
                <a:ea typeface="Century Gothic"/>
                <a:cs typeface="Century Gothic"/>
                <a:sym typeface="Century Gothic"/>
              </a:defRPr>
            </a:lvl9pPr>
          </a:lstStyle>
          <a:p>
            <a:r>
              <a:rPr lang="en-US" dirty="0"/>
              <a:t>Module: </a:t>
            </a:r>
            <a:endParaRPr dirty="0"/>
          </a:p>
        </p:txBody>
      </p:sp>
    </p:spTree>
    <p:extLst>
      <p:ext uri="{BB962C8B-B14F-4D97-AF65-F5344CB8AC3E}">
        <p14:creationId xmlns:p14="http://schemas.microsoft.com/office/powerpoint/2010/main" val="33797788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preserve="1">
  <p:cSld name="Section Header">
    <p:spTree>
      <p:nvGrpSpPr>
        <p:cNvPr id="1" name="Shape 13"/>
        <p:cNvGrpSpPr/>
        <p:nvPr/>
      </p:nvGrpSpPr>
      <p:grpSpPr>
        <a:xfrm>
          <a:off x="0" y="0"/>
          <a:ext cx="0" cy="0"/>
          <a:chOff x="0" y="0"/>
          <a:chExt cx="0" cy="0"/>
        </a:xfrm>
      </p:grpSpPr>
      <p:sp>
        <p:nvSpPr>
          <p:cNvPr id="14" name="Google Shape;14;p3"/>
          <p:cNvSpPr/>
          <p:nvPr/>
        </p:nvSpPr>
        <p:spPr>
          <a:xfrm>
            <a:off x="0" y="537882"/>
            <a:ext cx="12192000" cy="2689412"/>
          </a:xfrm>
          <a:prstGeom prst="rect">
            <a:avLst/>
          </a:prstGeom>
          <a:solidFill>
            <a:srgbClr val="3A4047"/>
          </a:solidFill>
          <a:ln w="12700" cap="flat" cmpd="sng">
            <a:solidFill>
              <a:schemeClr val="dk1">
                <a:alpha val="1176"/>
              </a:schemeClr>
            </a:solidFill>
            <a:prstDash val="solid"/>
            <a:miter lim="800000"/>
            <a:headEnd type="none" w="sm" len="sm"/>
            <a:tailEnd type="none" w="sm" len="sm"/>
          </a:ln>
        </p:spPr>
        <p:txBody>
          <a:bodyPr spcFirstLastPara="1" wrap="square" lIns="68569" tIns="34275" rIns="68569" bIns="34275"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entury Gothic"/>
              <a:ea typeface="Century Gothic"/>
              <a:cs typeface="Century Gothic"/>
              <a:sym typeface="Century Gothic"/>
            </a:endParaRPr>
          </a:p>
        </p:txBody>
      </p:sp>
      <p:sp>
        <p:nvSpPr>
          <p:cNvPr id="15" name="Google Shape;15;p3"/>
          <p:cNvSpPr txBox="1">
            <a:spLocks noGrp="1"/>
          </p:cNvSpPr>
          <p:nvPr>
            <p:ph type="title"/>
          </p:nvPr>
        </p:nvSpPr>
        <p:spPr>
          <a:xfrm>
            <a:off x="838200" y="537883"/>
            <a:ext cx="10515600" cy="2689412"/>
          </a:xfrm>
          <a:prstGeom prst="rect">
            <a:avLst/>
          </a:prstGeom>
          <a:noFill/>
          <a:ln>
            <a:noFill/>
          </a:ln>
        </p:spPr>
        <p:txBody>
          <a:bodyPr spcFirstLastPara="1" wrap="square" lIns="91425" tIns="45700" rIns="91425" bIns="45700" anchor="ctr" anchorCtr="0"/>
          <a:lstStyle>
            <a:lvl1pPr marR="0" lvl="0" algn="ctr" rtl="0">
              <a:lnSpc>
                <a:spcPct val="90000"/>
              </a:lnSpc>
              <a:spcBef>
                <a:spcPts val="0"/>
              </a:spcBef>
              <a:spcAft>
                <a:spcPts val="0"/>
              </a:spcAft>
              <a:buClr>
                <a:schemeClr val="dk1"/>
              </a:buClr>
              <a:buSzPts val="5000"/>
              <a:buFont typeface="Century Gothic"/>
              <a:buNone/>
              <a:defRPr sz="3750" b="0" i="0" u="none" strike="noStrike" cap="none">
                <a:solidFill>
                  <a:schemeClr val="bg1"/>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9pPr>
          </a:lstStyle>
          <a:p>
            <a:r>
              <a:rPr lang="en-US"/>
              <a:t>Click to edit Master title style</a:t>
            </a:r>
            <a:endParaRPr dirty="0"/>
          </a:p>
        </p:txBody>
      </p:sp>
    </p:spTree>
    <p:extLst>
      <p:ext uri="{BB962C8B-B14F-4D97-AF65-F5344CB8AC3E}">
        <p14:creationId xmlns:p14="http://schemas.microsoft.com/office/powerpoint/2010/main" val="11127996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reserve="1">
  <p:cSld name="Title and Content">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Clr>
                <a:schemeClr val="dk1"/>
              </a:buClr>
              <a:buSzPts val="4400"/>
              <a:buFont typeface="Century Gothic"/>
              <a:buNone/>
              <a:defRPr sz="3300" b="0" i="0" u="none" strike="noStrike" cap="none">
                <a:solidFill>
                  <a:schemeClr val="dk1"/>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9pPr>
          </a:lstStyle>
          <a:p>
            <a:r>
              <a:rPr lang="en-US"/>
              <a:t>Click to edit Master title style</a:t>
            </a:r>
            <a:endParaRPr/>
          </a:p>
        </p:txBody>
      </p:sp>
      <p:sp>
        <p:nvSpPr>
          <p:cNvPr id="18" name="Google Shape;18;p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lstStyle>
            <a:lvl1pPr marL="342900" marR="0" lvl="0" indent="-304800" algn="l" rtl="0">
              <a:lnSpc>
                <a:spcPct val="90000"/>
              </a:lnSpc>
              <a:spcBef>
                <a:spcPts val="750"/>
              </a:spcBef>
              <a:spcAft>
                <a:spcPts val="0"/>
              </a:spcAft>
              <a:buClr>
                <a:schemeClr val="dk1"/>
              </a:buClr>
              <a:buSzPts val="2800"/>
              <a:buFont typeface="Arial"/>
              <a:buChar char="•"/>
              <a:defRPr sz="2100" b="0" i="0" u="none" strike="noStrike" cap="none">
                <a:solidFill>
                  <a:schemeClr val="dk1"/>
                </a:solidFill>
                <a:latin typeface="Century Gothic"/>
                <a:ea typeface="Century Gothic"/>
                <a:cs typeface="Century Gothic"/>
                <a:sym typeface="Century Gothic"/>
              </a:defRPr>
            </a:lvl1pPr>
            <a:lvl2pPr marL="685800" marR="0" lvl="1" indent="-285750" algn="l" rtl="0">
              <a:lnSpc>
                <a:spcPct val="90000"/>
              </a:lnSpc>
              <a:spcBef>
                <a:spcPts val="375"/>
              </a:spcBef>
              <a:spcAft>
                <a:spcPts val="0"/>
              </a:spcAft>
              <a:buClr>
                <a:schemeClr val="dk1"/>
              </a:buClr>
              <a:buSzPts val="2400"/>
              <a:buFont typeface="Arial"/>
              <a:buChar char="•"/>
              <a:defRPr sz="1800" b="0" i="0" u="none" strike="noStrike" cap="none">
                <a:solidFill>
                  <a:schemeClr val="dk1"/>
                </a:solidFill>
                <a:latin typeface="Century Gothic"/>
                <a:ea typeface="Century Gothic"/>
                <a:cs typeface="Century Gothic"/>
                <a:sym typeface="Century Gothic"/>
              </a:defRPr>
            </a:lvl2pPr>
            <a:lvl3pPr marL="1028700" marR="0" lvl="2" indent="-266700" algn="l" rtl="0">
              <a:lnSpc>
                <a:spcPct val="90000"/>
              </a:lnSpc>
              <a:spcBef>
                <a:spcPts val="375"/>
              </a:spcBef>
              <a:spcAft>
                <a:spcPts val="0"/>
              </a:spcAft>
              <a:buClr>
                <a:schemeClr val="dk1"/>
              </a:buClr>
              <a:buSzPts val="2000"/>
              <a:buFont typeface="Arial"/>
              <a:buChar char="•"/>
              <a:defRPr sz="1500" b="0" i="0" u="none" strike="noStrike" cap="none">
                <a:solidFill>
                  <a:schemeClr val="dk1"/>
                </a:solidFill>
                <a:latin typeface="Century Gothic"/>
                <a:ea typeface="Century Gothic"/>
                <a:cs typeface="Century Gothic"/>
                <a:sym typeface="Century Gothic"/>
              </a:defRPr>
            </a:lvl3pPr>
            <a:lvl4pPr marL="1371600" marR="0" lvl="3"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entury Gothic"/>
                <a:ea typeface="Century Gothic"/>
                <a:cs typeface="Century Gothic"/>
                <a:sym typeface="Century Gothic"/>
              </a:defRPr>
            </a:lvl4pPr>
            <a:lvl5pPr marL="1714500" marR="0" lvl="4"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entury Gothic"/>
                <a:ea typeface="Century Gothic"/>
                <a:cs typeface="Century Gothic"/>
                <a:sym typeface="Century Gothic"/>
              </a:defRPr>
            </a:lvl5pPr>
            <a:lvl6pPr marL="2057400" marR="0" lvl="5"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entury Gothic"/>
                <a:ea typeface="Century Gothic"/>
                <a:cs typeface="Century Gothic"/>
                <a:sym typeface="Century Gothic"/>
              </a:defRPr>
            </a:lvl6pPr>
            <a:lvl7pPr marL="2400300" marR="0" lvl="6"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entury Gothic"/>
                <a:ea typeface="Century Gothic"/>
                <a:cs typeface="Century Gothic"/>
                <a:sym typeface="Century Gothic"/>
              </a:defRPr>
            </a:lvl7pPr>
            <a:lvl8pPr marL="2743200" marR="0" lvl="7"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entury Gothic"/>
                <a:ea typeface="Century Gothic"/>
                <a:cs typeface="Century Gothic"/>
                <a:sym typeface="Century Gothic"/>
              </a:defRPr>
            </a:lvl8pPr>
            <a:lvl9pPr marL="3086100" marR="0" lvl="8"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entury Gothic"/>
                <a:ea typeface="Century Gothic"/>
                <a:cs typeface="Century Gothic"/>
                <a:sym typeface="Century Gothic"/>
              </a:defRPr>
            </a:lvl9pPr>
          </a:lstStyle>
          <a:p>
            <a:pPr lvl="0"/>
            <a:r>
              <a:rPr lang="en-US"/>
              <a:t>Click to edit Master text styles</a:t>
            </a:r>
          </a:p>
        </p:txBody>
      </p:sp>
      <p:sp>
        <p:nvSpPr>
          <p:cNvPr id="19" name="Google Shape;19;p4"/>
          <p:cNvSpPr txBox="1">
            <a:spLocks noGrp="1"/>
          </p:cNvSpPr>
          <p:nvPr>
            <p:ph type="sldNum" idx="12"/>
          </p:nvPr>
        </p:nvSpPr>
        <p:spPr>
          <a:xfrm>
            <a:off x="838200" y="6356352"/>
            <a:ext cx="105156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entury Gothic"/>
                <a:ea typeface="Century Gothic"/>
                <a:cs typeface="Century Gothic"/>
                <a:sym typeface="Century Gothic"/>
              </a:defRPr>
            </a:lvl1pPr>
            <a:lvl2pPr marL="0" marR="0" lvl="1"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entury Gothic"/>
                <a:ea typeface="Century Gothic"/>
                <a:cs typeface="Century Gothic"/>
                <a:sym typeface="Century Gothic"/>
              </a:defRPr>
            </a:lvl2pPr>
            <a:lvl3pPr marL="0" marR="0" lvl="2"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entury Gothic"/>
                <a:ea typeface="Century Gothic"/>
                <a:cs typeface="Century Gothic"/>
                <a:sym typeface="Century Gothic"/>
              </a:defRPr>
            </a:lvl3pPr>
            <a:lvl4pPr marL="0" marR="0" lvl="3"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entury Gothic"/>
                <a:ea typeface="Century Gothic"/>
                <a:cs typeface="Century Gothic"/>
                <a:sym typeface="Century Gothic"/>
              </a:defRPr>
            </a:lvl4pPr>
            <a:lvl5pPr marL="0" marR="0" lvl="4"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entury Gothic"/>
                <a:ea typeface="Century Gothic"/>
                <a:cs typeface="Century Gothic"/>
                <a:sym typeface="Century Gothic"/>
              </a:defRPr>
            </a:lvl5pPr>
            <a:lvl6pPr marL="0" marR="0" lvl="5"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entury Gothic"/>
                <a:ea typeface="Century Gothic"/>
                <a:cs typeface="Century Gothic"/>
                <a:sym typeface="Century Gothic"/>
              </a:defRPr>
            </a:lvl6pPr>
            <a:lvl7pPr marL="0" marR="0" lvl="6"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entury Gothic"/>
                <a:ea typeface="Century Gothic"/>
                <a:cs typeface="Century Gothic"/>
                <a:sym typeface="Century Gothic"/>
              </a:defRPr>
            </a:lvl7pPr>
            <a:lvl8pPr marL="0" marR="0" lvl="7"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entury Gothic"/>
                <a:ea typeface="Century Gothic"/>
                <a:cs typeface="Century Gothic"/>
                <a:sym typeface="Century Gothic"/>
              </a:defRPr>
            </a:lvl8pPr>
            <a:lvl9pPr marL="0" marR="0" lvl="8"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entury Gothic"/>
                <a:ea typeface="Century Gothic"/>
                <a:cs typeface="Century Gothic"/>
                <a:sym typeface="Century Gothic"/>
              </a:defRPr>
            </a:lvl9pPr>
          </a:lstStyle>
          <a:p>
            <a:fld id="{8AC1D5BD-6625-4530-9DC9-239739FF8170}" type="slidenum">
              <a:rPr lang="en-US" smtClean="0"/>
              <a:t>‹#›</a:t>
            </a:fld>
            <a:endParaRPr lang="en-US"/>
          </a:p>
        </p:txBody>
      </p:sp>
      <p:sp>
        <p:nvSpPr>
          <p:cNvPr id="6" name="Google Shape;20;p4">
            <a:extLst>
              <a:ext uri="{FF2B5EF4-FFF2-40B4-BE49-F238E27FC236}">
                <a16:creationId xmlns:a16="http://schemas.microsoft.com/office/drawing/2014/main" id="{AAE7BF4A-9551-9C45-B7D9-6E6531C8E0A8}"/>
              </a:ext>
            </a:extLst>
          </p:cNvPr>
          <p:cNvSpPr/>
          <p:nvPr/>
        </p:nvSpPr>
        <p:spPr>
          <a:xfrm rot="5400000">
            <a:off x="-3183272" y="3127248"/>
            <a:ext cx="6912864" cy="585216"/>
          </a:xfrm>
          <a:prstGeom prst="rect">
            <a:avLst/>
          </a:prstGeom>
          <a:solidFill>
            <a:srgbClr val="3A4047"/>
          </a:solidFill>
          <a:ln w="12700" cap="flat" cmpd="sng">
            <a:solidFill>
              <a:schemeClr val="dk1">
                <a:alpha val="1176"/>
              </a:schemeClr>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entury Gothic"/>
              <a:ea typeface="Century Gothic"/>
              <a:cs typeface="Century Gothic"/>
              <a:sym typeface="Century Gothic"/>
            </a:endParaRPr>
          </a:p>
        </p:txBody>
      </p:sp>
    </p:spTree>
    <p:extLst>
      <p:ext uri="{BB962C8B-B14F-4D97-AF65-F5344CB8AC3E}">
        <p14:creationId xmlns:p14="http://schemas.microsoft.com/office/powerpoint/2010/main" val="24553552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9"/>
        <p:cNvGrpSpPr/>
        <p:nvPr/>
      </p:nvGrpSpPr>
      <p:grpSpPr>
        <a:xfrm>
          <a:off x="0" y="0"/>
          <a:ext cx="0" cy="0"/>
          <a:chOff x="0" y="0"/>
          <a:chExt cx="0" cy="0"/>
        </a:xfrm>
      </p:grpSpPr>
      <p:sp>
        <p:nvSpPr>
          <p:cNvPr id="40" name="Google Shape;40;p8"/>
          <p:cNvSpPr txBox="1">
            <a:spLocks noGrp="1"/>
          </p:cNvSpPr>
          <p:nvPr>
            <p:ph type="sldNum" idx="12"/>
          </p:nvPr>
        </p:nvSpPr>
        <p:spPr>
          <a:xfrm>
            <a:off x="838200" y="6356352"/>
            <a:ext cx="10515600" cy="365125"/>
          </a:xfrm>
          <a:prstGeom prst="rect">
            <a:avLst/>
          </a:prstGeom>
          <a:noFill/>
          <a:ln>
            <a:noFill/>
          </a:ln>
        </p:spPr>
        <p:txBody>
          <a:bodyPr spcFirstLastPara="1" wrap="square" lIns="91425" tIns="45700" rIns="91425" bIns="45700" anchor="ctr" anchorCtr="0">
            <a:noAutofit/>
          </a:bodyPr>
          <a:lstStyle>
            <a:lvl1pPr marL="0" marR="0" lvl="0" indent="0" algn="ct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entury Gothic"/>
                <a:ea typeface="Century Gothic"/>
                <a:cs typeface="Century Gothic"/>
                <a:sym typeface="Century Gothic"/>
              </a:defRPr>
            </a:lvl1pPr>
            <a:lvl2pPr marL="0" marR="0" lvl="1" indent="0" algn="ct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entury Gothic"/>
                <a:ea typeface="Century Gothic"/>
                <a:cs typeface="Century Gothic"/>
                <a:sym typeface="Century Gothic"/>
              </a:defRPr>
            </a:lvl2pPr>
            <a:lvl3pPr marL="0" marR="0" lvl="2" indent="0" algn="ct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entury Gothic"/>
                <a:ea typeface="Century Gothic"/>
                <a:cs typeface="Century Gothic"/>
                <a:sym typeface="Century Gothic"/>
              </a:defRPr>
            </a:lvl3pPr>
            <a:lvl4pPr marL="0" marR="0" lvl="3" indent="0" algn="ct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entury Gothic"/>
                <a:ea typeface="Century Gothic"/>
                <a:cs typeface="Century Gothic"/>
                <a:sym typeface="Century Gothic"/>
              </a:defRPr>
            </a:lvl4pPr>
            <a:lvl5pPr marL="0" marR="0" lvl="4" indent="0" algn="ct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entury Gothic"/>
                <a:ea typeface="Century Gothic"/>
                <a:cs typeface="Century Gothic"/>
                <a:sym typeface="Century Gothic"/>
              </a:defRPr>
            </a:lvl5pPr>
            <a:lvl6pPr marL="0" marR="0" lvl="5" indent="0" algn="ct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entury Gothic"/>
                <a:ea typeface="Century Gothic"/>
                <a:cs typeface="Century Gothic"/>
                <a:sym typeface="Century Gothic"/>
              </a:defRPr>
            </a:lvl6pPr>
            <a:lvl7pPr marL="0" marR="0" lvl="6" indent="0" algn="ct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entury Gothic"/>
                <a:ea typeface="Century Gothic"/>
                <a:cs typeface="Century Gothic"/>
                <a:sym typeface="Century Gothic"/>
              </a:defRPr>
            </a:lvl7pPr>
            <a:lvl8pPr marL="0" marR="0" lvl="7" indent="0" algn="ct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entury Gothic"/>
                <a:ea typeface="Century Gothic"/>
                <a:cs typeface="Century Gothic"/>
                <a:sym typeface="Century Gothic"/>
              </a:defRPr>
            </a:lvl8pPr>
            <a:lvl9pPr marL="0" marR="0" lvl="8" indent="0" algn="ct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entury Gothic"/>
                <a:ea typeface="Century Gothic"/>
                <a:cs typeface="Century Gothic"/>
                <a:sym typeface="Century Gothic"/>
              </a:defRPr>
            </a:lvl9pPr>
          </a:lstStyle>
          <a:p>
            <a:fld id="{8AC1D5BD-6625-4530-9DC9-239739FF8170}" type="slidenum">
              <a:rPr lang="en-US" smtClean="0"/>
              <a:t>‹#›</a:t>
            </a:fld>
            <a:endParaRPr lang="en-US"/>
          </a:p>
        </p:txBody>
      </p:sp>
      <p:sp>
        <p:nvSpPr>
          <p:cNvPr id="4" name="Google Shape;20;p4">
            <a:extLst>
              <a:ext uri="{FF2B5EF4-FFF2-40B4-BE49-F238E27FC236}">
                <a16:creationId xmlns:a16="http://schemas.microsoft.com/office/drawing/2014/main" id="{866938FD-48A8-C945-8F8D-948D6ACBB765}"/>
              </a:ext>
            </a:extLst>
          </p:cNvPr>
          <p:cNvSpPr/>
          <p:nvPr/>
        </p:nvSpPr>
        <p:spPr>
          <a:xfrm rot="5400000">
            <a:off x="-3137554" y="3137552"/>
            <a:ext cx="6858002" cy="582894"/>
          </a:xfrm>
          <a:prstGeom prst="rect">
            <a:avLst/>
          </a:prstGeom>
          <a:solidFill>
            <a:srgbClr val="3A4047"/>
          </a:solidFill>
          <a:ln w="12700" cap="flat" cmpd="sng">
            <a:solidFill>
              <a:schemeClr val="dk1">
                <a:alpha val="1176"/>
              </a:schemeClr>
            </a:solidFill>
            <a:prstDash val="solid"/>
            <a:miter lim="800000"/>
            <a:headEnd type="none" w="sm" len="sm"/>
            <a:tailEnd type="none" w="sm" len="sm"/>
          </a:ln>
        </p:spPr>
        <p:txBody>
          <a:bodyPr spcFirstLastPara="1" wrap="square" lIns="68569" tIns="34275" rIns="68569" bIns="34275"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entury Gothic"/>
              <a:ea typeface="Century Gothic"/>
              <a:cs typeface="Century Gothic"/>
              <a:sym typeface="Century Gothic"/>
            </a:endParaRPr>
          </a:p>
        </p:txBody>
      </p:sp>
    </p:spTree>
    <p:extLst>
      <p:ext uri="{BB962C8B-B14F-4D97-AF65-F5344CB8AC3E}">
        <p14:creationId xmlns:p14="http://schemas.microsoft.com/office/powerpoint/2010/main" val="40533268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54"/>
        <p:cNvGrpSpPr/>
        <p:nvPr/>
      </p:nvGrpSpPr>
      <p:grpSpPr>
        <a:xfrm>
          <a:off x="0" y="0"/>
          <a:ext cx="0" cy="0"/>
          <a:chOff x="0" y="0"/>
          <a:chExt cx="0" cy="0"/>
        </a:xfrm>
      </p:grpSpPr>
      <p:sp>
        <p:nvSpPr>
          <p:cNvPr id="55" name="Google Shape;55;p11"/>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Clr>
                <a:schemeClr val="dk1"/>
              </a:buClr>
              <a:buSzPts val="4400"/>
              <a:buFont typeface="Century Gothic"/>
              <a:buNone/>
              <a:defRPr sz="3300" b="0" i="0" u="none" strike="noStrike" cap="none">
                <a:solidFill>
                  <a:schemeClr val="dk1"/>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9pPr>
          </a:lstStyle>
          <a:p>
            <a:r>
              <a:rPr lang="en-US"/>
              <a:t>Click to edit Master title style</a:t>
            </a:r>
            <a:endParaRPr/>
          </a:p>
        </p:txBody>
      </p:sp>
      <p:sp>
        <p:nvSpPr>
          <p:cNvPr id="56" name="Google Shape;56;p11"/>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lstStyle>
            <a:lvl1pPr marL="342900" marR="0" lvl="0" indent="-304800" algn="l" rtl="0">
              <a:lnSpc>
                <a:spcPct val="90000"/>
              </a:lnSpc>
              <a:spcBef>
                <a:spcPts val="750"/>
              </a:spcBef>
              <a:spcAft>
                <a:spcPts val="0"/>
              </a:spcAft>
              <a:buClr>
                <a:schemeClr val="dk1"/>
              </a:buClr>
              <a:buSzPts val="2800"/>
              <a:buFont typeface="Arial"/>
              <a:buChar char="•"/>
              <a:defRPr sz="2100" b="0" i="0" u="none" strike="noStrike" cap="none">
                <a:solidFill>
                  <a:schemeClr val="dk1"/>
                </a:solidFill>
                <a:latin typeface="Century Gothic"/>
                <a:ea typeface="Century Gothic"/>
                <a:cs typeface="Century Gothic"/>
                <a:sym typeface="Century Gothic"/>
              </a:defRPr>
            </a:lvl1pPr>
            <a:lvl2pPr marL="685800" marR="0" lvl="1" indent="-285750" algn="l" rtl="0">
              <a:lnSpc>
                <a:spcPct val="90000"/>
              </a:lnSpc>
              <a:spcBef>
                <a:spcPts val="375"/>
              </a:spcBef>
              <a:spcAft>
                <a:spcPts val="0"/>
              </a:spcAft>
              <a:buClr>
                <a:schemeClr val="dk1"/>
              </a:buClr>
              <a:buSzPts val="2400"/>
              <a:buFont typeface="Arial"/>
              <a:buChar char="•"/>
              <a:defRPr sz="1800" b="0" i="0" u="none" strike="noStrike" cap="none">
                <a:solidFill>
                  <a:schemeClr val="dk1"/>
                </a:solidFill>
                <a:latin typeface="Century Gothic"/>
                <a:ea typeface="Century Gothic"/>
                <a:cs typeface="Century Gothic"/>
                <a:sym typeface="Century Gothic"/>
              </a:defRPr>
            </a:lvl2pPr>
            <a:lvl3pPr marL="1028700" marR="0" lvl="2" indent="-266700" algn="l" rtl="0">
              <a:lnSpc>
                <a:spcPct val="90000"/>
              </a:lnSpc>
              <a:spcBef>
                <a:spcPts val="375"/>
              </a:spcBef>
              <a:spcAft>
                <a:spcPts val="0"/>
              </a:spcAft>
              <a:buClr>
                <a:schemeClr val="dk1"/>
              </a:buClr>
              <a:buSzPts val="2000"/>
              <a:buFont typeface="Arial"/>
              <a:buChar char="•"/>
              <a:defRPr sz="1500" b="0" i="0" u="none" strike="noStrike" cap="none">
                <a:solidFill>
                  <a:schemeClr val="dk1"/>
                </a:solidFill>
                <a:latin typeface="Century Gothic"/>
                <a:ea typeface="Century Gothic"/>
                <a:cs typeface="Century Gothic"/>
                <a:sym typeface="Century Gothic"/>
              </a:defRPr>
            </a:lvl3pPr>
            <a:lvl4pPr marL="1371600" marR="0" lvl="3"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entury Gothic"/>
                <a:ea typeface="Century Gothic"/>
                <a:cs typeface="Century Gothic"/>
                <a:sym typeface="Century Gothic"/>
              </a:defRPr>
            </a:lvl4pPr>
            <a:lvl5pPr marL="1714500" marR="0" lvl="4"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entury Gothic"/>
                <a:ea typeface="Century Gothic"/>
                <a:cs typeface="Century Gothic"/>
                <a:sym typeface="Century Gothic"/>
              </a:defRPr>
            </a:lvl5pPr>
            <a:lvl6pPr marL="2057400" marR="0" lvl="5"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entury Gothic"/>
                <a:ea typeface="Century Gothic"/>
                <a:cs typeface="Century Gothic"/>
                <a:sym typeface="Century Gothic"/>
              </a:defRPr>
            </a:lvl6pPr>
            <a:lvl7pPr marL="2400300" marR="0" lvl="6"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entury Gothic"/>
                <a:ea typeface="Century Gothic"/>
                <a:cs typeface="Century Gothic"/>
                <a:sym typeface="Century Gothic"/>
              </a:defRPr>
            </a:lvl7pPr>
            <a:lvl8pPr marL="2743200" marR="0" lvl="7"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entury Gothic"/>
                <a:ea typeface="Century Gothic"/>
                <a:cs typeface="Century Gothic"/>
                <a:sym typeface="Century Gothic"/>
              </a:defRPr>
            </a:lvl8pPr>
            <a:lvl9pPr marL="3086100" marR="0" lvl="8"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entury Gothic"/>
                <a:ea typeface="Century Gothic"/>
                <a:cs typeface="Century Gothic"/>
                <a:sym typeface="Century Gothic"/>
              </a:defRPr>
            </a:lvl9pPr>
          </a:lstStyle>
          <a:p>
            <a:pPr lvl="0"/>
            <a:r>
              <a:rPr lang="en-US"/>
              <a:t>Click to edit Master text styles</a:t>
            </a:r>
          </a:p>
        </p:txBody>
      </p:sp>
      <p:sp>
        <p:nvSpPr>
          <p:cNvPr id="57" name="Google Shape;57;p11"/>
          <p:cNvSpPr txBox="1">
            <a:spLocks noGrp="1"/>
          </p:cNvSpPr>
          <p:nvPr>
            <p:ph type="sldNum" idx="12"/>
          </p:nvPr>
        </p:nvSpPr>
        <p:spPr>
          <a:xfrm>
            <a:off x="838200" y="6356352"/>
            <a:ext cx="10515600" cy="365125"/>
          </a:xfrm>
          <a:prstGeom prst="rect">
            <a:avLst/>
          </a:prstGeom>
          <a:noFill/>
          <a:ln>
            <a:noFill/>
          </a:ln>
        </p:spPr>
        <p:txBody>
          <a:bodyPr spcFirstLastPara="1" wrap="square" lIns="91425" tIns="45700" rIns="91425" bIns="45700" anchor="ctr" anchorCtr="0">
            <a:noAutofit/>
          </a:bodyPr>
          <a:lstStyle>
            <a:lvl1pPr marL="0" marR="0" lvl="0" indent="0" algn="ct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entury Gothic"/>
                <a:ea typeface="Century Gothic"/>
                <a:cs typeface="Century Gothic"/>
                <a:sym typeface="Century Gothic"/>
              </a:defRPr>
            </a:lvl1pPr>
            <a:lvl2pPr marL="0" marR="0" lvl="1" indent="0" algn="ct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entury Gothic"/>
                <a:ea typeface="Century Gothic"/>
                <a:cs typeface="Century Gothic"/>
                <a:sym typeface="Century Gothic"/>
              </a:defRPr>
            </a:lvl2pPr>
            <a:lvl3pPr marL="0" marR="0" lvl="2" indent="0" algn="ct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entury Gothic"/>
                <a:ea typeface="Century Gothic"/>
                <a:cs typeface="Century Gothic"/>
                <a:sym typeface="Century Gothic"/>
              </a:defRPr>
            </a:lvl3pPr>
            <a:lvl4pPr marL="0" marR="0" lvl="3" indent="0" algn="ct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entury Gothic"/>
                <a:ea typeface="Century Gothic"/>
                <a:cs typeface="Century Gothic"/>
                <a:sym typeface="Century Gothic"/>
              </a:defRPr>
            </a:lvl4pPr>
            <a:lvl5pPr marL="0" marR="0" lvl="4" indent="0" algn="ct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entury Gothic"/>
                <a:ea typeface="Century Gothic"/>
                <a:cs typeface="Century Gothic"/>
                <a:sym typeface="Century Gothic"/>
              </a:defRPr>
            </a:lvl5pPr>
            <a:lvl6pPr marL="0" marR="0" lvl="5" indent="0" algn="ct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entury Gothic"/>
                <a:ea typeface="Century Gothic"/>
                <a:cs typeface="Century Gothic"/>
                <a:sym typeface="Century Gothic"/>
              </a:defRPr>
            </a:lvl6pPr>
            <a:lvl7pPr marL="0" marR="0" lvl="6" indent="0" algn="ct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entury Gothic"/>
                <a:ea typeface="Century Gothic"/>
                <a:cs typeface="Century Gothic"/>
                <a:sym typeface="Century Gothic"/>
              </a:defRPr>
            </a:lvl7pPr>
            <a:lvl8pPr marL="0" marR="0" lvl="7" indent="0" algn="ct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entury Gothic"/>
                <a:ea typeface="Century Gothic"/>
                <a:cs typeface="Century Gothic"/>
                <a:sym typeface="Century Gothic"/>
              </a:defRPr>
            </a:lvl8pPr>
            <a:lvl9pPr marL="0" marR="0" lvl="8" indent="0" algn="ct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entury Gothic"/>
                <a:ea typeface="Century Gothic"/>
                <a:cs typeface="Century Gothic"/>
                <a:sym typeface="Century Gothic"/>
              </a:defRPr>
            </a:lvl9pPr>
          </a:lstStyle>
          <a:p>
            <a:fld id="{8AC1D5BD-6625-4530-9DC9-239739FF8170}" type="slidenum">
              <a:rPr lang="en-US" smtClean="0"/>
              <a:t>‹#›</a:t>
            </a:fld>
            <a:endParaRPr lang="en-US"/>
          </a:p>
        </p:txBody>
      </p:sp>
      <p:sp>
        <p:nvSpPr>
          <p:cNvPr id="7" name="Google Shape;20;p4">
            <a:extLst>
              <a:ext uri="{FF2B5EF4-FFF2-40B4-BE49-F238E27FC236}">
                <a16:creationId xmlns:a16="http://schemas.microsoft.com/office/drawing/2014/main" id="{EE238881-7684-6E45-838B-2C5185AA693E}"/>
              </a:ext>
            </a:extLst>
          </p:cNvPr>
          <p:cNvSpPr/>
          <p:nvPr/>
        </p:nvSpPr>
        <p:spPr>
          <a:xfrm rot="5400000">
            <a:off x="-3183272" y="3127248"/>
            <a:ext cx="6912864" cy="585216"/>
          </a:xfrm>
          <a:prstGeom prst="rect">
            <a:avLst/>
          </a:prstGeom>
          <a:solidFill>
            <a:srgbClr val="3A4047"/>
          </a:solidFill>
          <a:ln w="12700" cap="flat" cmpd="sng">
            <a:solidFill>
              <a:schemeClr val="dk1">
                <a:alpha val="1176"/>
              </a:schemeClr>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entury Gothic"/>
              <a:ea typeface="Century Gothic"/>
              <a:cs typeface="Century Gothic"/>
              <a:sym typeface="Century Gothic"/>
            </a:endParaRPr>
          </a:p>
        </p:txBody>
      </p:sp>
    </p:spTree>
    <p:extLst>
      <p:ext uri="{BB962C8B-B14F-4D97-AF65-F5344CB8AC3E}">
        <p14:creationId xmlns:p14="http://schemas.microsoft.com/office/powerpoint/2010/main" val="37261464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59"/>
        <p:cNvGrpSpPr/>
        <p:nvPr/>
      </p:nvGrpSpPr>
      <p:grpSpPr>
        <a:xfrm>
          <a:off x="0" y="0"/>
          <a:ext cx="0" cy="0"/>
          <a:chOff x="0" y="0"/>
          <a:chExt cx="0" cy="0"/>
        </a:xfrm>
      </p:grpSpPr>
      <p:sp>
        <p:nvSpPr>
          <p:cNvPr id="60" name="Google Shape;60;p12"/>
          <p:cNvSpPr txBox="1">
            <a:spLocks noGrp="1"/>
          </p:cNvSpPr>
          <p:nvPr>
            <p:ph type="title"/>
          </p:nvPr>
        </p:nvSpPr>
        <p:spPr>
          <a:xfrm rot="5400000">
            <a:off x="7133432" y="1956595"/>
            <a:ext cx="5811838" cy="2628900"/>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Clr>
                <a:schemeClr val="dk1"/>
              </a:buClr>
              <a:buSzPts val="4400"/>
              <a:buFont typeface="Century Gothic"/>
              <a:buNone/>
              <a:defRPr sz="3300" b="0" i="0" u="none" strike="noStrike" cap="none">
                <a:solidFill>
                  <a:schemeClr val="dk1"/>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9pPr>
          </a:lstStyle>
          <a:p>
            <a:r>
              <a:rPr lang="en-US"/>
              <a:t>Click to edit Master title style</a:t>
            </a:r>
            <a:endParaRPr/>
          </a:p>
        </p:txBody>
      </p:sp>
      <p:sp>
        <p:nvSpPr>
          <p:cNvPr id="61" name="Google Shape;61;p12"/>
          <p:cNvSpPr txBox="1">
            <a:spLocks noGrp="1"/>
          </p:cNvSpPr>
          <p:nvPr>
            <p:ph type="body" idx="1"/>
          </p:nvPr>
        </p:nvSpPr>
        <p:spPr>
          <a:xfrm rot="5400000">
            <a:off x="1799432" y="-596105"/>
            <a:ext cx="5811838" cy="7734300"/>
          </a:xfrm>
          <a:prstGeom prst="rect">
            <a:avLst/>
          </a:prstGeom>
          <a:noFill/>
          <a:ln>
            <a:noFill/>
          </a:ln>
        </p:spPr>
        <p:txBody>
          <a:bodyPr spcFirstLastPara="1" wrap="square" lIns="91425" tIns="45700" rIns="91425" bIns="45700" anchor="t" anchorCtr="0"/>
          <a:lstStyle>
            <a:lvl1pPr marL="342900" marR="0" lvl="0" indent="-304800" algn="l" rtl="0">
              <a:lnSpc>
                <a:spcPct val="90000"/>
              </a:lnSpc>
              <a:spcBef>
                <a:spcPts val="750"/>
              </a:spcBef>
              <a:spcAft>
                <a:spcPts val="0"/>
              </a:spcAft>
              <a:buClr>
                <a:schemeClr val="dk1"/>
              </a:buClr>
              <a:buSzPts val="2800"/>
              <a:buFont typeface="Arial"/>
              <a:buChar char="•"/>
              <a:defRPr sz="2100" b="0" i="0" u="none" strike="noStrike" cap="none">
                <a:solidFill>
                  <a:schemeClr val="dk1"/>
                </a:solidFill>
                <a:latin typeface="Century Gothic"/>
                <a:ea typeface="Century Gothic"/>
                <a:cs typeface="Century Gothic"/>
                <a:sym typeface="Century Gothic"/>
              </a:defRPr>
            </a:lvl1pPr>
            <a:lvl2pPr marL="685800" marR="0" lvl="1" indent="-285750" algn="l" rtl="0">
              <a:lnSpc>
                <a:spcPct val="90000"/>
              </a:lnSpc>
              <a:spcBef>
                <a:spcPts val="375"/>
              </a:spcBef>
              <a:spcAft>
                <a:spcPts val="0"/>
              </a:spcAft>
              <a:buClr>
                <a:schemeClr val="dk1"/>
              </a:buClr>
              <a:buSzPts val="2400"/>
              <a:buFont typeface="Arial"/>
              <a:buChar char="•"/>
              <a:defRPr sz="1800" b="0" i="0" u="none" strike="noStrike" cap="none">
                <a:solidFill>
                  <a:schemeClr val="dk1"/>
                </a:solidFill>
                <a:latin typeface="Century Gothic"/>
                <a:ea typeface="Century Gothic"/>
                <a:cs typeface="Century Gothic"/>
                <a:sym typeface="Century Gothic"/>
              </a:defRPr>
            </a:lvl2pPr>
            <a:lvl3pPr marL="1028700" marR="0" lvl="2" indent="-266700" algn="l" rtl="0">
              <a:lnSpc>
                <a:spcPct val="90000"/>
              </a:lnSpc>
              <a:spcBef>
                <a:spcPts val="375"/>
              </a:spcBef>
              <a:spcAft>
                <a:spcPts val="0"/>
              </a:spcAft>
              <a:buClr>
                <a:schemeClr val="dk1"/>
              </a:buClr>
              <a:buSzPts val="2000"/>
              <a:buFont typeface="Arial"/>
              <a:buChar char="•"/>
              <a:defRPr sz="1500" b="0" i="0" u="none" strike="noStrike" cap="none">
                <a:solidFill>
                  <a:schemeClr val="dk1"/>
                </a:solidFill>
                <a:latin typeface="Century Gothic"/>
                <a:ea typeface="Century Gothic"/>
                <a:cs typeface="Century Gothic"/>
                <a:sym typeface="Century Gothic"/>
              </a:defRPr>
            </a:lvl3pPr>
            <a:lvl4pPr marL="1371600" marR="0" lvl="3"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entury Gothic"/>
                <a:ea typeface="Century Gothic"/>
                <a:cs typeface="Century Gothic"/>
                <a:sym typeface="Century Gothic"/>
              </a:defRPr>
            </a:lvl4pPr>
            <a:lvl5pPr marL="1714500" marR="0" lvl="4"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entury Gothic"/>
                <a:ea typeface="Century Gothic"/>
                <a:cs typeface="Century Gothic"/>
                <a:sym typeface="Century Gothic"/>
              </a:defRPr>
            </a:lvl5pPr>
            <a:lvl6pPr marL="2057400" marR="0" lvl="5"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entury Gothic"/>
                <a:ea typeface="Century Gothic"/>
                <a:cs typeface="Century Gothic"/>
                <a:sym typeface="Century Gothic"/>
              </a:defRPr>
            </a:lvl6pPr>
            <a:lvl7pPr marL="2400300" marR="0" lvl="6"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entury Gothic"/>
                <a:ea typeface="Century Gothic"/>
                <a:cs typeface="Century Gothic"/>
                <a:sym typeface="Century Gothic"/>
              </a:defRPr>
            </a:lvl7pPr>
            <a:lvl8pPr marL="2743200" marR="0" lvl="7"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entury Gothic"/>
                <a:ea typeface="Century Gothic"/>
                <a:cs typeface="Century Gothic"/>
                <a:sym typeface="Century Gothic"/>
              </a:defRPr>
            </a:lvl8pPr>
            <a:lvl9pPr marL="3086100" marR="0" lvl="8"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entury Gothic"/>
                <a:ea typeface="Century Gothic"/>
                <a:cs typeface="Century Gothic"/>
                <a:sym typeface="Century Gothic"/>
              </a:defRPr>
            </a:lvl9pPr>
          </a:lstStyle>
          <a:p>
            <a:pPr lvl="0"/>
            <a:r>
              <a:rPr lang="en-US"/>
              <a:t>Click to edit Master text styles</a:t>
            </a:r>
          </a:p>
        </p:txBody>
      </p:sp>
      <p:sp>
        <p:nvSpPr>
          <p:cNvPr id="62" name="Google Shape;62;p12"/>
          <p:cNvSpPr txBox="1">
            <a:spLocks noGrp="1"/>
          </p:cNvSpPr>
          <p:nvPr>
            <p:ph type="sldNum" idx="12"/>
          </p:nvPr>
        </p:nvSpPr>
        <p:spPr>
          <a:xfrm>
            <a:off x="838200" y="6356352"/>
            <a:ext cx="10515600" cy="365125"/>
          </a:xfrm>
          <a:prstGeom prst="rect">
            <a:avLst/>
          </a:prstGeom>
          <a:noFill/>
          <a:ln>
            <a:noFill/>
          </a:ln>
        </p:spPr>
        <p:txBody>
          <a:bodyPr spcFirstLastPara="1" wrap="square" lIns="91425" tIns="45700" rIns="91425" bIns="45700" anchor="ctr" anchorCtr="0">
            <a:noAutofit/>
          </a:bodyPr>
          <a:lstStyle>
            <a:lvl1pPr marL="0" marR="0" lvl="0" indent="0" algn="ct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entury Gothic"/>
                <a:ea typeface="Century Gothic"/>
                <a:cs typeface="Century Gothic"/>
                <a:sym typeface="Century Gothic"/>
              </a:defRPr>
            </a:lvl1pPr>
            <a:lvl2pPr marL="0" marR="0" lvl="1" indent="0" algn="ct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entury Gothic"/>
                <a:ea typeface="Century Gothic"/>
                <a:cs typeface="Century Gothic"/>
                <a:sym typeface="Century Gothic"/>
              </a:defRPr>
            </a:lvl2pPr>
            <a:lvl3pPr marL="0" marR="0" lvl="2" indent="0" algn="ct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entury Gothic"/>
                <a:ea typeface="Century Gothic"/>
                <a:cs typeface="Century Gothic"/>
                <a:sym typeface="Century Gothic"/>
              </a:defRPr>
            </a:lvl3pPr>
            <a:lvl4pPr marL="0" marR="0" lvl="3" indent="0" algn="ct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entury Gothic"/>
                <a:ea typeface="Century Gothic"/>
                <a:cs typeface="Century Gothic"/>
                <a:sym typeface="Century Gothic"/>
              </a:defRPr>
            </a:lvl4pPr>
            <a:lvl5pPr marL="0" marR="0" lvl="4" indent="0" algn="ct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entury Gothic"/>
                <a:ea typeface="Century Gothic"/>
                <a:cs typeface="Century Gothic"/>
                <a:sym typeface="Century Gothic"/>
              </a:defRPr>
            </a:lvl5pPr>
            <a:lvl6pPr marL="0" marR="0" lvl="5" indent="0" algn="ct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entury Gothic"/>
                <a:ea typeface="Century Gothic"/>
                <a:cs typeface="Century Gothic"/>
                <a:sym typeface="Century Gothic"/>
              </a:defRPr>
            </a:lvl6pPr>
            <a:lvl7pPr marL="0" marR="0" lvl="6" indent="0" algn="ct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entury Gothic"/>
                <a:ea typeface="Century Gothic"/>
                <a:cs typeface="Century Gothic"/>
                <a:sym typeface="Century Gothic"/>
              </a:defRPr>
            </a:lvl7pPr>
            <a:lvl8pPr marL="0" marR="0" lvl="7" indent="0" algn="ct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entury Gothic"/>
                <a:ea typeface="Century Gothic"/>
                <a:cs typeface="Century Gothic"/>
                <a:sym typeface="Century Gothic"/>
              </a:defRPr>
            </a:lvl8pPr>
            <a:lvl9pPr marL="0" marR="0" lvl="8" indent="0" algn="ct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entury Gothic"/>
                <a:ea typeface="Century Gothic"/>
                <a:cs typeface="Century Gothic"/>
                <a:sym typeface="Century Gothic"/>
              </a:defRPr>
            </a:lvl9pPr>
          </a:lstStyle>
          <a:p>
            <a:fld id="{8AC1D5BD-6625-4530-9DC9-239739FF8170}" type="slidenum">
              <a:rPr lang="en-US" smtClean="0"/>
              <a:t>‹#›</a:t>
            </a:fld>
            <a:endParaRPr lang="en-US"/>
          </a:p>
        </p:txBody>
      </p:sp>
      <p:sp>
        <p:nvSpPr>
          <p:cNvPr id="8" name="Google Shape;20;p4">
            <a:extLst>
              <a:ext uri="{FF2B5EF4-FFF2-40B4-BE49-F238E27FC236}">
                <a16:creationId xmlns:a16="http://schemas.microsoft.com/office/drawing/2014/main" id="{52CFC662-DA86-E347-B571-4CAF57F1AA26}"/>
              </a:ext>
            </a:extLst>
          </p:cNvPr>
          <p:cNvSpPr/>
          <p:nvPr/>
        </p:nvSpPr>
        <p:spPr>
          <a:xfrm rot="5400000">
            <a:off x="-3183272" y="3127248"/>
            <a:ext cx="6912864" cy="585216"/>
          </a:xfrm>
          <a:prstGeom prst="rect">
            <a:avLst/>
          </a:prstGeom>
          <a:solidFill>
            <a:srgbClr val="3A4047"/>
          </a:solidFill>
          <a:ln w="12700" cap="flat" cmpd="sng">
            <a:solidFill>
              <a:schemeClr val="dk1">
                <a:alpha val="1176"/>
              </a:schemeClr>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entury Gothic"/>
              <a:ea typeface="Century Gothic"/>
              <a:cs typeface="Century Gothic"/>
              <a:sym typeface="Century Gothic"/>
            </a:endParaRPr>
          </a:p>
        </p:txBody>
      </p:sp>
    </p:spTree>
    <p:extLst>
      <p:ext uri="{BB962C8B-B14F-4D97-AF65-F5344CB8AC3E}">
        <p14:creationId xmlns:p14="http://schemas.microsoft.com/office/powerpoint/2010/main" val="297525975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1F7FB">
            <a:alpha val="80000"/>
          </a:srgbClr>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Clr>
                <a:schemeClr val="dk1"/>
              </a:buClr>
              <a:buSzPts val="4400"/>
              <a:buFont typeface="Century Gothic"/>
              <a:buNone/>
              <a:defRPr sz="4400" b="0" i="0" u="none" strike="noStrike" cap="none">
                <a:solidFill>
                  <a:schemeClr val="dk1"/>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 name="Google Shape;7;p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dirty="0"/>
          </a:p>
        </p:txBody>
      </p:sp>
      <p:sp>
        <p:nvSpPr>
          <p:cNvPr id="8" name="Google Shape;8;p1"/>
          <p:cNvSpPr txBox="1">
            <a:spLocks noGrp="1"/>
          </p:cNvSpPr>
          <p:nvPr>
            <p:ph type="sldNum" idx="12"/>
          </p:nvPr>
        </p:nvSpPr>
        <p:spPr>
          <a:xfrm>
            <a:off x="838200" y="6356352"/>
            <a:ext cx="10515600" cy="365125"/>
          </a:xfrm>
          <a:prstGeom prst="rect">
            <a:avLst/>
          </a:prstGeom>
          <a:noFill/>
          <a:ln>
            <a:noFill/>
          </a:ln>
        </p:spPr>
        <p:txBody>
          <a:bodyPr spcFirstLastPara="1" wrap="square" lIns="91425" tIns="45700" rIns="91425" bIns="45700" anchor="ctr" anchorCtr="0">
            <a:noAutofit/>
          </a:bodyPr>
          <a:lstStyle>
            <a:lvl1pPr marL="0" marR="0" lvl="0" indent="0" algn="ct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entury Gothic"/>
                <a:ea typeface="Century Gothic"/>
                <a:cs typeface="Century Gothic"/>
                <a:sym typeface="Century Gothic"/>
              </a:defRPr>
            </a:lvl1pPr>
            <a:lvl2pPr marL="0" marR="0" lvl="1" indent="0" algn="ct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entury Gothic"/>
                <a:ea typeface="Century Gothic"/>
                <a:cs typeface="Century Gothic"/>
                <a:sym typeface="Century Gothic"/>
              </a:defRPr>
            </a:lvl2pPr>
            <a:lvl3pPr marL="0" marR="0" lvl="2" indent="0" algn="ct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entury Gothic"/>
                <a:ea typeface="Century Gothic"/>
                <a:cs typeface="Century Gothic"/>
                <a:sym typeface="Century Gothic"/>
              </a:defRPr>
            </a:lvl3pPr>
            <a:lvl4pPr marL="0" marR="0" lvl="3" indent="0" algn="ct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entury Gothic"/>
                <a:ea typeface="Century Gothic"/>
                <a:cs typeface="Century Gothic"/>
                <a:sym typeface="Century Gothic"/>
              </a:defRPr>
            </a:lvl4pPr>
            <a:lvl5pPr marL="0" marR="0" lvl="4" indent="0" algn="ct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entury Gothic"/>
                <a:ea typeface="Century Gothic"/>
                <a:cs typeface="Century Gothic"/>
                <a:sym typeface="Century Gothic"/>
              </a:defRPr>
            </a:lvl5pPr>
            <a:lvl6pPr marL="0" marR="0" lvl="5" indent="0" algn="ct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entury Gothic"/>
                <a:ea typeface="Century Gothic"/>
                <a:cs typeface="Century Gothic"/>
                <a:sym typeface="Century Gothic"/>
              </a:defRPr>
            </a:lvl6pPr>
            <a:lvl7pPr marL="0" marR="0" lvl="6" indent="0" algn="ct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entury Gothic"/>
                <a:ea typeface="Century Gothic"/>
                <a:cs typeface="Century Gothic"/>
                <a:sym typeface="Century Gothic"/>
              </a:defRPr>
            </a:lvl7pPr>
            <a:lvl8pPr marL="0" marR="0" lvl="7" indent="0" algn="ct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entury Gothic"/>
                <a:ea typeface="Century Gothic"/>
                <a:cs typeface="Century Gothic"/>
                <a:sym typeface="Century Gothic"/>
              </a:defRPr>
            </a:lvl8pPr>
            <a:lvl9pPr marL="0" marR="0" lvl="8" indent="0" algn="ct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entury Gothic"/>
                <a:ea typeface="Century Gothic"/>
                <a:cs typeface="Century Gothic"/>
                <a:sym typeface="Century Gothic"/>
              </a:defRPr>
            </a:lvl9pPr>
          </a:lstStyle>
          <a:p>
            <a:fld id="{8AC1D5BD-6625-4530-9DC9-239739FF8170}" type="slidenum">
              <a:rPr lang="en-US" smtClean="0"/>
              <a:pPr/>
              <a:t>‹#›</a:t>
            </a:fld>
            <a:endParaRPr lang="en-US"/>
          </a:p>
        </p:txBody>
      </p:sp>
    </p:spTree>
    <p:extLst>
      <p:ext uri="{BB962C8B-B14F-4D97-AF65-F5344CB8AC3E}">
        <p14:creationId xmlns:p14="http://schemas.microsoft.com/office/powerpoint/2010/main" val="3315597059"/>
      </p:ext>
    </p:extLst>
  </p:cSld>
  <p:clrMap bg1="lt1" tx1="dk1" bg2="dk2" tx2="lt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Lst>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L="565150" marR="0" lvl="0" indent="-514350" algn="l" rtl="0" eaLnBrk="1" hangingPunct="1">
        <a:lnSpc>
          <a:spcPct val="100000"/>
        </a:lnSpc>
        <a:spcBef>
          <a:spcPts val="0"/>
        </a:spcBef>
        <a:spcAft>
          <a:spcPts val="0"/>
        </a:spcAft>
        <a:buClr>
          <a:srgbClr val="000000"/>
        </a:buClr>
        <a:buSzPct val="75000"/>
        <a:buFont typeface="+mj-lt"/>
        <a:buAutoNum type="arabicPeriod"/>
        <a:defRPr sz="105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Plant Structure and Function</a:t>
            </a:r>
          </a:p>
        </p:txBody>
      </p:sp>
      <p:sp>
        <p:nvSpPr>
          <p:cNvPr id="4" name="Subtitle 3"/>
          <p:cNvSpPr>
            <a:spLocks noGrp="1"/>
          </p:cNvSpPr>
          <p:nvPr>
            <p:ph type="subTitle" idx="1"/>
          </p:nvPr>
        </p:nvSpPr>
        <p:spPr/>
        <p:txBody>
          <a:bodyPr/>
          <a:lstStyle/>
          <a:p>
            <a:r>
              <a:rPr lang="en-US" dirty="0"/>
              <a:t>Biology for Majors</a:t>
            </a:r>
          </a:p>
        </p:txBody>
      </p:sp>
    </p:spTree>
    <p:extLst>
      <p:ext uri="{BB962C8B-B14F-4D97-AF65-F5344CB8AC3E}">
        <p14:creationId xmlns:p14="http://schemas.microsoft.com/office/powerpoint/2010/main" val="145753167"/>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Tissue Types in a Stem Cross-section</a:t>
            </a:r>
          </a:p>
        </p:txBody>
      </p:sp>
      <p:pic>
        <p:nvPicPr>
          <p:cNvPr id="6146" name="Picture 2" descr="Micrograph shows a round plant stem cross section. There are four teardrop-shaped vascular bundles, with the narrow point of the teardrop meeting at a round xylem vessel. Within each teardrop near the center are two to four more xylem vessels. To the outside of the xylem vessels are much smaller phloem cells. The four vascular bundles are encased in ground tissue. Cells of the ground tissue are somewhat larger than phloem. The stem is protected by an outer layer of dermal tissue, made up of several layers of cells smaller than phloem cells."/>
          <p:cNvPicPr>
            <a:picLocks noGrp="1" noChangeAspect="1" noChangeArrowheads="1"/>
          </p:cNvPicPr>
          <p:nvPr>
            <p:ph idx="4294967295"/>
          </p:nvPr>
        </p:nvPicPr>
        <p:blipFill>
          <a:blip r:embed="rId3">
            <a:extLst>
              <a:ext uri="{28A0092B-C50C-407E-A947-70E740481C1C}">
                <a14:useLocalDpi xmlns:a14="http://schemas.microsoft.com/office/drawing/2010/main" val="0"/>
              </a:ext>
            </a:extLst>
          </a:blip>
          <a:srcRect/>
          <a:stretch>
            <a:fillRect/>
          </a:stretch>
        </p:blipFill>
        <p:spPr bwMode="auto">
          <a:xfrm>
            <a:off x="2535382" y="1484311"/>
            <a:ext cx="6677025" cy="50085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99157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Dermal Tissue</a:t>
            </a:r>
          </a:p>
        </p:txBody>
      </p:sp>
      <p:sp>
        <p:nvSpPr>
          <p:cNvPr id="3" name="Content Placeholder 2"/>
          <p:cNvSpPr>
            <a:spLocks noGrp="1"/>
          </p:cNvSpPr>
          <p:nvPr>
            <p:ph type="body" idx="1"/>
          </p:nvPr>
        </p:nvSpPr>
        <p:spPr>
          <a:xfrm>
            <a:off x="838200" y="1825625"/>
            <a:ext cx="9201150" cy="4673146"/>
          </a:xfrm>
        </p:spPr>
        <p:txBody>
          <a:bodyPr>
            <a:normAutofit/>
          </a:bodyPr>
          <a:lstStyle/>
          <a:p>
            <a:pPr marL="0" indent="0">
              <a:buNone/>
            </a:pPr>
            <a:r>
              <a:rPr lang="en-US" dirty="0"/>
              <a:t>The dermal tissue of the stem consists primarily of epidermis, a single layer of cells covering and protecting the underlying tissue. Woody plants have a tough, waterproof outer layer of cork cells commonly known as bark, which further protects the plant from damage. Epidermal cells are the most numerous and least differentiated of the cells in the epidermis.  </a:t>
            </a:r>
            <a:r>
              <a:rPr lang="en-US" dirty="0" err="1"/>
              <a:t>Trichomes</a:t>
            </a:r>
            <a:r>
              <a:rPr lang="en-US" dirty="0"/>
              <a:t> are hair-like structures on the epidermal surface. They help to reduce transpiration (the loss of water by aboveground plant parts), increase solar reflectance, and store compounds that defend the leaves against predation by herbivores.</a:t>
            </a:r>
          </a:p>
        </p:txBody>
      </p:sp>
    </p:spTree>
    <p:extLst>
      <p:ext uri="{BB962C8B-B14F-4D97-AF65-F5344CB8AC3E}">
        <p14:creationId xmlns:p14="http://schemas.microsoft.com/office/powerpoint/2010/main" val="9140302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Dermal Tissue: Stomata</a:t>
            </a:r>
          </a:p>
        </p:txBody>
      </p:sp>
      <p:pic>
        <p:nvPicPr>
          <p:cNvPr id="7170" name="Picture 2" descr=" The electron micrograph in part A shows the lumpy, textured of a leaf epidermis. Individual cells look like pillows arranged side by side and fused together. In the center of the image is an oval pore about 10 microns across. Inside the pore, closed guard cells have the appearance of sealed lips. The two light micrographs in part B shows two kidney-shaped guard cells. In the left image, the stoma is open and round. In the right image, the stoma is closed and oval shaped. Part C is an illustration of the leaf epidermis with a oval stomatal pore in the center. Surrounding this pore are two kidney-shaped guard cells. Rectangular epidermal cells surround the guard cell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61322" y="1932812"/>
            <a:ext cx="8706678" cy="48204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71089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Vascular Tissue</a:t>
            </a:r>
          </a:p>
        </p:txBody>
      </p:sp>
      <p:pic>
        <p:nvPicPr>
          <p:cNvPr id="8194" name="Picture 2" descr=" Part A is cross section of a dicot stem. In the center of the stem is ground tissue. Symmetrically arranged near the outside of the stem are egg-shaped vascular bundles; the narrow end of the egg points inward. The inner part of the vascular bundle is xylem tissue, and the outer part is sclerenchyma tissue. Sandwiched between the xylem and sclerenchyma is the phloem. Part B is a cross section of a monocot stem. In the monocot stem, the vascular bundles are scattered throughout the ground tissue. The bundles are smaller than in the dicot stem, and distinct layers of xylem, phloem and sclerenchyma cannot be discerned."/>
          <p:cNvPicPr>
            <a:picLocks noGrp="1" noChangeAspect="1" noChangeArrowheads="1"/>
          </p:cNvPicPr>
          <p:nvPr>
            <p:ph idx="4294967295"/>
          </p:nvPr>
        </p:nvPicPr>
        <p:blipFill>
          <a:blip r:embed="rId3">
            <a:extLst>
              <a:ext uri="{28A0092B-C50C-407E-A947-70E740481C1C}">
                <a14:useLocalDpi xmlns:a14="http://schemas.microsoft.com/office/drawing/2010/main" val="0"/>
              </a:ext>
            </a:extLst>
          </a:blip>
          <a:srcRect/>
          <a:stretch>
            <a:fillRect/>
          </a:stretch>
        </p:blipFill>
        <p:spPr bwMode="auto">
          <a:xfrm>
            <a:off x="2032000" y="1898509"/>
            <a:ext cx="8128000" cy="40338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39809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Xylem Tissue</a:t>
            </a:r>
          </a:p>
        </p:txBody>
      </p:sp>
      <p:sp>
        <p:nvSpPr>
          <p:cNvPr id="3" name="Content Placeholder 2"/>
          <p:cNvSpPr>
            <a:spLocks noGrp="1"/>
          </p:cNvSpPr>
          <p:nvPr>
            <p:ph type="body" idx="1"/>
          </p:nvPr>
        </p:nvSpPr>
        <p:spPr/>
        <p:txBody>
          <a:bodyPr>
            <a:normAutofit/>
          </a:bodyPr>
          <a:lstStyle/>
          <a:p>
            <a:pPr marL="0" indent="0">
              <a:buNone/>
            </a:pPr>
            <a:r>
              <a:rPr lang="en-US" dirty="0"/>
              <a:t>Xylem tissue has three types of cells: xylem parenchyma, </a:t>
            </a:r>
            <a:r>
              <a:rPr lang="en-US" dirty="0" err="1"/>
              <a:t>tracheids</a:t>
            </a:r>
            <a:r>
              <a:rPr lang="en-US" dirty="0"/>
              <a:t>, and vessel elements. The latter two types conduct water and are dead at maturity. </a:t>
            </a:r>
            <a:r>
              <a:rPr lang="en-US" b="1" dirty="0"/>
              <a:t>Tracheids</a:t>
            </a:r>
            <a:r>
              <a:rPr lang="en-US" dirty="0"/>
              <a:t> are xylem cells with thick secondary cell walls that are lignified. Water moves from one tracheid to another through regions on the side walls known as pits, where secondary walls are absent. </a:t>
            </a:r>
            <a:r>
              <a:rPr lang="en-US" b="1" dirty="0"/>
              <a:t>Vessel elements</a:t>
            </a:r>
            <a:r>
              <a:rPr lang="en-US" dirty="0"/>
              <a:t> are xylem cells with thinner walls; they are shorter than tracheids. Each vessel element is connected to the next by means of a perforation plate at the end walls of the element. Water moves through the perforation plates to travel up the plant.</a:t>
            </a:r>
          </a:p>
        </p:txBody>
      </p:sp>
    </p:spTree>
    <p:extLst>
      <p:ext uri="{BB962C8B-B14F-4D97-AF65-F5344CB8AC3E}">
        <p14:creationId xmlns:p14="http://schemas.microsoft.com/office/powerpoint/2010/main" val="15054872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Phloem Tissue</a:t>
            </a:r>
          </a:p>
        </p:txBody>
      </p:sp>
      <p:sp>
        <p:nvSpPr>
          <p:cNvPr id="3" name="Content Placeholder 2"/>
          <p:cNvSpPr>
            <a:spLocks noGrp="1"/>
          </p:cNvSpPr>
          <p:nvPr>
            <p:ph type="body" idx="1"/>
          </p:nvPr>
        </p:nvSpPr>
        <p:spPr/>
        <p:txBody>
          <a:bodyPr/>
          <a:lstStyle/>
          <a:p>
            <a:pPr marL="28575" indent="0">
              <a:buNone/>
            </a:pPr>
            <a:r>
              <a:rPr lang="en-US" dirty="0"/>
              <a:t>Phloem tissue is composed of sieve-tube cells, companion cells, phloem parenchyma, and phloem fibers. A series of sieve-tube cells (also called sieve-tube elements) are arranged end to end to make up a long sieve tube, which transports organic substances such as sugars and amino acids. The sugars flow from one sieve-tube cell to the next through perforated sieve plates, which are found at the end junctions between two cells. Although still alive at maturity, the nucleus and other cell components of the sieve-tube cells have disintegrated. Companion cells are found alongside the sieve-tube cells, providing them with metabolic support. The companion cells contain more ribosomes and mitochondria than the sieve-tube cells, which lack some cellular organelles.</a:t>
            </a:r>
          </a:p>
        </p:txBody>
      </p:sp>
    </p:spTree>
    <p:extLst>
      <p:ext uri="{BB962C8B-B14F-4D97-AF65-F5344CB8AC3E}">
        <p14:creationId xmlns:p14="http://schemas.microsoft.com/office/powerpoint/2010/main" val="17440923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Ground Tissue</a:t>
            </a:r>
          </a:p>
        </p:txBody>
      </p:sp>
      <p:sp>
        <p:nvSpPr>
          <p:cNvPr id="3" name="Content Placeholder 2"/>
          <p:cNvSpPr>
            <a:spLocks noGrp="1"/>
          </p:cNvSpPr>
          <p:nvPr>
            <p:ph type="body" idx="1"/>
          </p:nvPr>
        </p:nvSpPr>
        <p:spPr/>
        <p:txBody>
          <a:bodyPr/>
          <a:lstStyle/>
          <a:p>
            <a:pPr marL="0" indent="0">
              <a:buNone/>
            </a:pPr>
            <a:r>
              <a:rPr lang="en-US" dirty="0"/>
              <a:t>Ground tissue is mostly made up of parenchyma cells, but may also contain collenchyma and sclerenchyma cells that help support the stem. The ground tissue towards the interior of the vascular tissue in a stem or root is known as </a:t>
            </a:r>
            <a:r>
              <a:rPr lang="en-US" b="1" dirty="0"/>
              <a:t>pith</a:t>
            </a:r>
            <a:r>
              <a:rPr lang="en-US" dirty="0"/>
              <a:t>, while the layer of tissue between the vascular tissue and the epidermis is known as the </a:t>
            </a:r>
            <a:r>
              <a:rPr lang="en-US" b="1" dirty="0"/>
              <a:t>cortex</a:t>
            </a:r>
            <a:r>
              <a:rPr lang="en-US" dirty="0"/>
              <a:t>.</a:t>
            </a:r>
          </a:p>
        </p:txBody>
      </p:sp>
    </p:spTree>
    <p:extLst>
      <p:ext uri="{BB962C8B-B14F-4D97-AF65-F5344CB8AC3E}">
        <p14:creationId xmlns:p14="http://schemas.microsoft.com/office/powerpoint/2010/main" val="12898054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Plant Organs</a:t>
            </a:r>
          </a:p>
        </p:txBody>
      </p:sp>
      <p:sp>
        <p:nvSpPr>
          <p:cNvPr id="3" name="Content Placeholder 2"/>
          <p:cNvSpPr>
            <a:spLocks noGrp="1"/>
          </p:cNvSpPr>
          <p:nvPr>
            <p:ph type="body" idx="1"/>
          </p:nvPr>
        </p:nvSpPr>
        <p:spPr/>
        <p:txBody>
          <a:bodyPr/>
          <a:lstStyle/>
          <a:p>
            <a:pPr marL="0" indent="0">
              <a:buNone/>
            </a:pPr>
            <a:r>
              <a:rPr lang="en-US" dirty="0"/>
              <a:t>Vascular plants have two distinct organ systems: a shoot system, and a root system. The </a:t>
            </a:r>
            <a:r>
              <a:rPr lang="en-US" b="1" dirty="0"/>
              <a:t>shoot system</a:t>
            </a:r>
            <a:r>
              <a:rPr lang="en-US" dirty="0"/>
              <a:t> consists of two portions: the vegetative (non-reproductive) parts of the plant, such as the leaves and the stems, and the reproductive parts of the plant, which include flowers and fruits. The shoot system generally grows above ground, where it absorbs the light needed for photosynthesis. The </a:t>
            </a:r>
            <a:r>
              <a:rPr lang="en-US" b="1" dirty="0"/>
              <a:t>root system</a:t>
            </a:r>
            <a:r>
              <a:rPr lang="en-US" dirty="0"/>
              <a:t>, which supports the plants and absorbs water and minerals, is usually underground. </a:t>
            </a:r>
          </a:p>
        </p:txBody>
      </p:sp>
    </p:spTree>
    <p:extLst>
      <p:ext uri="{BB962C8B-B14F-4D97-AF65-F5344CB8AC3E}">
        <p14:creationId xmlns:p14="http://schemas.microsoft.com/office/powerpoint/2010/main" val="25030289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42109" y="365128"/>
            <a:ext cx="3308763" cy="2949572"/>
          </a:xfrm>
        </p:spPr>
        <p:txBody>
          <a:bodyPr>
            <a:normAutofit/>
          </a:bodyPr>
          <a:lstStyle/>
          <a:p>
            <a:pPr>
              <a:lnSpc>
                <a:spcPct val="100000"/>
              </a:lnSpc>
            </a:pPr>
            <a:r>
              <a:rPr lang="en-US" dirty="0"/>
              <a:t>Roots and Shoots</a:t>
            </a:r>
          </a:p>
        </p:txBody>
      </p:sp>
      <p:pic>
        <p:nvPicPr>
          <p:cNvPr id="9218" name="Picture 2" descr="Illustration shows a dandelion plant. The shoot system consists of leaves and a flower on a stem. The root system consists of a single, thick root that branches into smaller roots."/>
          <p:cNvPicPr>
            <a:picLocks noGrp="1" noChangeAspect="1" noChangeArrowheads="1"/>
          </p:cNvPicPr>
          <p:nvPr>
            <p:ph idx="4294967295"/>
          </p:nvPr>
        </p:nvPicPr>
        <p:blipFill>
          <a:blip r:embed="rId3">
            <a:extLst>
              <a:ext uri="{28A0092B-C50C-407E-A947-70E740481C1C}">
                <a14:useLocalDpi xmlns:a14="http://schemas.microsoft.com/office/drawing/2010/main" val="0"/>
              </a:ext>
            </a:extLst>
          </a:blip>
          <a:srcRect/>
          <a:stretch>
            <a:fillRect/>
          </a:stretch>
        </p:blipFill>
        <p:spPr bwMode="auto">
          <a:xfrm>
            <a:off x="5970588" y="7938"/>
            <a:ext cx="6221412" cy="68500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162705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Stems</a:t>
            </a:r>
          </a:p>
        </p:txBody>
      </p:sp>
      <p:sp>
        <p:nvSpPr>
          <p:cNvPr id="3" name="Content Placeholder 2"/>
          <p:cNvSpPr>
            <a:spLocks noGrp="1"/>
          </p:cNvSpPr>
          <p:nvPr>
            <p:ph type="body" idx="1"/>
          </p:nvPr>
        </p:nvSpPr>
        <p:spPr/>
        <p:txBody>
          <a:bodyPr/>
          <a:lstStyle/>
          <a:p>
            <a:pPr marL="28575" indent="0">
              <a:buNone/>
            </a:pPr>
            <a:r>
              <a:rPr lang="en-US" dirty="0"/>
              <a:t>Stems provide support to the plant, holding leaves, flowers and buds; in some cases, stems also store food for the plant. The stem of the plant connects the roots to the leaves, helping to transport absorbed water and minerals to different parts of the plant. It also helps to transport the products of photosynthesis, from the leaves to the rest of the plant.</a:t>
            </a:r>
          </a:p>
        </p:txBody>
      </p:sp>
    </p:spTree>
    <p:extLst>
      <p:ext uri="{BB962C8B-B14F-4D97-AF65-F5344CB8AC3E}">
        <p14:creationId xmlns:p14="http://schemas.microsoft.com/office/powerpoint/2010/main" val="34378040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8255" y="365129"/>
            <a:ext cx="8939645" cy="1325563"/>
          </a:xfrm>
        </p:spPr>
        <p:txBody>
          <a:bodyPr/>
          <a:lstStyle/>
          <a:p>
            <a:r>
              <a:rPr lang="en-US" dirty="0"/>
              <a:t>Plant Cells</a:t>
            </a:r>
          </a:p>
        </p:txBody>
      </p:sp>
      <p:pic>
        <p:nvPicPr>
          <p:cNvPr id="1026" name="Picture 2" descr="Notice how all the cells seem to stack on each other, with no spaces in between. Might this allow the cells to form structures that can grow uprigh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88759" y="1564369"/>
            <a:ext cx="6843032" cy="51322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44188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Stem Structure</a:t>
            </a:r>
          </a:p>
        </p:txBody>
      </p:sp>
      <p:sp>
        <p:nvSpPr>
          <p:cNvPr id="3" name="Content Placeholder 2"/>
          <p:cNvSpPr>
            <a:spLocks noGrp="1"/>
          </p:cNvSpPr>
          <p:nvPr>
            <p:ph type="body" idx="1"/>
          </p:nvPr>
        </p:nvSpPr>
        <p:spPr>
          <a:xfrm>
            <a:off x="838200" y="1825625"/>
            <a:ext cx="4648200" cy="4351338"/>
          </a:xfrm>
        </p:spPr>
        <p:txBody>
          <a:bodyPr/>
          <a:lstStyle/>
          <a:p>
            <a:pPr marL="28575" indent="0">
              <a:buNone/>
            </a:pPr>
            <a:r>
              <a:rPr lang="en-US" dirty="0"/>
              <a:t>Leaves are attached to the plant stem at areas called nodes. An internode is the stem region between two nodes. The petiole is the stalk connecting the leaf to the stem. The leaves just above the nodes arose from axillary buds.</a:t>
            </a:r>
          </a:p>
        </p:txBody>
      </p:sp>
      <p:pic>
        <p:nvPicPr>
          <p:cNvPr id="11266" name="Picture 2" descr=" Photo shows a stem. Leaves are attached to petioles, which are small branches that radiate out from the stem. The petioles join the branch at junctions called nodes. The nodes are separated by a length of stem called the internode. Above the petioles, small leaves bud out from the nod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86400" y="1209676"/>
            <a:ext cx="5181600" cy="56483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241925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Parenchyma Cells</a:t>
            </a:r>
          </a:p>
        </p:txBody>
      </p:sp>
      <p:sp>
        <p:nvSpPr>
          <p:cNvPr id="3" name="Content Placeholder 2"/>
          <p:cNvSpPr>
            <a:spLocks noGrp="1"/>
          </p:cNvSpPr>
          <p:nvPr>
            <p:ph type="body" idx="1"/>
          </p:nvPr>
        </p:nvSpPr>
        <p:spPr>
          <a:xfrm>
            <a:off x="969819" y="1825625"/>
            <a:ext cx="4590592" cy="4885418"/>
          </a:xfrm>
        </p:spPr>
        <p:txBody>
          <a:bodyPr>
            <a:normAutofit/>
          </a:bodyPr>
          <a:lstStyle/>
          <a:p>
            <a:pPr marL="0" indent="0">
              <a:buNone/>
            </a:pPr>
            <a:r>
              <a:rPr lang="en-US" dirty="0"/>
              <a:t>Parenchyma cells</a:t>
            </a:r>
            <a:r>
              <a:rPr lang="en-US" b="1" dirty="0"/>
              <a:t>,</a:t>
            </a:r>
            <a:r>
              <a:rPr lang="en-US" dirty="0"/>
              <a:t> the most common plant cells, are found in the stem, the root, the inside of the leaf, and the pulp of the fruit. They are responsible for metabolic functions, such as photosynthesis, and they help repair and heal wounds. Some also store starch. At right the central pith (greenish-blue, in the center) and peripheral cortex (narrow zone 3–5 cells thick just inside the epidermis) are made of parenchyma cells. </a:t>
            </a:r>
          </a:p>
        </p:txBody>
      </p:sp>
      <p:pic>
        <p:nvPicPr>
          <p:cNvPr id="13314" name="Picture 2" descr="Micrograph shows a stem about 1.2 millimeters across. The central pith layer is about 800 microns across. Pith cells stain greenish-blue and are about 50 to 100 microns in diameter in the middle, and smaller toward the outside. Surrounding the pith is a ring of xylem cells about 75 microns across and four cells deep. Xylem cells, which are about 15 microns across, radiate out from the center in rows. Rows of green-staining phloem cells radiate out from the xylem cells. Phloem cells are about half the size of xylem cells. Outside the phloem is a ring of cells that make up the peripheral cortex. Cells in the peripheral cortex are rounded rectangles that lie perpendicular to the phloem. The outermost epidermis is made up of cells similar in shape to the peripheral cortex cells but a bit larger. On opposite faces of the stem the peripheral cortex bulges outward, forming buds about 150 microns acros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60411" y="1690692"/>
            <a:ext cx="4478939" cy="38120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229096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Collenchyma Cells</a:t>
            </a:r>
          </a:p>
        </p:txBody>
      </p:sp>
      <p:sp>
        <p:nvSpPr>
          <p:cNvPr id="3" name="Content Placeholder 2"/>
          <p:cNvSpPr>
            <a:spLocks noGrp="1"/>
          </p:cNvSpPr>
          <p:nvPr>
            <p:ph type="body" idx="1"/>
          </p:nvPr>
        </p:nvSpPr>
        <p:spPr/>
        <p:txBody>
          <a:bodyPr/>
          <a:lstStyle/>
          <a:p>
            <a:pPr marL="0" indent="0">
              <a:buNone/>
            </a:pPr>
            <a:r>
              <a:rPr lang="en-US" dirty="0"/>
              <a:t>Collenchyma cells are elongated cells with unevenly thickened walls. They provide structural support, mainly to the stem and leaves. These cells are alive at maturity and are usually found below the epidermis.</a:t>
            </a:r>
          </a:p>
        </p:txBody>
      </p:sp>
      <p:pic>
        <p:nvPicPr>
          <p:cNvPr id="14338" name="Picture 2" descr="Micrograph shows collenchyma cells, which are irregularly shaped and 25 to 50 microns across. The collenchyma cells are adjacent to a layer of rectangular cells that form the epidermi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31022" y="3098457"/>
            <a:ext cx="5929956" cy="32134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538367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5127" y="365129"/>
            <a:ext cx="5691745" cy="1325563"/>
          </a:xfrm>
        </p:spPr>
        <p:txBody>
          <a:bodyPr/>
          <a:lstStyle/>
          <a:p>
            <a:r>
              <a:rPr lang="en-US" dirty="0"/>
              <a:t>Sclerenchyma cells</a:t>
            </a:r>
          </a:p>
        </p:txBody>
      </p:sp>
      <p:sp>
        <p:nvSpPr>
          <p:cNvPr id="3" name="Content Placeholder 2"/>
          <p:cNvSpPr>
            <a:spLocks noGrp="1"/>
          </p:cNvSpPr>
          <p:nvPr>
            <p:ph type="body" idx="1"/>
          </p:nvPr>
        </p:nvSpPr>
        <p:spPr>
          <a:xfrm>
            <a:off x="845127" y="4779818"/>
            <a:ext cx="10515600" cy="2078182"/>
          </a:xfrm>
        </p:spPr>
        <p:txBody>
          <a:bodyPr/>
          <a:lstStyle/>
          <a:p>
            <a:pPr marL="0" indent="0">
              <a:buNone/>
            </a:pPr>
            <a:r>
              <a:rPr lang="en-US" dirty="0"/>
              <a:t>Sclerenchyma cells also provide support to the plant, but unlike collenchyma cells, many of them are dead at maturity. They have secondary cell walls that are thickened with deposits of lignin, an organic compound that is a key component of wood. There are two types of sclerenchyma cells: fibers and </a:t>
            </a:r>
            <a:r>
              <a:rPr lang="en-US" dirty="0" err="1"/>
              <a:t>sclereids</a:t>
            </a:r>
            <a:r>
              <a:rPr lang="en-US" dirty="0"/>
              <a:t>.</a:t>
            </a:r>
          </a:p>
        </p:txBody>
      </p:sp>
      <p:pic>
        <p:nvPicPr>
          <p:cNvPr id="15362" name="Picture 2" descr=" Part A shows a cross section of a flax stem. The pith is white tissue in the center of the stem. Outside the pith is a layer of xylem. The inner xylem cells are large, while ones further out are smaller. The smaller xylem cells radiate out from the center, like spokes on a wheel. Outside the xylem is a ring of phloem cells. The phloem is surrounded by a layer of sclerenchyma cells, then a layer of cortex cells. Outside the cortex is the epidermis. Part B is a painting of women working with linen cloth. One is smoothing the cloth on a table, and the other women are sitting with linen on their laps. Part C is a photo of flax plants, which have long, wide leaves that taper toward narrow tips."/>
          <p:cNvPicPr>
            <a:picLocks noChangeAspect="1" noChangeArrowheads="1"/>
          </p:cNvPicPr>
          <p:nvPr/>
        </p:nvPicPr>
        <p:blipFill rotWithShape="1">
          <a:blip r:embed="rId3">
            <a:extLst>
              <a:ext uri="{28A0092B-C50C-407E-A947-70E740481C1C}">
                <a14:useLocalDpi xmlns:a14="http://schemas.microsoft.com/office/drawing/2010/main" val="0"/>
              </a:ext>
            </a:extLst>
          </a:blip>
          <a:srcRect r="48164" b="45000"/>
          <a:stretch/>
        </p:blipFill>
        <p:spPr bwMode="auto">
          <a:xfrm>
            <a:off x="6096000" y="365128"/>
            <a:ext cx="3688216" cy="3771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393750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Stem Modifications</a:t>
            </a:r>
          </a:p>
        </p:txBody>
      </p:sp>
      <p:pic>
        <p:nvPicPr>
          <p:cNvPr id="12290" name="Picture 2" descr=" Photos show six types modified stems: (a) Lumpy white ginger rhizomes are connected together. A green shoot projects from one end. (b) The carrion flower corm is conical-shaped, with white roots spreading from the bottom of the cone, just above the dirt. (c) Two grass plants are connected by a thick, brown stem. (d) Strawberry plants are connected together by a red runner. (e) The part of the potato plant that humans consume is a tuber. (f) The part of the onion plant that humans consume is a bulb."/>
          <p:cNvPicPr>
            <a:picLocks noGrp="1" noChangeAspect="1" noChangeArrowheads="1"/>
          </p:cNvPicPr>
          <p:nvPr>
            <p:ph idx="4294967295"/>
          </p:nvPr>
        </p:nvPicPr>
        <p:blipFill>
          <a:blip r:embed="rId3">
            <a:extLst>
              <a:ext uri="{28A0092B-C50C-407E-A947-70E740481C1C}">
                <a14:useLocalDpi xmlns:a14="http://schemas.microsoft.com/office/drawing/2010/main" val="0"/>
              </a:ext>
            </a:extLst>
          </a:blip>
          <a:srcRect/>
          <a:stretch>
            <a:fillRect/>
          </a:stretch>
        </p:blipFill>
        <p:spPr bwMode="auto">
          <a:xfrm>
            <a:off x="1801091" y="1972397"/>
            <a:ext cx="8210550" cy="37274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07812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Tendrils and Thorns</a:t>
            </a:r>
          </a:p>
        </p:txBody>
      </p:sp>
      <p:pic>
        <p:nvPicPr>
          <p:cNvPr id="16386" name="Picture 2" descr=" Photo shows (a) a plant clinging to a stick by wormlike tendrils and (b) two large, red thorns on a red stem."/>
          <p:cNvPicPr>
            <a:picLocks noGrp="1" noChangeAspect="1" noChangeArrowheads="1"/>
          </p:cNvPicPr>
          <p:nvPr>
            <p:ph idx="4294967295"/>
          </p:nvPr>
        </p:nvPicPr>
        <p:blipFill>
          <a:blip r:embed="rId3">
            <a:extLst>
              <a:ext uri="{28A0092B-C50C-407E-A947-70E740481C1C}">
                <a14:useLocalDpi xmlns:a14="http://schemas.microsoft.com/office/drawing/2010/main" val="0"/>
              </a:ext>
            </a:extLst>
          </a:blip>
          <a:srcRect/>
          <a:stretch>
            <a:fillRect/>
          </a:stretch>
        </p:blipFill>
        <p:spPr bwMode="auto">
          <a:xfrm>
            <a:off x="4298950" y="1690688"/>
            <a:ext cx="7893050" cy="43513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436973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48691" y="365129"/>
            <a:ext cx="2406238" cy="3733343"/>
          </a:xfrm>
        </p:spPr>
        <p:txBody>
          <a:bodyPr>
            <a:normAutofit/>
          </a:bodyPr>
          <a:lstStyle/>
          <a:p>
            <a:r>
              <a:rPr lang="en-US" dirty="0"/>
              <a:t>Parts of a Leaf</a:t>
            </a:r>
          </a:p>
        </p:txBody>
      </p:sp>
      <p:pic>
        <p:nvPicPr>
          <p:cNvPr id="17410" name="Picture 2" descr=" Illustration shows the parts of a leaf. The petiole is the stem of the leaf. The midrib is a vessel that extends from the petiole to the leaf tip. Veins branch from the midrib. The lamina is the wide, flat part of the leaf. The margin is the edge of the leaf."/>
          <p:cNvPicPr>
            <a:picLocks noGrp="1" noChangeAspect="1" noChangeArrowheads="1"/>
          </p:cNvPicPr>
          <p:nvPr>
            <p:ph idx="4294967295"/>
          </p:nvPr>
        </p:nvPicPr>
        <p:blipFill>
          <a:blip r:embed="rId3">
            <a:extLst>
              <a:ext uri="{28A0092B-C50C-407E-A947-70E740481C1C}">
                <a14:useLocalDpi xmlns:a14="http://schemas.microsoft.com/office/drawing/2010/main" val="0"/>
              </a:ext>
            </a:extLst>
          </a:blip>
          <a:srcRect/>
          <a:stretch>
            <a:fillRect/>
          </a:stretch>
        </p:blipFill>
        <p:spPr bwMode="auto">
          <a:xfrm>
            <a:off x="5613400" y="0"/>
            <a:ext cx="6578600" cy="67103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098149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Venation in Monocot (a), Dicot (b), and Gingko (c) </a:t>
            </a:r>
          </a:p>
        </p:txBody>
      </p:sp>
      <p:pic>
        <p:nvPicPr>
          <p:cNvPr id="18434" name="Picture 2" descr="Part A photo shows the broad, sword-shaped leaves of a tulip. Parallel veins run up the leaves. Part B photo shows a teardrop-shaped linden leaf that has veins radiating out from the midrib. Smaller veins radiate out from these. Right photo shows a fan-shaped ginkgo leaf, which has veins radiating out from the petiole."/>
          <p:cNvPicPr>
            <a:picLocks noGrp="1" noChangeAspect="1" noChangeArrowheads="1"/>
          </p:cNvPicPr>
          <p:nvPr>
            <p:ph idx="4294967295"/>
          </p:nvPr>
        </p:nvPicPr>
        <p:blipFill>
          <a:blip r:embed="rId3">
            <a:extLst>
              <a:ext uri="{28A0092B-C50C-407E-A947-70E740481C1C}">
                <a14:useLocalDpi xmlns:a14="http://schemas.microsoft.com/office/drawing/2010/main" val="0"/>
              </a:ext>
            </a:extLst>
          </a:blip>
          <a:srcRect/>
          <a:stretch>
            <a:fillRect/>
          </a:stretch>
        </p:blipFill>
        <p:spPr bwMode="auto">
          <a:xfrm>
            <a:off x="2133600" y="1690690"/>
            <a:ext cx="7378700" cy="46402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72975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Leaf Arrangement</a:t>
            </a:r>
          </a:p>
        </p:txBody>
      </p:sp>
      <p:sp>
        <p:nvSpPr>
          <p:cNvPr id="3" name="Content Placeholder 2"/>
          <p:cNvSpPr>
            <a:spLocks noGrp="1"/>
          </p:cNvSpPr>
          <p:nvPr>
            <p:ph type="body" idx="1"/>
          </p:nvPr>
        </p:nvSpPr>
        <p:spPr/>
        <p:txBody>
          <a:bodyPr/>
          <a:lstStyle/>
          <a:p>
            <a:pPr marL="0" indent="0">
              <a:buNone/>
            </a:pPr>
            <a:r>
              <a:rPr lang="en-US" dirty="0"/>
              <a:t>The arrangement of leaves on a stem, known as phyllotaxy, enables maximum exposure to sunlight. Each plant species has a characteristic leaf arrangement and form. The pattern of leaf arrangement may be alternate, opposite, or spiral.</a:t>
            </a:r>
          </a:p>
        </p:txBody>
      </p:sp>
    </p:spTree>
    <p:extLst>
      <p:ext uri="{BB962C8B-B14F-4D97-AF65-F5344CB8AC3E}">
        <p14:creationId xmlns:p14="http://schemas.microsoft.com/office/powerpoint/2010/main" val="173251085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Leaf Form</a:t>
            </a:r>
          </a:p>
        </p:txBody>
      </p:sp>
      <p:pic>
        <p:nvPicPr>
          <p:cNvPr id="19458" name="Picture 2" descr="Photo (a) shows the large-leaves of a potted banana plant growing from a single stem; (b) shows a horse chestnut plant, which has five leaves radiating from the petiole as fingers radiate from the palm of a hand; (c) shows a scrub hickory plant with feather-shaped leaves opposing each other along the stem, and a single leaf at the end of the stem. (d) shows a honey locust with five pairs of stem-like veins connected to the midrib. Tiny leaflets grow from the vein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2308225"/>
            <a:ext cx="9144000" cy="2241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29581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Typical Plant Cell</a:t>
            </a:r>
          </a:p>
        </p:txBody>
      </p:sp>
      <p:pic>
        <p:nvPicPr>
          <p:cNvPr id="2050" name="Picture 2" descr="Parts of a plant cell"/>
          <p:cNvPicPr>
            <a:picLocks noGrp="1" noChangeAspect="1" noChangeArrowheads="1"/>
          </p:cNvPicPr>
          <p:nvPr>
            <p:ph idx="4294967295"/>
          </p:nvPr>
        </p:nvPicPr>
        <p:blipFill>
          <a:blip r:embed="rId3">
            <a:extLst>
              <a:ext uri="{28A0092B-C50C-407E-A947-70E740481C1C}">
                <a14:useLocalDpi xmlns:a14="http://schemas.microsoft.com/office/drawing/2010/main" val="0"/>
              </a:ext>
            </a:extLst>
          </a:blip>
          <a:srcRect/>
          <a:stretch>
            <a:fillRect/>
          </a:stretch>
        </p:blipFill>
        <p:spPr bwMode="auto">
          <a:xfrm>
            <a:off x="4656138" y="1358900"/>
            <a:ext cx="7535862" cy="5349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256073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Leaf Structure</a:t>
            </a:r>
          </a:p>
        </p:txBody>
      </p:sp>
      <p:sp>
        <p:nvSpPr>
          <p:cNvPr id="3" name="Content Placeholder 2"/>
          <p:cNvSpPr>
            <a:spLocks noGrp="1"/>
          </p:cNvSpPr>
          <p:nvPr>
            <p:ph type="body" idx="1"/>
          </p:nvPr>
        </p:nvSpPr>
        <p:spPr/>
        <p:txBody>
          <a:bodyPr/>
          <a:lstStyle/>
          <a:p>
            <a:pPr marL="0" indent="0">
              <a:buNone/>
            </a:pPr>
            <a:r>
              <a:rPr lang="en-US" dirty="0"/>
              <a:t>Leaf tissue consists of the epidermis, which forms the outermost cell layer, and mesophyll and vascular tissue, which make up the inner portion of the leaf.</a:t>
            </a:r>
          </a:p>
        </p:txBody>
      </p:sp>
      <p:pic>
        <p:nvPicPr>
          <p:cNvPr id="20482" name="Picture 2" descr=" Part A is a leaf cross section illustration. A flat layer of rectangular cells make up the upper and lower epidermis. A cuticle layer protects the outside of both epidermal layers. A stomatal pore in the lower epidermis allows carbon dioxide to enter and oxygen to leave. Oval guard cells surround the pore. Sandwiched between the upper and lower epidermis is the mesophyll. The upper part of the mesophyll is comprised of columnar cells called palisade parenchyma. The lower part of the mesophyll is made up of loosely packed spongy parenchyma. Part B is a scanning electron micrograph of a leaf in which all the layers described above are visible. Palisade cells are about 50 microns tall and 10 microns wide and are covered with tiny bumps, which are the chloroplasts. Spongy cells smaller and irregularly shaped. Several large bumps about 20 microns across project from the lower surface of the lea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3451223"/>
            <a:ext cx="9144000" cy="28606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102818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Types of Root Systems</a:t>
            </a:r>
          </a:p>
        </p:txBody>
      </p:sp>
      <p:pic>
        <p:nvPicPr>
          <p:cNvPr id="21506" name="Picture 2" descr=" Top photo shows carrots, which are thick tap roots that have thin lateral roots extending from them. Bottom photo shows grasses with a fibrous root system beneath the soil."/>
          <p:cNvPicPr>
            <a:picLocks noGrp="1" noChangeAspect="1" noChangeArrowheads="1"/>
          </p:cNvPicPr>
          <p:nvPr>
            <p:ph idx="4294967295"/>
          </p:nvPr>
        </p:nvPicPr>
        <p:blipFill>
          <a:blip r:embed="rId3">
            <a:extLst>
              <a:ext uri="{28A0092B-C50C-407E-A947-70E740481C1C}">
                <a14:useLocalDpi xmlns:a14="http://schemas.microsoft.com/office/drawing/2010/main" val="0"/>
              </a:ext>
            </a:extLst>
          </a:blip>
          <a:srcRect/>
          <a:stretch>
            <a:fillRect/>
          </a:stretch>
        </p:blipFill>
        <p:spPr bwMode="auto">
          <a:xfrm>
            <a:off x="2974975" y="1690690"/>
            <a:ext cx="6242050" cy="49228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885935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3564" y="365129"/>
            <a:ext cx="3079463" cy="3637029"/>
          </a:xfrm>
        </p:spPr>
        <p:txBody>
          <a:bodyPr/>
          <a:lstStyle/>
          <a:p>
            <a:r>
              <a:rPr lang="en-US" dirty="0"/>
              <a:t>Root Growth and Structure</a:t>
            </a:r>
          </a:p>
        </p:txBody>
      </p:sp>
      <p:pic>
        <p:nvPicPr>
          <p:cNvPr id="22530" name="Picture 2" descr=" This lateral section of a root tip is divided into three areas: an upper area of maturation, a middle area of elongation, and a lower area of cell division at the root tip. In the area of maturation, root hairs extend from the main root and cells are large and rectangular. The area of elongation has no root hairs, and the cells are still rectangular, but somewhat smaller. A vascular cylinder runs through the center of the root in the area of maturation and the area of elongation. In the area of cell division the cells are much smaller. Cells within this area are called the apical meristem. A layer of cells called the root cap surrounds the apical meristem."/>
          <p:cNvPicPr>
            <a:picLocks noGrp="1" noChangeAspect="1" noChangeArrowheads="1"/>
          </p:cNvPicPr>
          <p:nvPr>
            <p:ph idx="4294967295"/>
          </p:nvPr>
        </p:nvPicPr>
        <p:blipFill>
          <a:blip r:embed="rId3">
            <a:extLst>
              <a:ext uri="{28A0092B-C50C-407E-A947-70E740481C1C}">
                <a14:useLocalDpi xmlns:a14="http://schemas.microsoft.com/office/drawing/2010/main" val="0"/>
              </a:ext>
            </a:extLst>
          </a:blip>
          <a:srcRect/>
          <a:stretch>
            <a:fillRect/>
          </a:stretch>
        </p:blipFill>
        <p:spPr bwMode="auto">
          <a:xfrm>
            <a:off x="5407025" y="163513"/>
            <a:ext cx="6784975" cy="6546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384207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Vascular Structure in Roots</a:t>
            </a:r>
          </a:p>
        </p:txBody>
      </p:sp>
      <p:pic>
        <p:nvPicPr>
          <p:cNvPr id="23554" name="Picture 2" descr=" The micrograph shows a root cross section. Xylem cells, whose cell walls stain red, are in the middle of the root. Patches of phloem cells, stained blue, are located at the edge of the ring of xylem cells. The pericycle is a ring of cells on the outer edge of the xylem and phloem. Another ring of cells, called the endodermis, surrounds the pericycle. Everything inside the endodermis is the sclera, or vascular tissue. Outside the endermis is the cortex. The parenchyma cells that make up the cortex are the largest in the root. Outside the cortex is the exodermis. The exodermis is about two cells thick and is made up of sclerenchyma cells that stain red. Surrounding the exodermis is the epidermis, which is a single cell layer thick. A couple of root hairs project outward from the root."/>
          <p:cNvPicPr>
            <a:picLocks noGrp="1" noChangeAspect="1" noChangeArrowheads="1"/>
          </p:cNvPicPr>
          <p:nvPr>
            <p:ph idx="4294967295"/>
          </p:nvPr>
        </p:nvPicPr>
        <p:blipFill>
          <a:blip r:embed="rId3">
            <a:extLst>
              <a:ext uri="{28A0092B-C50C-407E-A947-70E740481C1C}">
                <a14:useLocalDpi xmlns:a14="http://schemas.microsoft.com/office/drawing/2010/main" val="0"/>
              </a:ext>
            </a:extLst>
          </a:blip>
          <a:srcRect/>
          <a:stretch>
            <a:fillRect/>
          </a:stretch>
        </p:blipFill>
        <p:spPr bwMode="auto">
          <a:xfrm>
            <a:off x="5578475" y="1690688"/>
            <a:ext cx="6613525" cy="51657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467005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Dicot and Monocot Roots</a:t>
            </a:r>
          </a:p>
        </p:txBody>
      </p:sp>
      <p:pic>
        <p:nvPicPr>
          <p:cNvPr id="24578" name="Picture 2" descr=" The cross section of a dicot root has an X-shaped structure at its center. The X is made up of many xylem cells. Phloem cells fill the space between the X. A ring of cells called the pericycle surrounds the xylem and phloem. The outer edge of the pericycle is called the endodermis. A thick layer of cortex tissue surrounds the pericycle. The cortex is enclosed in a layer of cells called the epidermis. The monocot root is similar to a dicot root, but the center of the root is filled with pith. The phloem cells form a ring around the pith. Round clusters of xylem cells are embedded in the phloem, symmetrically arranged around the central pith. The outer pericycle, endodermis, cortex and epidermis are the same in the dicot root."/>
          <p:cNvPicPr>
            <a:picLocks noGrp="1" noChangeAspect="1" noChangeArrowheads="1"/>
          </p:cNvPicPr>
          <p:nvPr>
            <p:ph idx="4294967295"/>
          </p:nvPr>
        </p:nvPicPr>
        <p:blipFill>
          <a:blip r:embed="rId3">
            <a:extLst>
              <a:ext uri="{28A0092B-C50C-407E-A947-70E740481C1C}">
                <a14:useLocalDpi xmlns:a14="http://schemas.microsoft.com/office/drawing/2010/main" val="0"/>
              </a:ext>
            </a:extLst>
          </a:blip>
          <a:srcRect/>
          <a:stretch>
            <a:fillRect/>
          </a:stretch>
        </p:blipFill>
        <p:spPr bwMode="auto">
          <a:xfrm>
            <a:off x="4349750" y="1970088"/>
            <a:ext cx="7842250" cy="4038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857535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Root Modifications: Vegetables</a:t>
            </a:r>
          </a:p>
        </p:txBody>
      </p:sp>
      <p:sp>
        <p:nvSpPr>
          <p:cNvPr id="3" name="Content Placeholder 2"/>
          <p:cNvSpPr>
            <a:spLocks noGrp="1"/>
          </p:cNvSpPr>
          <p:nvPr>
            <p:ph type="body" idx="1"/>
          </p:nvPr>
        </p:nvSpPr>
        <p:spPr>
          <a:xfrm>
            <a:off x="838200" y="1825625"/>
            <a:ext cx="4599214" cy="4351338"/>
          </a:xfrm>
        </p:spPr>
        <p:txBody>
          <a:bodyPr/>
          <a:lstStyle/>
          <a:p>
            <a:pPr marL="28575" indent="0">
              <a:buNone/>
            </a:pPr>
            <a:r>
              <a:rPr lang="en-US" dirty="0"/>
              <a:t>Root structures may be modified for specific purposes. For example, some roots are bulbous and store starch. Tap roots, such as carrots, turnips, and beets, are examples of roots that are modified for food storage </a:t>
            </a:r>
          </a:p>
        </p:txBody>
      </p:sp>
      <p:pic>
        <p:nvPicPr>
          <p:cNvPr id="26626" name="Picture 2" descr="Photos shows a variety of fresh vegetables in a grocery stor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37415" y="1825625"/>
            <a:ext cx="4811485" cy="36086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106235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Aerial and Prop Roots</a:t>
            </a:r>
          </a:p>
        </p:txBody>
      </p:sp>
      <p:pic>
        <p:nvPicPr>
          <p:cNvPr id="25602" name="Picture 2" descr=" Photo (a) shows a large tree with smaller trunks growing down from its branches, and (b) a tree with slender aerial roots spiraling downwards from the trunk."/>
          <p:cNvPicPr>
            <a:picLocks noGrp="1" noChangeAspect="1" noChangeArrowheads="1"/>
          </p:cNvPicPr>
          <p:nvPr>
            <p:ph idx="4294967295"/>
          </p:nvPr>
        </p:nvPicPr>
        <p:blipFill>
          <a:blip r:embed="rId3">
            <a:extLst>
              <a:ext uri="{28A0092B-C50C-407E-A947-70E740481C1C}">
                <a14:useLocalDpi xmlns:a14="http://schemas.microsoft.com/office/drawing/2010/main" val="0"/>
              </a:ext>
            </a:extLst>
          </a:blip>
          <a:srcRect/>
          <a:stretch>
            <a:fillRect/>
          </a:stretch>
        </p:blipFill>
        <p:spPr bwMode="auto">
          <a:xfrm>
            <a:off x="2268826" y="2201719"/>
            <a:ext cx="8135937" cy="3263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389086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Water Potential</a:t>
            </a:r>
          </a:p>
        </p:txBody>
      </p:sp>
      <p:sp>
        <p:nvSpPr>
          <p:cNvPr id="3" name="Content Placeholder 2"/>
          <p:cNvSpPr>
            <a:spLocks noGrp="1"/>
          </p:cNvSpPr>
          <p:nvPr>
            <p:ph type="body" idx="1"/>
          </p:nvPr>
        </p:nvSpPr>
        <p:spPr/>
        <p:txBody>
          <a:bodyPr>
            <a:normAutofit/>
          </a:bodyPr>
          <a:lstStyle/>
          <a:p>
            <a:pPr marL="0" indent="0" fontAlgn="base">
              <a:buNone/>
            </a:pPr>
            <a:r>
              <a:rPr lang="en-US" dirty="0"/>
              <a:t>Plants use the potential energy in water to move water and solutes from one part of the plant to another. The water potential in plant solutions is influenced by solute concentration, pressure, gravity, and factors called matrix effects. Water potential can be broken down into its individual components using the following equation:</a:t>
            </a:r>
          </a:p>
          <a:p>
            <a:pPr marL="0" indent="0" fontAlgn="base">
              <a:buNone/>
            </a:pPr>
            <a:r>
              <a:rPr lang="en-US" dirty="0" err="1"/>
              <a:t>Ψ</a:t>
            </a:r>
            <a:r>
              <a:rPr lang="en-US" baseline="-25000" dirty="0" err="1"/>
              <a:t>system</a:t>
            </a:r>
            <a:r>
              <a:rPr lang="en-US" dirty="0"/>
              <a:t> = </a:t>
            </a:r>
            <a:r>
              <a:rPr lang="en-US" dirty="0" err="1"/>
              <a:t>Ψ</a:t>
            </a:r>
            <a:r>
              <a:rPr lang="en-US" baseline="-25000" dirty="0" err="1"/>
              <a:t>total</a:t>
            </a:r>
            <a:r>
              <a:rPr lang="en-US" dirty="0"/>
              <a:t> = </a:t>
            </a:r>
            <a:r>
              <a:rPr lang="en-US" dirty="0" err="1"/>
              <a:t>Ψ</a:t>
            </a:r>
            <a:r>
              <a:rPr lang="en-US" baseline="-25000" dirty="0" err="1"/>
              <a:t>s</a:t>
            </a:r>
            <a:r>
              <a:rPr lang="en-US" dirty="0"/>
              <a:t> + </a:t>
            </a:r>
            <a:r>
              <a:rPr lang="en-US" dirty="0" err="1"/>
              <a:t>Ψ</a:t>
            </a:r>
            <a:r>
              <a:rPr lang="en-US" baseline="-25000" dirty="0" err="1"/>
              <a:t>p</a:t>
            </a:r>
            <a:r>
              <a:rPr lang="en-US" dirty="0"/>
              <a:t> + </a:t>
            </a:r>
            <a:r>
              <a:rPr lang="en-US" dirty="0" err="1"/>
              <a:t>Ψ</a:t>
            </a:r>
            <a:r>
              <a:rPr lang="en-US" baseline="-25000" dirty="0" err="1"/>
              <a:t>g</a:t>
            </a:r>
            <a:r>
              <a:rPr lang="en-US" dirty="0"/>
              <a:t> + </a:t>
            </a:r>
            <a:r>
              <a:rPr lang="en-US" dirty="0" err="1"/>
              <a:t>Ψ</a:t>
            </a:r>
            <a:r>
              <a:rPr lang="en-US" baseline="-25000" dirty="0" err="1"/>
              <a:t>m</a:t>
            </a:r>
            <a:endParaRPr lang="en-US" dirty="0"/>
          </a:p>
          <a:p>
            <a:pPr marL="0" indent="0" fontAlgn="base">
              <a:buNone/>
            </a:pPr>
            <a:endParaRPr lang="en-US" dirty="0"/>
          </a:p>
          <a:p>
            <a:pPr marL="0" indent="0" fontAlgn="base">
              <a:buNone/>
            </a:pPr>
            <a:r>
              <a:rPr lang="en-US" dirty="0"/>
              <a:t>where </a:t>
            </a:r>
            <a:r>
              <a:rPr lang="en-US" dirty="0" err="1"/>
              <a:t>Ψ</a:t>
            </a:r>
            <a:r>
              <a:rPr lang="en-US" baseline="-25000" dirty="0" err="1"/>
              <a:t>s</a:t>
            </a:r>
            <a:r>
              <a:rPr lang="en-US" dirty="0"/>
              <a:t>, </a:t>
            </a:r>
            <a:r>
              <a:rPr lang="en-US" dirty="0" err="1"/>
              <a:t>Ψ</a:t>
            </a:r>
            <a:r>
              <a:rPr lang="en-US" baseline="-25000" dirty="0" err="1"/>
              <a:t>p</a:t>
            </a:r>
            <a:r>
              <a:rPr lang="en-US" dirty="0"/>
              <a:t>, </a:t>
            </a:r>
            <a:r>
              <a:rPr lang="en-US" dirty="0" err="1"/>
              <a:t>Ψ</a:t>
            </a:r>
            <a:r>
              <a:rPr lang="en-US" baseline="-25000" dirty="0" err="1"/>
              <a:t>g</a:t>
            </a:r>
            <a:r>
              <a:rPr lang="en-US" dirty="0"/>
              <a:t>, and </a:t>
            </a:r>
            <a:r>
              <a:rPr lang="en-US" dirty="0" err="1"/>
              <a:t>Ψm</a:t>
            </a:r>
            <a:r>
              <a:rPr lang="en-US" dirty="0"/>
              <a:t> refer to the solute, pressure, gravity, and matric potentials, respectively. “System” can refer to the water potential of the soil water (</a:t>
            </a:r>
            <a:r>
              <a:rPr lang="en-US" dirty="0" err="1"/>
              <a:t>Ψ</a:t>
            </a:r>
            <a:r>
              <a:rPr lang="en-US" baseline="30000" dirty="0" err="1"/>
              <a:t>soil</a:t>
            </a:r>
            <a:r>
              <a:rPr lang="en-US" dirty="0"/>
              <a:t>), root water (</a:t>
            </a:r>
            <a:r>
              <a:rPr lang="en-US" dirty="0" err="1"/>
              <a:t>Ψ</a:t>
            </a:r>
            <a:r>
              <a:rPr lang="en-US" baseline="30000" dirty="0" err="1"/>
              <a:t>root</a:t>
            </a:r>
            <a:r>
              <a:rPr lang="en-US" dirty="0"/>
              <a:t>), stem water (</a:t>
            </a:r>
            <a:r>
              <a:rPr lang="en-US" dirty="0" err="1"/>
              <a:t>Ψ</a:t>
            </a:r>
            <a:r>
              <a:rPr lang="en-US" baseline="30000" dirty="0" err="1"/>
              <a:t>stem</a:t>
            </a:r>
            <a:r>
              <a:rPr lang="en-US" dirty="0"/>
              <a:t>), leaf water (</a:t>
            </a:r>
            <a:r>
              <a:rPr lang="en-US" dirty="0" err="1"/>
              <a:t>Ψ</a:t>
            </a:r>
            <a:r>
              <a:rPr lang="en-US" baseline="30000" dirty="0" err="1"/>
              <a:t>leaf</a:t>
            </a:r>
            <a:r>
              <a:rPr lang="en-US" dirty="0"/>
              <a:t>) or the water in the atmosphere (</a:t>
            </a:r>
            <a:r>
              <a:rPr lang="en-US" dirty="0" err="1"/>
              <a:t>Ψ</a:t>
            </a:r>
            <a:r>
              <a:rPr lang="en-US" baseline="30000" dirty="0" err="1"/>
              <a:t>atmosphere</a:t>
            </a:r>
            <a:r>
              <a:rPr lang="en-US" dirty="0"/>
              <a:t>): whichever aqueous system is under consideration.</a:t>
            </a:r>
          </a:p>
          <a:p>
            <a:pPr marL="0" indent="0">
              <a:buNone/>
            </a:pPr>
            <a:endParaRPr lang="en-US" dirty="0"/>
          </a:p>
        </p:txBody>
      </p:sp>
    </p:spTree>
    <p:extLst>
      <p:ext uri="{BB962C8B-B14F-4D97-AF65-F5344CB8AC3E}">
        <p14:creationId xmlns:p14="http://schemas.microsoft.com/office/powerpoint/2010/main" val="246473176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365129"/>
            <a:ext cx="5029200" cy="1325563"/>
          </a:xfrm>
        </p:spPr>
        <p:txBody>
          <a:bodyPr/>
          <a:lstStyle/>
          <a:p>
            <a:r>
              <a:rPr lang="en-US" dirty="0"/>
              <a:t>Plants can change Solute Pressure</a:t>
            </a:r>
          </a:p>
        </p:txBody>
      </p:sp>
      <p:pic>
        <p:nvPicPr>
          <p:cNvPr id="27650" name="Picture 2" descr=" Illustration shows a U-shaped tube holding pure water. A semipermeable membrane, which allows water but not solutes to pass, separates the two sides of the tube. The water level on each side of the tube is the same. Beneath this tube are three more tubes, also divided by semipermeable membranes. In the first tube, solute has been added to the right side. Adding solute to the right side lowers psi-s, causing water to move to the right side of the tube. As a result, the water level is higher on the right side. The second tube has pure water on both sides of the membrane. Positive pressure is applied to the left side. Applying positive pressure to the left side causes psi-p to increase. As a results, water moves to the right so that the water level is higher on the right than on the left. The third tube also has pure water, but this time negative pressure is applied to the left side. Applying negative pressure lowers psi-p, causing water to move to the left side of the tube. As a result, the water level is higher on the left."/>
          <p:cNvPicPr>
            <a:picLocks noGrp="1" noChangeAspect="1" noChangeArrowheads="1"/>
          </p:cNvPicPr>
          <p:nvPr>
            <p:ph idx="4294967295"/>
          </p:nvPr>
        </p:nvPicPr>
        <p:blipFill>
          <a:blip r:embed="rId3">
            <a:extLst>
              <a:ext uri="{28A0092B-C50C-407E-A947-70E740481C1C}">
                <a14:useLocalDpi xmlns:a14="http://schemas.microsoft.com/office/drawing/2010/main" val="0"/>
              </a:ext>
            </a:extLst>
          </a:blip>
          <a:srcRect/>
          <a:stretch>
            <a:fillRect/>
          </a:stretch>
        </p:blipFill>
        <p:spPr bwMode="auto">
          <a:xfrm>
            <a:off x="4935538" y="228600"/>
            <a:ext cx="7256462" cy="6515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834680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Pressure Potential</a:t>
            </a:r>
          </a:p>
        </p:txBody>
      </p:sp>
      <p:sp>
        <p:nvSpPr>
          <p:cNvPr id="3" name="Content Placeholder 2"/>
          <p:cNvSpPr>
            <a:spLocks noGrp="1"/>
          </p:cNvSpPr>
          <p:nvPr>
            <p:ph type="body" idx="1"/>
          </p:nvPr>
        </p:nvSpPr>
        <p:spPr/>
        <p:txBody>
          <a:bodyPr/>
          <a:lstStyle/>
          <a:p>
            <a:pPr marL="28575" indent="0">
              <a:buNone/>
            </a:pPr>
            <a:r>
              <a:rPr lang="en-US" dirty="0"/>
              <a:t>Pressure potential (</a:t>
            </a:r>
            <a:r>
              <a:rPr lang="en-US" dirty="0" err="1"/>
              <a:t>Ψp</a:t>
            </a:r>
            <a:r>
              <a:rPr lang="en-US" dirty="0"/>
              <a:t>), also called turgor potential, may be positive or negative. Positive pressure inside cells is contained by the cell wall, producing turgor pressure.  A plant can manipulate </a:t>
            </a:r>
            <a:r>
              <a:rPr lang="en-US" dirty="0" err="1"/>
              <a:t>Ψp</a:t>
            </a:r>
            <a:r>
              <a:rPr lang="en-US" dirty="0"/>
              <a:t> via its ability to manipulate </a:t>
            </a:r>
            <a:r>
              <a:rPr lang="en-US" dirty="0" err="1"/>
              <a:t>Ψs</a:t>
            </a:r>
            <a:r>
              <a:rPr lang="en-US" dirty="0"/>
              <a:t> and by the process of osmosis. If a plant cell increases the cytoplasmic solute concentration, </a:t>
            </a:r>
            <a:r>
              <a:rPr lang="en-US" dirty="0" err="1"/>
              <a:t>Ψs</a:t>
            </a:r>
            <a:r>
              <a:rPr lang="en-US" dirty="0"/>
              <a:t> will decline, </a:t>
            </a:r>
            <a:r>
              <a:rPr lang="en-US" dirty="0" err="1"/>
              <a:t>Ψtotal</a:t>
            </a:r>
            <a:r>
              <a:rPr lang="en-US" dirty="0"/>
              <a:t> will decline, the ΔΨ between the cell and the surrounding tissue will decline, water will move into the cell by osmosis, and </a:t>
            </a:r>
            <a:r>
              <a:rPr lang="en-US" dirty="0" err="1"/>
              <a:t>Ψp</a:t>
            </a:r>
            <a:r>
              <a:rPr lang="en-US" dirty="0"/>
              <a:t> will increase. </a:t>
            </a:r>
            <a:r>
              <a:rPr lang="en-US" dirty="0" err="1"/>
              <a:t>Ψp</a:t>
            </a:r>
            <a:r>
              <a:rPr lang="en-US" dirty="0"/>
              <a:t> is also under indirect plant control via the opening and closing of stomata. Stomatal openings allow water to evaporate from the leaf, reducing </a:t>
            </a:r>
            <a:r>
              <a:rPr lang="en-US" dirty="0" err="1"/>
              <a:t>Ψp</a:t>
            </a:r>
            <a:r>
              <a:rPr lang="en-US" dirty="0"/>
              <a:t> and </a:t>
            </a:r>
            <a:r>
              <a:rPr lang="en-US" dirty="0" err="1"/>
              <a:t>Ψtotal</a:t>
            </a:r>
            <a:r>
              <a:rPr lang="en-US" dirty="0"/>
              <a:t> of the leaf and increasing ii between the water in the leaf and the petiole, thereby allowing water to flow from the petiole into the leaf.</a:t>
            </a:r>
          </a:p>
        </p:txBody>
      </p:sp>
    </p:spTree>
    <p:extLst>
      <p:ext uri="{BB962C8B-B14F-4D97-AF65-F5344CB8AC3E}">
        <p14:creationId xmlns:p14="http://schemas.microsoft.com/office/powerpoint/2010/main" val="14151597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Types of Plant Cells: Parenchymal</a:t>
            </a:r>
          </a:p>
        </p:txBody>
      </p:sp>
      <p:graphicFrame>
        <p:nvGraphicFramePr>
          <p:cNvPr id="6" name="Content Placeholder 5"/>
          <p:cNvGraphicFramePr>
            <a:graphicFrameLocks noGrp="1"/>
          </p:cNvGraphicFramePr>
          <p:nvPr>
            <p:ph idx="4294967295"/>
            <p:extLst>
              <p:ext uri="{D42A27DB-BD31-4B8C-83A1-F6EECF244321}">
                <p14:modId xmlns:p14="http://schemas.microsoft.com/office/powerpoint/2010/main" val="3843384564"/>
              </p:ext>
            </p:extLst>
          </p:nvPr>
        </p:nvGraphicFramePr>
        <p:xfrm>
          <a:off x="1149927" y="2270141"/>
          <a:ext cx="5308323" cy="3602570"/>
        </p:xfrm>
        <a:graphic>
          <a:graphicData uri="http://schemas.openxmlformats.org/drawingml/2006/table">
            <a:tbl>
              <a:tblPr firstRow="1"/>
              <a:tblGrid>
                <a:gridCol w="1902515">
                  <a:extLst>
                    <a:ext uri="{9D8B030D-6E8A-4147-A177-3AD203B41FA5}">
                      <a16:colId xmlns:a16="http://schemas.microsoft.com/office/drawing/2014/main" val="999889208"/>
                    </a:ext>
                  </a:extLst>
                </a:gridCol>
                <a:gridCol w="1856174">
                  <a:extLst>
                    <a:ext uri="{9D8B030D-6E8A-4147-A177-3AD203B41FA5}">
                      <a16:colId xmlns:a16="http://schemas.microsoft.com/office/drawing/2014/main" val="2973473955"/>
                    </a:ext>
                  </a:extLst>
                </a:gridCol>
                <a:gridCol w="1549634">
                  <a:extLst>
                    <a:ext uri="{9D8B030D-6E8A-4147-A177-3AD203B41FA5}">
                      <a16:colId xmlns:a16="http://schemas.microsoft.com/office/drawing/2014/main" val="3113905281"/>
                    </a:ext>
                  </a:extLst>
                </a:gridCol>
              </a:tblGrid>
              <a:tr h="422685">
                <a:tc>
                  <a:txBody>
                    <a:bodyPr/>
                    <a:lstStyle/>
                    <a:p>
                      <a:pPr algn="l" fontAlgn="ctr"/>
                      <a:r>
                        <a:rPr lang="en-US" sz="2000" b="1" dirty="0">
                          <a:solidFill>
                            <a:srgbClr val="000000"/>
                          </a:solidFill>
                          <a:effectLst/>
                          <a:latin typeface="Century Gothic" panose="020B0502020202020204" pitchFamily="34" charset="0"/>
                          <a:ea typeface="Tahoma" panose="020B0604030504040204" pitchFamily="34" charset="0"/>
                          <a:cs typeface="Tahoma" panose="020B0604030504040204" pitchFamily="34" charset="0"/>
                        </a:rPr>
                        <a:t>Structure</a:t>
                      </a:r>
                    </a:p>
                  </a:txBody>
                  <a:tcPr marL="199817" marR="199817" marT="74931" marB="74931" anchor="ctr">
                    <a:lnL>
                      <a:noFill/>
                    </a:lnL>
                    <a:lnR>
                      <a:noFill/>
                    </a:lnR>
                    <a:lnT>
                      <a:noFill/>
                    </a:lnT>
                    <a:lnB w="9525" cap="flat" cmpd="sng" algn="ctr">
                      <a:solidFill>
                        <a:srgbClr val="E7E7E7"/>
                      </a:solidFill>
                      <a:prstDash val="solid"/>
                      <a:round/>
                      <a:headEnd type="none" w="med" len="med"/>
                      <a:tailEnd type="none" w="med" len="med"/>
                    </a:lnB>
                    <a:solidFill>
                      <a:srgbClr val="FFFFFF"/>
                    </a:solidFill>
                  </a:tcPr>
                </a:tc>
                <a:tc>
                  <a:txBody>
                    <a:bodyPr/>
                    <a:lstStyle/>
                    <a:p>
                      <a:pPr algn="l" fontAlgn="ctr"/>
                      <a:r>
                        <a:rPr lang="en-US" sz="2000" b="1">
                          <a:solidFill>
                            <a:srgbClr val="000000"/>
                          </a:solidFill>
                          <a:effectLst/>
                          <a:latin typeface="Century Gothic" panose="020B0502020202020204" pitchFamily="34" charset="0"/>
                          <a:ea typeface="Tahoma" panose="020B0604030504040204" pitchFamily="34" charset="0"/>
                          <a:cs typeface="Tahoma" panose="020B0604030504040204" pitchFamily="34" charset="0"/>
                        </a:rPr>
                        <a:t>Functions</a:t>
                      </a:r>
                    </a:p>
                  </a:txBody>
                  <a:tcPr marL="199817" marR="199817" marT="74931" marB="74931" anchor="ctr">
                    <a:lnL>
                      <a:noFill/>
                    </a:lnL>
                    <a:lnR>
                      <a:noFill/>
                    </a:lnR>
                    <a:lnT>
                      <a:noFill/>
                    </a:lnT>
                    <a:lnB w="9525" cap="flat" cmpd="sng" algn="ctr">
                      <a:solidFill>
                        <a:srgbClr val="E7E7E7"/>
                      </a:solidFill>
                      <a:prstDash val="solid"/>
                      <a:round/>
                      <a:headEnd type="none" w="med" len="med"/>
                      <a:tailEnd type="none" w="med" len="med"/>
                    </a:lnB>
                    <a:solidFill>
                      <a:srgbClr val="FFFFFF"/>
                    </a:solidFill>
                  </a:tcPr>
                </a:tc>
                <a:tc>
                  <a:txBody>
                    <a:bodyPr/>
                    <a:lstStyle/>
                    <a:p>
                      <a:pPr algn="l" fontAlgn="ctr"/>
                      <a:r>
                        <a:rPr lang="en-US" sz="2000" b="1" dirty="0">
                          <a:solidFill>
                            <a:srgbClr val="000000"/>
                          </a:solidFill>
                          <a:effectLst/>
                          <a:latin typeface="Century Gothic" panose="020B0502020202020204" pitchFamily="34" charset="0"/>
                          <a:ea typeface="Tahoma" panose="020B0604030504040204" pitchFamily="34" charset="0"/>
                          <a:cs typeface="Tahoma" panose="020B0604030504040204" pitchFamily="34" charset="0"/>
                        </a:rPr>
                        <a:t>Example</a:t>
                      </a:r>
                    </a:p>
                  </a:txBody>
                  <a:tcPr marL="199817" marR="199817" marT="74931" marB="74931" anchor="ctr">
                    <a:lnL>
                      <a:noFill/>
                    </a:lnL>
                    <a:lnR>
                      <a:noFill/>
                    </a:lnR>
                    <a:lnT>
                      <a:noFill/>
                    </a:lnT>
                    <a:lnB w="9525" cap="flat" cmpd="sng" algn="ctr">
                      <a:solidFill>
                        <a:srgbClr val="E7E7E7"/>
                      </a:solidFill>
                      <a:prstDash val="solid"/>
                      <a:round/>
                      <a:headEnd type="none" w="med" len="med"/>
                      <a:tailEnd type="none" w="med" len="med"/>
                    </a:lnB>
                    <a:solidFill>
                      <a:srgbClr val="FFFFFF"/>
                    </a:solidFill>
                  </a:tcPr>
                </a:tc>
                <a:extLst>
                  <a:ext uri="{0D108BD9-81ED-4DB2-BD59-A6C34878D82A}">
                    <a16:rowId xmlns:a16="http://schemas.microsoft.com/office/drawing/2014/main" val="1989475254"/>
                  </a:ext>
                </a:extLst>
              </a:tr>
              <a:tr h="2858046">
                <a:tc>
                  <a:txBody>
                    <a:bodyPr/>
                    <a:lstStyle/>
                    <a:p>
                      <a:pPr algn="l" fontAlgn="base"/>
                      <a:r>
                        <a:rPr lang="en-US" sz="2000" b="0" dirty="0">
                          <a:solidFill>
                            <a:srgbClr val="222222"/>
                          </a:solidFill>
                          <a:effectLst/>
                          <a:latin typeface="Century Gothic" panose="020B0502020202020204" pitchFamily="34" charset="0"/>
                          <a:ea typeface="Tahoma" panose="020B0604030504040204" pitchFamily="34" charset="0"/>
                          <a:cs typeface="Tahoma" panose="020B0604030504040204" pitchFamily="34" charset="0"/>
                        </a:rPr>
                        <a:t>cube-shaped</a:t>
                      </a:r>
                    </a:p>
                    <a:p>
                      <a:pPr algn="l" fontAlgn="base"/>
                      <a:r>
                        <a:rPr lang="en-US" sz="2000" b="0" dirty="0">
                          <a:solidFill>
                            <a:srgbClr val="222222"/>
                          </a:solidFill>
                          <a:effectLst/>
                          <a:latin typeface="Century Gothic" panose="020B0502020202020204" pitchFamily="34" charset="0"/>
                          <a:ea typeface="Tahoma" panose="020B0604030504040204" pitchFamily="34" charset="0"/>
                          <a:cs typeface="Tahoma" panose="020B0604030504040204" pitchFamily="34" charset="0"/>
                        </a:rPr>
                        <a:t>loosely packed</a:t>
                      </a:r>
                    </a:p>
                    <a:p>
                      <a:pPr algn="l" fontAlgn="base"/>
                      <a:r>
                        <a:rPr lang="en-US" sz="2000" b="0" dirty="0">
                          <a:solidFill>
                            <a:srgbClr val="222222"/>
                          </a:solidFill>
                          <a:effectLst/>
                          <a:latin typeface="Century Gothic" panose="020B0502020202020204" pitchFamily="34" charset="0"/>
                          <a:ea typeface="Tahoma" panose="020B0604030504040204" pitchFamily="34" charset="0"/>
                          <a:cs typeface="Tahoma" panose="020B0604030504040204" pitchFamily="34" charset="0"/>
                        </a:rPr>
                        <a:t>thin-walled</a:t>
                      </a:r>
                    </a:p>
                    <a:p>
                      <a:pPr algn="l" fontAlgn="base"/>
                      <a:r>
                        <a:rPr lang="en-US" sz="2000" b="0" dirty="0">
                          <a:solidFill>
                            <a:srgbClr val="222222"/>
                          </a:solidFill>
                          <a:effectLst/>
                          <a:latin typeface="Century Gothic" panose="020B0502020202020204" pitchFamily="34" charset="0"/>
                          <a:ea typeface="Tahoma" panose="020B0604030504040204" pitchFamily="34" charset="0"/>
                          <a:cs typeface="Tahoma" panose="020B0604030504040204" pitchFamily="34" charset="0"/>
                        </a:rPr>
                        <a:t>relatively unspecialized</a:t>
                      </a:r>
                    </a:p>
                    <a:p>
                      <a:pPr algn="l" fontAlgn="base"/>
                      <a:r>
                        <a:rPr lang="en-US" sz="2000" b="0" dirty="0">
                          <a:solidFill>
                            <a:srgbClr val="222222"/>
                          </a:solidFill>
                          <a:effectLst/>
                          <a:latin typeface="Century Gothic" panose="020B0502020202020204" pitchFamily="34" charset="0"/>
                          <a:ea typeface="Tahoma" panose="020B0604030504040204" pitchFamily="34" charset="0"/>
                          <a:cs typeface="Tahoma" panose="020B0604030504040204" pitchFamily="34" charset="0"/>
                        </a:rPr>
                        <a:t>contain chloroplasts</a:t>
                      </a:r>
                    </a:p>
                  </a:txBody>
                  <a:tcPr marL="199817" marR="199817" marT="49954" marB="49954" anchor="ctr">
                    <a:lnL>
                      <a:noFill/>
                    </a:lnL>
                    <a:lnR>
                      <a:noFill/>
                    </a:lnR>
                    <a:lnT w="9525" cap="flat" cmpd="sng" algn="ctr">
                      <a:solidFill>
                        <a:srgbClr val="E7E7E7"/>
                      </a:solidFill>
                      <a:prstDash val="solid"/>
                      <a:round/>
                      <a:headEnd type="none" w="med" len="med"/>
                      <a:tailEnd type="none" w="med" len="med"/>
                    </a:lnT>
                    <a:lnB>
                      <a:noFill/>
                    </a:lnB>
                    <a:solidFill>
                      <a:srgbClr val="FFFFFF"/>
                    </a:solidFill>
                  </a:tcPr>
                </a:tc>
                <a:tc>
                  <a:txBody>
                    <a:bodyPr/>
                    <a:lstStyle/>
                    <a:p>
                      <a:pPr algn="l" fontAlgn="base"/>
                      <a:r>
                        <a:rPr lang="en-US" sz="2000" b="0" dirty="0">
                          <a:solidFill>
                            <a:srgbClr val="222222"/>
                          </a:solidFill>
                          <a:effectLst/>
                          <a:latin typeface="Century Gothic" panose="020B0502020202020204" pitchFamily="34" charset="0"/>
                          <a:ea typeface="Tahoma" panose="020B0604030504040204" pitchFamily="34" charset="0"/>
                          <a:cs typeface="Tahoma" panose="020B0604030504040204" pitchFamily="34" charset="0"/>
                        </a:rPr>
                        <a:t>photosynthesis</a:t>
                      </a:r>
                    </a:p>
                    <a:p>
                      <a:pPr algn="l" fontAlgn="base"/>
                      <a:r>
                        <a:rPr lang="en-US" sz="2000" b="0" dirty="0">
                          <a:solidFill>
                            <a:srgbClr val="222222"/>
                          </a:solidFill>
                          <a:effectLst/>
                          <a:latin typeface="Century Gothic" panose="020B0502020202020204" pitchFamily="34" charset="0"/>
                          <a:ea typeface="Tahoma" panose="020B0604030504040204" pitchFamily="34" charset="0"/>
                          <a:cs typeface="Tahoma" panose="020B0604030504040204" pitchFamily="34" charset="0"/>
                        </a:rPr>
                        <a:t>cellular respiration</a:t>
                      </a:r>
                    </a:p>
                    <a:p>
                      <a:pPr algn="l" fontAlgn="base"/>
                      <a:r>
                        <a:rPr lang="en-US" sz="2000" b="0" dirty="0">
                          <a:solidFill>
                            <a:srgbClr val="222222"/>
                          </a:solidFill>
                          <a:effectLst/>
                          <a:latin typeface="Century Gothic" panose="020B0502020202020204" pitchFamily="34" charset="0"/>
                          <a:ea typeface="Tahoma" panose="020B0604030504040204" pitchFamily="34" charset="0"/>
                          <a:cs typeface="Tahoma" panose="020B0604030504040204" pitchFamily="34" charset="0"/>
                        </a:rPr>
                        <a:t>storage</a:t>
                      </a:r>
                    </a:p>
                  </a:txBody>
                  <a:tcPr marL="199817" marR="199817" marT="49954" marB="49954" anchor="ctr">
                    <a:lnL>
                      <a:noFill/>
                    </a:lnL>
                    <a:lnR>
                      <a:noFill/>
                    </a:lnR>
                    <a:lnT w="9525" cap="flat" cmpd="sng" algn="ctr">
                      <a:solidFill>
                        <a:srgbClr val="E7E7E7"/>
                      </a:solidFill>
                      <a:prstDash val="solid"/>
                      <a:round/>
                      <a:headEnd type="none" w="med" len="med"/>
                      <a:tailEnd type="none" w="med" len="med"/>
                    </a:lnT>
                    <a:lnB>
                      <a:noFill/>
                    </a:lnB>
                    <a:solidFill>
                      <a:srgbClr val="FFFFFF"/>
                    </a:solidFill>
                  </a:tcPr>
                </a:tc>
                <a:tc>
                  <a:txBody>
                    <a:bodyPr/>
                    <a:lstStyle/>
                    <a:p>
                      <a:pPr algn="l" fontAlgn="base"/>
                      <a:r>
                        <a:rPr lang="en-US" sz="2000" b="0" dirty="0">
                          <a:solidFill>
                            <a:srgbClr val="222222"/>
                          </a:solidFill>
                          <a:effectLst/>
                          <a:latin typeface="Century Gothic" panose="020B0502020202020204" pitchFamily="34" charset="0"/>
                          <a:ea typeface="Tahoma" panose="020B0604030504040204" pitchFamily="34" charset="0"/>
                          <a:cs typeface="Tahoma" panose="020B0604030504040204" pitchFamily="34" charset="0"/>
                        </a:rPr>
                        <a:t>food storage tissues of potatoes</a:t>
                      </a:r>
                    </a:p>
                  </a:txBody>
                  <a:tcPr marL="199817" marR="199817" marT="49954" marB="49954" anchor="ctr">
                    <a:lnL>
                      <a:noFill/>
                    </a:lnL>
                    <a:lnR>
                      <a:noFill/>
                    </a:lnR>
                    <a:lnT w="9525" cap="flat" cmpd="sng" algn="ctr">
                      <a:solidFill>
                        <a:srgbClr val="E7E7E7"/>
                      </a:solidFill>
                      <a:prstDash val="solid"/>
                      <a:round/>
                      <a:headEnd type="none" w="med" len="med"/>
                      <a:tailEnd type="none" w="med" len="med"/>
                    </a:lnT>
                    <a:lnB>
                      <a:noFill/>
                    </a:lnB>
                    <a:solidFill>
                      <a:srgbClr val="FFFFFF"/>
                    </a:solidFill>
                  </a:tcPr>
                </a:tc>
                <a:extLst>
                  <a:ext uri="{0D108BD9-81ED-4DB2-BD59-A6C34878D82A}">
                    <a16:rowId xmlns:a16="http://schemas.microsoft.com/office/drawing/2014/main" val="1274355596"/>
                  </a:ext>
                </a:extLst>
              </a:tr>
            </a:tbl>
          </a:graphicData>
        </a:graphic>
      </p:graphicFrame>
      <p:pic>
        <p:nvPicPr>
          <p:cNvPr id="3075" name="Picture 3" descr="potatoes for sale at a grocery stor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38667" y="2122736"/>
            <a:ext cx="2936568" cy="38973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795812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Turgor Potential Keeps Plants Erect</a:t>
            </a:r>
          </a:p>
        </p:txBody>
      </p:sp>
      <p:sp>
        <p:nvSpPr>
          <p:cNvPr id="3" name="Content Placeholder 2"/>
          <p:cNvSpPr>
            <a:spLocks noGrp="1"/>
          </p:cNvSpPr>
          <p:nvPr>
            <p:ph type="body" idx="1"/>
          </p:nvPr>
        </p:nvSpPr>
        <p:spPr/>
        <p:txBody>
          <a:bodyPr/>
          <a:lstStyle/>
          <a:p>
            <a:pPr marL="0" indent="0">
              <a:buNone/>
            </a:pPr>
            <a:r>
              <a:rPr lang="en-US" dirty="0"/>
              <a:t>When (a) total water potential (</a:t>
            </a:r>
            <a:r>
              <a:rPr lang="en-US" dirty="0" err="1"/>
              <a:t>Ψtotal</a:t>
            </a:r>
            <a:r>
              <a:rPr lang="en-US" dirty="0"/>
              <a:t>) is lower outside the cells than inside, water moves out of the cells and the plant wilts. When (b) the total water potential is higher outside the plant cells than inside, water moves into the cells, resulting in turgor pressure (</a:t>
            </a:r>
            <a:r>
              <a:rPr lang="en-US" dirty="0" err="1"/>
              <a:t>Ψ</a:t>
            </a:r>
            <a:r>
              <a:rPr lang="en-US" baseline="-25000" dirty="0" err="1"/>
              <a:t>p</a:t>
            </a:r>
            <a:r>
              <a:rPr lang="en-US" dirty="0"/>
              <a:t>) and keeping the plant erect. </a:t>
            </a:r>
          </a:p>
        </p:txBody>
      </p:sp>
      <p:pic>
        <p:nvPicPr>
          <p:cNvPr id="28674" name="Picture 2" descr=" Left photo shows a wilted plant with wilted leaves. Right photo shows a healthy plan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60965" y="4157154"/>
            <a:ext cx="5470071" cy="27008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971485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Gravity Potential</a:t>
            </a:r>
          </a:p>
        </p:txBody>
      </p:sp>
      <p:sp>
        <p:nvSpPr>
          <p:cNvPr id="3" name="Content Placeholder 2"/>
          <p:cNvSpPr>
            <a:spLocks noGrp="1"/>
          </p:cNvSpPr>
          <p:nvPr>
            <p:ph type="body" idx="1"/>
          </p:nvPr>
        </p:nvSpPr>
        <p:spPr/>
        <p:txBody>
          <a:bodyPr>
            <a:normAutofit/>
          </a:bodyPr>
          <a:lstStyle/>
          <a:p>
            <a:pPr marL="0" indent="0">
              <a:buNone/>
            </a:pPr>
            <a:r>
              <a:rPr lang="en-US" dirty="0"/>
              <a:t>Gravity potential (</a:t>
            </a:r>
            <a:r>
              <a:rPr lang="en-US" dirty="0" err="1"/>
              <a:t>Ψ</a:t>
            </a:r>
            <a:r>
              <a:rPr lang="en-US" baseline="-25000" dirty="0" err="1"/>
              <a:t>g</a:t>
            </a:r>
            <a:r>
              <a:rPr lang="en-US" dirty="0"/>
              <a:t>) is always negative to zero in a plant with no height. It always removes or consumes potential energy from the system. The force of gravity pulls water downwards to the soil, reducing the total amount of potential energy in the water in the plant (</a:t>
            </a:r>
            <a:r>
              <a:rPr lang="en-US" dirty="0" err="1"/>
              <a:t>Ψ</a:t>
            </a:r>
            <a:r>
              <a:rPr lang="en-US" baseline="-25000" dirty="0" err="1"/>
              <a:t>total</a:t>
            </a:r>
            <a:r>
              <a:rPr lang="en-US" dirty="0"/>
              <a:t>). The taller the plant, the taller the water column, and the more influential </a:t>
            </a:r>
            <a:r>
              <a:rPr lang="en-US" dirty="0" err="1"/>
              <a:t>Ψ</a:t>
            </a:r>
            <a:r>
              <a:rPr lang="en-US" baseline="-25000" dirty="0" err="1"/>
              <a:t>g</a:t>
            </a:r>
            <a:r>
              <a:rPr lang="en-US" dirty="0"/>
              <a:t> becomes. On a cellular scale and in short plants, this effect is negligible. However, over the height of a tall tree, the gravitational pull of –0.1 </a:t>
            </a:r>
            <a:r>
              <a:rPr lang="en-US" dirty="0" err="1"/>
              <a:t>MPa</a:t>
            </a:r>
            <a:r>
              <a:rPr lang="en-US" dirty="0"/>
              <a:t> m</a:t>
            </a:r>
            <a:r>
              <a:rPr lang="en-US" baseline="30000" dirty="0"/>
              <a:t>-1</a:t>
            </a:r>
            <a:r>
              <a:rPr lang="en-US" dirty="0"/>
              <a:t> is equivalent to an extra 1 </a:t>
            </a:r>
            <a:r>
              <a:rPr lang="en-US" dirty="0" err="1"/>
              <a:t>MPa</a:t>
            </a:r>
            <a:r>
              <a:rPr lang="en-US" dirty="0"/>
              <a:t> of resistance that must be overcome for water to reach the leaves of the tallest trees. Plants are unable to manipulate </a:t>
            </a:r>
            <a:r>
              <a:rPr lang="en-US" dirty="0" err="1"/>
              <a:t>Ψ</a:t>
            </a:r>
            <a:r>
              <a:rPr lang="en-US" baseline="-25000" dirty="0" err="1"/>
              <a:t>g</a:t>
            </a:r>
            <a:r>
              <a:rPr lang="en-US" dirty="0"/>
              <a:t>.</a:t>
            </a:r>
          </a:p>
        </p:txBody>
      </p:sp>
    </p:spTree>
    <p:extLst>
      <p:ext uri="{BB962C8B-B14F-4D97-AF65-F5344CB8AC3E}">
        <p14:creationId xmlns:p14="http://schemas.microsoft.com/office/powerpoint/2010/main" val="358215834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Matric Potential</a:t>
            </a:r>
          </a:p>
        </p:txBody>
      </p:sp>
      <p:sp>
        <p:nvSpPr>
          <p:cNvPr id="3" name="Content Placeholder 2"/>
          <p:cNvSpPr>
            <a:spLocks noGrp="1"/>
          </p:cNvSpPr>
          <p:nvPr>
            <p:ph type="body" idx="1"/>
          </p:nvPr>
        </p:nvSpPr>
        <p:spPr/>
        <p:txBody>
          <a:bodyPr/>
          <a:lstStyle/>
          <a:p>
            <a:pPr marL="28575" indent="0">
              <a:buNone/>
            </a:pPr>
            <a:r>
              <a:rPr lang="en-US" dirty="0"/>
              <a:t>Matric potential (</a:t>
            </a:r>
            <a:r>
              <a:rPr lang="en-US" dirty="0" err="1"/>
              <a:t>Ψm</a:t>
            </a:r>
            <a:r>
              <a:rPr lang="en-US" dirty="0"/>
              <a:t>) is always negative to zero. In a dry system, it can be as low as –2 </a:t>
            </a:r>
            <a:r>
              <a:rPr lang="en-US" dirty="0" err="1"/>
              <a:t>MPa</a:t>
            </a:r>
            <a:r>
              <a:rPr lang="en-US" dirty="0"/>
              <a:t> and it is zero in a water-saturated system. The binding of water to a matrix always removes or consumes potential energy from the system. Every plant cell has a cellulosic cell wall and the cellulose in the cell walls is hydrophilic, producing a matrix for adhesion of water: hence the name matric potential. </a:t>
            </a:r>
            <a:r>
              <a:rPr lang="en-US" dirty="0" err="1"/>
              <a:t>Ψm</a:t>
            </a:r>
            <a:r>
              <a:rPr lang="en-US" dirty="0"/>
              <a:t> is very large (negative) in dry tissues such as seeds or drought-affected soils. However, it quickly goes to zero as the seed takes up water or the soil hydrates. </a:t>
            </a:r>
            <a:r>
              <a:rPr lang="en-US" dirty="0" err="1"/>
              <a:t>Ψm</a:t>
            </a:r>
            <a:r>
              <a:rPr lang="en-US" dirty="0"/>
              <a:t> cannot be manipulated by the plant and is typically ignored in well-watered roots, stems, and leaves.</a:t>
            </a:r>
          </a:p>
          <a:p>
            <a:endParaRPr lang="en-US" dirty="0"/>
          </a:p>
        </p:txBody>
      </p:sp>
    </p:spTree>
    <p:extLst>
      <p:ext uri="{BB962C8B-B14F-4D97-AF65-F5344CB8AC3E}">
        <p14:creationId xmlns:p14="http://schemas.microsoft.com/office/powerpoint/2010/main" val="228742607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Transpiration</a:t>
            </a:r>
          </a:p>
        </p:txBody>
      </p:sp>
      <p:sp>
        <p:nvSpPr>
          <p:cNvPr id="3" name="Content Placeholder 2"/>
          <p:cNvSpPr>
            <a:spLocks noGrp="1"/>
          </p:cNvSpPr>
          <p:nvPr>
            <p:ph type="body" idx="1"/>
          </p:nvPr>
        </p:nvSpPr>
        <p:spPr/>
        <p:txBody>
          <a:bodyPr/>
          <a:lstStyle/>
          <a:p>
            <a:pPr marL="28575" indent="0">
              <a:buNone/>
            </a:pPr>
            <a:r>
              <a:rPr lang="en-US" dirty="0"/>
              <a:t>Transpiration is the loss of water from the plant through evaporation at the leaf surface. It is the main driver of water movement in the xylem. Transpiration is caused by the evaporation of water at the leaf–atmosphere interface; it creates negative pressure (tension) equivalent to –2 </a:t>
            </a:r>
            <a:r>
              <a:rPr lang="en-US" dirty="0" err="1"/>
              <a:t>MPa</a:t>
            </a:r>
            <a:r>
              <a:rPr lang="en-US" dirty="0"/>
              <a:t> at the leaf surface.  Water from the roots is pulled up by this tension. At night, when stomata shut and transpiration stops, the water is held in the stem and leaf by the adhesion of water to the cell walls of the xylem vessels and </a:t>
            </a:r>
            <a:r>
              <a:rPr lang="en-US" dirty="0" err="1"/>
              <a:t>tracheids</a:t>
            </a:r>
            <a:r>
              <a:rPr lang="en-US" dirty="0"/>
              <a:t>, and the cohesion of water molecules to each other. Transpiration is a passive process; it does not use ATP.</a:t>
            </a:r>
          </a:p>
        </p:txBody>
      </p:sp>
    </p:spTree>
    <p:extLst>
      <p:ext uri="{BB962C8B-B14F-4D97-AF65-F5344CB8AC3E}">
        <p14:creationId xmlns:p14="http://schemas.microsoft.com/office/powerpoint/2010/main" val="178088567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3564" y="365129"/>
            <a:ext cx="3422814" cy="3637029"/>
          </a:xfrm>
        </p:spPr>
        <p:txBody>
          <a:bodyPr/>
          <a:lstStyle/>
          <a:p>
            <a:r>
              <a:rPr lang="en-US" dirty="0"/>
              <a:t>Cohesion-tension</a:t>
            </a:r>
            <a:br>
              <a:rPr lang="en-US" dirty="0"/>
            </a:br>
            <a:r>
              <a:rPr lang="en-US" dirty="0"/>
              <a:t>Theory of Sap Ascent</a:t>
            </a:r>
          </a:p>
        </p:txBody>
      </p:sp>
      <p:pic>
        <p:nvPicPr>
          <p:cNvPr id="29698" name="Picture 2" descr=" Illustration shows a pine tree. A blowup of the root indicates that negative water potential draws water from the soil into the root hairs, then into the root xylem. A blowup of the trunk indicates that cohesion and adhesion draws water up the xylem. A blowup of a leaf shows that transpiration draws water from the leaf through the stoma. Next to the tree is an arrow showing water potential, which is low at the roots and high in the leaves. The water potential varies from ~–0.2 MPA in the root cells to ~–0.6 MPa in the stem and from ~–1.5 MPa in the highest leaves, to ~–100 MPa in the atmospher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26378" y="0"/>
            <a:ext cx="62865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694903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Plants Adapt to Control Transpiration in their Environments</a:t>
            </a:r>
          </a:p>
        </p:txBody>
      </p:sp>
      <p:pic>
        <p:nvPicPr>
          <p:cNvPr id="30722" name="Picture 2" descr="Photo (a) shows a cactus with flat, oval, prickly leaves and a red cylindrical fruit on top; (b) is an orchid with a purple and white flower and glossy leaves; (c) shows a field of plants with long stems, many leaves and a bushy head of small golden flowers; (d) is a water lily in a pond. The water lily has round, flat leaves and a pink and white flower."/>
          <p:cNvPicPr>
            <a:picLocks noGrp="1" noChangeAspect="1" noChangeArrowheads="1"/>
          </p:cNvPicPr>
          <p:nvPr>
            <p:ph idx="4294967295"/>
          </p:nvPr>
        </p:nvPicPr>
        <p:blipFill>
          <a:blip r:embed="rId3">
            <a:extLst>
              <a:ext uri="{28A0092B-C50C-407E-A947-70E740481C1C}">
                <a14:useLocalDpi xmlns:a14="http://schemas.microsoft.com/office/drawing/2010/main" val="0"/>
              </a:ext>
            </a:extLst>
          </a:blip>
          <a:srcRect/>
          <a:stretch>
            <a:fillRect/>
          </a:stretch>
        </p:blipFill>
        <p:spPr bwMode="auto">
          <a:xfrm>
            <a:off x="1644650" y="2381539"/>
            <a:ext cx="8902700" cy="28432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445053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34143" y="365129"/>
            <a:ext cx="4376057" cy="1325563"/>
          </a:xfrm>
        </p:spPr>
        <p:txBody>
          <a:bodyPr/>
          <a:lstStyle/>
          <a:p>
            <a:r>
              <a:rPr lang="en-US" dirty="0"/>
              <a:t>Phloem</a:t>
            </a:r>
          </a:p>
        </p:txBody>
      </p:sp>
      <p:sp>
        <p:nvSpPr>
          <p:cNvPr id="3" name="Content Placeholder 2"/>
          <p:cNvSpPr>
            <a:spLocks noGrp="1"/>
          </p:cNvSpPr>
          <p:nvPr>
            <p:ph type="body" idx="1"/>
          </p:nvPr>
        </p:nvSpPr>
        <p:spPr>
          <a:xfrm>
            <a:off x="1025236" y="1825625"/>
            <a:ext cx="4793178" cy="4852761"/>
          </a:xfrm>
        </p:spPr>
        <p:txBody>
          <a:bodyPr>
            <a:normAutofit/>
          </a:bodyPr>
          <a:lstStyle/>
          <a:p>
            <a:pPr marL="0" indent="0">
              <a:buNone/>
            </a:pPr>
            <a:r>
              <a:rPr lang="en-US" dirty="0"/>
              <a:t>Phloem is comprised of cells called sieve-tube elements. Phloem sap travels through perforations called sieve tube plates. Neighboring companion cells carry out metabolic functions for the sieve-tube elements and provide them with energy. Lateral sieve areas connect the sieve-tube elements to the companion cells. </a:t>
            </a:r>
          </a:p>
        </p:txBody>
      </p:sp>
      <p:pic>
        <p:nvPicPr>
          <p:cNvPr id="31746" name="Picture 2" descr="Part a shows phloem, a column-like structure that is composed of stacks of cylindrical cells called sieve-tube elements. Each cell is separated by a sieve-tube plate. The sieve-tube plate has holes in it, like a slice of Swiss cheese. Lateral sieve areas on the side of the column allow different phloem tubes to interact. Part b shows the transpiration of water up the tubes of the xylem from a root sink cell. At the same time, sucrose is translocated down the phloem to the root sink cell from a leaf source cell. The sucrose concentration is high in the source cell, and gradually decreases from the source to the root."/>
          <p:cNvPicPr>
            <a:picLocks noChangeAspect="1" noChangeArrowheads="1"/>
          </p:cNvPicPr>
          <p:nvPr/>
        </p:nvPicPr>
        <p:blipFill rotWithShape="1">
          <a:blip r:embed="rId2">
            <a:extLst>
              <a:ext uri="{28A0092B-C50C-407E-A947-70E740481C1C}">
                <a14:useLocalDpi xmlns:a14="http://schemas.microsoft.com/office/drawing/2010/main" val="0"/>
              </a:ext>
            </a:extLst>
          </a:blip>
          <a:srcRect r="52143"/>
          <a:stretch/>
        </p:blipFill>
        <p:spPr bwMode="auto">
          <a:xfrm>
            <a:off x="5818415" y="365129"/>
            <a:ext cx="4376057" cy="60626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189073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5964" y="365129"/>
            <a:ext cx="5025736" cy="1325563"/>
          </a:xfrm>
        </p:spPr>
        <p:txBody>
          <a:bodyPr/>
          <a:lstStyle/>
          <a:p>
            <a:r>
              <a:rPr lang="en-US" dirty="0"/>
              <a:t>Translocation</a:t>
            </a:r>
          </a:p>
        </p:txBody>
      </p:sp>
      <p:sp>
        <p:nvSpPr>
          <p:cNvPr id="3" name="Content Placeholder 2"/>
          <p:cNvSpPr>
            <a:spLocks noGrp="1"/>
          </p:cNvSpPr>
          <p:nvPr>
            <p:ph type="body" idx="1"/>
          </p:nvPr>
        </p:nvSpPr>
        <p:spPr>
          <a:xfrm>
            <a:off x="955964" y="1825625"/>
            <a:ext cx="5156365" cy="4901746"/>
          </a:xfrm>
        </p:spPr>
        <p:txBody>
          <a:bodyPr>
            <a:normAutofit/>
          </a:bodyPr>
          <a:lstStyle/>
          <a:p>
            <a:pPr marL="0" indent="0">
              <a:buNone/>
            </a:pPr>
            <a:r>
              <a:rPr lang="en-US" dirty="0"/>
              <a:t>Sucrose is actively transported from source cells into companion cells and then into the sieve-tube elements. This reduces the water potential, which causes water to enter the phloem from the xylem. The resulting positive pressure forces the sucrose-water mixture down toward the roots, where sucrose is unloaded. Transpiration causes water to return to the leaves through the xylem vessels.</a:t>
            </a:r>
          </a:p>
        </p:txBody>
      </p:sp>
      <p:pic>
        <p:nvPicPr>
          <p:cNvPr id="32770" name="Picture 2" descr="Part a shows phloem, a column-like structure that is composed of stacks of cylindrical cells called sieve-tube elements. Each cell is separated by a sieve-tube plate. The sieve-tube plate has holes in it, like a slice of Swiss cheese. Lateral sieve areas on the side of the column allow different phloem tubes to interact. Part b shows the transpiration of water up the tubes of the xylem from a root sink cell. At the same time, sucrose is translocated down the phloem to the root sink cell from a leaf source cell. The sucrose concentration is high in the source cell, and gradually decreases from the source to the root."/>
          <p:cNvPicPr>
            <a:picLocks noChangeAspect="1" noChangeArrowheads="1"/>
          </p:cNvPicPr>
          <p:nvPr/>
        </p:nvPicPr>
        <p:blipFill rotWithShape="1">
          <a:blip r:embed="rId2">
            <a:extLst>
              <a:ext uri="{28A0092B-C50C-407E-A947-70E740481C1C}">
                <a14:useLocalDpi xmlns:a14="http://schemas.microsoft.com/office/drawing/2010/main" val="0"/>
              </a:ext>
            </a:extLst>
          </a:blip>
          <a:srcRect l="48750"/>
          <a:stretch/>
        </p:blipFill>
        <p:spPr bwMode="auto">
          <a:xfrm>
            <a:off x="5981700" y="664709"/>
            <a:ext cx="4686300" cy="60626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913868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the Phytochrome System Works</a:t>
            </a:r>
          </a:p>
        </p:txBody>
      </p:sp>
      <p:sp>
        <p:nvSpPr>
          <p:cNvPr id="3" name="Content Placeholder 2"/>
          <p:cNvSpPr>
            <a:spLocks noGrp="1"/>
          </p:cNvSpPr>
          <p:nvPr>
            <p:ph type="body" idx="1"/>
          </p:nvPr>
        </p:nvSpPr>
        <p:spPr>
          <a:xfrm>
            <a:off x="838200" y="1825625"/>
            <a:ext cx="5192486" cy="4351338"/>
          </a:xfrm>
        </p:spPr>
        <p:txBody>
          <a:bodyPr/>
          <a:lstStyle/>
          <a:p>
            <a:pPr marL="0" indent="0">
              <a:buNone/>
            </a:pPr>
            <a:r>
              <a:rPr lang="en-US" dirty="0"/>
              <a:t>The biologically inactive form of phytochrome (</a:t>
            </a:r>
            <a:r>
              <a:rPr lang="en-US" dirty="0" err="1"/>
              <a:t>Pr</a:t>
            </a:r>
            <a:r>
              <a:rPr lang="en-US" dirty="0"/>
              <a:t>) is converted to the biologically active form </a:t>
            </a:r>
            <a:r>
              <a:rPr lang="en-US" dirty="0" err="1"/>
              <a:t>Pfr</a:t>
            </a:r>
            <a:r>
              <a:rPr lang="en-US" dirty="0"/>
              <a:t> under illumination with red light. Far-red light and darkness convert the molecule back to the inactive form.</a:t>
            </a:r>
          </a:p>
        </p:txBody>
      </p:sp>
      <p:pic>
        <p:nvPicPr>
          <p:cNvPr id="33796" name="Picture 4" descr=" Diagram shows the active (Pr) and inactive (Pfr) forms of phytochrome. An arrow indicates that red light converts the inactive form to the active form. Far-red light or darkness converts the active form back to the inactive form. When phytochrome is active, a cellular response occur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49093" y="1953986"/>
            <a:ext cx="3543300" cy="3505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305508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Phototropism</a:t>
            </a:r>
          </a:p>
        </p:txBody>
      </p:sp>
      <p:sp>
        <p:nvSpPr>
          <p:cNvPr id="3" name="Content Placeholder 2"/>
          <p:cNvSpPr>
            <a:spLocks noGrp="1"/>
          </p:cNvSpPr>
          <p:nvPr>
            <p:ph type="body" idx="1"/>
          </p:nvPr>
        </p:nvSpPr>
        <p:spPr/>
        <p:txBody>
          <a:bodyPr>
            <a:normAutofit/>
          </a:bodyPr>
          <a:lstStyle/>
          <a:p>
            <a:pPr marL="0" indent="0" fontAlgn="base">
              <a:buNone/>
            </a:pPr>
            <a:r>
              <a:rPr lang="en-US" dirty="0"/>
              <a:t>Phototropism—the directional bending of a plant toward or away from a light source—is a response to blue wavelengths of light. Positive phototropism is growth towards a light source, while negative phototropism (also called </a:t>
            </a:r>
            <a:r>
              <a:rPr lang="en-US" dirty="0" err="1"/>
              <a:t>skototropism</a:t>
            </a:r>
            <a:r>
              <a:rPr lang="en-US" dirty="0"/>
              <a:t>) is growth away from light.</a:t>
            </a:r>
          </a:p>
          <a:p>
            <a:pPr marL="0" indent="0" fontAlgn="base">
              <a:buNone/>
            </a:pPr>
            <a:r>
              <a:rPr lang="en-US" dirty="0" err="1"/>
              <a:t>Phototropins</a:t>
            </a:r>
            <a:r>
              <a:rPr lang="en-US" dirty="0"/>
              <a:t> are protein-based receptors responsible for mediating the phototropic response. Like all plant photoreceptors, </a:t>
            </a:r>
            <a:r>
              <a:rPr lang="en-US" dirty="0" err="1"/>
              <a:t>phototropins</a:t>
            </a:r>
            <a:r>
              <a:rPr lang="en-US" dirty="0"/>
              <a:t> consist of a protein portion and a light-absorbing portion, called the chromophore.  Other responses under the control of </a:t>
            </a:r>
            <a:r>
              <a:rPr lang="en-US" dirty="0" err="1"/>
              <a:t>phototropins</a:t>
            </a:r>
            <a:r>
              <a:rPr lang="en-US" dirty="0"/>
              <a:t> are leaf opening and closing, chloroplast movement, and the opening of stomata. </a:t>
            </a:r>
          </a:p>
          <a:p>
            <a:pPr marL="0" indent="0">
              <a:buNone/>
            </a:pPr>
            <a:endParaRPr lang="en-US" dirty="0"/>
          </a:p>
        </p:txBody>
      </p:sp>
    </p:spTree>
    <p:extLst>
      <p:ext uri="{BB962C8B-B14F-4D97-AF65-F5344CB8AC3E}">
        <p14:creationId xmlns:p14="http://schemas.microsoft.com/office/powerpoint/2010/main" val="7408072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2727" y="365129"/>
            <a:ext cx="4407232" cy="1325563"/>
          </a:xfrm>
        </p:spPr>
        <p:txBody>
          <a:bodyPr/>
          <a:lstStyle/>
          <a:p>
            <a:r>
              <a:rPr lang="en-US" dirty="0" err="1"/>
              <a:t>Collenchymal</a:t>
            </a:r>
            <a:endParaRPr lang="en-US" dirty="0"/>
          </a:p>
        </p:txBody>
      </p:sp>
      <p:graphicFrame>
        <p:nvGraphicFramePr>
          <p:cNvPr id="4" name="Content Placeholder 3"/>
          <p:cNvGraphicFramePr>
            <a:graphicFrameLocks noGrp="1"/>
          </p:cNvGraphicFramePr>
          <p:nvPr>
            <p:ph idx="4294967295"/>
            <p:extLst>
              <p:ext uri="{D42A27DB-BD31-4B8C-83A1-F6EECF244321}">
                <p14:modId xmlns:p14="http://schemas.microsoft.com/office/powerpoint/2010/main" val="3070938469"/>
              </p:ext>
            </p:extLst>
          </p:nvPr>
        </p:nvGraphicFramePr>
        <p:xfrm>
          <a:off x="1385455" y="4163580"/>
          <a:ext cx="7878536" cy="2013790"/>
        </p:xfrm>
        <a:graphic>
          <a:graphicData uri="http://schemas.openxmlformats.org/drawingml/2006/table">
            <a:tbl>
              <a:tblPr firstRow="1"/>
              <a:tblGrid>
                <a:gridCol w="2193920">
                  <a:extLst>
                    <a:ext uri="{9D8B030D-6E8A-4147-A177-3AD203B41FA5}">
                      <a16:colId xmlns:a16="http://schemas.microsoft.com/office/drawing/2014/main" val="278175443"/>
                    </a:ext>
                  </a:extLst>
                </a:gridCol>
                <a:gridCol w="2185763">
                  <a:extLst>
                    <a:ext uri="{9D8B030D-6E8A-4147-A177-3AD203B41FA5}">
                      <a16:colId xmlns:a16="http://schemas.microsoft.com/office/drawing/2014/main" val="4256304084"/>
                    </a:ext>
                  </a:extLst>
                </a:gridCol>
                <a:gridCol w="3498853">
                  <a:extLst>
                    <a:ext uri="{9D8B030D-6E8A-4147-A177-3AD203B41FA5}">
                      <a16:colId xmlns:a16="http://schemas.microsoft.com/office/drawing/2014/main" val="2946618301"/>
                    </a:ext>
                  </a:extLst>
                </a:gridCol>
              </a:tblGrid>
              <a:tr h="694682">
                <a:tc>
                  <a:txBody>
                    <a:bodyPr/>
                    <a:lstStyle/>
                    <a:p>
                      <a:pPr algn="l" fontAlgn="base"/>
                      <a:r>
                        <a:rPr lang="en-US" sz="2000" b="1" dirty="0">
                          <a:solidFill>
                            <a:srgbClr val="222222"/>
                          </a:solidFill>
                          <a:effectLst/>
                          <a:latin typeface="Century Gothic" panose="020B0502020202020204" pitchFamily="34" charset="0"/>
                          <a:ea typeface="Tahoma" panose="020B0604030504040204" pitchFamily="34" charset="0"/>
                          <a:cs typeface="Tahoma" panose="020B0604030504040204" pitchFamily="34" charset="0"/>
                        </a:rPr>
                        <a:t>Structure</a:t>
                      </a:r>
                    </a:p>
                  </a:txBody>
                  <a:tcPr marL="199817" marR="199817" marT="49954" marB="49954" anchor="ctr">
                    <a:lnL>
                      <a:noFill/>
                    </a:lnL>
                    <a:lnR>
                      <a:noFill/>
                    </a:lnR>
                    <a:lnT w="9525" cap="flat" cmpd="sng" algn="ctr">
                      <a:solidFill>
                        <a:srgbClr val="E7E7E7"/>
                      </a:solidFill>
                      <a:prstDash val="solid"/>
                      <a:round/>
                      <a:headEnd type="none" w="med" len="med"/>
                      <a:tailEnd type="none" w="med" len="med"/>
                    </a:lnT>
                    <a:lnB>
                      <a:noFill/>
                    </a:lnB>
                    <a:solidFill>
                      <a:srgbClr val="F9F9F9"/>
                    </a:solidFill>
                  </a:tcPr>
                </a:tc>
                <a:tc>
                  <a:txBody>
                    <a:bodyPr/>
                    <a:lstStyle/>
                    <a:p>
                      <a:pPr algn="l" fontAlgn="base"/>
                      <a:r>
                        <a:rPr lang="en-US" sz="2000" b="1" dirty="0">
                          <a:solidFill>
                            <a:srgbClr val="222222"/>
                          </a:solidFill>
                          <a:effectLst/>
                          <a:latin typeface="Century Gothic" panose="020B0502020202020204" pitchFamily="34" charset="0"/>
                          <a:ea typeface="Tahoma" panose="020B0604030504040204" pitchFamily="34" charset="0"/>
                          <a:cs typeface="Tahoma" panose="020B0604030504040204" pitchFamily="34" charset="0"/>
                        </a:rPr>
                        <a:t>Function</a:t>
                      </a:r>
                    </a:p>
                  </a:txBody>
                  <a:tcPr marL="199817" marR="199817" marT="49954" marB="49954" anchor="ctr">
                    <a:lnL>
                      <a:noFill/>
                    </a:lnL>
                    <a:lnR>
                      <a:noFill/>
                    </a:lnR>
                    <a:lnT w="9525" cap="flat" cmpd="sng" algn="ctr">
                      <a:solidFill>
                        <a:srgbClr val="E7E7E7"/>
                      </a:solidFill>
                      <a:prstDash val="solid"/>
                      <a:round/>
                      <a:headEnd type="none" w="med" len="med"/>
                      <a:tailEnd type="none" w="med" len="med"/>
                    </a:lnT>
                    <a:lnB>
                      <a:noFill/>
                    </a:lnB>
                    <a:solidFill>
                      <a:srgbClr val="F9F9F9"/>
                    </a:solidFill>
                  </a:tcPr>
                </a:tc>
                <a:tc>
                  <a:txBody>
                    <a:bodyPr/>
                    <a:lstStyle/>
                    <a:p>
                      <a:pPr algn="l" fontAlgn="base"/>
                      <a:r>
                        <a:rPr lang="en-US" sz="2000" b="1" dirty="0">
                          <a:solidFill>
                            <a:srgbClr val="222222"/>
                          </a:solidFill>
                          <a:effectLst/>
                          <a:latin typeface="Century Gothic" panose="020B0502020202020204" pitchFamily="34" charset="0"/>
                          <a:ea typeface="Tahoma" panose="020B0604030504040204" pitchFamily="34" charset="0"/>
                          <a:cs typeface="Tahoma" panose="020B0604030504040204" pitchFamily="34" charset="0"/>
                        </a:rPr>
                        <a:t>Example</a:t>
                      </a:r>
                    </a:p>
                  </a:txBody>
                  <a:tcPr marL="199817" marR="199817" marT="49954" marB="49954" anchor="ctr">
                    <a:lnL>
                      <a:noFill/>
                    </a:lnL>
                    <a:lnR>
                      <a:noFill/>
                    </a:lnR>
                    <a:lnT w="9525" cap="flat" cmpd="sng" algn="ctr">
                      <a:solidFill>
                        <a:srgbClr val="E7E7E7"/>
                      </a:solidFill>
                      <a:prstDash val="solid"/>
                      <a:round/>
                      <a:headEnd type="none" w="med" len="med"/>
                      <a:tailEnd type="none" w="med" len="med"/>
                    </a:lnT>
                    <a:lnB>
                      <a:noFill/>
                    </a:lnB>
                    <a:solidFill>
                      <a:srgbClr val="F9F9F9"/>
                    </a:solidFill>
                  </a:tcPr>
                </a:tc>
                <a:extLst>
                  <a:ext uri="{0D108BD9-81ED-4DB2-BD59-A6C34878D82A}">
                    <a16:rowId xmlns:a16="http://schemas.microsoft.com/office/drawing/2014/main" val="328749079"/>
                  </a:ext>
                </a:extLst>
              </a:tr>
              <a:tr h="579468">
                <a:tc>
                  <a:txBody>
                    <a:bodyPr/>
                    <a:lstStyle/>
                    <a:p>
                      <a:pPr algn="l" fontAlgn="base"/>
                      <a:r>
                        <a:rPr lang="en-US" sz="2000" b="0">
                          <a:solidFill>
                            <a:srgbClr val="222222"/>
                          </a:solidFill>
                          <a:effectLst/>
                          <a:latin typeface="Century Gothic" panose="020B0502020202020204" pitchFamily="34" charset="0"/>
                          <a:ea typeface="Tahoma" panose="020B0604030504040204" pitchFamily="34" charset="0"/>
                          <a:cs typeface="Tahoma" panose="020B0604030504040204" pitchFamily="34" charset="0"/>
                        </a:rPr>
                        <a:t>elongated</a:t>
                      </a:r>
                    </a:p>
                    <a:p>
                      <a:pPr algn="l" fontAlgn="base"/>
                      <a:r>
                        <a:rPr lang="en-US" sz="2000" b="0">
                          <a:solidFill>
                            <a:srgbClr val="222222"/>
                          </a:solidFill>
                          <a:effectLst/>
                          <a:latin typeface="Century Gothic" panose="020B0502020202020204" pitchFamily="34" charset="0"/>
                          <a:ea typeface="Tahoma" panose="020B0604030504040204" pitchFamily="34" charset="0"/>
                          <a:cs typeface="Tahoma" panose="020B0604030504040204" pitchFamily="34" charset="0"/>
                        </a:rPr>
                        <a:t>irregularly thickened walls</a:t>
                      </a:r>
                    </a:p>
                  </a:txBody>
                  <a:tcPr marL="199817" marR="199817" marT="49954" marB="49954" anchor="ctr">
                    <a:lnL>
                      <a:noFill/>
                    </a:lnL>
                    <a:lnR>
                      <a:noFill/>
                    </a:lnR>
                    <a:lnT w="9525" cap="flat" cmpd="sng" algn="ctr">
                      <a:noFill/>
                      <a:prstDash val="solid"/>
                      <a:round/>
                      <a:headEnd type="none" w="med" len="med"/>
                      <a:tailEnd type="none" w="med" len="med"/>
                    </a:lnT>
                    <a:lnB>
                      <a:noFill/>
                    </a:lnB>
                    <a:solidFill>
                      <a:srgbClr val="F9F9F9"/>
                    </a:solidFill>
                  </a:tcPr>
                </a:tc>
                <a:tc>
                  <a:txBody>
                    <a:bodyPr/>
                    <a:lstStyle/>
                    <a:p>
                      <a:pPr algn="l" fontAlgn="base"/>
                      <a:r>
                        <a:rPr lang="en-US" sz="2000" b="0" dirty="0">
                          <a:solidFill>
                            <a:srgbClr val="222222"/>
                          </a:solidFill>
                          <a:effectLst/>
                          <a:latin typeface="Century Gothic" panose="020B0502020202020204" pitchFamily="34" charset="0"/>
                          <a:ea typeface="Tahoma" panose="020B0604030504040204" pitchFamily="34" charset="0"/>
                          <a:cs typeface="Tahoma" panose="020B0604030504040204" pitchFamily="34" charset="0"/>
                        </a:rPr>
                        <a:t>support</a:t>
                      </a:r>
                    </a:p>
                    <a:p>
                      <a:pPr algn="l" fontAlgn="base"/>
                      <a:r>
                        <a:rPr lang="en-US" sz="2000" b="0" dirty="0">
                          <a:solidFill>
                            <a:srgbClr val="222222"/>
                          </a:solidFill>
                          <a:effectLst/>
                          <a:latin typeface="Century Gothic" panose="020B0502020202020204" pitchFamily="34" charset="0"/>
                          <a:ea typeface="Tahoma" panose="020B0604030504040204" pitchFamily="34" charset="0"/>
                          <a:cs typeface="Tahoma" panose="020B0604030504040204" pitchFamily="34" charset="0"/>
                        </a:rPr>
                        <a:t>wind resistance</a:t>
                      </a:r>
                    </a:p>
                  </a:txBody>
                  <a:tcPr marL="199817" marR="199817" marT="49954" marB="49954" anchor="ctr">
                    <a:lnL>
                      <a:noFill/>
                    </a:lnL>
                    <a:lnR>
                      <a:noFill/>
                    </a:lnR>
                    <a:lnT w="9525" cap="flat" cmpd="sng" algn="ctr">
                      <a:noFill/>
                      <a:prstDash val="solid"/>
                      <a:round/>
                      <a:headEnd type="none" w="med" len="med"/>
                      <a:tailEnd type="none" w="med" len="med"/>
                    </a:lnT>
                    <a:lnB>
                      <a:noFill/>
                    </a:lnB>
                    <a:solidFill>
                      <a:srgbClr val="F9F9F9"/>
                    </a:solidFill>
                  </a:tcPr>
                </a:tc>
                <a:tc>
                  <a:txBody>
                    <a:bodyPr/>
                    <a:lstStyle/>
                    <a:p>
                      <a:pPr algn="l" fontAlgn="base"/>
                      <a:r>
                        <a:rPr lang="en-US" sz="2000" b="0" i="1" dirty="0">
                          <a:solidFill>
                            <a:srgbClr val="222222"/>
                          </a:solidFill>
                          <a:effectLst/>
                          <a:latin typeface="Century Gothic" panose="020B0502020202020204" pitchFamily="34" charset="0"/>
                          <a:ea typeface="Tahoma" panose="020B0604030504040204" pitchFamily="34" charset="0"/>
                          <a:cs typeface="Tahoma" panose="020B0604030504040204" pitchFamily="34" charset="0"/>
                        </a:rPr>
                        <a:t>strings </a:t>
                      </a:r>
                      <a:r>
                        <a:rPr lang="en-US" sz="2000" b="0" dirty="0">
                          <a:solidFill>
                            <a:srgbClr val="222222"/>
                          </a:solidFill>
                          <a:effectLst/>
                          <a:latin typeface="Century Gothic" panose="020B0502020202020204" pitchFamily="34" charset="0"/>
                          <a:ea typeface="Tahoma" panose="020B0604030504040204" pitchFamily="34" charset="0"/>
                          <a:cs typeface="Tahoma" panose="020B0604030504040204" pitchFamily="34" charset="0"/>
                        </a:rPr>
                        <a:t>running through a stalk of celery</a:t>
                      </a:r>
                    </a:p>
                  </a:txBody>
                  <a:tcPr marL="199817" marR="199817" marT="49954" marB="49954" anchor="ctr">
                    <a:lnL>
                      <a:noFill/>
                    </a:lnL>
                    <a:lnR>
                      <a:noFill/>
                    </a:lnR>
                    <a:lnT w="9525" cap="flat" cmpd="sng" algn="ctr">
                      <a:noFill/>
                      <a:prstDash val="solid"/>
                      <a:round/>
                      <a:headEnd type="none" w="med" len="med"/>
                      <a:tailEnd type="none" w="med" len="med"/>
                    </a:lnT>
                    <a:lnB>
                      <a:noFill/>
                    </a:lnB>
                    <a:solidFill>
                      <a:srgbClr val="F9F9F9"/>
                    </a:solidFill>
                  </a:tcPr>
                </a:tc>
                <a:extLst>
                  <a:ext uri="{0D108BD9-81ED-4DB2-BD59-A6C34878D82A}">
                    <a16:rowId xmlns:a16="http://schemas.microsoft.com/office/drawing/2014/main" val="2549881675"/>
                  </a:ext>
                </a:extLst>
              </a:tr>
            </a:tbl>
          </a:graphicData>
        </a:graphic>
      </p:graphicFrame>
      <p:pic>
        <p:nvPicPr>
          <p:cNvPr id="4098" name="Picture 2" descr="photograph of celer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4053" y="198783"/>
            <a:ext cx="4746172" cy="35596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957807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Photoperiodism</a:t>
            </a:r>
            <a:endParaRPr lang="en-US" dirty="0"/>
          </a:p>
        </p:txBody>
      </p:sp>
      <p:sp>
        <p:nvSpPr>
          <p:cNvPr id="3" name="Content Placeholder 2"/>
          <p:cNvSpPr>
            <a:spLocks noGrp="1"/>
          </p:cNvSpPr>
          <p:nvPr>
            <p:ph type="body" idx="1"/>
          </p:nvPr>
        </p:nvSpPr>
        <p:spPr/>
        <p:txBody>
          <a:bodyPr/>
          <a:lstStyle/>
          <a:p>
            <a:pPr marL="0" indent="0">
              <a:buNone/>
            </a:pPr>
            <a:r>
              <a:rPr lang="en-US" dirty="0"/>
              <a:t>Plants also use the phytochrome system to sense the change of season. </a:t>
            </a:r>
            <a:r>
              <a:rPr lang="en-US" dirty="0" err="1"/>
              <a:t>Photoperiodism</a:t>
            </a:r>
            <a:r>
              <a:rPr lang="en-US" dirty="0"/>
              <a:t> is a biological response to the timing and duration of day and night. It controls flowering, setting of winter buds, and vegetative growth. Detection of seasonal changes is crucial to plant survival. Although temperature and light intensity influence plant growth, they are not reliable indicators of season because they may vary from one year to the next. Day length is a better indicator of the time of year.</a:t>
            </a:r>
          </a:p>
        </p:txBody>
      </p:sp>
    </p:spTree>
    <p:extLst>
      <p:ext uri="{BB962C8B-B14F-4D97-AF65-F5344CB8AC3E}">
        <p14:creationId xmlns:p14="http://schemas.microsoft.com/office/powerpoint/2010/main" val="96368927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Plant Responses to Gravity</a:t>
            </a:r>
          </a:p>
        </p:txBody>
      </p:sp>
      <p:sp>
        <p:nvSpPr>
          <p:cNvPr id="3" name="Content Placeholder 2"/>
          <p:cNvSpPr>
            <a:spLocks noGrp="1"/>
          </p:cNvSpPr>
          <p:nvPr>
            <p:ph type="body" idx="1"/>
          </p:nvPr>
        </p:nvSpPr>
        <p:spPr/>
        <p:txBody>
          <a:bodyPr/>
          <a:lstStyle/>
          <a:p>
            <a:pPr marL="0" indent="0">
              <a:buNone/>
            </a:pPr>
            <a:r>
              <a:rPr lang="en-US" dirty="0"/>
              <a:t>Whether or not they germinate in the light or in total darkness, shoots usually sprout up from the ground, and roots grow downward into the ground. A plant laid on its side in the dark will send shoots upward when given enough time. Gravitropism ensures that roots grow into the soil and that shoots grow toward sunlight. Growth of the shoot apical tip upward is called </a:t>
            </a:r>
            <a:r>
              <a:rPr lang="en-US" b="1" dirty="0"/>
              <a:t>negative gravitropism</a:t>
            </a:r>
            <a:r>
              <a:rPr lang="en-US" dirty="0"/>
              <a:t>, whereas growth of the roots downward is called </a:t>
            </a:r>
            <a:r>
              <a:rPr lang="en-US" b="1" dirty="0"/>
              <a:t>positive gravitropism</a:t>
            </a:r>
            <a:r>
              <a:rPr lang="en-US" dirty="0"/>
              <a:t>.</a:t>
            </a:r>
          </a:p>
        </p:txBody>
      </p:sp>
    </p:spTree>
    <p:extLst>
      <p:ext uri="{BB962C8B-B14F-4D97-AF65-F5344CB8AC3E}">
        <p14:creationId xmlns:p14="http://schemas.microsoft.com/office/powerpoint/2010/main" val="210415757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Do Plants Sense Gravity?</a:t>
            </a:r>
          </a:p>
        </p:txBody>
      </p:sp>
      <p:sp>
        <p:nvSpPr>
          <p:cNvPr id="3" name="Content Placeholder 2"/>
          <p:cNvSpPr>
            <a:spLocks noGrp="1"/>
          </p:cNvSpPr>
          <p:nvPr>
            <p:ph type="body" idx="1"/>
          </p:nvPr>
        </p:nvSpPr>
        <p:spPr>
          <a:xfrm>
            <a:off x="838200" y="1825625"/>
            <a:ext cx="9201150" cy="4852761"/>
          </a:xfrm>
        </p:spPr>
        <p:txBody>
          <a:bodyPr>
            <a:normAutofit/>
          </a:bodyPr>
          <a:lstStyle/>
          <a:p>
            <a:pPr marL="0" indent="0" fontAlgn="base">
              <a:buNone/>
            </a:pPr>
            <a:r>
              <a:rPr lang="en-US" dirty="0" err="1"/>
              <a:t>Amyloplasts</a:t>
            </a:r>
            <a:r>
              <a:rPr lang="en-US" dirty="0"/>
              <a:t> are specialized plastids that contain starch granules and settle downward in response to gravity. </a:t>
            </a:r>
            <a:r>
              <a:rPr lang="en-US" dirty="0" err="1"/>
              <a:t>Amyloplasts</a:t>
            </a:r>
            <a:r>
              <a:rPr lang="en-US" dirty="0"/>
              <a:t> are found in shoots and in specialized cells of the root cap. When </a:t>
            </a:r>
            <a:r>
              <a:rPr lang="en-US" dirty="0" err="1"/>
              <a:t>amyloplasts</a:t>
            </a:r>
            <a:r>
              <a:rPr lang="en-US" dirty="0"/>
              <a:t> settle to the bottom of the gravity-sensing cells in the root or shoot, they physically contact the endoplasmic reticulum (ER), causing the release of calcium ions from inside the ER. This calcium signaling in the cells causes polar transport of the plant hormone IAA to the bottom of the cell. In roots, a high concentration of IAA inhibits cell elongation. The effect slows growth on the lower side of the root, while cells develop normally on the upper side. IAA has the opposite effect in shoots.</a:t>
            </a:r>
          </a:p>
          <a:p>
            <a:pPr marL="0" indent="0">
              <a:buNone/>
            </a:pPr>
            <a:endParaRPr lang="en-US" dirty="0"/>
          </a:p>
        </p:txBody>
      </p:sp>
    </p:spTree>
    <p:extLst>
      <p:ext uri="{BB962C8B-B14F-4D97-AF65-F5344CB8AC3E}">
        <p14:creationId xmlns:p14="http://schemas.microsoft.com/office/powerpoint/2010/main" val="196469149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Responses to Touch and Wind</a:t>
            </a:r>
          </a:p>
        </p:txBody>
      </p:sp>
      <p:sp>
        <p:nvSpPr>
          <p:cNvPr id="3" name="Content Placeholder 2"/>
          <p:cNvSpPr>
            <a:spLocks noGrp="1"/>
          </p:cNvSpPr>
          <p:nvPr>
            <p:ph type="body" idx="1"/>
          </p:nvPr>
        </p:nvSpPr>
        <p:spPr/>
        <p:txBody>
          <a:bodyPr/>
          <a:lstStyle/>
          <a:p>
            <a:pPr marL="0" indent="0">
              <a:buNone/>
            </a:pPr>
            <a:r>
              <a:rPr lang="en-US" dirty="0"/>
              <a:t>The movement of a plant subjected to constant directional pressure is called </a:t>
            </a:r>
            <a:r>
              <a:rPr lang="en-US" dirty="0" err="1"/>
              <a:t>thigmotropism</a:t>
            </a:r>
            <a:r>
              <a:rPr lang="en-US" dirty="0"/>
              <a:t>. </a:t>
            </a:r>
            <a:r>
              <a:rPr lang="en-US" dirty="0" err="1"/>
              <a:t>Thigmomorphogenesis</a:t>
            </a:r>
            <a:r>
              <a:rPr lang="en-US" dirty="0"/>
              <a:t> is a slow developmental change in the shape of a plant subjected to continuous mechanical stress. When trees bend in the wind, for example, growth is usually stunted and the trunk thickens. </a:t>
            </a:r>
          </a:p>
        </p:txBody>
      </p:sp>
    </p:spTree>
    <p:extLst>
      <p:ext uri="{BB962C8B-B14F-4D97-AF65-F5344CB8AC3E}">
        <p14:creationId xmlns:p14="http://schemas.microsoft.com/office/powerpoint/2010/main" val="291037952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Plant Defense</a:t>
            </a:r>
          </a:p>
        </p:txBody>
      </p:sp>
      <p:sp>
        <p:nvSpPr>
          <p:cNvPr id="3" name="Content Placeholder 2"/>
          <p:cNvSpPr>
            <a:spLocks noGrp="1"/>
          </p:cNvSpPr>
          <p:nvPr>
            <p:ph type="body" idx="1"/>
          </p:nvPr>
        </p:nvSpPr>
        <p:spPr/>
        <p:txBody>
          <a:bodyPr/>
          <a:lstStyle/>
          <a:p>
            <a:pPr marL="0" indent="0">
              <a:buNone/>
            </a:pPr>
            <a:r>
              <a:rPr lang="en-US" dirty="0"/>
              <a:t>The first line of defense in plants is an intact and impenetrable barrier. Bark and the waxy cuticle can protect against predators. Other adaptations against herbivory include thorns, which are modified branches, and spines, which are modified leaves. They discourage animals by causing physical damage and inducing rashes and allergic reactions. A plant’s exterior protection can be compromised by mechanical damage, which may provide an entry point for pathogens. </a:t>
            </a:r>
          </a:p>
        </p:txBody>
      </p:sp>
    </p:spTree>
    <p:extLst>
      <p:ext uri="{BB962C8B-B14F-4D97-AF65-F5344CB8AC3E}">
        <p14:creationId xmlns:p14="http://schemas.microsoft.com/office/powerpoint/2010/main" val="264739894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Secondary Metabolites</a:t>
            </a:r>
          </a:p>
        </p:txBody>
      </p:sp>
      <p:sp>
        <p:nvSpPr>
          <p:cNvPr id="3" name="Content Placeholder 2"/>
          <p:cNvSpPr>
            <a:spLocks noGrp="1"/>
          </p:cNvSpPr>
          <p:nvPr>
            <p:ph type="body" idx="1"/>
          </p:nvPr>
        </p:nvSpPr>
        <p:spPr/>
        <p:txBody>
          <a:bodyPr>
            <a:normAutofit/>
          </a:bodyPr>
          <a:lstStyle/>
          <a:p>
            <a:pPr marL="0" indent="0">
              <a:buNone/>
            </a:pPr>
            <a:r>
              <a:rPr lang="en-US" dirty="0"/>
              <a:t>If the first line of defense is breached, the plant must resort to a different set of defense mechanisms, such as toxins and enzymes. Secondary metabolites are compounds that are not directly derived from photosynthesis and are not necessary for respiration or plant growth and development. Many metabolites are toxic, and can even be lethal to animals that ingest them. Some metabolites are alkaloids, which discourage predators with noxious odors or repellent tastes. Other alkaloids affect herbivores by causing either excessive stimulation or lethargy. Some compounds become toxic after ingestion. </a:t>
            </a:r>
          </a:p>
        </p:txBody>
      </p:sp>
    </p:spTree>
    <p:extLst>
      <p:ext uri="{BB962C8B-B14F-4D97-AF65-F5344CB8AC3E}">
        <p14:creationId xmlns:p14="http://schemas.microsoft.com/office/powerpoint/2010/main" val="425155466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Systemic Response</a:t>
            </a:r>
          </a:p>
        </p:txBody>
      </p:sp>
      <p:sp>
        <p:nvSpPr>
          <p:cNvPr id="3" name="Content Placeholder 2"/>
          <p:cNvSpPr>
            <a:spLocks noGrp="1"/>
          </p:cNvSpPr>
          <p:nvPr>
            <p:ph type="body" idx="1"/>
          </p:nvPr>
        </p:nvSpPr>
        <p:spPr>
          <a:xfrm>
            <a:off x="969818" y="1825625"/>
            <a:ext cx="9069532" cy="4771118"/>
          </a:xfrm>
        </p:spPr>
        <p:txBody>
          <a:bodyPr>
            <a:normAutofit/>
          </a:bodyPr>
          <a:lstStyle/>
          <a:p>
            <a:pPr marL="0" indent="0" fontAlgn="base">
              <a:buNone/>
            </a:pPr>
            <a:r>
              <a:rPr lang="en-US" dirty="0"/>
              <a:t>Long-distance signaling elicits a systemic response aimed at deterring the predator. The infected and surrounding cells may die, thereby stopping the spread of infection. As tissue is damaged, </a:t>
            </a:r>
            <a:r>
              <a:rPr lang="en-US" dirty="0" err="1"/>
              <a:t>jasmonates</a:t>
            </a:r>
            <a:r>
              <a:rPr lang="en-US" dirty="0"/>
              <a:t> may promote the synthesis of compounds that are toxic to predators. </a:t>
            </a:r>
            <a:r>
              <a:rPr lang="en-US" dirty="0" err="1"/>
              <a:t>Jasmonates</a:t>
            </a:r>
            <a:r>
              <a:rPr lang="en-US" dirty="0"/>
              <a:t> also elicit the synthesis of volatile compounds that attract parasitoids, which are insects that spend their developing stages in or on another insect, and eventually kill their host. The plant may activate abscission of injured tissue if it is damaged beyond repair.</a:t>
            </a:r>
          </a:p>
          <a:p>
            <a:pPr marL="0" indent="0">
              <a:buNone/>
            </a:pPr>
            <a:endParaRPr lang="en-US" dirty="0"/>
          </a:p>
        </p:txBody>
      </p:sp>
    </p:spTree>
    <p:extLst>
      <p:ext uri="{BB962C8B-B14F-4D97-AF65-F5344CB8AC3E}">
        <p14:creationId xmlns:p14="http://schemas.microsoft.com/office/powerpoint/2010/main" val="72234784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Plants Grow</a:t>
            </a:r>
          </a:p>
        </p:txBody>
      </p:sp>
      <p:sp>
        <p:nvSpPr>
          <p:cNvPr id="3" name="Content Placeholder 2"/>
          <p:cNvSpPr>
            <a:spLocks noGrp="1"/>
          </p:cNvSpPr>
          <p:nvPr>
            <p:ph type="body" idx="1"/>
          </p:nvPr>
        </p:nvSpPr>
        <p:spPr/>
        <p:txBody>
          <a:bodyPr/>
          <a:lstStyle/>
          <a:p>
            <a:pPr marL="0" indent="0">
              <a:buNone/>
            </a:pPr>
            <a:r>
              <a:rPr lang="en-US" dirty="0"/>
              <a:t>Most plants continue to grow as long as they live. They grow through a combination of cell growth and cell division (mitosis). The key to plant growth is meristem, a type of plant tissue consisting of undifferentiated cells that can continue to divide and differentiate. Meristem allows plant stems and roots to grow longer (primary growth) and wider (secondary growth).</a:t>
            </a:r>
          </a:p>
        </p:txBody>
      </p:sp>
    </p:spTree>
    <p:extLst>
      <p:ext uri="{BB962C8B-B14F-4D97-AF65-F5344CB8AC3E}">
        <p14:creationId xmlns:p14="http://schemas.microsoft.com/office/powerpoint/2010/main" val="410976896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Apical Meristem</a:t>
            </a:r>
          </a:p>
        </p:txBody>
      </p:sp>
      <p:pic>
        <p:nvPicPr>
          <p:cNvPr id="34818" name="Picture 2" descr="micrograph of the apical meriste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28557" y="0"/>
            <a:ext cx="51435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593932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Root Tip</a:t>
            </a:r>
          </a:p>
        </p:txBody>
      </p:sp>
      <p:pic>
        <p:nvPicPr>
          <p:cNvPr id="35842" name="Picture 2" descr="Microphotograph of rapidly dividing apical meriste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59985" y="1571424"/>
            <a:ext cx="6672031" cy="50040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18524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1" y="365129"/>
            <a:ext cx="5148944" cy="1325563"/>
          </a:xfrm>
        </p:spPr>
        <p:txBody>
          <a:bodyPr/>
          <a:lstStyle/>
          <a:p>
            <a:r>
              <a:rPr lang="en-US" dirty="0" err="1"/>
              <a:t>Sclerenchymal</a:t>
            </a:r>
            <a:endParaRPr lang="en-US" dirty="0"/>
          </a:p>
        </p:txBody>
      </p:sp>
      <p:graphicFrame>
        <p:nvGraphicFramePr>
          <p:cNvPr id="4" name="Content Placeholder 3"/>
          <p:cNvGraphicFramePr>
            <a:graphicFrameLocks noGrp="1"/>
          </p:cNvGraphicFramePr>
          <p:nvPr>
            <p:ph idx="4294967295"/>
            <p:extLst>
              <p:ext uri="{D42A27DB-BD31-4B8C-83A1-F6EECF244321}">
                <p14:modId xmlns:p14="http://schemas.microsoft.com/office/powerpoint/2010/main" val="3965112598"/>
              </p:ext>
            </p:extLst>
          </p:nvPr>
        </p:nvGraphicFramePr>
        <p:xfrm>
          <a:off x="1524001" y="3935677"/>
          <a:ext cx="7780566" cy="2118056"/>
        </p:xfrm>
        <a:graphic>
          <a:graphicData uri="http://schemas.openxmlformats.org/drawingml/2006/table">
            <a:tbl>
              <a:tblPr firstRow="1"/>
              <a:tblGrid>
                <a:gridCol w="2593522">
                  <a:extLst>
                    <a:ext uri="{9D8B030D-6E8A-4147-A177-3AD203B41FA5}">
                      <a16:colId xmlns:a16="http://schemas.microsoft.com/office/drawing/2014/main" val="1445239276"/>
                    </a:ext>
                  </a:extLst>
                </a:gridCol>
                <a:gridCol w="2593522">
                  <a:extLst>
                    <a:ext uri="{9D8B030D-6E8A-4147-A177-3AD203B41FA5}">
                      <a16:colId xmlns:a16="http://schemas.microsoft.com/office/drawing/2014/main" val="2120713052"/>
                    </a:ext>
                  </a:extLst>
                </a:gridCol>
                <a:gridCol w="2593522">
                  <a:extLst>
                    <a:ext uri="{9D8B030D-6E8A-4147-A177-3AD203B41FA5}">
                      <a16:colId xmlns:a16="http://schemas.microsoft.com/office/drawing/2014/main" val="2293115545"/>
                    </a:ext>
                  </a:extLst>
                </a:gridCol>
              </a:tblGrid>
              <a:tr h="1059028">
                <a:tc>
                  <a:txBody>
                    <a:bodyPr/>
                    <a:lstStyle/>
                    <a:p>
                      <a:pPr algn="l" fontAlgn="ctr"/>
                      <a:r>
                        <a:rPr lang="en-US" sz="2000" b="1" dirty="0">
                          <a:solidFill>
                            <a:srgbClr val="222222"/>
                          </a:solidFill>
                          <a:effectLst/>
                          <a:latin typeface="Century Gothic" panose="020B0502020202020204" pitchFamily="34" charset="0"/>
                          <a:ea typeface="Tahoma" panose="020B0604030504040204" pitchFamily="34" charset="0"/>
                          <a:cs typeface="Tahoma" panose="020B0604030504040204" pitchFamily="34" charset="0"/>
                        </a:rPr>
                        <a:t>Structure</a:t>
                      </a:r>
                    </a:p>
                  </a:txBody>
                  <a:tcPr marL="199817" marR="199817" marT="49954" marB="49954" anchor="ctr">
                    <a:lnL>
                      <a:noFill/>
                    </a:lnL>
                    <a:lnR>
                      <a:noFill/>
                    </a:lnR>
                    <a:lnT w="9525" cap="flat" cmpd="sng" algn="ctr">
                      <a:solidFill>
                        <a:srgbClr val="E7E7E7"/>
                      </a:solidFill>
                      <a:prstDash val="solid"/>
                      <a:round/>
                      <a:headEnd type="none" w="med" len="med"/>
                      <a:tailEnd type="none" w="med" len="med"/>
                    </a:lnT>
                    <a:lnB>
                      <a:noFill/>
                    </a:lnB>
                    <a:solidFill>
                      <a:srgbClr val="FFFFFF"/>
                    </a:solidFill>
                  </a:tcPr>
                </a:tc>
                <a:tc>
                  <a:txBody>
                    <a:bodyPr/>
                    <a:lstStyle/>
                    <a:p>
                      <a:pPr algn="l" fontAlgn="base"/>
                      <a:r>
                        <a:rPr lang="en-US" sz="2000" b="1" dirty="0">
                          <a:solidFill>
                            <a:srgbClr val="222222"/>
                          </a:solidFill>
                          <a:effectLst/>
                          <a:latin typeface="Century Gothic" panose="020B0502020202020204" pitchFamily="34" charset="0"/>
                          <a:ea typeface="Tahoma" panose="020B0604030504040204" pitchFamily="34" charset="0"/>
                          <a:cs typeface="Tahoma" panose="020B0604030504040204" pitchFamily="34" charset="0"/>
                        </a:rPr>
                        <a:t>Function</a:t>
                      </a:r>
                    </a:p>
                  </a:txBody>
                  <a:tcPr marL="199817" marR="199817" marT="49954" marB="49954" anchor="ctr">
                    <a:lnL>
                      <a:noFill/>
                    </a:lnL>
                    <a:lnR>
                      <a:noFill/>
                    </a:lnR>
                    <a:lnT w="9525" cap="flat" cmpd="sng" algn="ctr">
                      <a:solidFill>
                        <a:srgbClr val="E7E7E7"/>
                      </a:solidFill>
                      <a:prstDash val="solid"/>
                      <a:round/>
                      <a:headEnd type="none" w="med" len="med"/>
                      <a:tailEnd type="none" w="med" len="med"/>
                    </a:lnT>
                    <a:lnB>
                      <a:noFill/>
                    </a:lnB>
                    <a:solidFill>
                      <a:srgbClr val="FFFFFF"/>
                    </a:solidFill>
                  </a:tcPr>
                </a:tc>
                <a:tc>
                  <a:txBody>
                    <a:bodyPr/>
                    <a:lstStyle/>
                    <a:p>
                      <a:pPr algn="l" fontAlgn="base"/>
                      <a:r>
                        <a:rPr lang="en-US" sz="2000" b="1" dirty="0">
                          <a:solidFill>
                            <a:srgbClr val="222222"/>
                          </a:solidFill>
                          <a:effectLst/>
                          <a:latin typeface="Century Gothic" panose="020B0502020202020204" pitchFamily="34" charset="0"/>
                          <a:ea typeface="Tahoma" panose="020B0604030504040204" pitchFamily="34" charset="0"/>
                          <a:cs typeface="Tahoma" panose="020B0604030504040204" pitchFamily="34" charset="0"/>
                        </a:rPr>
                        <a:t>Example</a:t>
                      </a:r>
                    </a:p>
                  </a:txBody>
                  <a:tcPr marL="199817" marR="199817" marT="49954" marB="49954" anchor="ctr">
                    <a:lnL>
                      <a:noFill/>
                    </a:lnL>
                    <a:lnR>
                      <a:noFill/>
                    </a:lnR>
                    <a:lnT w="9525" cap="flat" cmpd="sng" algn="ctr">
                      <a:solidFill>
                        <a:srgbClr val="E7E7E7"/>
                      </a:solidFill>
                      <a:prstDash val="solid"/>
                      <a:round/>
                      <a:headEnd type="none" w="med" len="med"/>
                      <a:tailEnd type="none" w="med" len="med"/>
                    </a:lnT>
                    <a:lnB>
                      <a:noFill/>
                    </a:lnB>
                    <a:solidFill>
                      <a:srgbClr val="FFFFFF"/>
                    </a:solidFill>
                  </a:tcPr>
                </a:tc>
                <a:extLst>
                  <a:ext uri="{0D108BD9-81ED-4DB2-BD59-A6C34878D82A}">
                    <a16:rowId xmlns:a16="http://schemas.microsoft.com/office/drawing/2014/main" val="3604254490"/>
                  </a:ext>
                </a:extLst>
              </a:tr>
              <a:tr h="1059028">
                <a:tc>
                  <a:txBody>
                    <a:bodyPr/>
                    <a:lstStyle/>
                    <a:p>
                      <a:pPr algn="l" fontAlgn="ctr"/>
                      <a:r>
                        <a:rPr lang="en-US" sz="2000" dirty="0">
                          <a:solidFill>
                            <a:srgbClr val="222222"/>
                          </a:solidFill>
                          <a:effectLst/>
                          <a:latin typeface="Century Gothic" panose="020B0502020202020204" pitchFamily="34" charset="0"/>
                          <a:ea typeface="Tahoma" panose="020B0604030504040204" pitchFamily="34" charset="0"/>
                          <a:cs typeface="Tahoma" panose="020B0604030504040204" pitchFamily="34" charset="0"/>
                        </a:rPr>
                        <a:t>very thick cell walls containing lignin</a:t>
                      </a:r>
                    </a:p>
                  </a:txBody>
                  <a:tcPr marL="199817" marR="199817" marT="49954" marB="49954" anchor="ctr">
                    <a:lnL>
                      <a:noFill/>
                    </a:lnL>
                    <a:lnR>
                      <a:noFill/>
                    </a:lnR>
                    <a:lnT w="9525" cap="flat" cmpd="sng" algn="ctr">
                      <a:noFill/>
                      <a:prstDash val="solid"/>
                      <a:round/>
                      <a:headEnd type="none" w="med" len="med"/>
                      <a:tailEnd type="none" w="med" len="med"/>
                    </a:lnT>
                    <a:lnB>
                      <a:noFill/>
                    </a:lnB>
                    <a:solidFill>
                      <a:srgbClr val="FFFFFF"/>
                    </a:solidFill>
                  </a:tcPr>
                </a:tc>
                <a:tc>
                  <a:txBody>
                    <a:bodyPr/>
                    <a:lstStyle/>
                    <a:p>
                      <a:pPr algn="l" fontAlgn="base"/>
                      <a:r>
                        <a:rPr lang="en-US" sz="2000" b="0">
                          <a:solidFill>
                            <a:srgbClr val="222222"/>
                          </a:solidFill>
                          <a:effectLst/>
                          <a:latin typeface="Century Gothic" panose="020B0502020202020204" pitchFamily="34" charset="0"/>
                          <a:ea typeface="Tahoma" panose="020B0604030504040204" pitchFamily="34" charset="0"/>
                          <a:cs typeface="Tahoma" panose="020B0604030504040204" pitchFamily="34" charset="0"/>
                        </a:rPr>
                        <a:t>support</a:t>
                      </a:r>
                    </a:p>
                    <a:p>
                      <a:pPr algn="l" fontAlgn="base"/>
                      <a:r>
                        <a:rPr lang="en-US" sz="2000" b="0">
                          <a:solidFill>
                            <a:srgbClr val="222222"/>
                          </a:solidFill>
                          <a:effectLst/>
                          <a:latin typeface="Century Gothic" panose="020B0502020202020204" pitchFamily="34" charset="0"/>
                          <a:ea typeface="Tahoma" panose="020B0604030504040204" pitchFamily="34" charset="0"/>
                          <a:cs typeface="Tahoma" panose="020B0604030504040204" pitchFamily="34" charset="0"/>
                        </a:rPr>
                        <a:t>strength</a:t>
                      </a:r>
                    </a:p>
                  </a:txBody>
                  <a:tcPr marL="199817" marR="199817" marT="49954" marB="49954" anchor="ctr">
                    <a:lnL>
                      <a:noFill/>
                    </a:lnL>
                    <a:lnR>
                      <a:noFill/>
                    </a:lnR>
                    <a:lnT w="9525" cap="flat" cmpd="sng" algn="ctr">
                      <a:noFill/>
                      <a:prstDash val="solid"/>
                      <a:round/>
                      <a:headEnd type="none" w="med" len="med"/>
                      <a:tailEnd type="none" w="med" len="med"/>
                    </a:lnT>
                    <a:lnB>
                      <a:noFill/>
                    </a:lnB>
                    <a:solidFill>
                      <a:srgbClr val="FFFFFF"/>
                    </a:solidFill>
                  </a:tcPr>
                </a:tc>
                <a:tc>
                  <a:txBody>
                    <a:bodyPr/>
                    <a:lstStyle/>
                    <a:p>
                      <a:pPr algn="l" fontAlgn="base"/>
                      <a:r>
                        <a:rPr lang="en-US" sz="2000" b="0" dirty="0">
                          <a:solidFill>
                            <a:srgbClr val="222222"/>
                          </a:solidFill>
                          <a:effectLst/>
                          <a:latin typeface="Century Gothic" panose="020B0502020202020204" pitchFamily="34" charset="0"/>
                          <a:ea typeface="Tahoma" panose="020B0604030504040204" pitchFamily="34" charset="0"/>
                          <a:cs typeface="Tahoma" panose="020B0604030504040204" pitchFamily="34" charset="0"/>
                        </a:rPr>
                        <a:t>tough fibers in jute (used to make rope)</a:t>
                      </a:r>
                    </a:p>
                  </a:txBody>
                  <a:tcPr marL="199817" marR="199817" marT="49954" marB="49954" anchor="ctr">
                    <a:lnL>
                      <a:noFill/>
                    </a:lnL>
                    <a:lnR>
                      <a:noFill/>
                    </a:lnR>
                    <a:lnT w="9525" cap="flat" cmpd="sng" algn="ctr">
                      <a:noFill/>
                      <a:prstDash val="solid"/>
                      <a:round/>
                      <a:headEnd type="none" w="med" len="med"/>
                      <a:tailEnd type="none" w="med" len="med"/>
                    </a:lnT>
                    <a:lnB>
                      <a:noFill/>
                    </a:lnB>
                    <a:solidFill>
                      <a:srgbClr val="FFFFFF"/>
                    </a:solidFill>
                  </a:tcPr>
                </a:tc>
                <a:extLst>
                  <a:ext uri="{0D108BD9-81ED-4DB2-BD59-A6C34878D82A}">
                    <a16:rowId xmlns:a16="http://schemas.microsoft.com/office/drawing/2014/main" val="3791162898"/>
                  </a:ext>
                </a:extLst>
              </a:tr>
            </a:tbl>
          </a:graphicData>
        </a:graphic>
      </p:graphicFrame>
      <p:pic>
        <p:nvPicPr>
          <p:cNvPr id="5125" name="Picture 5" descr="a frayed rope showing the thick fibers found in jut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36822" y="365129"/>
            <a:ext cx="3902528" cy="25918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681594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Primary and Secondary Growth</a:t>
            </a:r>
          </a:p>
        </p:txBody>
      </p:sp>
      <p:pic>
        <p:nvPicPr>
          <p:cNvPr id="36866" name="Picture 2" descr="In primary growth, there are five components: The exterior is called the epidermis. The interior is ground tissue. Inside the ground tissue, there is a ring known as the vascular cambium. Attached to the vascular cambium are primary phloem and primary xylem. In secondary growth, there are several more components. From outside to in the different layers are as follows: Cork, Bark, inner bark, ground tissue, primary phloem, secondary phloem, vascular cambium, primary xylem, and finally the secondary xylem, which has four growth rings in this example."/>
          <p:cNvPicPr>
            <a:picLocks noGrp="1" noChangeAspect="1" noChangeArrowheads="1"/>
          </p:cNvPicPr>
          <p:nvPr>
            <p:ph idx="4294967295"/>
          </p:nvPr>
        </p:nvPicPr>
        <p:blipFill>
          <a:blip r:embed="rId3">
            <a:extLst>
              <a:ext uri="{28A0092B-C50C-407E-A947-70E740481C1C}">
                <a14:useLocalDpi xmlns:a14="http://schemas.microsoft.com/office/drawing/2010/main" val="0"/>
              </a:ext>
            </a:extLst>
          </a:blip>
          <a:srcRect/>
          <a:stretch>
            <a:fillRect/>
          </a:stretch>
        </p:blipFill>
        <p:spPr bwMode="auto">
          <a:xfrm>
            <a:off x="2396836" y="1514473"/>
            <a:ext cx="7004050" cy="4978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415645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Annual Rings</a:t>
            </a:r>
          </a:p>
        </p:txBody>
      </p:sp>
      <p:pic>
        <p:nvPicPr>
          <p:cNvPr id="37890" name="Picture 2" descr="Photo shows a cross section of a large tree trunk with many rings projecting outward from the center."/>
          <p:cNvPicPr>
            <a:picLocks noGrp="1" noChangeAspect="1" noChangeArrowheads="1"/>
          </p:cNvPicPr>
          <p:nvPr>
            <p:ph idx="4294967295"/>
          </p:nvPr>
        </p:nvPicPr>
        <p:blipFill>
          <a:blip r:embed="rId3">
            <a:extLst>
              <a:ext uri="{28A0092B-C50C-407E-A947-70E740481C1C}">
                <a14:useLocalDpi xmlns:a14="http://schemas.microsoft.com/office/drawing/2010/main" val="0"/>
              </a:ext>
            </a:extLst>
          </a:blip>
          <a:srcRect/>
          <a:stretch>
            <a:fillRect/>
          </a:stretch>
        </p:blipFill>
        <p:spPr bwMode="auto">
          <a:xfrm>
            <a:off x="2116137" y="1884651"/>
            <a:ext cx="7959725" cy="41544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9123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Plant Hormones</a:t>
            </a:r>
          </a:p>
        </p:txBody>
      </p:sp>
      <p:sp>
        <p:nvSpPr>
          <p:cNvPr id="3" name="Content Placeholder 2"/>
          <p:cNvSpPr>
            <a:spLocks noGrp="1"/>
          </p:cNvSpPr>
          <p:nvPr>
            <p:ph type="body" idx="1"/>
          </p:nvPr>
        </p:nvSpPr>
        <p:spPr/>
        <p:txBody>
          <a:bodyPr/>
          <a:lstStyle/>
          <a:p>
            <a:pPr marL="0" indent="0">
              <a:buNone/>
            </a:pPr>
            <a:r>
              <a:rPr lang="en-US" dirty="0"/>
              <a:t>A plant’s sensory response to external stimuli relies on chemical messengers. Plant hormones affect all aspects of plant life, from flowering to fruit setting and maturation, and from phototropism to leaf fall. Potentially every cell in a plant can produce plant hormones. They can act in their cell of origin or be transported to other portions of the plant body, with many plant responses involving the synergistic or antagonistic interaction of two or more hormones. </a:t>
            </a:r>
          </a:p>
        </p:txBody>
      </p:sp>
    </p:spTree>
    <p:extLst>
      <p:ext uri="{BB962C8B-B14F-4D97-AF65-F5344CB8AC3E}">
        <p14:creationId xmlns:p14="http://schemas.microsoft.com/office/powerpoint/2010/main" val="257606221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Auxins</a:t>
            </a:r>
          </a:p>
        </p:txBody>
      </p:sp>
      <p:sp>
        <p:nvSpPr>
          <p:cNvPr id="3" name="Content Placeholder 2"/>
          <p:cNvSpPr>
            <a:spLocks noGrp="1"/>
          </p:cNvSpPr>
          <p:nvPr>
            <p:ph type="body" idx="1"/>
          </p:nvPr>
        </p:nvSpPr>
        <p:spPr/>
        <p:txBody>
          <a:bodyPr>
            <a:normAutofit/>
          </a:bodyPr>
          <a:lstStyle/>
          <a:p>
            <a:pPr marL="0" indent="0">
              <a:buNone/>
            </a:pPr>
            <a:r>
              <a:rPr lang="en-US" dirty="0"/>
              <a:t>The term auxin is derived from the Greek word </a:t>
            </a:r>
            <a:r>
              <a:rPr lang="en-US" i="1" dirty="0" err="1"/>
              <a:t>auxein</a:t>
            </a:r>
            <a:r>
              <a:rPr lang="en-US" dirty="0"/>
              <a:t>, which means “to grow.” Auxins are the main hormones responsible for cell elongation in phototropism and gravitropism. They also control the differentiation of meristem into vascular tissue, and promote leaf development and arrangement. Flowering, fruit setting and ripening, and inhibition of abscission (leaf falling) are other plant responses under the direct or indirect control of auxins.</a:t>
            </a:r>
          </a:p>
        </p:txBody>
      </p:sp>
    </p:spTree>
    <p:extLst>
      <p:ext uri="{BB962C8B-B14F-4D97-AF65-F5344CB8AC3E}">
        <p14:creationId xmlns:p14="http://schemas.microsoft.com/office/powerpoint/2010/main" val="411399969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Other Plant Hormones</a:t>
            </a:r>
          </a:p>
        </p:txBody>
      </p:sp>
      <p:sp>
        <p:nvSpPr>
          <p:cNvPr id="3" name="Content Placeholder 2"/>
          <p:cNvSpPr>
            <a:spLocks noGrp="1"/>
          </p:cNvSpPr>
          <p:nvPr>
            <p:ph type="body" idx="1"/>
          </p:nvPr>
        </p:nvSpPr>
        <p:spPr>
          <a:xfrm>
            <a:off x="955964" y="1825625"/>
            <a:ext cx="9083386" cy="4803775"/>
          </a:xfrm>
        </p:spPr>
        <p:txBody>
          <a:bodyPr>
            <a:normAutofit/>
          </a:bodyPr>
          <a:lstStyle/>
          <a:p>
            <a:r>
              <a:rPr lang="en-US" dirty="0"/>
              <a:t>Cytokinin is a hormone that promotes cytokinesis (cell division.</a:t>
            </a:r>
          </a:p>
          <a:p>
            <a:r>
              <a:rPr lang="en-US" dirty="0"/>
              <a:t>Abscisic acid inhibits stem elongation and induces dormancy in lateral buds.</a:t>
            </a:r>
          </a:p>
          <a:p>
            <a:r>
              <a:rPr lang="en-US" dirty="0"/>
              <a:t>Ethylene is associated with fruit ripening, flower wilting, and leaf fall. </a:t>
            </a:r>
          </a:p>
          <a:p>
            <a:r>
              <a:rPr lang="en-US" dirty="0" err="1"/>
              <a:t>Jasmonates</a:t>
            </a:r>
            <a:r>
              <a:rPr lang="en-US" dirty="0"/>
              <a:t> coordinate defense responses to herbivory. </a:t>
            </a:r>
          </a:p>
          <a:p>
            <a:r>
              <a:rPr lang="en-US" dirty="0" err="1"/>
              <a:t>Oligosaccharins</a:t>
            </a:r>
            <a:r>
              <a:rPr lang="en-US" dirty="0"/>
              <a:t> play a role in plant defense against bacterial and fungal infections. </a:t>
            </a:r>
          </a:p>
          <a:p>
            <a:r>
              <a:rPr lang="en-US" dirty="0" err="1"/>
              <a:t>Strigolactones</a:t>
            </a:r>
            <a:r>
              <a:rPr lang="en-US" dirty="0"/>
              <a:t> promote seed germination and play a role in the establishment of mycorrhizae</a:t>
            </a:r>
          </a:p>
          <a:p>
            <a:pPr marL="0" indent="0">
              <a:buNone/>
            </a:pPr>
            <a:endParaRPr lang="en-US" dirty="0"/>
          </a:p>
        </p:txBody>
      </p:sp>
    </p:spTree>
    <p:extLst>
      <p:ext uri="{BB962C8B-B14F-4D97-AF65-F5344CB8AC3E}">
        <p14:creationId xmlns:p14="http://schemas.microsoft.com/office/powerpoint/2010/main" val="131238879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69818" y="365129"/>
            <a:ext cx="4505696" cy="1325563"/>
          </a:xfrm>
        </p:spPr>
        <p:txBody>
          <a:bodyPr/>
          <a:lstStyle/>
          <a:p>
            <a:r>
              <a:rPr lang="en-US" dirty="0"/>
              <a:t>Gibberellins</a:t>
            </a:r>
          </a:p>
        </p:txBody>
      </p:sp>
      <p:sp>
        <p:nvSpPr>
          <p:cNvPr id="3" name="Content Placeholder 2"/>
          <p:cNvSpPr>
            <a:spLocks noGrp="1"/>
          </p:cNvSpPr>
          <p:nvPr>
            <p:ph type="body" idx="1"/>
          </p:nvPr>
        </p:nvSpPr>
        <p:spPr>
          <a:xfrm>
            <a:off x="969818" y="1825625"/>
            <a:ext cx="4734296" cy="4351338"/>
          </a:xfrm>
        </p:spPr>
        <p:txBody>
          <a:bodyPr/>
          <a:lstStyle/>
          <a:p>
            <a:pPr marL="0" indent="0">
              <a:buNone/>
            </a:pPr>
            <a:r>
              <a:rPr lang="en-US" dirty="0"/>
              <a:t>Gibberellins (GAs) are a group of about 125 closely related plant hormones that stimulate shoot elongation, seed germination, and fruit and flower maturation.</a:t>
            </a:r>
          </a:p>
        </p:txBody>
      </p:sp>
      <p:pic>
        <p:nvPicPr>
          <p:cNvPr id="38914" name="Picture 2" descr=" Photo shows a bunch of reddish grapes growing on a vin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91226" y="365129"/>
            <a:ext cx="4048125" cy="6143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05345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Plant Nutrition</a:t>
            </a:r>
          </a:p>
        </p:txBody>
      </p:sp>
      <p:sp>
        <p:nvSpPr>
          <p:cNvPr id="3" name="Content Placeholder 2"/>
          <p:cNvSpPr>
            <a:spLocks noGrp="1"/>
          </p:cNvSpPr>
          <p:nvPr>
            <p:ph type="body" idx="1"/>
          </p:nvPr>
        </p:nvSpPr>
        <p:spPr>
          <a:xfrm>
            <a:off x="838200" y="1825625"/>
            <a:ext cx="9201150" cy="4885418"/>
          </a:xfrm>
        </p:spPr>
        <p:txBody>
          <a:bodyPr>
            <a:normAutofit/>
          </a:bodyPr>
          <a:lstStyle/>
          <a:p>
            <a:pPr marL="0" indent="0">
              <a:buNone/>
            </a:pPr>
            <a:r>
              <a:rPr lang="en-US" dirty="0"/>
              <a:t>Plants absorb inorganic nutrients and water through their root system, and carbon dioxide from the environment. The combination of organic compounds, along with water, carbon dioxide, and sunlight, produce the energy that allows plants to grow. Inorganic compounds form the majority of the soil solution. Plants access water though the soil. Water is absorbed by the plant root, transports nutrients throughout the plant, and maintains the structure of the plant. Essential elements are indispensable elements for plant growth. They are divided into macronutrients and micronutrients. </a:t>
            </a:r>
          </a:p>
        </p:txBody>
      </p:sp>
    </p:spTree>
    <p:extLst>
      <p:ext uri="{BB962C8B-B14F-4D97-AF65-F5344CB8AC3E}">
        <p14:creationId xmlns:p14="http://schemas.microsoft.com/office/powerpoint/2010/main" val="198747061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6691" y="365129"/>
            <a:ext cx="4539839" cy="3145515"/>
          </a:xfrm>
        </p:spPr>
        <p:txBody>
          <a:bodyPr>
            <a:normAutofit/>
          </a:bodyPr>
          <a:lstStyle/>
          <a:p>
            <a:r>
              <a:rPr lang="en-US" dirty="0"/>
              <a:t>Plants absorb water through root hairs.</a:t>
            </a:r>
          </a:p>
        </p:txBody>
      </p:sp>
      <p:pic>
        <p:nvPicPr>
          <p:cNvPr id="39938" name="Picture 2" descr="Illustration shows a root tip. The tip of the root is bare, and hairs grow further up. A cross section at the top of the root reveals xylem tissue interspersed by four ovals containing phloem at the peripher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34126" y="738189"/>
            <a:ext cx="3705225" cy="54387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449438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Essential Elements for Plant Growth</a:t>
            </a:r>
          </a:p>
        </p:txBody>
      </p:sp>
      <p:graphicFrame>
        <p:nvGraphicFramePr>
          <p:cNvPr id="4" name="Content Placeholder 3"/>
          <p:cNvGraphicFramePr>
            <a:graphicFrameLocks noGrp="1"/>
          </p:cNvGraphicFramePr>
          <p:nvPr>
            <p:ph idx="4294967295"/>
            <p:extLst>
              <p:ext uri="{D42A27DB-BD31-4B8C-83A1-F6EECF244321}">
                <p14:modId xmlns:p14="http://schemas.microsoft.com/office/powerpoint/2010/main" val="2685580752"/>
              </p:ext>
            </p:extLst>
          </p:nvPr>
        </p:nvGraphicFramePr>
        <p:xfrm>
          <a:off x="1676400" y="1415906"/>
          <a:ext cx="7886700" cy="5272210"/>
        </p:xfrm>
        <a:graphic>
          <a:graphicData uri="http://schemas.openxmlformats.org/drawingml/2006/table">
            <a:tbl>
              <a:tblPr firstRow="1"/>
              <a:tblGrid>
                <a:gridCol w="3943350">
                  <a:extLst>
                    <a:ext uri="{9D8B030D-6E8A-4147-A177-3AD203B41FA5}">
                      <a16:colId xmlns:a16="http://schemas.microsoft.com/office/drawing/2014/main" val="2892494443"/>
                    </a:ext>
                  </a:extLst>
                </a:gridCol>
                <a:gridCol w="3943350">
                  <a:extLst>
                    <a:ext uri="{9D8B030D-6E8A-4147-A177-3AD203B41FA5}">
                      <a16:colId xmlns:a16="http://schemas.microsoft.com/office/drawing/2014/main" val="1638951637"/>
                    </a:ext>
                  </a:extLst>
                </a:gridCol>
              </a:tblGrid>
              <a:tr h="475489">
                <a:tc>
                  <a:txBody>
                    <a:bodyPr/>
                    <a:lstStyle/>
                    <a:p>
                      <a:pPr algn="l" fontAlgn="ctr"/>
                      <a:r>
                        <a:rPr lang="en-US" sz="2200" b="1">
                          <a:solidFill>
                            <a:srgbClr val="000000"/>
                          </a:solidFill>
                          <a:effectLst/>
                          <a:latin typeface="Century Gothic" panose="020B0502020202020204" pitchFamily="34" charset="0"/>
                          <a:ea typeface="Tahoma" panose="020B0604030504040204" pitchFamily="34" charset="0"/>
                          <a:cs typeface="Tahoma" panose="020B0604030504040204" pitchFamily="34" charset="0"/>
                        </a:rPr>
                        <a:t>Macronutrients</a:t>
                      </a:r>
                    </a:p>
                  </a:txBody>
                  <a:tcPr marL="199817" marR="199817" marT="74931" marB="74931" anchor="ctr">
                    <a:lnL>
                      <a:noFill/>
                    </a:lnL>
                    <a:lnR>
                      <a:noFill/>
                    </a:lnR>
                    <a:lnT>
                      <a:noFill/>
                    </a:lnT>
                    <a:lnB w="9525" cap="flat" cmpd="sng" algn="ctr">
                      <a:solidFill>
                        <a:srgbClr val="E7E7E7"/>
                      </a:solidFill>
                      <a:prstDash val="solid"/>
                      <a:round/>
                      <a:headEnd type="none" w="med" len="med"/>
                      <a:tailEnd type="none" w="med" len="med"/>
                    </a:lnB>
                    <a:solidFill>
                      <a:srgbClr val="F9F9F9"/>
                    </a:solidFill>
                  </a:tcPr>
                </a:tc>
                <a:tc>
                  <a:txBody>
                    <a:bodyPr/>
                    <a:lstStyle/>
                    <a:p>
                      <a:pPr algn="l" fontAlgn="ctr"/>
                      <a:r>
                        <a:rPr lang="en-US" sz="2200" b="1" dirty="0">
                          <a:solidFill>
                            <a:srgbClr val="000000"/>
                          </a:solidFill>
                          <a:effectLst/>
                          <a:latin typeface="Century Gothic" panose="020B0502020202020204" pitchFamily="34" charset="0"/>
                          <a:ea typeface="Tahoma" panose="020B0604030504040204" pitchFamily="34" charset="0"/>
                          <a:cs typeface="Tahoma" panose="020B0604030504040204" pitchFamily="34" charset="0"/>
                        </a:rPr>
                        <a:t>Micronutrients</a:t>
                      </a:r>
                    </a:p>
                  </a:txBody>
                  <a:tcPr marL="199817" marR="199817" marT="74931" marB="74931" anchor="ctr">
                    <a:lnL>
                      <a:noFill/>
                    </a:lnL>
                    <a:lnR>
                      <a:noFill/>
                    </a:lnR>
                    <a:lnT>
                      <a:noFill/>
                    </a:lnT>
                    <a:lnB w="9525" cap="flat" cmpd="sng" algn="ctr">
                      <a:solidFill>
                        <a:srgbClr val="E7E7E7"/>
                      </a:solidFill>
                      <a:prstDash val="solid"/>
                      <a:round/>
                      <a:headEnd type="none" w="med" len="med"/>
                      <a:tailEnd type="none" w="med" len="med"/>
                    </a:lnB>
                    <a:solidFill>
                      <a:srgbClr val="F9F9F9"/>
                    </a:solidFill>
                  </a:tcPr>
                </a:tc>
                <a:extLst>
                  <a:ext uri="{0D108BD9-81ED-4DB2-BD59-A6C34878D82A}">
                    <a16:rowId xmlns:a16="http://schemas.microsoft.com/office/drawing/2014/main" val="3350422269"/>
                  </a:ext>
                </a:extLst>
              </a:tr>
              <a:tr h="426529">
                <a:tc>
                  <a:txBody>
                    <a:bodyPr/>
                    <a:lstStyle/>
                    <a:p>
                      <a:pPr algn="l" fontAlgn="ctr"/>
                      <a:r>
                        <a:rPr lang="en-US" sz="2200">
                          <a:solidFill>
                            <a:srgbClr val="222222"/>
                          </a:solidFill>
                          <a:effectLst/>
                          <a:latin typeface="Century Gothic" panose="020B0502020202020204" pitchFamily="34" charset="0"/>
                          <a:ea typeface="Tahoma" panose="020B0604030504040204" pitchFamily="34" charset="0"/>
                          <a:cs typeface="Tahoma" panose="020B0604030504040204" pitchFamily="34" charset="0"/>
                        </a:rPr>
                        <a:t>Carbon (C)</a:t>
                      </a:r>
                    </a:p>
                  </a:txBody>
                  <a:tcPr marL="199817" marR="199817" marT="49954" marB="49954" anchor="ctr">
                    <a:lnL>
                      <a:noFill/>
                    </a:lnL>
                    <a:lnR>
                      <a:noFill/>
                    </a:lnR>
                    <a:lnT w="9525" cap="flat" cmpd="sng" algn="ctr">
                      <a:solidFill>
                        <a:srgbClr val="E7E7E7"/>
                      </a:solidFill>
                      <a:prstDash val="solid"/>
                      <a:round/>
                      <a:headEnd type="none" w="med" len="med"/>
                      <a:tailEnd type="none" w="med" len="med"/>
                    </a:lnT>
                    <a:lnB w="9525" cap="flat" cmpd="sng" algn="ctr">
                      <a:solidFill>
                        <a:srgbClr val="E7E7E7"/>
                      </a:solidFill>
                      <a:prstDash val="solid"/>
                      <a:round/>
                      <a:headEnd type="none" w="med" len="med"/>
                      <a:tailEnd type="none" w="med" len="med"/>
                    </a:lnB>
                    <a:solidFill>
                      <a:srgbClr val="FFFFFF"/>
                    </a:solidFill>
                  </a:tcPr>
                </a:tc>
                <a:tc>
                  <a:txBody>
                    <a:bodyPr/>
                    <a:lstStyle/>
                    <a:p>
                      <a:pPr algn="l" fontAlgn="ctr"/>
                      <a:r>
                        <a:rPr lang="en-US" sz="2200">
                          <a:solidFill>
                            <a:srgbClr val="222222"/>
                          </a:solidFill>
                          <a:effectLst/>
                          <a:latin typeface="Century Gothic" panose="020B0502020202020204" pitchFamily="34" charset="0"/>
                          <a:ea typeface="Tahoma" panose="020B0604030504040204" pitchFamily="34" charset="0"/>
                          <a:cs typeface="Tahoma" panose="020B0604030504040204" pitchFamily="34" charset="0"/>
                        </a:rPr>
                        <a:t>Iron (Fe)</a:t>
                      </a:r>
                    </a:p>
                  </a:txBody>
                  <a:tcPr marL="199817" marR="199817" marT="49954" marB="49954" anchor="ctr">
                    <a:lnL>
                      <a:noFill/>
                    </a:lnL>
                    <a:lnR>
                      <a:noFill/>
                    </a:lnR>
                    <a:lnT w="9525" cap="flat" cmpd="sng" algn="ctr">
                      <a:solidFill>
                        <a:srgbClr val="E7E7E7"/>
                      </a:solidFill>
                      <a:prstDash val="solid"/>
                      <a:round/>
                      <a:headEnd type="none" w="med" len="med"/>
                      <a:tailEnd type="none" w="med" len="med"/>
                    </a:lnT>
                    <a:lnB w="9525" cap="flat" cmpd="sng" algn="ctr">
                      <a:solidFill>
                        <a:srgbClr val="E7E7E7"/>
                      </a:solidFill>
                      <a:prstDash val="solid"/>
                      <a:round/>
                      <a:headEnd type="none" w="med" len="med"/>
                      <a:tailEnd type="none" w="med" len="med"/>
                    </a:lnB>
                    <a:solidFill>
                      <a:srgbClr val="FFFFFF"/>
                    </a:solidFill>
                  </a:tcPr>
                </a:tc>
                <a:extLst>
                  <a:ext uri="{0D108BD9-81ED-4DB2-BD59-A6C34878D82A}">
                    <a16:rowId xmlns:a16="http://schemas.microsoft.com/office/drawing/2014/main" val="2551839486"/>
                  </a:ext>
                </a:extLst>
              </a:tr>
              <a:tr h="426529">
                <a:tc>
                  <a:txBody>
                    <a:bodyPr/>
                    <a:lstStyle/>
                    <a:p>
                      <a:pPr algn="l" fontAlgn="ctr"/>
                      <a:r>
                        <a:rPr lang="en-US" sz="2200" dirty="0">
                          <a:solidFill>
                            <a:srgbClr val="222222"/>
                          </a:solidFill>
                          <a:effectLst/>
                          <a:latin typeface="Century Gothic" panose="020B0502020202020204" pitchFamily="34" charset="0"/>
                          <a:ea typeface="Tahoma" panose="020B0604030504040204" pitchFamily="34" charset="0"/>
                          <a:cs typeface="Tahoma" panose="020B0604030504040204" pitchFamily="34" charset="0"/>
                        </a:rPr>
                        <a:t>Hydrogen (H)</a:t>
                      </a:r>
                    </a:p>
                  </a:txBody>
                  <a:tcPr marL="199817" marR="199817" marT="49954" marB="49954" anchor="ctr">
                    <a:lnL>
                      <a:noFill/>
                    </a:lnL>
                    <a:lnR>
                      <a:noFill/>
                    </a:lnR>
                    <a:lnT w="9525" cap="flat" cmpd="sng" algn="ctr">
                      <a:solidFill>
                        <a:srgbClr val="E7E7E7"/>
                      </a:solidFill>
                      <a:prstDash val="solid"/>
                      <a:round/>
                      <a:headEnd type="none" w="med" len="med"/>
                      <a:tailEnd type="none" w="med" len="med"/>
                    </a:lnT>
                    <a:lnB w="9525" cap="flat" cmpd="sng" algn="ctr">
                      <a:solidFill>
                        <a:srgbClr val="E7E7E7"/>
                      </a:solidFill>
                      <a:prstDash val="solid"/>
                      <a:round/>
                      <a:headEnd type="none" w="med" len="med"/>
                      <a:tailEnd type="none" w="med" len="med"/>
                    </a:lnB>
                    <a:solidFill>
                      <a:srgbClr val="F9F9F9"/>
                    </a:solidFill>
                  </a:tcPr>
                </a:tc>
                <a:tc>
                  <a:txBody>
                    <a:bodyPr/>
                    <a:lstStyle/>
                    <a:p>
                      <a:pPr algn="l" fontAlgn="ctr"/>
                      <a:r>
                        <a:rPr lang="en-US" sz="2200">
                          <a:solidFill>
                            <a:srgbClr val="222222"/>
                          </a:solidFill>
                          <a:effectLst/>
                          <a:latin typeface="Century Gothic" panose="020B0502020202020204" pitchFamily="34" charset="0"/>
                          <a:ea typeface="Tahoma" panose="020B0604030504040204" pitchFamily="34" charset="0"/>
                          <a:cs typeface="Tahoma" panose="020B0604030504040204" pitchFamily="34" charset="0"/>
                        </a:rPr>
                        <a:t>Manganese (Mn)</a:t>
                      </a:r>
                    </a:p>
                  </a:txBody>
                  <a:tcPr marL="199817" marR="199817" marT="49954" marB="49954" anchor="ctr">
                    <a:lnL>
                      <a:noFill/>
                    </a:lnL>
                    <a:lnR>
                      <a:noFill/>
                    </a:lnR>
                    <a:lnT w="9525" cap="flat" cmpd="sng" algn="ctr">
                      <a:solidFill>
                        <a:srgbClr val="E7E7E7"/>
                      </a:solidFill>
                      <a:prstDash val="solid"/>
                      <a:round/>
                      <a:headEnd type="none" w="med" len="med"/>
                      <a:tailEnd type="none" w="med" len="med"/>
                    </a:lnT>
                    <a:lnB w="9525" cap="flat" cmpd="sng" algn="ctr">
                      <a:solidFill>
                        <a:srgbClr val="E7E7E7"/>
                      </a:solidFill>
                      <a:prstDash val="solid"/>
                      <a:round/>
                      <a:headEnd type="none" w="med" len="med"/>
                      <a:tailEnd type="none" w="med" len="med"/>
                    </a:lnB>
                    <a:solidFill>
                      <a:srgbClr val="F9F9F9"/>
                    </a:solidFill>
                  </a:tcPr>
                </a:tc>
                <a:extLst>
                  <a:ext uri="{0D108BD9-81ED-4DB2-BD59-A6C34878D82A}">
                    <a16:rowId xmlns:a16="http://schemas.microsoft.com/office/drawing/2014/main" val="1551573003"/>
                  </a:ext>
                </a:extLst>
              </a:tr>
              <a:tr h="426529">
                <a:tc>
                  <a:txBody>
                    <a:bodyPr/>
                    <a:lstStyle/>
                    <a:p>
                      <a:pPr algn="l" fontAlgn="ctr"/>
                      <a:r>
                        <a:rPr lang="en-US" sz="2200">
                          <a:solidFill>
                            <a:srgbClr val="222222"/>
                          </a:solidFill>
                          <a:effectLst/>
                          <a:latin typeface="Century Gothic" panose="020B0502020202020204" pitchFamily="34" charset="0"/>
                          <a:ea typeface="Tahoma" panose="020B0604030504040204" pitchFamily="34" charset="0"/>
                          <a:cs typeface="Tahoma" panose="020B0604030504040204" pitchFamily="34" charset="0"/>
                        </a:rPr>
                        <a:t>Oxygen (O)</a:t>
                      </a:r>
                    </a:p>
                  </a:txBody>
                  <a:tcPr marL="199817" marR="199817" marT="49954" marB="49954" anchor="ctr">
                    <a:lnL>
                      <a:noFill/>
                    </a:lnL>
                    <a:lnR>
                      <a:noFill/>
                    </a:lnR>
                    <a:lnT w="9525" cap="flat" cmpd="sng" algn="ctr">
                      <a:solidFill>
                        <a:srgbClr val="E7E7E7"/>
                      </a:solidFill>
                      <a:prstDash val="solid"/>
                      <a:round/>
                      <a:headEnd type="none" w="med" len="med"/>
                      <a:tailEnd type="none" w="med" len="med"/>
                    </a:lnT>
                    <a:lnB w="9525" cap="flat" cmpd="sng" algn="ctr">
                      <a:solidFill>
                        <a:srgbClr val="E7E7E7"/>
                      </a:solidFill>
                      <a:prstDash val="solid"/>
                      <a:round/>
                      <a:headEnd type="none" w="med" len="med"/>
                      <a:tailEnd type="none" w="med" len="med"/>
                    </a:lnB>
                    <a:solidFill>
                      <a:srgbClr val="FFFFFF"/>
                    </a:solidFill>
                  </a:tcPr>
                </a:tc>
                <a:tc>
                  <a:txBody>
                    <a:bodyPr/>
                    <a:lstStyle/>
                    <a:p>
                      <a:pPr algn="l" fontAlgn="ctr"/>
                      <a:r>
                        <a:rPr lang="en-US" sz="2200">
                          <a:solidFill>
                            <a:srgbClr val="222222"/>
                          </a:solidFill>
                          <a:effectLst/>
                          <a:latin typeface="Century Gothic" panose="020B0502020202020204" pitchFamily="34" charset="0"/>
                          <a:ea typeface="Tahoma" panose="020B0604030504040204" pitchFamily="34" charset="0"/>
                          <a:cs typeface="Tahoma" panose="020B0604030504040204" pitchFamily="34" charset="0"/>
                        </a:rPr>
                        <a:t>Boron (B)</a:t>
                      </a:r>
                    </a:p>
                  </a:txBody>
                  <a:tcPr marL="199817" marR="199817" marT="49954" marB="49954" anchor="ctr">
                    <a:lnL>
                      <a:noFill/>
                    </a:lnL>
                    <a:lnR>
                      <a:noFill/>
                    </a:lnR>
                    <a:lnT w="9525" cap="flat" cmpd="sng" algn="ctr">
                      <a:solidFill>
                        <a:srgbClr val="E7E7E7"/>
                      </a:solidFill>
                      <a:prstDash val="solid"/>
                      <a:round/>
                      <a:headEnd type="none" w="med" len="med"/>
                      <a:tailEnd type="none" w="med" len="med"/>
                    </a:lnT>
                    <a:lnB w="9525" cap="flat" cmpd="sng" algn="ctr">
                      <a:solidFill>
                        <a:srgbClr val="E7E7E7"/>
                      </a:solidFill>
                      <a:prstDash val="solid"/>
                      <a:round/>
                      <a:headEnd type="none" w="med" len="med"/>
                      <a:tailEnd type="none" w="med" len="med"/>
                    </a:lnB>
                    <a:solidFill>
                      <a:srgbClr val="FFFFFF"/>
                    </a:solidFill>
                  </a:tcPr>
                </a:tc>
                <a:extLst>
                  <a:ext uri="{0D108BD9-81ED-4DB2-BD59-A6C34878D82A}">
                    <a16:rowId xmlns:a16="http://schemas.microsoft.com/office/drawing/2014/main" val="4070079768"/>
                  </a:ext>
                </a:extLst>
              </a:tr>
              <a:tr h="426529">
                <a:tc>
                  <a:txBody>
                    <a:bodyPr/>
                    <a:lstStyle/>
                    <a:p>
                      <a:pPr algn="l" fontAlgn="ctr"/>
                      <a:r>
                        <a:rPr lang="en-US" sz="2200" dirty="0">
                          <a:solidFill>
                            <a:srgbClr val="222222"/>
                          </a:solidFill>
                          <a:effectLst/>
                          <a:latin typeface="Century Gothic" panose="020B0502020202020204" pitchFamily="34" charset="0"/>
                          <a:ea typeface="Tahoma" panose="020B0604030504040204" pitchFamily="34" charset="0"/>
                          <a:cs typeface="Tahoma" panose="020B0604030504040204" pitchFamily="34" charset="0"/>
                        </a:rPr>
                        <a:t>Nitrogen (N)</a:t>
                      </a:r>
                    </a:p>
                  </a:txBody>
                  <a:tcPr marL="199817" marR="199817" marT="49954" marB="49954" anchor="ctr">
                    <a:lnL>
                      <a:noFill/>
                    </a:lnL>
                    <a:lnR>
                      <a:noFill/>
                    </a:lnR>
                    <a:lnT w="9525" cap="flat" cmpd="sng" algn="ctr">
                      <a:solidFill>
                        <a:srgbClr val="E7E7E7"/>
                      </a:solidFill>
                      <a:prstDash val="solid"/>
                      <a:round/>
                      <a:headEnd type="none" w="med" len="med"/>
                      <a:tailEnd type="none" w="med" len="med"/>
                    </a:lnT>
                    <a:lnB w="9525" cap="flat" cmpd="sng" algn="ctr">
                      <a:solidFill>
                        <a:srgbClr val="E7E7E7"/>
                      </a:solidFill>
                      <a:prstDash val="solid"/>
                      <a:round/>
                      <a:headEnd type="none" w="med" len="med"/>
                      <a:tailEnd type="none" w="med" len="med"/>
                    </a:lnB>
                    <a:solidFill>
                      <a:srgbClr val="F9F9F9"/>
                    </a:solidFill>
                  </a:tcPr>
                </a:tc>
                <a:tc>
                  <a:txBody>
                    <a:bodyPr/>
                    <a:lstStyle/>
                    <a:p>
                      <a:pPr algn="l" fontAlgn="ctr"/>
                      <a:r>
                        <a:rPr lang="en-US" sz="2200">
                          <a:solidFill>
                            <a:srgbClr val="222222"/>
                          </a:solidFill>
                          <a:effectLst/>
                          <a:latin typeface="Century Gothic" panose="020B0502020202020204" pitchFamily="34" charset="0"/>
                          <a:ea typeface="Tahoma" panose="020B0604030504040204" pitchFamily="34" charset="0"/>
                          <a:cs typeface="Tahoma" panose="020B0604030504040204" pitchFamily="34" charset="0"/>
                        </a:rPr>
                        <a:t>Molybdenum (Mo)</a:t>
                      </a:r>
                    </a:p>
                  </a:txBody>
                  <a:tcPr marL="199817" marR="199817" marT="49954" marB="49954" anchor="ctr">
                    <a:lnL>
                      <a:noFill/>
                    </a:lnL>
                    <a:lnR>
                      <a:noFill/>
                    </a:lnR>
                    <a:lnT w="9525" cap="flat" cmpd="sng" algn="ctr">
                      <a:solidFill>
                        <a:srgbClr val="E7E7E7"/>
                      </a:solidFill>
                      <a:prstDash val="solid"/>
                      <a:round/>
                      <a:headEnd type="none" w="med" len="med"/>
                      <a:tailEnd type="none" w="med" len="med"/>
                    </a:lnT>
                    <a:lnB w="9525" cap="flat" cmpd="sng" algn="ctr">
                      <a:solidFill>
                        <a:srgbClr val="E7E7E7"/>
                      </a:solidFill>
                      <a:prstDash val="solid"/>
                      <a:round/>
                      <a:headEnd type="none" w="med" len="med"/>
                      <a:tailEnd type="none" w="med" len="med"/>
                    </a:lnB>
                    <a:solidFill>
                      <a:srgbClr val="F9F9F9"/>
                    </a:solidFill>
                  </a:tcPr>
                </a:tc>
                <a:extLst>
                  <a:ext uri="{0D108BD9-81ED-4DB2-BD59-A6C34878D82A}">
                    <a16:rowId xmlns:a16="http://schemas.microsoft.com/office/drawing/2014/main" val="1353211421"/>
                  </a:ext>
                </a:extLst>
              </a:tr>
              <a:tr h="426529">
                <a:tc>
                  <a:txBody>
                    <a:bodyPr/>
                    <a:lstStyle/>
                    <a:p>
                      <a:pPr algn="l" fontAlgn="ctr"/>
                      <a:r>
                        <a:rPr lang="en-US" sz="2200">
                          <a:solidFill>
                            <a:srgbClr val="222222"/>
                          </a:solidFill>
                          <a:effectLst/>
                          <a:latin typeface="Century Gothic" panose="020B0502020202020204" pitchFamily="34" charset="0"/>
                          <a:ea typeface="Tahoma" panose="020B0604030504040204" pitchFamily="34" charset="0"/>
                          <a:cs typeface="Tahoma" panose="020B0604030504040204" pitchFamily="34" charset="0"/>
                        </a:rPr>
                        <a:t>Phosphorus (P)</a:t>
                      </a:r>
                    </a:p>
                  </a:txBody>
                  <a:tcPr marL="199817" marR="199817" marT="49954" marB="49954" anchor="ctr">
                    <a:lnL>
                      <a:noFill/>
                    </a:lnL>
                    <a:lnR>
                      <a:noFill/>
                    </a:lnR>
                    <a:lnT w="9525" cap="flat" cmpd="sng" algn="ctr">
                      <a:solidFill>
                        <a:srgbClr val="E7E7E7"/>
                      </a:solidFill>
                      <a:prstDash val="solid"/>
                      <a:round/>
                      <a:headEnd type="none" w="med" len="med"/>
                      <a:tailEnd type="none" w="med" len="med"/>
                    </a:lnT>
                    <a:lnB w="9525" cap="flat" cmpd="sng" algn="ctr">
                      <a:solidFill>
                        <a:srgbClr val="E7E7E7"/>
                      </a:solidFill>
                      <a:prstDash val="solid"/>
                      <a:round/>
                      <a:headEnd type="none" w="med" len="med"/>
                      <a:tailEnd type="none" w="med" len="med"/>
                    </a:lnB>
                    <a:solidFill>
                      <a:srgbClr val="FFFFFF"/>
                    </a:solidFill>
                  </a:tcPr>
                </a:tc>
                <a:tc>
                  <a:txBody>
                    <a:bodyPr/>
                    <a:lstStyle/>
                    <a:p>
                      <a:pPr algn="l" fontAlgn="ctr"/>
                      <a:r>
                        <a:rPr lang="en-US" sz="2200">
                          <a:solidFill>
                            <a:srgbClr val="222222"/>
                          </a:solidFill>
                          <a:effectLst/>
                          <a:latin typeface="Century Gothic" panose="020B0502020202020204" pitchFamily="34" charset="0"/>
                          <a:ea typeface="Tahoma" panose="020B0604030504040204" pitchFamily="34" charset="0"/>
                          <a:cs typeface="Tahoma" panose="020B0604030504040204" pitchFamily="34" charset="0"/>
                        </a:rPr>
                        <a:t>Copper (Cu)</a:t>
                      </a:r>
                    </a:p>
                  </a:txBody>
                  <a:tcPr marL="199817" marR="199817" marT="49954" marB="49954" anchor="ctr">
                    <a:lnL>
                      <a:noFill/>
                    </a:lnL>
                    <a:lnR>
                      <a:noFill/>
                    </a:lnR>
                    <a:lnT w="9525" cap="flat" cmpd="sng" algn="ctr">
                      <a:solidFill>
                        <a:srgbClr val="E7E7E7"/>
                      </a:solidFill>
                      <a:prstDash val="solid"/>
                      <a:round/>
                      <a:headEnd type="none" w="med" len="med"/>
                      <a:tailEnd type="none" w="med" len="med"/>
                    </a:lnT>
                    <a:lnB w="9525" cap="flat" cmpd="sng" algn="ctr">
                      <a:solidFill>
                        <a:srgbClr val="E7E7E7"/>
                      </a:solidFill>
                      <a:prstDash val="solid"/>
                      <a:round/>
                      <a:headEnd type="none" w="med" len="med"/>
                      <a:tailEnd type="none" w="med" len="med"/>
                    </a:lnB>
                    <a:solidFill>
                      <a:srgbClr val="FFFFFF"/>
                    </a:solidFill>
                  </a:tcPr>
                </a:tc>
                <a:extLst>
                  <a:ext uri="{0D108BD9-81ED-4DB2-BD59-A6C34878D82A}">
                    <a16:rowId xmlns:a16="http://schemas.microsoft.com/office/drawing/2014/main" val="86547529"/>
                  </a:ext>
                </a:extLst>
              </a:tr>
              <a:tr h="426529">
                <a:tc>
                  <a:txBody>
                    <a:bodyPr/>
                    <a:lstStyle/>
                    <a:p>
                      <a:pPr algn="l" fontAlgn="ctr"/>
                      <a:r>
                        <a:rPr lang="en-US" sz="2200" dirty="0">
                          <a:solidFill>
                            <a:srgbClr val="222222"/>
                          </a:solidFill>
                          <a:effectLst/>
                          <a:latin typeface="Century Gothic" panose="020B0502020202020204" pitchFamily="34" charset="0"/>
                          <a:ea typeface="Tahoma" panose="020B0604030504040204" pitchFamily="34" charset="0"/>
                          <a:cs typeface="Tahoma" panose="020B0604030504040204" pitchFamily="34" charset="0"/>
                        </a:rPr>
                        <a:t>Potassium (K)</a:t>
                      </a:r>
                    </a:p>
                  </a:txBody>
                  <a:tcPr marL="199817" marR="199817" marT="49954" marB="49954" anchor="ctr">
                    <a:lnL>
                      <a:noFill/>
                    </a:lnL>
                    <a:lnR>
                      <a:noFill/>
                    </a:lnR>
                    <a:lnT w="9525" cap="flat" cmpd="sng" algn="ctr">
                      <a:solidFill>
                        <a:srgbClr val="E7E7E7"/>
                      </a:solidFill>
                      <a:prstDash val="solid"/>
                      <a:round/>
                      <a:headEnd type="none" w="med" len="med"/>
                      <a:tailEnd type="none" w="med" len="med"/>
                    </a:lnT>
                    <a:lnB w="9525" cap="flat" cmpd="sng" algn="ctr">
                      <a:solidFill>
                        <a:srgbClr val="E7E7E7"/>
                      </a:solidFill>
                      <a:prstDash val="solid"/>
                      <a:round/>
                      <a:headEnd type="none" w="med" len="med"/>
                      <a:tailEnd type="none" w="med" len="med"/>
                    </a:lnB>
                    <a:solidFill>
                      <a:srgbClr val="F9F9F9"/>
                    </a:solidFill>
                  </a:tcPr>
                </a:tc>
                <a:tc>
                  <a:txBody>
                    <a:bodyPr/>
                    <a:lstStyle/>
                    <a:p>
                      <a:pPr algn="l" fontAlgn="ctr"/>
                      <a:r>
                        <a:rPr lang="en-US" sz="2200">
                          <a:solidFill>
                            <a:srgbClr val="222222"/>
                          </a:solidFill>
                          <a:effectLst/>
                          <a:latin typeface="Century Gothic" panose="020B0502020202020204" pitchFamily="34" charset="0"/>
                          <a:ea typeface="Tahoma" panose="020B0604030504040204" pitchFamily="34" charset="0"/>
                          <a:cs typeface="Tahoma" panose="020B0604030504040204" pitchFamily="34" charset="0"/>
                        </a:rPr>
                        <a:t>Zinc (Zn)</a:t>
                      </a:r>
                    </a:p>
                  </a:txBody>
                  <a:tcPr marL="199817" marR="199817" marT="49954" marB="49954" anchor="ctr">
                    <a:lnL>
                      <a:noFill/>
                    </a:lnL>
                    <a:lnR>
                      <a:noFill/>
                    </a:lnR>
                    <a:lnT w="9525" cap="flat" cmpd="sng" algn="ctr">
                      <a:solidFill>
                        <a:srgbClr val="E7E7E7"/>
                      </a:solidFill>
                      <a:prstDash val="solid"/>
                      <a:round/>
                      <a:headEnd type="none" w="med" len="med"/>
                      <a:tailEnd type="none" w="med" len="med"/>
                    </a:lnT>
                    <a:lnB w="9525" cap="flat" cmpd="sng" algn="ctr">
                      <a:solidFill>
                        <a:srgbClr val="E7E7E7"/>
                      </a:solidFill>
                      <a:prstDash val="solid"/>
                      <a:round/>
                      <a:headEnd type="none" w="med" len="med"/>
                      <a:tailEnd type="none" w="med" len="med"/>
                    </a:lnB>
                    <a:solidFill>
                      <a:srgbClr val="F9F9F9"/>
                    </a:solidFill>
                  </a:tcPr>
                </a:tc>
                <a:extLst>
                  <a:ext uri="{0D108BD9-81ED-4DB2-BD59-A6C34878D82A}">
                    <a16:rowId xmlns:a16="http://schemas.microsoft.com/office/drawing/2014/main" val="1565537030"/>
                  </a:ext>
                </a:extLst>
              </a:tr>
              <a:tr h="426529">
                <a:tc>
                  <a:txBody>
                    <a:bodyPr/>
                    <a:lstStyle/>
                    <a:p>
                      <a:pPr algn="l" fontAlgn="ctr"/>
                      <a:r>
                        <a:rPr lang="en-US" sz="2200">
                          <a:solidFill>
                            <a:srgbClr val="222222"/>
                          </a:solidFill>
                          <a:effectLst/>
                          <a:latin typeface="Century Gothic" panose="020B0502020202020204" pitchFamily="34" charset="0"/>
                          <a:ea typeface="Tahoma" panose="020B0604030504040204" pitchFamily="34" charset="0"/>
                          <a:cs typeface="Tahoma" panose="020B0604030504040204" pitchFamily="34" charset="0"/>
                        </a:rPr>
                        <a:t>Calcium (Ca)</a:t>
                      </a:r>
                    </a:p>
                  </a:txBody>
                  <a:tcPr marL="199817" marR="199817" marT="49954" marB="49954" anchor="ctr">
                    <a:lnL>
                      <a:noFill/>
                    </a:lnL>
                    <a:lnR>
                      <a:noFill/>
                    </a:lnR>
                    <a:lnT w="9525" cap="flat" cmpd="sng" algn="ctr">
                      <a:solidFill>
                        <a:srgbClr val="E7E7E7"/>
                      </a:solidFill>
                      <a:prstDash val="solid"/>
                      <a:round/>
                      <a:headEnd type="none" w="med" len="med"/>
                      <a:tailEnd type="none" w="med" len="med"/>
                    </a:lnT>
                    <a:lnB w="9525" cap="flat" cmpd="sng" algn="ctr">
                      <a:solidFill>
                        <a:srgbClr val="E7E7E7"/>
                      </a:solidFill>
                      <a:prstDash val="solid"/>
                      <a:round/>
                      <a:headEnd type="none" w="med" len="med"/>
                      <a:tailEnd type="none" w="med" len="med"/>
                    </a:lnB>
                    <a:solidFill>
                      <a:srgbClr val="FFFFFF"/>
                    </a:solidFill>
                  </a:tcPr>
                </a:tc>
                <a:tc>
                  <a:txBody>
                    <a:bodyPr/>
                    <a:lstStyle/>
                    <a:p>
                      <a:pPr algn="l" fontAlgn="ctr"/>
                      <a:r>
                        <a:rPr lang="en-US" sz="2200">
                          <a:solidFill>
                            <a:srgbClr val="222222"/>
                          </a:solidFill>
                          <a:effectLst/>
                          <a:latin typeface="Century Gothic" panose="020B0502020202020204" pitchFamily="34" charset="0"/>
                          <a:ea typeface="Tahoma" panose="020B0604030504040204" pitchFamily="34" charset="0"/>
                          <a:cs typeface="Tahoma" panose="020B0604030504040204" pitchFamily="34" charset="0"/>
                        </a:rPr>
                        <a:t>Chlorine (Cl)</a:t>
                      </a:r>
                    </a:p>
                  </a:txBody>
                  <a:tcPr marL="199817" marR="199817" marT="49954" marB="49954" anchor="ctr">
                    <a:lnL>
                      <a:noFill/>
                    </a:lnL>
                    <a:lnR>
                      <a:noFill/>
                    </a:lnR>
                    <a:lnT w="9525" cap="flat" cmpd="sng" algn="ctr">
                      <a:solidFill>
                        <a:srgbClr val="E7E7E7"/>
                      </a:solidFill>
                      <a:prstDash val="solid"/>
                      <a:round/>
                      <a:headEnd type="none" w="med" len="med"/>
                      <a:tailEnd type="none" w="med" len="med"/>
                    </a:lnT>
                    <a:lnB w="9525" cap="flat" cmpd="sng" algn="ctr">
                      <a:solidFill>
                        <a:srgbClr val="E7E7E7"/>
                      </a:solidFill>
                      <a:prstDash val="solid"/>
                      <a:round/>
                      <a:headEnd type="none" w="med" len="med"/>
                      <a:tailEnd type="none" w="med" len="med"/>
                    </a:lnB>
                    <a:solidFill>
                      <a:srgbClr val="FFFFFF"/>
                    </a:solidFill>
                  </a:tcPr>
                </a:tc>
                <a:extLst>
                  <a:ext uri="{0D108BD9-81ED-4DB2-BD59-A6C34878D82A}">
                    <a16:rowId xmlns:a16="http://schemas.microsoft.com/office/drawing/2014/main" val="2234737982"/>
                  </a:ext>
                </a:extLst>
              </a:tr>
              <a:tr h="426529">
                <a:tc>
                  <a:txBody>
                    <a:bodyPr/>
                    <a:lstStyle/>
                    <a:p>
                      <a:pPr algn="l" fontAlgn="ctr"/>
                      <a:r>
                        <a:rPr lang="en-US" sz="2200">
                          <a:solidFill>
                            <a:srgbClr val="222222"/>
                          </a:solidFill>
                          <a:effectLst/>
                          <a:latin typeface="Century Gothic" panose="020B0502020202020204" pitchFamily="34" charset="0"/>
                          <a:ea typeface="Tahoma" panose="020B0604030504040204" pitchFamily="34" charset="0"/>
                          <a:cs typeface="Tahoma" panose="020B0604030504040204" pitchFamily="34" charset="0"/>
                        </a:rPr>
                        <a:t>Magnesium (Mg)</a:t>
                      </a:r>
                    </a:p>
                  </a:txBody>
                  <a:tcPr marL="199817" marR="199817" marT="49954" marB="49954" anchor="ctr">
                    <a:lnL>
                      <a:noFill/>
                    </a:lnL>
                    <a:lnR>
                      <a:noFill/>
                    </a:lnR>
                    <a:lnT w="9525" cap="flat" cmpd="sng" algn="ctr">
                      <a:solidFill>
                        <a:srgbClr val="E7E7E7"/>
                      </a:solidFill>
                      <a:prstDash val="solid"/>
                      <a:round/>
                      <a:headEnd type="none" w="med" len="med"/>
                      <a:tailEnd type="none" w="med" len="med"/>
                    </a:lnT>
                    <a:lnB w="9525" cap="flat" cmpd="sng" algn="ctr">
                      <a:solidFill>
                        <a:srgbClr val="E7E7E7"/>
                      </a:solidFill>
                      <a:prstDash val="solid"/>
                      <a:round/>
                      <a:headEnd type="none" w="med" len="med"/>
                      <a:tailEnd type="none" w="med" len="med"/>
                    </a:lnB>
                    <a:solidFill>
                      <a:srgbClr val="F9F9F9"/>
                    </a:solidFill>
                  </a:tcPr>
                </a:tc>
                <a:tc>
                  <a:txBody>
                    <a:bodyPr/>
                    <a:lstStyle/>
                    <a:p>
                      <a:pPr algn="l" fontAlgn="ctr"/>
                      <a:r>
                        <a:rPr lang="en-US" sz="2200">
                          <a:solidFill>
                            <a:srgbClr val="222222"/>
                          </a:solidFill>
                          <a:effectLst/>
                          <a:latin typeface="Century Gothic" panose="020B0502020202020204" pitchFamily="34" charset="0"/>
                          <a:ea typeface="Tahoma" panose="020B0604030504040204" pitchFamily="34" charset="0"/>
                          <a:cs typeface="Tahoma" panose="020B0604030504040204" pitchFamily="34" charset="0"/>
                        </a:rPr>
                        <a:t>Nickel (Ni)</a:t>
                      </a:r>
                    </a:p>
                  </a:txBody>
                  <a:tcPr marL="199817" marR="199817" marT="49954" marB="49954" anchor="ctr">
                    <a:lnL>
                      <a:noFill/>
                    </a:lnL>
                    <a:lnR>
                      <a:noFill/>
                    </a:lnR>
                    <a:lnT w="9525" cap="flat" cmpd="sng" algn="ctr">
                      <a:solidFill>
                        <a:srgbClr val="E7E7E7"/>
                      </a:solidFill>
                      <a:prstDash val="solid"/>
                      <a:round/>
                      <a:headEnd type="none" w="med" len="med"/>
                      <a:tailEnd type="none" w="med" len="med"/>
                    </a:lnT>
                    <a:lnB w="9525" cap="flat" cmpd="sng" algn="ctr">
                      <a:solidFill>
                        <a:srgbClr val="E7E7E7"/>
                      </a:solidFill>
                      <a:prstDash val="solid"/>
                      <a:round/>
                      <a:headEnd type="none" w="med" len="med"/>
                      <a:tailEnd type="none" w="med" len="med"/>
                    </a:lnB>
                    <a:solidFill>
                      <a:srgbClr val="F9F9F9"/>
                    </a:solidFill>
                  </a:tcPr>
                </a:tc>
                <a:extLst>
                  <a:ext uri="{0D108BD9-81ED-4DB2-BD59-A6C34878D82A}">
                    <a16:rowId xmlns:a16="http://schemas.microsoft.com/office/drawing/2014/main" val="2475719778"/>
                  </a:ext>
                </a:extLst>
              </a:tr>
              <a:tr h="426529">
                <a:tc>
                  <a:txBody>
                    <a:bodyPr/>
                    <a:lstStyle/>
                    <a:p>
                      <a:pPr algn="l" fontAlgn="ctr"/>
                      <a:r>
                        <a:rPr lang="en-US" sz="2200">
                          <a:solidFill>
                            <a:srgbClr val="222222"/>
                          </a:solidFill>
                          <a:effectLst/>
                          <a:latin typeface="Century Gothic" panose="020B0502020202020204" pitchFamily="34" charset="0"/>
                          <a:ea typeface="Tahoma" panose="020B0604030504040204" pitchFamily="34" charset="0"/>
                          <a:cs typeface="Tahoma" panose="020B0604030504040204" pitchFamily="34" charset="0"/>
                        </a:rPr>
                        <a:t>Sulfur (S)</a:t>
                      </a:r>
                    </a:p>
                  </a:txBody>
                  <a:tcPr marL="199817" marR="199817" marT="49954" marB="49954" anchor="ctr">
                    <a:lnL>
                      <a:noFill/>
                    </a:lnL>
                    <a:lnR>
                      <a:noFill/>
                    </a:lnR>
                    <a:lnT w="9525" cap="flat" cmpd="sng" algn="ctr">
                      <a:solidFill>
                        <a:srgbClr val="E7E7E7"/>
                      </a:solidFill>
                      <a:prstDash val="solid"/>
                      <a:round/>
                      <a:headEnd type="none" w="med" len="med"/>
                      <a:tailEnd type="none" w="med" len="med"/>
                    </a:lnT>
                    <a:lnB w="9525" cap="flat" cmpd="sng" algn="ctr">
                      <a:solidFill>
                        <a:srgbClr val="E7E7E7"/>
                      </a:solidFill>
                      <a:prstDash val="solid"/>
                      <a:round/>
                      <a:headEnd type="none" w="med" len="med"/>
                      <a:tailEnd type="none" w="med" len="med"/>
                    </a:lnB>
                    <a:solidFill>
                      <a:srgbClr val="FFFFFF"/>
                    </a:solidFill>
                  </a:tcPr>
                </a:tc>
                <a:tc>
                  <a:txBody>
                    <a:bodyPr/>
                    <a:lstStyle/>
                    <a:p>
                      <a:pPr algn="l" fontAlgn="ctr"/>
                      <a:r>
                        <a:rPr lang="en-US" sz="2200">
                          <a:solidFill>
                            <a:srgbClr val="222222"/>
                          </a:solidFill>
                          <a:effectLst/>
                          <a:latin typeface="Century Gothic" panose="020B0502020202020204" pitchFamily="34" charset="0"/>
                          <a:ea typeface="Tahoma" panose="020B0604030504040204" pitchFamily="34" charset="0"/>
                          <a:cs typeface="Tahoma" panose="020B0604030504040204" pitchFamily="34" charset="0"/>
                        </a:rPr>
                        <a:t>Cobalt (Co)</a:t>
                      </a:r>
                    </a:p>
                  </a:txBody>
                  <a:tcPr marL="199817" marR="199817" marT="49954" marB="49954" anchor="ctr">
                    <a:lnL>
                      <a:noFill/>
                    </a:lnL>
                    <a:lnR>
                      <a:noFill/>
                    </a:lnR>
                    <a:lnT w="9525" cap="flat" cmpd="sng" algn="ctr">
                      <a:solidFill>
                        <a:srgbClr val="E7E7E7"/>
                      </a:solidFill>
                      <a:prstDash val="solid"/>
                      <a:round/>
                      <a:headEnd type="none" w="med" len="med"/>
                      <a:tailEnd type="none" w="med" len="med"/>
                    </a:lnT>
                    <a:lnB w="9525" cap="flat" cmpd="sng" algn="ctr">
                      <a:solidFill>
                        <a:srgbClr val="E7E7E7"/>
                      </a:solidFill>
                      <a:prstDash val="solid"/>
                      <a:round/>
                      <a:headEnd type="none" w="med" len="med"/>
                      <a:tailEnd type="none" w="med" len="med"/>
                    </a:lnB>
                    <a:solidFill>
                      <a:srgbClr val="FFFFFF"/>
                    </a:solidFill>
                  </a:tcPr>
                </a:tc>
                <a:extLst>
                  <a:ext uri="{0D108BD9-81ED-4DB2-BD59-A6C34878D82A}">
                    <a16:rowId xmlns:a16="http://schemas.microsoft.com/office/drawing/2014/main" val="2611644940"/>
                  </a:ext>
                </a:extLst>
              </a:tr>
              <a:tr h="426529">
                <a:tc>
                  <a:txBody>
                    <a:bodyPr/>
                    <a:lstStyle/>
                    <a:p>
                      <a:pPr algn="l" fontAlgn="ctr"/>
                      <a:endParaRPr lang="en-US" sz="2200">
                        <a:solidFill>
                          <a:srgbClr val="222222"/>
                        </a:solidFill>
                        <a:effectLst/>
                        <a:latin typeface="Century Gothic" panose="020B0502020202020204" pitchFamily="34" charset="0"/>
                        <a:ea typeface="Tahoma" panose="020B0604030504040204" pitchFamily="34" charset="0"/>
                        <a:cs typeface="Tahoma" panose="020B0604030504040204" pitchFamily="34" charset="0"/>
                      </a:endParaRPr>
                    </a:p>
                  </a:txBody>
                  <a:tcPr marL="199817" marR="199817" marT="49954" marB="49954" anchor="ctr">
                    <a:lnL>
                      <a:noFill/>
                    </a:lnL>
                    <a:lnR>
                      <a:noFill/>
                    </a:lnR>
                    <a:lnT w="9525" cap="flat" cmpd="sng" algn="ctr">
                      <a:solidFill>
                        <a:srgbClr val="E7E7E7"/>
                      </a:solidFill>
                      <a:prstDash val="solid"/>
                      <a:round/>
                      <a:headEnd type="none" w="med" len="med"/>
                      <a:tailEnd type="none" w="med" len="med"/>
                    </a:lnT>
                    <a:lnB w="9525" cap="flat" cmpd="sng" algn="ctr">
                      <a:solidFill>
                        <a:srgbClr val="E7E7E7"/>
                      </a:solidFill>
                      <a:prstDash val="solid"/>
                      <a:round/>
                      <a:headEnd type="none" w="med" len="med"/>
                      <a:tailEnd type="none" w="med" len="med"/>
                    </a:lnB>
                    <a:solidFill>
                      <a:srgbClr val="F9F9F9"/>
                    </a:solidFill>
                  </a:tcPr>
                </a:tc>
                <a:tc>
                  <a:txBody>
                    <a:bodyPr/>
                    <a:lstStyle/>
                    <a:p>
                      <a:pPr algn="l" fontAlgn="ctr"/>
                      <a:r>
                        <a:rPr lang="en-US" sz="2200" dirty="0">
                          <a:solidFill>
                            <a:srgbClr val="222222"/>
                          </a:solidFill>
                          <a:effectLst/>
                          <a:latin typeface="Century Gothic" panose="020B0502020202020204" pitchFamily="34" charset="0"/>
                          <a:ea typeface="Tahoma" panose="020B0604030504040204" pitchFamily="34" charset="0"/>
                          <a:cs typeface="Tahoma" panose="020B0604030504040204" pitchFamily="34" charset="0"/>
                        </a:rPr>
                        <a:t>Sodium (Na)</a:t>
                      </a:r>
                    </a:p>
                  </a:txBody>
                  <a:tcPr marL="199817" marR="199817" marT="49954" marB="49954" anchor="ctr">
                    <a:lnL>
                      <a:noFill/>
                    </a:lnL>
                    <a:lnR>
                      <a:noFill/>
                    </a:lnR>
                    <a:lnT w="9525" cap="flat" cmpd="sng" algn="ctr">
                      <a:solidFill>
                        <a:srgbClr val="E7E7E7"/>
                      </a:solidFill>
                      <a:prstDash val="solid"/>
                      <a:round/>
                      <a:headEnd type="none" w="med" len="med"/>
                      <a:tailEnd type="none" w="med" len="med"/>
                    </a:lnT>
                    <a:lnB w="9525" cap="flat" cmpd="sng" algn="ctr">
                      <a:solidFill>
                        <a:srgbClr val="E7E7E7"/>
                      </a:solidFill>
                      <a:prstDash val="solid"/>
                      <a:round/>
                      <a:headEnd type="none" w="med" len="med"/>
                      <a:tailEnd type="none" w="med" len="med"/>
                    </a:lnB>
                    <a:solidFill>
                      <a:srgbClr val="F9F9F9"/>
                    </a:solidFill>
                  </a:tcPr>
                </a:tc>
                <a:extLst>
                  <a:ext uri="{0D108BD9-81ED-4DB2-BD59-A6C34878D82A}">
                    <a16:rowId xmlns:a16="http://schemas.microsoft.com/office/drawing/2014/main" val="3632791692"/>
                  </a:ext>
                </a:extLst>
              </a:tr>
              <a:tr h="426529">
                <a:tc>
                  <a:txBody>
                    <a:bodyPr/>
                    <a:lstStyle/>
                    <a:p>
                      <a:pPr algn="l" fontAlgn="ctr"/>
                      <a:endParaRPr lang="en-US" sz="2200">
                        <a:solidFill>
                          <a:srgbClr val="222222"/>
                        </a:solidFill>
                        <a:effectLst/>
                        <a:latin typeface="Century Gothic" panose="020B0502020202020204" pitchFamily="34" charset="0"/>
                        <a:ea typeface="Tahoma" panose="020B0604030504040204" pitchFamily="34" charset="0"/>
                        <a:cs typeface="Tahoma" panose="020B0604030504040204" pitchFamily="34" charset="0"/>
                      </a:endParaRPr>
                    </a:p>
                  </a:txBody>
                  <a:tcPr marL="199817" marR="199817" marT="49954" marB="49954" anchor="ctr">
                    <a:lnL>
                      <a:noFill/>
                    </a:lnL>
                    <a:lnR>
                      <a:noFill/>
                    </a:lnR>
                    <a:lnT w="9525" cap="flat" cmpd="sng" algn="ctr">
                      <a:solidFill>
                        <a:srgbClr val="E7E7E7"/>
                      </a:solidFill>
                      <a:prstDash val="solid"/>
                      <a:round/>
                      <a:headEnd type="none" w="med" len="med"/>
                      <a:tailEnd type="none" w="med" len="med"/>
                    </a:lnT>
                    <a:lnB>
                      <a:noFill/>
                    </a:lnB>
                    <a:solidFill>
                      <a:srgbClr val="FFFFFF"/>
                    </a:solidFill>
                  </a:tcPr>
                </a:tc>
                <a:tc>
                  <a:txBody>
                    <a:bodyPr/>
                    <a:lstStyle/>
                    <a:p>
                      <a:pPr algn="l" fontAlgn="ctr"/>
                      <a:r>
                        <a:rPr lang="en-US" sz="2200" dirty="0">
                          <a:solidFill>
                            <a:srgbClr val="222222"/>
                          </a:solidFill>
                          <a:effectLst/>
                          <a:latin typeface="Century Gothic" panose="020B0502020202020204" pitchFamily="34" charset="0"/>
                          <a:ea typeface="Tahoma" panose="020B0604030504040204" pitchFamily="34" charset="0"/>
                          <a:cs typeface="Tahoma" panose="020B0604030504040204" pitchFamily="34" charset="0"/>
                        </a:rPr>
                        <a:t>Silicon (Si)</a:t>
                      </a:r>
                    </a:p>
                  </a:txBody>
                  <a:tcPr marL="199817" marR="199817" marT="49954" marB="49954" anchor="ctr">
                    <a:lnL>
                      <a:noFill/>
                    </a:lnL>
                    <a:lnR>
                      <a:noFill/>
                    </a:lnR>
                    <a:lnT w="9525" cap="flat" cmpd="sng" algn="ctr">
                      <a:solidFill>
                        <a:srgbClr val="E7E7E7"/>
                      </a:solidFill>
                      <a:prstDash val="solid"/>
                      <a:round/>
                      <a:headEnd type="none" w="med" len="med"/>
                      <a:tailEnd type="none" w="med" len="med"/>
                    </a:lnT>
                    <a:lnB>
                      <a:noFill/>
                    </a:lnB>
                    <a:solidFill>
                      <a:srgbClr val="FFFFFF"/>
                    </a:solidFill>
                  </a:tcPr>
                </a:tc>
                <a:extLst>
                  <a:ext uri="{0D108BD9-81ED-4DB2-BD59-A6C34878D82A}">
                    <a16:rowId xmlns:a16="http://schemas.microsoft.com/office/drawing/2014/main" val="4136437565"/>
                  </a:ext>
                </a:extLst>
              </a:tr>
            </a:tbl>
          </a:graphicData>
        </a:graphic>
      </p:graphicFrame>
    </p:spTree>
    <p:extLst>
      <p:ext uri="{BB962C8B-B14F-4D97-AF65-F5344CB8AC3E}">
        <p14:creationId xmlns:p14="http://schemas.microsoft.com/office/powerpoint/2010/main" val="210921451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One Reason Plants Need Carbon</a:t>
            </a:r>
          </a:p>
        </p:txBody>
      </p:sp>
      <p:pic>
        <p:nvPicPr>
          <p:cNvPr id="40962" name="Picture 2" descr="Three cellulose fibers and the chemical structure of cellulose is shown. Cellulose consists of unbranched chains of glucose subunits that form long, straight fibers."/>
          <p:cNvPicPr>
            <a:picLocks noGrp="1" noChangeAspect="1" noChangeArrowheads="1"/>
          </p:cNvPicPr>
          <p:nvPr>
            <p:ph idx="4294967295"/>
          </p:nvPr>
        </p:nvPicPr>
        <p:blipFill>
          <a:blip r:embed="rId3">
            <a:extLst>
              <a:ext uri="{28A0092B-C50C-407E-A947-70E740481C1C}">
                <a14:useLocalDpi xmlns:a14="http://schemas.microsoft.com/office/drawing/2010/main" val="0"/>
              </a:ext>
            </a:extLst>
          </a:blip>
          <a:srcRect/>
          <a:stretch>
            <a:fillRect/>
          </a:stretch>
        </p:blipFill>
        <p:spPr bwMode="auto">
          <a:xfrm>
            <a:off x="2597872" y="1837459"/>
            <a:ext cx="6726237" cy="41036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8517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Plant Tissue Types</a:t>
            </a:r>
          </a:p>
        </p:txBody>
      </p:sp>
      <p:sp>
        <p:nvSpPr>
          <p:cNvPr id="3" name="Content Placeholder 2"/>
          <p:cNvSpPr>
            <a:spLocks noGrp="1"/>
          </p:cNvSpPr>
          <p:nvPr>
            <p:ph type="body" idx="1"/>
          </p:nvPr>
        </p:nvSpPr>
        <p:spPr/>
        <p:txBody>
          <a:bodyPr/>
          <a:lstStyle/>
          <a:p>
            <a:pPr marL="0" indent="0">
              <a:buNone/>
            </a:pPr>
            <a:r>
              <a:rPr lang="en-US" dirty="0"/>
              <a:t>Plant tissue systems fall into one of two general types: meristematic tissue and permanent (or non-meristematic) tissue. Cells of the meristematic tissue are found in meristems, which are plant regions of continuous cell division and growth. Meristematic tissue cells are either undifferentiated or incompletely differentiated, and they continue to divide and contribute to the growth of the plant. In contrast, permanent tissue consists of plant cells that are no longer actively dividing.</a:t>
            </a:r>
          </a:p>
        </p:txBody>
      </p:sp>
    </p:spTree>
    <p:extLst>
      <p:ext uri="{BB962C8B-B14F-4D97-AF65-F5344CB8AC3E}">
        <p14:creationId xmlns:p14="http://schemas.microsoft.com/office/powerpoint/2010/main" val="408006989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Practice Question</a:t>
            </a:r>
          </a:p>
        </p:txBody>
      </p:sp>
      <p:sp>
        <p:nvSpPr>
          <p:cNvPr id="3" name="Content Placeholder 2"/>
          <p:cNvSpPr>
            <a:spLocks noGrp="1"/>
          </p:cNvSpPr>
          <p:nvPr>
            <p:ph type="body" idx="1"/>
          </p:nvPr>
        </p:nvSpPr>
        <p:spPr/>
        <p:txBody>
          <a:bodyPr/>
          <a:lstStyle/>
          <a:p>
            <a:pPr marL="0" indent="0">
              <a:buNone/>
            </a:pPr>
            <a:r>
              <a:rPr lang="en-US" dirty="0"/>
              <a:t>What do plant use cellulose for?</a:t>
            </a:r>
          </a:p>
        </p:txBody>
      </p:sp>
    </p:spTree>
    <p:extLst>
      <p:ext uri="{BB962C8B-B14F-4D97-AF65-F5344CB8AC3E}">
        <p14:creationId xmlns:p14="http://schemas.microsoft.com/office/powerpoint/2010/main" val="416752020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Nutritional Deficiencies</a:t>
            </a:r>
          </a:p>
        </p:txBody>
      </p:sp>
      <p:pic>
        <p:nvPicPr>
          <p:cNvPr id="41986" name="Picture 2" descr="Photo (a) shows a tomato plant with two green tomato fruits. The fruits have turned dark brown on the bottom. Photo (b) shows a plant with green leaves; some of the leaves have turned yellow. Photo (c) shows a five-lobed leaf that is yellow with greenish veins. Photo (d) shows green palm leaves with yellow tips."/>
          <p:cNvPicPr>
            <a:picLocks noGrp="1" noChangeAspect="1" noChangeArrowheads="1"/>
          </p:cNvPicPr>
          <p:nvPr>
            <p:ph idx="4294967295"/>
          </p:nvPr>
        </p:nvPicPr>
        <p:blipFill>
          <a:blip r:embed="rId3">
            <a:extLst>
              <a:ext uri="{28A0092B-C50C-407E-A947-70E740481C1C}">
                <a14:useLocalDpi xmlns:a14="http://schemas.microsoft.com/office/drawing/2010/main" val="0"/>
              </a:ext>
            </a:extLst>
          </a:blip>
          <a:srcRect/>
          <a:stretch>
            <a:fillRect/>
          </a:stretch>
        </p:blipFill>
        <p:spPr bwMode="auto">
          <a:xfrm>
            <a:off x="1518443" y="2744499"/>
            <a:ext cx="9155113" cy="19764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592696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Nitrogen Fixing Bacteria</a:t>
            </a:r>
          </a:p>
        </p:txBody>
      </p:sp>
      <p:sp>
        <p:nvSpPr>
          <p:cNvPr id="3" name="Content Placeholder 2"/>
          <p:cNvSpPr>
            <a:spLocks noGrp="1"/>
          </p:cNvSpPr>
          <p:nvPr>
            <p:ph type="body" idx="1"/>
          </p:nvPr>
        </p:nvSpPr>
        <p:spPr/>
        <p:txBody>
          <a:bodyPr/>
          <a:lstStyle/>
          <a:p>
            <a:pPr marL="28575" indent="0">
              <a:buNone/>
            </a:pPr>
            <a:r>
              <a:rPr lang="en-US" dirty="0"/>
              <a:t>Soybean roots contain (a) nitrogen-fixing nodules. Cells within the nodules are infected with </a:t>
            </a:r>
            <a:r>
              <a:rPr lang="en-US" dirty="0" err="1"/>
              <a:t>Bradyrhyzobium</a:t>
            </a:r>
            <a:r>
              <a:rPr lang="en-US" dirty="0"/>
              <a:t> </a:t>
            </a:r>
            <a:r>
              <a:rPr lang="en-US" dirty="0" err="1"/>
              <a:t>japonicum</a:t>
            </a:r>
            <a:r>
              <a:rPr lang="en-US" dirty="0"/>
              <a:t>, a rhizobia or “root-loving” bacterium. The bacteria are encased in (b) vesicles inside the cell. </a:t>
            </a:r>
          </a:p>
        </p:txBody>
      </p:sp>
      <p:pic>
        <p:nvPicPr>
          <p:cNvPr id="44034" name="Picture 2" descr=" Part A is a photo of legume roots, which are long and thin with hair-like appendages. Nodules are bulbous protrusions extending from the root. Part B is a transmission electron micrograph of a nodule cell cross section. Black oval-shaped vesicles containing rhizobia are visible. The vesicles are surrounded by a white layer and are scattered unevenly throughout the cell, which is gra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2938464"/>
            <a:ext cx="9144000" cy="39195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958807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7"/>
            <a:ext cx="10515600" cy="798655"/>
          </a:xfrm>
        </p:spPr>
        <p:txBody>
          <a:bodyPr/>
          <a:lstStyle/>
          <a:p>
            <a:r>
              <a:rPr lang="en-US" dirty="0"/>
              <a:t>Mycorrhizae</a:t>
            </a:r>
          </a:p>
        </p:txBody>
      </p:sp>
      <p:sp>
        <p:nvSpPr>
          <p:cNvPr id="3" name="Content Placeholder 2"/>
          <p:cNvSpPr>
            <a:spLocks noGrp="1"/>
          </p:cNvSpPr>
          <p:nvPr>
            <p:ph type="body" idx="1"/>
          </p:nvPr>
        </p:nvSpPr>
        <p:spPr>
          <a:xfrm>
            <a:off x="838199" y="4973782"/>
            <a:ext cx="10515599" cy="1203181"/>
          </a:xfrm>
        </p:spPr>
        <p:txBody>
          <a:bodyPr/>
          <a:lstStyle/>
          <a:p>
            <a:pPr marL="28575" indent="0">
              <a:buNone/>
            </a:pPr>
            <a:r>
              <a:rPr lang="en-US" dirty="0"/>
              <a:t>Fungi form symbiotic associations called mycorrhizae with plant roots, in which the fungi actually are integrated into the physical structure of the root. Through mycorrhization, the plant gains essential elements from the soil because narrow hyphae can spread beyond the nutrient depletion zone. The plant gives the fungus nutrients, such as sugars. </a:t>
            </a:r>
          </a:p>
        </p:txBody>
      </p:sp>
      <p:pic>
        <p:nvPicPr>
          <p:cNvPr id="45058" name="Picture 2" descr=" Photo shows a root with many branching tips. The surface of the root is fuzzy in appearanc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82441" y="922832"/>
            <a:ext cx="5181600" cy="3848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122988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2727" y="365129"/>
            <a:ext cx="4551935" cy="1325563"/>
          </a:xfrm>
        </p:spPr>
        <p:txBody>
          <a:bodyPr/>
          <a:lstStyle/>
          <a:p>
            <a:r>
              <a:rPr lang="en-US" dirty="0"/>
              <a:t>Parasitic Plants</a:t>
            </a:r>
          </a:p>
        </p:txBody>
      </p:sp>
      <p:sp>
        <p:nvSpPr>
          <p:cNvPr id="3" name="Content Placeholder 2"/>
          <p:cNvSpPr>
            <a:spLocks noGrp="1"/>
          </p:cNvSpPr>
          <p:nvPr>
            <p:ph type="body" idx="1"/>
          </p:nvPr>
        </p:nvSpPr>
        <p:spPr>
          <a:xfrm>
            <a:off x="886691" y="4862945"/>
            <a:ext cx="10668000" cy="1868930"/>
          </a:xfrm>
        </p:spPr>
        <p:txBody>
          <a:bodyPr>
            <a:normAutofit/>
          </a:bodyPr>
          <a:lstStyle/>
          <a:p>
            <a:pPr marL="0" indent="0">
              <a:buNone/>
            </a:pPr>
            <a:r>
              <a:rPr lang="en-US" dirty="0"/>
              <a:t>A parasitic plant depends on its host for survival. Some parasitic plants have no leaves. The parasitic plant obtains water and nutrients through these connections. The plant above is a total parasite (a </a:t>
            </a:r>
            <a:r>
              <a:rPr lang="en-US" dirty="0" err="1"/>
              <a:t>holoparasite</a:t>
            </a:r>
            <a:r>
              <a:rPr lang="en-US" dirty="0"/>
              <a:t>) because it is completely dependent on its host. Other parasitic plants (</a:t>
            </a:r>
            <a:r>
              <a:rPr lang="en-US" dirty="0" err="1"/>
              <a:t>hemiparasites</a:t>
            </a:r>
            <a:r>
              <a:rPr lang="en-US" dirty="0"/>
              <a:t>) are fully photosynthetic and only use the host for water and minerals. </a:t>
            </a:r>
          </a:p>
        </p:txBody>
      </p:sp>
      <p:pic>
        <p:nvPicPr>
          <p:cNvPr id="46082" name="Picture 2" descr=" Photo shows a beige vine with small white flowers. The vine is wrapped around a woody stem of a plant with green leav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57750" y="1027910"/>
            <a:ext cx="5181600" cy="36290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813325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6691" y="365129"/>
            <a:ext cx="5430027" cy="1325563"/>
          </a:xfrm>
        </p:spPr>
        <p:txBody>
          <a:bodyPr/>
          <a:lstStyle/>
          <a:p>
            <a:r>
              <a:rPr lang="en-US" dirty="0"/>
              <a:t>Saprophytes</a:t>
            </a:r>
          </a:p>
        </p:txBody>
      </p:sp>
      <p:sp>
        <p:nvSpPr>
          <p:cNvPr id="3" name="Content Placeholder 2"/>
          <p:cNvSpPr>
            <a:spLocks noGrp="1"/>
          </p:cNvSpPr>
          <p:nvPr>
            <p:ph type="body" idx="1"/>
          </p:nvPr>
        </p:nvSpPr>
        <p:spPr>
          <a:xfrm>
            <a:off x="886691" y="4585855"/>
            <a:ext cx="10903527" cy="2272145"/>
          </a:xfrm>
        </p:spPr>
        <p:txBody>
          <a:bodyPr/>
          <a:lstStyle/>
          <a:p>
            <a:pPr marL="0" indent="0">
              <a:buNone/>
            </a:pPr>
            <a:r>
              <a:rPr lang="en-US" dirty="0"/>
              <a:t>A saprophyte is a plant that does not have chlorophyll and gets its food from dead matter. Plants like these use enzymes to convert organic food materials into simpler forms from which they can absorb nutrients. Most saprophytes do not directly digest dead matter: instead, they parasitize fungi that digest dead matter, or are mycorrhizal, ultimately obtaining </a:t>
            </a:r>
            <a:r>
              <a:rPr lang="en-US" dirty="0" err="1"/>
              <a:t>photosynthate</a:t>
            </a:r>
            <a:r>
              <a:rPr lang="en-US" dirty="0"/>
              <a:t> from a fungus that derived </a:t>
            </a:r>
            <a:r>
              <a:rPr lang="en-US" dirty="0" err="1"/>
              <a:t>photosynthate</a:t>
            </a:r>
            <a:r>
              <a:rPr lang="en-US" dirty="0"/>
              <a:t> from its host. Saprophytic plants are uncommon.</a:t>
            </a:r>
          </a:p>
        </p:txBody>
      </p:sp>
      <p:pic>
        <p:nvPicPr>
          <p:cNvPr id="47106" name="Picture 2" descr=" Photo shows a plant with light pink stems reminiscent of asparagus. Bud-like appendages grow from the tips of the stem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77406" y="1576612"/>
            <a:ext cx="3497923" cy="30092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781788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0436" y="365129"/>
            <a:ext cx="4918364" cy="1325563"/>
          </a:xfrm>
        </p:spPr>
        <p:txBody>
          <a:bodyPr/>
          <a:lstStyle/>
          <a:p>
            <a:r>
              <a:rPr lang="en-US" dirty="0"/>
              <a:t>Epiphyte</a:t>
            </a:r>
          </a:p>
        </p:txBody>
      </p:sp>
      <p:sp>
        <p:nvSpPr>
          <p:cNvPr id="3" name="Content Placeholder 2"/>
          <p:cNvSpPr>
            <a:spLocks noGrp="1"/>
          </p:cNvSpPr>
          <p:nvPr>
            <p:ph type="body" idx="1"/>
          </p:nvPr>
        </p:nvSpPr>
        <p:spPr>
          <a:xfrm>
            <a:off x="817418" y="4627418"/>
            <a:ext cx="10875818" cy="1962568"/>
          </a:xfrm>
        </p:spPr>
        <p:txBody>
          <a:bodyPr/>
          <a:lstStyle/>
          <a:p>
            <a:pPr marL="0" indent="0">
              <a:buNone/>
            </a:pPr>
            <a:r>
              <a:rPr lang="en-US" dirty="0"/>
              <a:t>An epiphyte is a plant that grows on other plants, but is not dependent upon the other plant for nutrition. Epiphytes have two types of roots: clinging aerial roots, which absorb nutrients from humus that accumulates in the crevices of trees; and aerial roots, which absorb moisture from the atmosphere.</a:t>
            </a:r>
          </a:p>
        </p:txBody>
      </p:sp>
      <p:pic>
        <p:nvPicPr>
          <p:cNvPr id="48130" name="Picture 2" descr="Photo (a) shows a tall pine tree covered with green lichen. Photo (b) shows a tree trunk covered with epiphytes, which look like ferns growing on the trunk of a tree. There are so many epiphytes the trunk is nearly obscure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69089" y="1704652"/>
            <a:ext cx="4367048" cy="29341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507346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2837" y="365129"/>
            <a:ext cx="5128572" cy="1325563"/>
          </a:xfrm>
        </p:spPr>
        <p:txBody>
          <a:bodyPr/>
          <a:lstStyle/>
          <a:p>
            <a:r>
              <a:rPr lang="en-US" dirty="0"/>
              <a:t>Insectivorous Plants</a:t>
            </a:r>
          </a:p>
        </p:txBody>
      </p:sp>
      <p:sp>
        <p:nvSpPr>
          <p:cNvPr id="3" name="Content Placeholder 2"/>
          <p:cNvSpPr>
            <a:spLocks noGrp="1"/>
          </p:cNvSpPr>
          <p:nvPr>
            <p:ph type="body" idx="1"/>
          </p:nvPr>
        </p:nvSpPr>
        <p:spPr>
          <a:xfrm>
            <a:off x="748145" y="4585855"/>
            <a:ext cx="11152910" cy="2146021"/>
          </a:xfrm>
        </p:spPr>
        <p:txBody>
          <a:bodyPr>
            <a:normAutofit/>
          </a:bodyPr>
          <a:lstStyle/>
          <a:p>
            <a:pPr marL="0" indent="0" fontAlgn="base">
              <a:buNone/>
            </a:pPr>
            <a:r>
              <a:rPr lang="en-US" dirty="0"/>
              <a:t>An insectivorous plant has specialized leaves to attract and digest insects. The minerals it obtains from prey compensate for those lacking in low pH soil. There are three sensitive hairs in the center of each half of each leaf. Nectar secreted by the plant attracts flies to the leaf. When a fly touches the sensory hairs, the leaf immediately closes. Next, fluids and enzymes break down the prey and minerals are absorbed by the leaf. </a:t>
            </a:r>
          </a:p>
          <a:p>
            <a:pPr marL="0" indent="0">
              <a:buNone/>
            </a:pPr>
            <a:endParaRPr lang="en-US" dirty="0"/>
          </a:p>
        </p:txBody>
      </p:sp>
      <p:pic>
        <p:nvPicPr>
          <p:cNvPr id="49154" name="Picture 2" descr="Photo shows a Venus flytrap. Pairs of modified leaves of this plant have the appearance of a mouth. White, hair-like appendages at the opening of the mouth have the appearance of teeth. The mouth can close on unwary insects, trapping them in the teet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3170" y="1241893"/>
            <a:ext cx="4246179" cy="31846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094068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Practice Question:</a:t>
            </a:r>
          </a:p>
        </p:txBody>
      </p:sp>
      <p:sp>
        <p:nvSpPr>
          <p:cNvPr id="3" name="Content Placeholder 2"/>
          <p:cNvSpPr>
            <a:spLocks noGrp="1"/>
          </p:cNvSpPr>
          <p:nvPr>
            <p:ph type="body" idx="1"/>
          </p:nvPr>
        </p:nvSpPr>
        <p:spPr/>
        <p:txBody>
          <a:bodyPr>
            <a:normAutofit/>
          </a:bodyPr>
          <a:lstStyle/>
          <a:p>
            <a:pPr marL="0" indent="0">
              <a:buNone/>
            </a:pPr>
            <a:r>
              <a:rPr lang="en-US" dirty="0"/>
              <a:t>How do trees overcome gravity to get water from their roots to their leaves?</a:t>
            </a:r>
          </a:p>
          <a:p>
            <a:pPr marL="0" indent="0">
              <a:buNone/>
            </a:pPr>
            <a:endParaRPr lang="en-US" dirty="0"/>
          </a:p>
        </p:txBody>
      </p:sp>
    </p:spTree>
    <p:extLst>
      <p:ext uri="{BB962C8B-B14F-4D97-AF65-F5344CB8AC3E}">
        <p14:creationId xmlns:p14="http://schemas.microsoft.com/office/powerpoint/2010/main" val="239718124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Quick Review</a:t>
            </a:r>
          </a:p>
        </p:txBody>
      </p:sp>
      <p:sp>
        <p:nvSpPr>
          <p:cNvPr id="3" name="Content Placeholder 2"/>
          <p:cNvSpPr>
            <a:spLocks noGrp="1"/>
          </p:cNvSpPr>
          <p:nvPr>
            <p:ph type="body" idx="1"/>
          </p:nvPr>
        </p:nvSpPr>
        <p:spPr/>
        <p:txBody>
          <a:bodyPr/>
          <a:lstStyle/>
          <a:p>
            <a:r>
              <a:rPr lang="en-US" dirty="0"/>
              <a:t>What are the basic common structures of plants?</a:t>
            </a:r>
          </a:p>
          <a:p>
            <a:r>
              <a:rPr lang="en-US" dirty="0"/>
              <a:t>How are water and solutes transported in plants?</a:t>
            </a:r>
          </a:p>
          <a:p>
            <a:r>
              <a:rPr lang="en-US" dirty="0"/>
              <a:t>What are common sensory systems and responses in plants?</a:t>
            </a:r>
          </a:p>
          <a:p>
            <a:r>
              <a:rPr lang="en-US" dirty="0"/>
              <a:t>What are the key elements and processes in plant growth?</a:t>
            </a:r>
          </a:p>
          <a:p>
            <a:r>
              <a:rPr lang="en-US" dirty="0"/>
              <a:t>What are the common nutritional needs of plants?</a:t>
            </a:r>
          </a:p>
          <a:p>
            <a:endParaRPr lang="en-US" dirty="0"/>
          </a:p>
        </p:txBody>
      </p:sp>
    </p:spTree>
    <p:extLst>
      <p:ext uri="{BB962C8B-B14F-4D97-AF65-F5344CB8AC3E}">
        <p14:creationId xmlns:p14="http://schemas.microsoft.com/office/powerpoint/2010/main" val="25555868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Meristematic Tissue Types</a:t>
            </a:r>
          </a:p>
        </p:txBody>
      </p:sp>
      <p:sp>
        <p:nvSpPr>
          <p:cNvPr id="3" name="Content Placeholder 2"/>
          <p:cNvSpPr>
            <a:spLocks noGrp="1"/>
          </p:cNvSpPr>
          <p:nvPr>
            <p:ph type="body" idx="1"/>
          </p:nvPr>
        </p:nvSpPr>
        <p:spPr>
          <a:xfrm>
            <a:off x="942109" y="1825625"/>
            <a:ext cx="9097241" cy="4869089"/>
          </a:xfrm>
        </p:spPr>
        <p:txBody>
          <a:bodyPr>
            <a:normAutofit/>
          </a:bodyPr>
          <a:lstStyle/>
          <a:p>
            <a:pPr marL="0" indent="0">
              <a:buNone/>
            </a:pPr>
            <a:r>
              <a:rPr lang="en-US" dirty="0"/>
              <a:t>Meristematic tissues consist of three types, based on their location in the plant:</a:t>
            </a:r>
          </a:p>
          <a:p>
            <a:r>
              <a:rPr lang="en-US" b="1" dirty="0"/>
              <a:t>Apical meristems</a:t>
            </a:r>
            <a:r>
              <a:rPr lang="en-US" dirty="0"/>
              <a:t> contain meristematic tissue located at the tips of stems and roots, which enable a plant to extend in length.</a:t>
            </a:r>
          </a:p>
          <a:p>
            <a:r>
              <a:rPr lang="en-US" b="1" dirty="0"/>
              <a:t>Lateral meristems</a:t>
            </a:r>
            <a:r>
              <a:rPr lang="en-US" dirty="0"/>
              <a:t> facilitate growth in thickness or girth in a maturing plant. </a:t>
            </a:r>
          </a:p>
          <a:p>
            <a:r>
              <a:rPr lang="en-US" b="1" dirty="0"/>
              <a:t>Intercalary meristems</a:t>
            </a:r>
            <a:r>
              <a:rPr lang="en-US" dirty="0"/>
              <a:t> occur only in monocots, at the bases of leaf blades and at nodes (the areas where leaves attach to a stem). This tissue enables the monocot leaf blade to increase in length from the leaf base</a:t>
            </a:r>
          </a:p>
        </p:txBody>
      </p:sp>
    </p:spTree>
    <p:extLst>
      <p:ext uri="{BB962C8B-B14F-4D97-AF65-F5344CB8AC3E}">
        <p14:creationId xmlns:p14="http://schemas.microsoft.com/office/powerpoint/2010/main" val="30563604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Permanent Tissue Types</a:t>
            </a:r>
          </a:p>
        </p:txBody>
      </p:sp>
      <p:sp>
        <p:nvSpPr>
          <p:cNvPr id="3" name="Content Placeholder 2"/>
          <p:cNvSpPr>
            <a:spLocks noGrp="1"/>
          </p:cNvSpPr>
          <p:nvPr>
            <p:ph type="body" idx="1"/>
          </p:nvPr>
        </p:nvSpPr>
        <p:spPr/>
        <p:txBody>
          <a:bodyPr/>
          <a:lstStyle/>
          <a:p>
            <a:pPr marL="0" indent="0">
              <a:buNone/>
            </a:pPr>
            <a:r>
              <a:rPr lang="en-US" dirty="0"/>
              <a:t>Cells take on specific roles and lose their ability to divide further. They differentiate into three main types: </a:t>
            </a:r>
          </a:p>
          <a:p>
            <a:r>
              <a:rPr lang="en-US" b="1" dirty="0"/>
              <a:t>Dermal tissue </a:t>
            </a:r>
            <a:r>
              <a:rPr lang="en-US" dirty="0"/>
              <a:t>covers and protects the plant. </a:t>
            </a:r>
          </a:p>
          <a:p>
            <a:r>
              <a:rPr lang="en-US" b="1" dirty="0"/>
              <a:t>Vascular tissue</a:t>
            </a:r>
            <a:r>
              <a:rPr lang="en-US" dirty="0"/>
              <a:t> transports water, minerals, and sugars to different parts of the plant. </a:t>
            </a:r>
          </a:p>
          <a:p>
            <a:r>
              <a:rPr lang="en-US" b="1" dirty="0"/>
              <a:t>Ground tissue</a:t>
            </a:r>
            <a:r>
              <a:rPr lang="en-US" dirty="0"/>
              <a:t> serves as a site for photosynthesis, provides a supporting matrix for the vascular tissue, and helps to store water and sugars.</a:t>
            </a:r>
          </a:p>
        </p:txBody>
      </p:sp>
    </p:spTree>
    <p:extLst>
      <p:ext uri="{BB962C8B-B14F-4D97-AF65-F5344CB8AC3E}">
        <p14:creationId xmlns:p14="http://schemas.microsoft.com/office/powerpoint/2010/main" val="3809475400"/>
      </p:ext>
    </p:extLst>
  </p:cSld>
  <p:clrMapOvr>
    <a:masterClrMapping/>
  </p:clrMapOvr>
</p:sld>
</file>

<file path=ppt/theme/theme1.xml><?xml version="1.0" encoding="utf-8"?>
<a:theme xmlns:a="http://schemas.openxmlformats.org/drawingml/2006/main" name="Theme2020">
  <a:themeElements>
    <a:clrScheme name="Blue Warm">
      <a:dk1>
        <a:srgbClr val="000000"/>
      </a:dk1>
      <a:lt1>
        <a:srgbClr val="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Theme2020" id="{00977985-12D8-EC49-A63B-74525E3696D0}" vid="{962D5CC6-41C5-7D4B-831B-E034D577227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Theme2020</Template>
  <TotalTime>12632</TotalTime>
  <Words>6653</Words>
  <Application>Microsoft Macintosh PowerPoint</Application>
  <PresentationFormat>Widescreen</PresentationFormat>
  <Paragraphs>305</Paragraphs>
  <Slides>79</Slides>
  <Notes>51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79</vt:i4>
      </vt:variant>
    </vt:vector>
  </HeadingPairs>
  <TitlesOfParts>
    <vt:vector size="83" baseType="lpstr">
      <vt:lpstr>Arial</vt:lpstr>
      <vt:lpstr>Century Gothic</vt:lpstr>
      <vt:lpstr>Tahoma</vt:lpstr>
      <vt:lpstr>Theme2020</vt:lpstr>
      <vt:lpstr>Plant Structure and Function</vt:lpstr>
      <vt:lpstr>Plant Cells</vt:lpstr>
      <vt:lpstr>Typical Plant Cell</vt:lpstr>
      <vt:lpstr>Types of Plant Cells: Parenchymal</vt:lpstr>
      <vt:lpstr>Collenchymal</vt:lpstr>
      <vt:lpstr>Sclerenchymal</vt:lpstr>
      <vt:lpstr>Plant Tissue Types</vt:lpstr>
      <vt:lpstr>Meristematic Tissue Types</vt:lpstr>
      <vt:lpstr>Permanent Tissue Types</vt:lpstr>
      <vt:lpstr>Tissue Types in a Stem Cross-section</vt:lpstr>
      <vt:lpstr>Dermal Tissue</vt:lpstr>
      <vt:lpstr>Dermal Tissue: Stomata</vt:lpstr>
      <vt:lpstr>Vascular Tissue</vt:lpstr>
      <vt:lpstr>Xylem Tissue</vt:lpstr>
      <vt:lpstr>Phloem Tissue</vt:lpstr>
      <vt:lpstr>Ground Tissue</vt:lpstr>
      <vt:lpstr>Plant Organs</vt:lpstr>
      <vt:lpstr>Roots and Shoots</vt:lpstr>
      <vt:lpstr>Stems</vt:lpstr>
      <vt:lpstr>Stem Structure</vt:lpstr>
      <vt:lpstr>Parenchyma Cells</vt:lpstr>
      <vt:lpstr>Collenchyma Cells</vt:lpstr>
      <vt:lpstr>Sclerenchyma cells</vt:lpstr>
      <vt:lpstr>Stem Modifications</vt:lpstr>
      <vt:lpstr>Tendrils and Thorns</vt:lpstr>
      <vt:lpstr>Parts of a Leaf</vt:lpstr>
      <vt:lpstr>Venation in Monocot (a), Dicot (b), and Gingko (c) </vt:lpstr>
      <vt:lpstr>Leaf Arrangement</vt:lpstr>
      <vt:lpstr>Leaf Form</vt:lpstr>
      <vt:lpstr>Leaf Structure</vt:lpstr>
      <vt:lpstr>Types of Root Systems</vt:lpstr>
      <vt:lpstr>Root Growth and Structure</vt:lpstr>
      <vt:lpstr>Vascular Structure in Roots</vt:lpstr>
      <vt:lpstr>Dicot and Monocot Roots</vt:lpstr>
      <vt:lpstr>Root Modifications: Vegetables</vt:lpstr>
      <vt:lpstr>Aerial and Prop Roots</vt:lpstr>
      <vt:lpstr>Water Potential</vt:lpstr>
      <vt:lpstr>Plants can change Solute Pressure</vt:lpstr>
      <vt:lpstr>Pressure Potential</vt:lpstr>
      <vt:lpstr>Turgor Potential Keeps Plants Erect</vt:lpstr>
      <vt:lpstr>Gravity Potential</vt:lpstr>
      <vt:lpstr>Matric Potential</vt:lpstr>
      <vt:lpstr>Transpiration</vt:lpstr>
      <vt:lpstr>Cohesion-tension Theory of Sap Ascent</vt:lpstr>
      <vt:lpstr>Plants Adapt to Control Transpiration in their Environments</vt:lpstr>
      <vt:lpstr>Phloem</vt:lpstr>
      <vt:lpstr>Translocation</vt:lpstr>
      <vt:lpstr>How the Phytochrome System Works</vt:lpstr>
      <vt:lpstr>Phototropism</vt:lpstr>
      <vt:lpstr>Photoperiodism</vt:lpstr>
      <vt:lpstr>Plant Responses to Gravity</vt:lpstr>
      <vt:lpstr>How Do Plants Sense Gravity?</vt:lpstr>
      <vt:lpstr>Responses to Touch and Wind</vt:lpstr>
      <vt:lpstr>Plant Defense</vt:lpstr>
      <vt:lpstr>Secondary Metabolites</vt:lpstr>
      <vt:lpstr>Systemic Response</vt:lpstr>
      <vt:lpstr>How Plants Grow</vt:lpstr>
      <vt:lpstr>Apical Meristem</vt:lpstr>
      <vt:lpstr>Root Tip</vt:lpstr>
      <vt:lpstr>Primary and Secondary Growth</vt:lpstr>
      <vt:lpstr>Annual Rings</vt:lpstr>
      <vt:lpstr>Plant Hormones</vt:lpstr>
      <vt:lpstr>Auxins</vt:lpstr>
      <vt:lpstr>Other Plant Hormones</vt:lpstr>
      <vt:lpstr>Gibberellins</vt:lpstr>
      <vt:lpstr>Plant Nutrition</vt:lpstr>
      <vt:lpstr>Plants absorb water through root hairs.</vt:lpstr>
      <vt:lpstr>Essential Elements for Plant Growth</vt:lpstr>
      <vt:lpstr>One Reason Plants Need Carbon</vt:lpstr>
      <vt:lpstr>Practice Question</vt:lpstr>
      <vt:lpstr>Nutritional Deficiencies</vt:lpstr>
      <vt:lpstr>Nitrogen Fixing Bacteria</vt:lpstr>
      <vt:lpstr>Mycorrhizae</vt:lpstr>
      <vt:lpstr>Parasitic Plants</vt:lpstr>
      <vt:lpstr>Saprophytes</vt:lpstr>
      <vt:lpstr>Epiphyte</vt:lpstr>
      <vt:lpstr>Insectivorous Plants</vt:lpstr>
      <vt:lpstr>Practice Question:</vt:lpstr>
      <vt:lpstr>Quick Review</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Sarah Liebman</dc:creator>
  <cp:lastModifiedBy>anika@lumenlearning.com</cp:lastModifiedBy>
  <cp:revision>480</cp:revision>
  <dcterms:created xsi:type="dcterms:W3CDTF">2017-01-24T14:54:50Z</dcterms:created>
  <dcterms:modified xsi:type="dcterms:W3CDTF">2020-07-20T23:47:08Z</dcterms:modified>
</cp:coreProperties>
</file>