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1" r:id="rId1"/>
  </p:sldMasterIdLst>
  <p:notesMasterIdLst>
    <p:notesMasterId r:id="rId69"/>
  </p:notesMasterIdLst>
  <p:sldIdLst>
    <p:sldId id="256" r:id="rId2"/>
    <p:sldId id="279" r:id="rId3"/>
    <p:sldId id="391" r:id="rId4"/>
    <p:sldId id="383" r:id="rId5"/>
    <p:sldId id="392" r:id="rId6"/>
    <p:sldId id="393" r:id="rId7"/>
    <p:sldId id="394" r:id="rId8"/>
    <p:sldId id="395" r:id="rId9"/>
    <p:sldId id="390" r:id="rId10"/>
    <p:sldId id="396" r:id="rId11"/>
    <p:sldId id="397" r:id="rId12"/>
    <p:sldId id="398" r:id="rId13"/>
    <p:sldId id="399" r:id="rId14"/>
    <p:sldId id="400" r:id="rId15"/>
    <p:sldId id="401" r:id="rId16"/>
    <p:sldId id="402" r:id="rId17"/>
    <p:sldId id="403" r:id="rId18"/>
    <p:sldId id="404" r:id="rId19"/>
    <p:sldId id="405" r:id="rId20"/>
    <p:sldId id="406" r:id="rId21"/>
    <p:sldId id="407" r:id="rId22"/>
    <p:sldId id="408" r:id="rId23"/>
    <p:sldId id="409" r:id="rId24"/>
    <p:sldId id="410" r:id="rId25"/>
    <p:sldId id="411" r:id="rId26"/>
    <p:sldId id="412" r:id="rId27"/>
    <p:sldId id="413" r:id="rId28"/>
    <p:sldId id="417" r:id="rId29"/>
    <p:sldId id="415" r:id="rId30"/>
    <p:sldId id="414" r:id="rId31"/>
    <p:sldId id="416" r:id="rId32"/>
    <p:sldId id="418" r:id="rId33"/>
    <p:sldId id="419" r:id="rId34"/>
    <p:sldId id="420" r:id="rId35"/>
    <p:sldId id="421" r:id="rId36"/>
    <p:sldId id="422" r:id="rId37"/>
    <p:sldId id="423" r:id="rId38"/>
    <p:sldId id="424" r:id="rId39"/>
    <p:sldId id="425" r:id="rId40"/>
    <p:sldId id="427" r:id="rId41"/>
    <p:sldId id="452" r:id="rId42"/>
    <p:sldId id="428" r:id="rId43"/>
    <p:sldId id="429" r:id="rId44"/>
    <p:sldId id="430" r:id="rId45"/>
    <p:sldId id="431" r:id="rId46"/>
    <p:sldId id="432" r:id="rId47"/>
    <p:sldId id="433" r:id="rId48"/>
    <p:sldId id="434" r:id="rId49"/>
    <p:sldId id="435" r:id="rId50"/>
    <p:sldId id="436" r:id="rId51"/>
    <p:sldId id="437" r:id="rId52"/>
    <p:sldId id="438" r:id="rId53"/>
    <p:sldId id="439" r:id="rId54"/>
    <p:sldId id="440" r:id="rId55"/>
    <p:sldId id="442" r:id="rId56"/>
    <p:sldId id="441" r:id="rId57"/>
    <p:sldId id="443" r:id="rId58"/>
    <p:sldId id="444" r:id="rId59"/>
    <p:sldId id="445" r:id="rId60"/>
    <p:sldId id="446" r:id="rId61"/>
    <p:sldId id="447" r:id="rId62"/>
    <p:sldId id="448" r:id="rId63"/>
    <p:sldId id="449" r:id="rId64"/>
    <p:sldId id="450" r:id="rId65"/>
    <p:sldId id="451" r:id="rId66"/>
    <p:sldId id="273" r:id="rId67"/>
    <p:sldId id="274" r:id="rId68"/>
  </p:sldIdLst>
  <p:sldSz cx="12192000" cy="6858000"/>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Sarah Liebman" initials="SL" lastIdx="1"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34589" autoAdjust="0"/>
    <p:restoredTop sz="86385" autoAdjust="0"/>
  </p:normalViewPr>
  <p:slideViewPr>
    <p:cSldViewPr snapToGrid="0">
      <p:cViewPr varScale="1">
        <p:scale>
          <a:sx n="93" d="100"/>
          <a:sy n="93" d="100"/>
        </p:scale>
        <p:origin x="232" y="232"/>
      </p:cViewPr>
      <p:guideLst>
        <p:guide orient="horz" pos="2160"/>
        <p:guide pos="3840"/>
      </p:guideLst>
    </p:cSldViewPr>
  </p:slideViewPr>
  <p:outlineViewPr>
    <p:cViewPr>
      <p:scale>
        <a:sx n="33" d="100"/>
        <a:sy n="33" d="100"/>
      </p:scale>
      <p:origin x="0" y="-47928"/>
    </p:cViewPr>
  </p:outlineViewPr>
  <p:notesTextViewPr>
    <p:cViewPr>
      <p:scale>
        <a:sx n="1" d="1"/>
        <a:sy n="1" d="1"/>
      </p:scale>
      <p:origin x="0" y="0"/>
    </p:cViewPr>
  </p:notesTextViewPr>
  <p:notesViewPr>
    <p:cSldViewPr snapToGrid="0">
      <p:cViewPr varScale="1">
        <p:scale>
          <a:sx n="52" d="100"/>
          <a:sy n="52" d="100"/>
        </p:scale>
        <p:origin x="2862" y="96"/>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tableStyles" Target="tableStyles.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notesMaster" Target="notesMasters/notesMaster1.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viewProps" Target="view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commentAuthors" Target="commentAuthor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 Type="http://schemas.openxmlformats.org/officeDocument/2006/relationships/slide" Target="slides/slide6.xml"/><Relationship Id="rId71"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atin typeface="Tahoma" panose="020B0604030504040204" pitchFamily="34" charset="0"/>
              </a:defRPr>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atin typeface="Tahoma" panose="020B0604030504040204" pitchFamily="34" charset="0"/>
              </a:defRPr>
            </a:lvl1pPr>
          </a:lstStyle>
          <a:p>
            <a:fld id="{EE334AF8-4DBC-4D52-BC39-DA880392D7D5}" type="datetimeFigureOut">
              <a:rPr lang="en-US" smtClean="0"/>
              <a:pPr/>
              <a:t>7/2/20</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atin typeface="Tahoma" panose="020B0604030504040204" pitchFamily="34" charset="0"/>
              </a:defRPr>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atin typeface="Tahoma" panose="020B0604030504040204" pitchFamily="34" charset="0"/>
              </a:defRPr>
            </a:lvl1pPr>
          </a:lstStyle>
          <a:p>
            <a:fld id="{B1E6DF9A-4138-4CE9-A2AE-AB9413786FF0}" type="slidenum">
              <a:rPr lang="en-US" smtClean="0"/>
              <a:pPr/>
              <a:t>‹#›</a:t>
            </a:fld>
            <a:endParaRPr lang="en-US" dirty="0"/>
          </a:p>
        </p:txBody>
      </p:sp>
    </p:spTree>
    <p:extLst>
      <p:ext uri="{BB962C8B-B14F-4D97-AF65-F5344CB8AC3E}">
        <p14:creationId xmlns:p14="http://schemas.microsoft.com/office/powerpoint/2010/main" val="337607882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Tahoma" panose="020B0604030504040204" pitchFamily="34" charset="0"/>
        <a:ea typeface="+mn-ea"/>
        <a:cs typeface="+mn-cs"/>
      </a:defRPr>
    </a:lvl1pPr>
    <a:lvl2pPr marL="457200" algn="l" defTabSz="914400" rtl="0" eaLnBrk="1" latinLnBrk="0" hangingPunct="1">
      <a:defRPr sz="1200" kern="1200">
        <a:solidFill>
          <a:schemeClr val="tx1"/>
        </a:solidFill>
        <a:latin typeface="Tahoma" panose="020B0604030504040204" pitchFamily="34" charset="0"/>
        <a:ea typeface="+mn-ea"/>
        <a:cs typeface="+mn-cs"/>
      </a:defRPr>
    </a:lvl2pPr>
    <a:lvl3pPr marL="914400" algn="l" defTabSz="914400" rtl="0" eaLnBrk="1" latinLnBrk="0" hangingPunct="1">
      <a:defRPr sz="1200" kern="1200">
        <a:solidFill>
          <a:schemeClr val="tx1"/>
        </a:solidFill>
        <a:latin typeface="Tahoma" panose="020B0604030504040204" pitchFamily="34" charset="0"/>
        <a:ea typeface="+mn-ea"/>
        <a:cs typeface="+mn-cs"/>
      </a:defRPr>
    </a:lvl3pPr>
    <a:lvl4pPr marL="1371600" algn="l" defTabSz="914400" rtl="0" eaLnBrk="1" latinLnBrk="0" hangingPunct="1">
      <a:defRPr sz="1200" kern="1200">
        <a:solidFill>
          <a:schemeClr val="tx1"/>
        </a:solidFill>
        <a:latin typeface="Tahoma" panose="020B0604030504040204" pitchFamily="34" charset="0"/>
        <a:ea typeface="+mn-ea"/>
        <a:cs typeface="+mn-cs"/>
      </a:defRPr>
    </a:lvl4pPr>
    <a:lvl5pPr marL="1828800" algn="l" defTabSz="914400" rtl="0" eaLnBrk="1" latinLnBrk="0" hangingPunct="1">
      <a:defRPr sz="1200" kern="1200">
        <a:solidFill>
          <a:schemeClr val="tx1"/>
        </a:solidFill>
        <a:latin typeface="Tahoma" panose="020B0604030504040204"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3" Type="http://schemas.openxmlformats.org/officeDocument/2006/relationships/hyperlink" Target="https://courses.lumenlearning.com/wm-biology1/" TargetMode="External"/><Relationship Id="rId2" Type="http://schemas.openxmlformats.org/officeDocument/2006/relationships/slide" Target="../slides/slide1.xml"/><Relationship Id="rId1" Type="http://schemas.openxmlformats.org/officeDocument/2006/relationships/notesMaster" Target="../notesMasters/notesMaster1.xml"/><Relationship Id="rId5" Type="http://schemas.openxmlformats.org/officeDocument/2006/relationships/hyperlink" Target="https://creativecommons.org/about/cc0" TargetMode="External"/><Relationship Id="rId4" Type="http://schemas.openxmlformats.org/officeDocument/2006/relationships/hyperlink" Target="https://unsplash.com/photos/_d3sppFprWI" TargetMode="Externa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5.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1.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6.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1.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1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1.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s://commons.wikimedia.org/wiki/File:Greenfrog_life_stages.svg" TargetMode="External"/><Relationship Id="rId2" Type="http://schemas.openxmlformats.org/officeDocument/2006/relationships/slide" Target="../slides/slide27.xml"/><Relationship Id="rId1" Type="http://schemas.openxmlformats.org/officeDocument/2006/relationships/notesMaster" Target="../notesMasters/notesMaster1.xml"/><Relationship Id="rId4" Type="http://schemas.openxmlformats.org/officeDocument/2006/relationships/hyperlink" Target="https://creativecommons.org/about/cc0" TargetMode="External"/></Relationships>
</file>

<file path=ppt/notesSlides/_rels/notesSlide15.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2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17.xml.rels><?xml version="1.0" encoding="UTF-8" standalone="yes"?>
<Relationships xmlns="http://schemas.openxmlformats.org/package/2006/relationships"><Relationship Id="rId3" Type="http://schemas.openxmlformats.org/officeDocument/2006/relationships/hyperlink" Target="https://commons.wikimedia.org/wiki/File:Siphonops_paulensis02.jpg" TargetMode="External"/><Relationship Id="rId2" Type="http://schemas.openxmlformats.org/officeDocument/2006/relationships/slide" Target="../slides/slide30.xml"/><Relationship Id="rId1" Type="http://schemas.openxmlformats.org/officeDocument/2006/relationships/notesMaster" Target="../notesMasters/notesMaster1.xml"/><Relationship Id="rId4" Type="http://schemas.openxmlformats.org/officeDocument/2006/relationships/hyperlink" Target="https://creativecommons.org/licenses/by-sa/4.0/" TargetMode="Externa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0.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1.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4.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6.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4.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5.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6.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3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7.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0.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1.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6.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2.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3.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4.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49.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5.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6.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4.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7.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5.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8.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58.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39.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0.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0.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2.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1.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3.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2.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5.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3" Type="http://schemas.openxmlformats.org/officeDocument/2006/relationships/hyperlink" Target="http://cnx.org/contents/185cbf87-c72e-48f5-b51e-f14f21b5eabd@10.8" TargetMode="External"/><Relationship Id="rId2" Type="http://schemas.openxmlformats.org/officeDocument/2006/relationships/slide" Target="../slides/slide67.xml"/><Relationship Id="rId1" Type="http://schemas.openxmlformats.org/officeDocument/2006/relationships/notesMaster" Target="../notesMasters/notesMaster1.xml"/><Relationship Id="rId4" Type="http://schemas.openxmlformats.org/officeDocument/2006/relationships/hyperlink" Target="https://creativecommons.org/licenses/by/4.0/" TargetMode="Externa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sz="1200" b="0" i="0" u="none" strike="noStrike" kern="1200" dirty="0">
                <a:solidFill>
                  <a:schemeClr val="tx1"/>
                </a:solidFill>
                <a:effectLst/>
                <a:ea typeface="Tahoma" panose="020B0604030504040204" pitchFamily="34" charset="0"/>
                <a:cs typeface="Tahoma" panose="020B0604030504040204" pitchFamily="34" charset="0"/>
              </a:rPr>
              <a:t>All text in these slides is taken </a:t>
            </a:r>
            <a:r>
              <a:rPr lang="en-US" dirty="0">
                <a:ea typeface="Tahoma" panose="020B0604030504040204" pitchFamily="34" charset="0"/>
                <a:cs typeface="Tahoma" panose="020B0604030504040204" pitchFamily="34" charset="0"/>
              </a:rPr>
              <a:t>from </a:t>
            </a:r>
            <a:r>
              <a:rPr lang="en-US" dirty="0">
                <a:ea typeface="Tahoma" panose="020B0604030504040204" pitchFamily="34" charset="0"/>
                <a:cs typeface="Tahoma" panose="020B0604030504040204" pitchFamily="34" charset="0"/>
                <a:hlinkClick r:id="rId3"/>
              </a:rPr>
              <a:t>https://courses.lumenlearning.com/wm-biology1/</a:t>
            </a:r>
            <a:r>
              <a:rPr lang="en-US" dirty="0">
                <a:ea typeface="Tahoma" panose="020B0604030504040204" pitchFamily="34" charset="0"/>
                <a:cs typeface="Tahoma" panose="020B0604030504040204" pitchFamily="34" charset="0"/>
              </a:rPr>
              <a:t> </a:t>
            </a:r>
            <a:r>
              <a:rPr lang="en-US" sz="1200" b="0" i="0" u="none" strike="noStrike" kern="1200" dirty="0">
                <a:solidFill>
                  <a:schemeClr val="tx1"/>
                </a:solidFill>
                <a:effectLst/>
                <a:ea typeface="Tahoma" panose="020B0604030504040204" pitchFamily="34" charset="0"/>
                <a:cs typeface="Tahoma" panose="020B0604030504040204" pitchFamily="34" charset="0"/>
              </a:rPr>
              <a:t>where it is published under one or more open licenses.</a:t>
            </a:r>
            <a:endParaRPr lang="en-US" b="0" dirty="0">
              <a:effectLst/>
              <a:ea typeface="Tahoma" panose="020B0604030504040204" pitchFamily="34" charset="0"/>
              <a:cs typeface="Tahoma" panose="020B0604030504040204" pitchFamily="34" charset="0"/>
            </a:endParaRPr>
          </a:p>
          <a:p>
            <a:r>
              <a:rPr lang="en-US" sz="1200" b="0" i="0" u="none" strike="noStrike" kern="1200" dirty="0">
                <a:solidFill>
                  <a:schemeClr val="tx1"/>
                </a:solidFill>
                <a:effectLst/>
                <a:ea typeface="Tahoma" panose="020B0604030504040204" pitchFamily="34" charset="0"/>
                <a:cs typeface="Tahoma" panose="020B0604030504040204" pitchFamily="34" charset="0"/>
              </a:rPr>
              <a:t>All images in these slides are attributed in the notes of the slide on which they appear and licensed as indicated.</a:t>
            </a:r>
          </a:p>
          <a:p>
            <a:endParaRPr lang="en-US" sz="1200" b="0" i="0" u="none" strike="noStrike" kern="1200" dirty="0">
              <a:solidFill>
                <a:schemeClr val="tx1"/>
              </a:solidFill>
              <a:effectLst/>
              <a:ea typeface="Tahoma" panose="020B0604030504040204" pitchFamily="34" charset="0"/>
              <a:cs typeface="Tahoma" panose="020B0604030504040204" pitchFamily="34" charset="0"/>
            </a:endParaRPr>
          </a:p>
          <a:p>
            <a:r>
              <a:rPr lang="en-US" sz="1200" b="0" i="0" kern="1200" dirty="0">
                <a:solidFill>
                  <a:schemeClr val="tx1"/>
                </a:solidFill>
                <a:effectLst/>
                <a:latin typeface="Tahoma" panose="020B0604030504040204" pitchFamily="34" charset="0"/>
                <a:ea typeface="+mn-ea"/>
                <a:cs typeface="+mn-cs"/>
              </a:rPr>
              <a:t>Cover Image: "Peacock Feathers." Authored by: Andre Mouton. Provided by: </a:t>
            </a:r>
            <a:r>
              <a:rPr lang="en-US" sz="1200" b="0" i="0" kern="1200" dirty="0" err="1">
                <a:solidFill>
                  <a:schemeClr val="tx1"/>
                </a:solidFill>
                <a:effectLst/>
                <a:latin typeface="Tahoma" panose="020B0604030504040204" pitchFamily="34" charset="0"/>
                <a:ea typeface="+mn-ea"/>
                <a:cs typeface="+mn-cs"/>
              </a:rPr>
              <a:t>Unsplash</a:t>
            </a:r>
            <a:r>
              <a:rPr lang="en-US" sz="1200" b="0" i="0" kern="1200" dirty="0">
                <a:solidFill>
                  <a:schemeClr val="tx1"/>
                </a:solidFill>
                <a:effectLst/>
                <a:latin typeface="Tahoma" panose="020B0604030504040204" pitchFamily="34" charset="0"/>
                <a:ea typeface="+mn-ea"/>
                <a:cs typeface="+mn-cs"/>
              </a:rPr>
              <a:t>. Located at: </a:t>
            </a:r>
            <a:r>
              <a:rPr lang="en-US" sz="1200" b="0" i="0" u="sng" kern="1200" dirty="0">
                <a:solidFill>
                  <a:schemeClr val="tx1"/>
                </a:solidFill>
                <a:effectLst/>
                <a:latin typeface="Tahoma" panose="020B0604030504040204" pitchFamily="34" charset="0"/>
                <a:ea typeface="+mn-ea"/>
                <a:cs typeface="+mn-cs"/>
                <a:hlinkClick r:id="rId4"/>
              </a:rPr>
              <a:t>https://unsplash.com/photos/_d3sppFprWI</a:t>
            </a:r>
            <a:r>
              <a:rPr lang="en-US" sz="1200" b="0" i="0" kern="1200" dirty="0">
                <a:solidFill>
                  <a:schemeClr val="tx1"/>
                </a:solidFill>
                <a:effectLst/>
                <a:latin typeface="Tahoma" panose="020B0604030504040204" pitchFamily="34" charset="0"/>
                <a:ea typeface="+mn-ea"/>
                <a:cs typeface="+mn-cs"/>
              </a:rPr>
              <a:t>. Content Type: CC Licensed Content, Shared Previously. License: </a:t>
            </a:r>
            <a:r>
              <a:rPr lang="en-US" sz="1200" b="0" i="0" u="sng" kern="1200" dirty="0">
                <a:solidFill>
                  <a:schemeClr val="tx1"/>
                </a:solidFill>
                <a:effectLst/>
                <a:latin typeface="Tahoma" panose="020B0604030504040204" pitchFamily="34" charset="0"/>
                <a:ea typeface="+mn-ea"/>
                <a:cs typeface="+mn-cs"/>
                <a:hlinkClick r:id="rId5"/>
              </a:rPr>
              <a:t>CC0: No Rights Reserved</a:t>
            </a:r>
            <a:r>
              <a:rPr lang="en-US" sz="1200" b="0" i="0" kern="1200" dirty="0">
                <a:solidFill>
                  <a:schemeClr val="tx1"/>
                </a:solidFill>
                <a:effectLst/>
                <a:latin typeface="Tahoma" panose="020B0604030504040204" pitchFamily="34" charset="0"/>
                <a:ea typeface="+mn-ea"/>
                <a:cs typeface="+mn-cs"/>
              </a:rPr>
              <a:t>.</a:t>
            </a:r>
            <a:endParaRPr lang="en-US" sz="1200" b="0" i="0" u="none" strike="noStrike" kern="1200" dirty="0">
              <a:solidFill>
                <a:schemeClr val="tx1"/>
              </a:solidFill>
              <a:effectLst/>
              <a:ea typeface="Tahoma" panose="020B0604030504040204" pitchFamily="34" charset="0"/>
              <a:cs typeface="Tahoma" panose="020B0604030504040204" pitchFamily="34" charset="0"/>
            </a:endParaRPr>
          </a:p>
        </p:txBody>
      </p:sp>
      <p:sp>
        <p:nvSpPr>
          <p:cNvPr id="4" name="Slide Number Placeholder 3"/>
          <p:cNvSpPr>
            <a:spLocks noGrp="1"/>
          </p:cNvSpPr>
          <p:nvPr>
            <p:ph type="sldNum" sz="quarter" idx="10"/>
          </p:nvPr>
        </p:nvSpPr>
        <p:spPr/>
        <p:txBody>
          <a:bodyPr/>
          <a:lstStyle/>
          <a:p>
            <a:fld id="{B1E6DF9A-4138-4CE9-A2AE-AB9413786FF0}" type="slidenum">
              <a:rPr lang="en-US" smtClean="0"/>
              <a:t>1</a:t>
            </a:fld>
            <a:endParaRPr lang="en-US"/>
          </a:p>
        </p:txBody>
      </p:sp>
    </p:spTree>
    <p:extLst>
      <p:ext uri="{BB962C8B-B14F-4D97-AF65-F5344CB8AC3E}">
        <p14:creationId xmlns:p14="http://schemas.microsoft.com/office/powerpoint/2010/main" val="195459203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a:t>
            </a:fld>
            <a:endParaRPr lang="en-US" dirty="0"/>
          </a:p>
        </p:txBody>
      </p:sp>
    </p:spTree>
    <p:extLst>
      <p:ext uri="{BB962C8B-B14F-4D97-AF65-F5344CB8AC3E}">
        <p14:creationId xmlns:p14="http://schemas.microsoft.com/office/powerpoint/2010/main" val="77524004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a:t>
            </a:fld>
            <a:endParaRPr lang="en-US" dirty="0"/>
          </a:p>
        </p:txBody>
      </p:sp>
    </p:spTree>
    <p:extLst>
      <p:ext uri="{BB962C8B-B14F-4D97-AF65-F5344CB8AC3E}">
        <p14:creationId xmlns:p14="http://schemas.microsoft.com/office/powerpoint/2010/main" val="351365289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(credit: modification of work by Dann Blackwood, USGS) in </a:t>
            </a: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10</a:t>
            </a:fld>
            <a:endParaRPr lang="en-US" dirty="0"/>
          </a:p>
        </p:txBody>
      </p:sp>
    </p:spTree>
    <p:extLst>
      <p:ext uri="{BB962C8B-B14F-4D97-AF65-F5344CB8AC3E}">
        <p14:creationId xmlns:p14="http://schemas.microsoft.com/office/powerpoint/2010/main" val="356991496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11</a:t>
            </a:fld>
            <a:endParaRPr lang="en-US" dirty="0"/>
          </a:p>
        </p:txBody>
      </p:sp>
    </p:spTree>
    <p:extLst>
      <p:ext uri="{BB962C8B-B14F-4D97-AF65-F5344CB8AC3E}">
        <p14:creationId xmlns:p14="http://schemas.microsoft.com/office/powerpoint/2010/main" val="122751522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a:t>
            </a:r>
            <a:r>
              <a:rPr lang="en-US" sz="1200" b="0" i="0" kern="1200" dirty="0" err="1">
                <a:solidFill>
                  <a:schemeClr val="tx1"/>
                </a:solidFill>
                <a:effectLst/>
                <a:latin typeface="Tahoma" panose="020B0604030504040204" pitchFamily="34" charset="0"/>
                <a:ea typeface="+mn-ea"/>
                <a:cs typeface="+mn-cs"/>
              </a:rPr>
              <a:t>Steveoc</a:t>
            </a:r>
            <a:r>
              <a:rPr lang="en-US" sz="1200" b="0" i="0" kern="1200" dirty="0">
                <a:solidFill>
                  <a:schemeClr val="tx1"/>
                </a:solidFill>
                <a:effectLst/>
                <a:latin typeface="Tahoma" panose="020B0604030504040204" pitchFamily="34" charset="0"/>
                <a:ea typeface="+mn-ea"/>
                <a:cs typeface="+mn-cs"/>
              </a:rPr>
              <a:t> 86”/Wikimedia Commons)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12</a:t>
            </a:fld>
            <a:endParaRPr lang="en-US" dirty="0"/>
          </a:p>
        </p:txBody>
      </p:sp>
    </p:spTree>
    <p:extLst>
      <p:ext uri="{BB962C8B-B14F-4D97-AF65-F5344CB8AC3E}">
        <p14:creationId xmlns:p14="http://schemas.microsoft.com/office/powerpoint/2010/main" val="385828448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(credit: Ernest V. More; taken at Smithsonian Museum of Natural History, Washington, D.C.) </a:t>
            </a:r>
            <a:r>
              <a:rPr lang="en-US" sz="1200" b="0" i="0" kern="1200" dirty="0">
                <a:solidFill>
                  <a:schemeClr val="tx1"/>
                </a:solidFill>
                <a:effectLst/>
                <a:latin typeface="Tahoma" panose="020B0604030504040204" pitchFamily="34" charset="0"/>
                <a:ea typeface="+mn-ea"/>
                <a:cs typeface="+mn-cs"/>
              </a:rPr>
              <a:t>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13</a:t>
            </a:fld>
            <a:endParaRPr lang="en-US" dirty="0"/>
          </a:p>
        </p:txBody>
      </p:sp>
    </p:spTree>
    <p:extLst>
      <p:ext uri="{BB962C8B-B14F-4D97-AF65-F5344CB8AC3E}">
        <p14:creationId xmlns:p14="http://schemas.microsoft.com/office/powerpoint/2010/main" val="303786207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Linda Snook, NOAA/CBNMS)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16</a:t>
            </a:fld>
            <a:endParaRPr lang="en-US" dirty="0"/>
          </a:p>
        </p:txBody>
      </p:sp>
    </p:spTree>
    <p:extLst>
      <p:ext uri="{BB962C8B-B14F-4D97-AF65-F5344CB8AC3E}">
        <p14:creationId xmlns:p14="http://schemas.microsoft.com/office/powerpoint/2010/main" val="150963169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USGS)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17</a:t>
            </a:fld>
            <a:endParaRPr lang="en-US" dirty="0"/>
          </a:p>
        </p:txBody>
      </p:sp>
    </p:spTree>
    <p:extLst>
      <p:ext uri="{BB962C8B-B14F-4D97-AF65-F5344CB8AC3E}">
        <p14:creationId xmlns:p14="http://schemas.microsoft.com/office/powerpoint/2010/main" val="117769949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a:t>
            </a:r>
            <a:r>
              <a:rPr lang="en-US" sz="1200" b="0" i="0" kern="1200" dirty="0" err="1">
                <a:solidFill>
                  <a:schemeClr val="tx1"/>
                </a:solidFill>
                <a:effectLst/>
                <a:latin typeface="Tahoma" panose="020B0604030504040204" pitchFamily="34" charset="0"/>
                <a:ea typeface="+mn-ea"/>
                <a:cs typeface="+mn-cs"/>
              </a:rPr>
              <a:t>Nobu</a:t>
            </a:r>
            <a:r>
              <a:rPr lang="en-US" sz="1200" b="0" i="0" kern="1200" dirty="0">
                <a:solidFill>
                  <a:schemeClr val="tx1"/>
                </a:solidFill>
                <a:effectLst/>
                <a:latin typeface="Tahoma" panose="020B0604030504040204" pitchFamily="34" charset="0"/>
                <a:ea typeface="+mn-ea"/>
                <a:cs typeface="+mn-cs"/>
              </a:rPr>
              <a:t> Tamura)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18</a:t>
            </a:fld>
            <a:endParaRPr lang="en-US" dirty="0"/>
          </a:p>
        </p:txBody>
      </p:sp>
    </p:spTree>
    <p:extLst>
      <p:ext uri="{BB962C8B-B14F-4D97-AF65-F5344CB8AC3E}">
        <p14:creationId xmlns:p14="http://schemas.microsoft.com/office/powerpoint/2010/main" val="61857238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Masashi Sugawara)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19</a:t>
            </a:fld>
            <a:endParaRPr lang="en-US" dirty="0"/>
          </a:p>
        </p:txBody>
      </p:sp>
    </p:spTree>
    <p:extLst>
      <p:ext uri="{BB962C8B-B14F-4D97-AF65-F5344CB8AC3E}">
        <p14:creationId xmlns:p14="http://schemas.microsoft.com/office/powerpoint/2010/main" val="207893439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 (credit: </a:t>
            </a:r>
            <a:r>
              <a:rPr lang="en-US" sz="1200" b="0" i="0" kern="1200" dirty="0" err="1">
                <a:solidFill>
                  <a:schemeClr val="tx1"/>
                </a:solidFill>
                <a:effectLst/>
                <a:latin typeface="Tahoma" panose="020B0604030504040204" pitchFamily="34" charset="0"/>
                <a:ea typeface="+mn-ea"/>
                <a:cs typeface="+mn-cs"/>
              </a:rPr>
              <a:t>Jek</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Bacarisas</a:t>
            </a:r>
            <a:r>
              <a:rPr lang="en-US" sz="1200" b="0" i="0" kern="1200" dirty="0">
                <a:solidFill>
                  <a:schemeClr val="tx1"/>
                </a:solidFill>
                <a:effectLst/>
                <a:latin typeface="Tahoma" panose="020B0604030504040204" pitchFamily="34" charset="0"/>
                <a:ea typeface="+mn-ea"/>
                <a:cs typeface="+mn-cs"/>
              </a:rPr>
              <a:t>)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21</a:t>
            </a:fld>
            <a:endParaRPr lang="en-US" dirty="0"/>
          </a:p>
        </p:txBody>
      </p:sp>
    </p:spTree>
    <p:extLst>
      <p:ext uri="{BB962C8B-B14F-4D97-AF65-F5344CB8AC3E}">
        <p14:creationId xmlns:p14="http://schemas.microsoft.com/office/powerpoint/2010/main" val="375131534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a: modification of work by Timothy </a:t>
            </a:r>
            <a:r>
              <a:rPr lang="en-US" sz="1200" b="0" i="0" kern="1200" dirty="0" err="1">
                <a:solidFill>
                  <a:schemeClr val="tx1"/>
                </a:solidFill>
                <a:effectLst/>
                <a:latin typeface="Tahoma" panose="020B0604030504040204" pitchFamily="34" charset="0"/>
                <a:ea typeface="+mn-ea"/>
                <a:cs typeface="+mn-cs"/>
              </a:rPr>
              <a:t>Knepp</a:t>
            </a:r>
            <a:r>
              <a:rPr lang="en-US" sz="1200" b="0" i="0" kern="1200" dirty="0">
                <a:solidFill>
                  <a:schemeClr val="tx1"/>
                </a:solidFill>
                <a:effectLst/>
                <a:latin typeface="Tahoma" panose="020B0604030504040204" pitchFamily="34" charset="0"/>
                <a:ea typeface="+mn-ea"/>
                <a:cs typeface="+mn-cs"/>
              </a:rPr>
              <a:t>, USFWS; credit b: modification of work by Robbie </a:t>
            </a:r>
            <a:r>
              <a:rPr lang="en-US" sz="1200" b="0" i="0" kern="1200" dirty="0" err="1">
                <a:solidFill>
                  <a:schemeClr val="tx1"/>
                </a:solidFill>
                <a:effectLst/>
                <a:latin typeface="Tahoma" panose="020B0604030504040204" pitchFamily="34" charset="0"/>
                <a:ea typeface="+mn-ea"/>
                <a:cs typeface="+mn-cs"/>
              </a:rPr>
              <a:t>Cada</a:t>
            </a:r>
            <a:r>
              <a:rPr lang="en-US" sz="1200" b="0" i="0" kern="1200" dirty="0">
                <a:solidFill>
                  <a:schemeClr val="tx1"/>
                </a:solidFill>
                <a:effectLst/>
                <a:latin typeface="Tahoma" panose="020B0604030504040204" pitchFamily="34" charset="0"/>
                <a:ea typeface="+mn-ea"/>
                <a:cs typeface="+mn-cs"/>
              </a:rPr>
              <a:t>)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23</a:t>
            </a:fld>
            <a:endParaRPr lang="en-US" dirty="0"/>
          </a:p>
        </p:txBody>
      </p:sp>
    </p:spTree>
    <p:extLst>
      <p:ext uri="{BB962C8B-B14F-4D97-AF65-F5344CB8AC3E}">
        <p14:creationId xmlns:p14="http://schemas.microsoft.com/office/powerpoint/2010/main" val="356104254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Green frog life stages. </a:t>
            </a:r>
            <a:r>
              <a:rPr lang="en-US" sz="1200" b="1" i="0" kern="1200" dirty="0">
                <a:solidFill>
                  <a:schemeClr val="tx1"/>
                </a:solidFill>
                <a:effectLst/>
                <a:latin typeface="Tahoma" panose="020B0604030504040204" pitchFamily="34" charset="0"/>
                <a:ea typeface="+mn-ea"/>
                <a:cs typeface="+mn-cs"/>
              </a:rPr>
              <a:t>Authored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LadyofHats</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Wikipedia.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https://commons.wikimedia.org/wiki/File:Greenfrog_life_stages.svg</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CC0: No Rights Reserved</a:t>
            </a:r>
            <a:endParaRPr lang="en-US" sz="1200" b="0" i="0" kern="1200" dirty="0">
              <a:solidFill>
                <a:schemeClr val="tx1"/>
              </a:solidFill>
              <a:effectLst/>
              <a:latin typeface="Tahoma" panose="020B0604030504040204" pitchFamily="34" charset="0"/>
              <a:ea typeface="+mn-ea"/>
              <a:cs typeface="+mn-cs"/>
            </a:endParaRP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27</a:t>
            </a:fld>
            <a:endParaRPr lang="en-US" dirty="0"/>
          </a:p>
        </p:txBody>
      </p:sp>
    </p:spTree>
    <p:extLst>
      <p:ext uri="{BB962C8B-B14F-4D97-AF65-F5344CB8AC3E}">
        <p14:creationId xmlns:p14="http://schemas.microsoft.com/office/powerpoint/2010/main" val="260332639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Valentina </a:t>
            </a:r>
            <a:r>
              <a:rPr lang="en-US" sz="1200" b="0" i="0" kern="1200" dirty="0" err="1">
                <a:solidFill>
                  <a:schemeClr val="tx1"/>
                </a:solidFill>
                <a:effectLst/>
                <a:latin typeface="Tahoma" panose="020B0604030504040204" pitchFamily="34" charset="0"/>
                <a:ea typeface="+mn-ea"/>
                <a:cs typeface="+mn-cs"/>
              </a:rPr>
              <a:t>Storti</a:t>
            </a:r>
            <a:r>
              <a:rPr lang="en-US" sz="1200" b="0" i="0" kern="1200" dirty="0">
                <a:solidFill>
                  <a:schemeClr val="tx1"/>
                </a:solidFill>
                <a:effectLst/>
                <a:latin typeface="Tahoma" panose="020B0604030504040204" pitchFamily="34" charset="0"/>
                <a:ea typeface="+mn-ea"/>
                <a:cs typeface="+mn-cs"/>
              </a:rPr>
              <a:t>)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28</a:t>
            </a:fld>
            <a:endParaRPr lang="en-US" dirty="0"/>
          </a:p>
        </p:txBody>
      </p:sp>
    </p:spTree>
    <p:extLst>
      <p:ext uri="{BB962C8B-B14F-4D97-AF65-F5344CB8AC3E}">
        <p14:creationId xmlns:p14="http://schemas.microsoft.com/office/powerpoint/2010/main" val="104768952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29</a:t>
            </a:fld>
            <a:endParaRPr lang="en-US" dirty="0"/>
          </a:p>
        </p:txBody>
      </p:sp>
    </p:spTree>
    <p:extLst>
      <p:ext uri="{BB962C8B-B14F-4D97-AF65-F5344CB8AC3E}">
        <p14:creationId xmlns:p14="http://schemas.microsoft.com/office/powerpoint/2010/main" val="12300120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err="1">
                <a:solidFill>
                  <a:schemeClr val="tx1"/>
                </a:solidFill>
                <a:effectLst/>
                <a:latin typeface="Tahoma" panose="020B0604030504040204" pitchFamily="34" charset="0"/>
                <a:ea typeface="+mn-ea"/>
                <a:cs typeface="+mn-cs"/>
              </a:rPr>
              <a:t>Siphonops</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paulensis</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Authored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Ariovaldo</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Giaretta</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https://commons.wikimedia.org/wiki/File:Siphonops_paulensis02.jpg</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BY-SA: Attribution-</a:t>
            </a:r>
            <a:r>
              <a:rPr lang="en-US" sz="1200" b="1" i="1" u="sng" kern="1200" dirty="0" err="1">
                <a:solidFill>
                  <a:schemeClr val="tx1"/>
                </a:solidFill>
                <a:effectLst/>
                <a:latin typeface="Tahoma" panose="020B0604030504040204" pitchFamily="34" charset="0"/>
                <a:ea typeface="+mn-ea"/>
                <a:cs typeface="+mn-cs"/>
                <a:hlinkClick r:id="rId4"/>
              </a:rPr>
              <a:t>ShareAlike</a:t>
            </a:r>
            <a:endParaRPr lang="en-US" sz="1200" b="0" i="0" kern="1200" dirty="0">
              <a:solidFill>
                <a:schemeClr val="tx1"/>
              </a:solidFill>
              <a:effectLst/>
              <a:latin typeface="Tahoma" panose="020B0604030504040204" pitchFamily="34" charset="0"/>
              <a:ea typeface="+mn-ea"/>
              <a:cs typeface="+mn-cs"/>
            </a:endParaRP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30</a:t>
            </a:fld>
            <a:endParaRPr lang="en-US" dirty="0"/>
          </a:p>
        </p:txBody>
      </p:sp>
    </p:spTree>
    <p:extLst>
      <p:ext uri="{BB962C8B-B14F-4D97-AF65-F5344CB8AC3E}">
        <p14:creationId xmlns:p14="http://schemas.microsoft.com/office/powerpoint/2010/main" val="113678971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31</a:t>
            </a:fld>
            <a:endParaRPr lang="en-US" dirty="0"/>
          </a:p>
        </p:txBody>
      </p:sp>
    </p:spTree>
    <p:extLst>
      <p:ext uri="{BB962C8B-B14F-4D97-AF65-F5344CB8AC3E}">
        <p14:creationId xmlns:p14="http://schemas.microsoft.com/office/powerpoint/2010/main" val="406852785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32</a:t>
            </a:fld>
            <a:endParaRPr lang="en-US" dirty="0"/>
          </a:p>
        </p:txBody>
      </p:sp>
    </p:spTree>
    <p:extLst>
      <p:ext uri="{BB962C8B-B14F-4D97-AF65-F5344CB8AC3E}">
        <p14:creationId xmlns:p14="http://schemas.microsoft.com/office/powerpoint/2010/main" val="260149014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33</a:t>
            </a:fld>
            <a:endParaRPr lang="en-US" dirty="0"/>
          </a:p>
        </p:txBody>
      </p:sp>
    </p:spTree>
    <p:extLst>
      <p:ext uri="{BB962C8B-B14F-4D97-AF65-F5344CB8AC3E}">
        <p14:creationId xmlns:p14="http://schemas.microsoft.com/office/powerpoint/2010/main" val="76963105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34</a:t>
            </a:fld>
            <a:endParaRPr lang="en-US" dirty="0"/>
          </a:p>
        </p:txBody>
      </p:sp>
    </p:spTree>
    <p:extLst>
      <p:ext uri="{BB962C8B-B14F-4D97-AF65-F5344CB8AC3E}">
        <p14:creationId xmlns:p14="http://schemas.microsoft.com/office/powerpoint/2010/main" val="333785579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35</a:t>
            </a:fld>
            <a:endParaRPr lang="en-US" dirty="0"/>
          </a:p>
        </p:txBody>
      </p:sp>
    </p:spTree>
    <p:extLst>
      <p:ext uri="{BB962C8B-B14F-4D97-AF65-F5344CB8AC3E}">
        <p14:creationId xmlns:p14="http://schemas.microsoft.com/office/powerpoint/2010/main" val="3173060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dirty="0"/>
              <a:t>(credit: </a:t>
            </a:r>
            <a:r>
              <a:rPr lang="en-US" dirty="0" err="1"/>
              <a:t>Keshav</a:t>
            </a:r>
            <a:r>
              <a:rPr lang="en-US" dirty="0"/>
              <a:t> </a:t>
            </a:r>
            <a:r>
              <a:rPr lang="en-US" dirty="0" err="1"/>
              <a:t>Mukund</a:t>
            </a:r>
            <a:r>
              <a:rPr lang="en-US" dirty="0"/>
              <a:t> </a:t>
            </a:r>
            <a:r>
              <a:rPr lang="en-US" dirty="0" err="1"/>
              <a:t>Kandhadai</a:t>
            </a:r>
            <a:r>
              <a:rPr lang="en-US" dirty="0"/>
              <a:t>) in </a:t>
            </a:r>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36</a:t>
            </a:fld>
            <a:endParaRPr lang="en-US" dirty="0"/>
          </a:p>
        </p:txBody>
      </p:sp>
    </p:spTree>
    <p:extLst>
      <p:ext uri="{BB962C8B-B14F-4D97-AF65-F5344CB8AC3E}">
        <p14:creationId xmlns:p14="http://schemas.microsoft.com/office/powerpoint/2010/main" val="418085598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sz="1200" b="0" i="0" kern="1200" dirty="0">
                <a:solidFill>
                  <a:schemeClr val="tx1"/>
                </a:solidFill>
                <a:effectLst/>
                <a:latin typeface="Tahoma" panose="020B0604030504040204" pitchFamily="34" charset="0"/>
                <a:ea typeface="+mn-ea"/>
                <a:cs typeface="+mn-cs"/>
              </a:rPr>
              <a:t>(credit: Sid </a:t>
            </a:r>
            <a:r>
              <a:rPr lang="en-US" sz="1200" b="0" i="0" kern="1200" dirty="0" err="1">
                <a:solidFill>
                  <a:schemeClr val="tx1"/>
                </a:solidFill>
                <a:effectLst/>
                <a:latin typeface="Tahoma" panose="020B0604030504040204" pitchFamily="34" charset="0"/>
                <a:ea typeface="+mn-ea"/>
                <a:cs typeface="+mn-cs"/>
              </a:rPr>
              <a:t>Mosdell</a:t>
            </a:r>
            <a:r>
              <a:rPr lang="en-US" sz="1200" b="0" i="0" kern="1200" dirty="0">
                <a:solidFill>
                  <a:schemeClr val="tx1"/>
                </a:solidFill>
                <a:effectLst/>
                <a:latin typeface="Tahoma" panose="020B0604030504040204" pitchFamily="34" charset="0"/>
                <a:ea typeface="+mn-ea"/>
                <a:cs typeface="+mn-cs"/>
              </a:rPr>
              <a:t>) in </a:t>
            </a:r>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37</a:t>
            </a:fld>
            <a:endParaRPr lang="en-US" dirty="0"/>
          </a:p>
        </p:txBody>
      </p:sp>
    </p:spTree>
    <p:extLst>
      <p:ext uri="{BB962C8B-B14F-4D97-AF65-F5344CB8AC3E}">
        <p14:creationId xmlns:p14="http://schemas.microsoft.com/office/powerpoint/2010/main" val="737224223"/>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38</a:t>
            </a:fld>
            <a:endParaRPr lang="en-US" dirty="0"/>
          </a:p>
        </p:txBody>
      </p:sp>
    </p:spTree>
    <p:extLst>
      <p:ext uri="{BB962C8B-B14F-4D97-AF65-F5344CB8AC3E}">
        <p14:creationId xmlns:p14="http://schemas.microsoft.com/office/powerpoint/2010/main" val="43897491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39</a:t>
            </a:fld>
            <a:endParaRPr lang="en-US" dirty="0"/>
          </a:p>
        </p:txBody>
      </p:sp>
    </p:spTree>
    <p:extLst>
      <p:ext uri="{BB962C8B-B14F-4D97-AF65-F5344CB8AC3E}">
        <p14:creationId xmlns:p14="http://schemas.microsoft.com/office/powerpoint/2010/main" val="2017266063"/>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Jim Bowen)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40</a:t>
            </a:fld>
            <a:endParaRPr lang="en-US" dirty="0"/>
          </a:p>
        </p:txBody>
      </p:sp>
    </p:spTree>
    <p:extLst>
      <p:ext uri="{BB962C8B-B14F-4D97-AF65-F5344CB8AC3E}">
        <p14:creationId xmlns:p14="http://schemas.microsoft.com/office/powerpoint/2010/main" val="363957773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Snakes evolved from </a:t>
            </a:r>
            <a:r>
              <a:rPr lang="en-US" dirty="0" err="1"/>
              <a:t>tetrapods</a:t>
            </a:r>
            <a:r>
              <a:rPr lang="en-US" baseline="0" dirty="0"/>
              <a:t> and have vestigial legs. </a:t>
            </a: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41</a:t>
            </a:fld>
            <a:endParaRPr lang="en-US" dirty="0"/>
          </a:p>
        </p:txBody>
      </p:sp>
    </p:spTree>
    <p:extLst>
      <p:ext uri="{BB962C8B-B14F-4D97-AF65-F5344CB8AC3E}">
        <p14:creationId xmlns:p14="http://schemas.microsoft.com/office/powerpoint/2010/main" val="1638791193"/>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de-DE" sz="1200" b="0" i="0" kern="1200" dirty="0">
                <a:solidFill>
                  <a:schemeClr val="tx1"/>
                </a:solidFill>
                <a:effectLst/>
                <a:latin typeface="Tahoma" panose="020B0604030504040204" pitchFamily="34" charset="0"/>
                <a:ea typeface="+mn-ea"/>
                <a:cs typeface="+mn-cs"/>
              </a:rPr>
              <a:t>(credit: Mark Witton, Darren Naish) in </a:t>
            </a:r>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42</a:t>
            </a:fld>
            <a:endParaRPr lang="en-US" dirty="0"/>
          </a:p>
        </p:txBody>
      </p:sp>
    </p:spTree>
    <p:extLst>
      <p:ext uri="{BB962C8B-B14F-4D97-AF65-F5344CB8AC3E}">
        <p14:creationId xmlns:p14="http://schemas.microsoft.com/office/powerpoint/2010/main" val="1514062900"/>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b="0" i="0" kern="1200" dirty="0">
                <a:solidFill>
                  <a:schemeClr val="tx1"/>
                </a:solidFill>
                <a:effectLst/>
                <a:latin typeface="Tahoma" panose="020B0604030504040204" pitchFamily="34" charset="0"/>
                <a:ea typeface="+mn-ea"/>
                <a:cs typeface="+mn-cs"/>
              </a:rPr>
              <a:t> (credit: Mariana Ruiz </a:t>
            </a:r>
            <a:r>
              <a:rPr lang="en-US" sz="1200" b="0" i="0" kern="1200" dirty="0" err="1">
                <a:solidFill>
                  <a:schemeClr val="tx1"/>
                </a:solidFill>
                <a:effectLst/>
                <a:latin typeface="Tahoma" panose="020B0604030504040204" pitchFamily="34" charset="0"/>
                <a:ea typeface="+mn-ea"/>
                <a:cs typeface="+mn-cs"/>
              </a:rPr>
              <a:t>Villareal</a:t>
            </a:r>
            <a:r>
              <a:rPr lang="en-US" sz="1200" b="0" i="0" kern="1200" dirty="0">
                <a:solidFill>
                  <a:schemeClr val="tx1"/>
                </a:solidFill>
                <a:effectLst/>
                <a:latin typeface="Tahoma" panose="020B0604030504040204" pitchFamily="34" charset="0"/>
                <a:ea typeface="+mn-ea"/>
                <a:cs typeface="+mn-cs"/>
              </a:rPr>
              <a:t>) in </a:t>
            </a:r>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43</a:t>
            </a:fld>
            <a:endParaRPr lang="en-US" dirty="0"/>
          </a:p>
        </p:txBody>
      </p:sp>
    </p:spTree>
    <p:extLst>
      <p:ext uri="{BB962C8B-B14F-4D97-AF65-F5344CB8AC3E}">
        <p14:creationId xmlns:p14="http://schemas.microsoft.com/office/powerpoint/2010/main" val="2740838064"/>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46</a:t>
            </a:fld>
            <a:endParaRPr lang="en-US" dirty="0"/>
          </a:p>
        </p:txBody>
      </p:sp>
    </p:spTree>
    <p:extLst>
      <p:ext uri="{BB962C8B-B14F-4D97-AF65-F5344CB8AC3E}">
        <p14:creationId xmlns:p14="http://schemas.microsoft.com/office/powerpoint/2010/main" val="114237777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47</a:t>
            </a:fld>
            <a:endParaRPr lang="en-US" dirty="0"/>
          </a:p>
        </p:txBody>
      </p:sp>
    </p:spTree>
    <p:extLst>
      <p:ext uri="{BB962C8B-B14F-4D97-AF65-F5344CB8AC3E}">
        <p14:creationId xmlns:p14="http://schemas.microsoft.com/office/powerpoint/2010/main" val="119077929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modification of work by L. </a:t>
            </a:r>
            <a:r>
              <a:rPr lang="en-US" sz="1200" b="0" i="0" kern="1200" dirty="0" err="1">
                <a:solidFill>
                  <a:schemeClr val="tx1"/>
                </a:solidFill>
                <a:effectLst/>
                <a:latin typeface="Tahoma" panose="020B0604030504040204" pitchFamily="34" charset="0"/>
                <a:ea typeface="+mn-ea"/>
                <a:cs typeface="+mn-cs"/>
              </a:rPr>
              <a:t>Shyamal</a:t>
            </a:r>
            <a:r>
              <a:rPr lang="en-US" sz="1200" b="0" i="0" kern="1200" dirty="0">
                <a:solidFill>
                  <a:schemeClr val="tx1"/>
                </a:solidFill>
                <a:effectLst/>
                <a:latin typeface="Tahoma" panose="020B0604030504040204" pitchFamily="34" charset="0"/>
                <a:ea typeface="+mn-ea"/>
                <a:cs typeface="+mn-cs"/>
              </a:rPr>
              <a:t>)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48</a:t>
            </a:fld>
            <a:endParaRPr lang="en-US" dirty="0"/>
          </a:p>
        </p:txBody>
      </p:sp>
    </p:spTree>
    <p:extLst>
      <p:ext uri="{BB962C8B-B14F-4D97-AF65-F5344CB8AC3E}">
        <p14:creationId xmlns:p14="http://schemas.microsoft.com/office/powerpoint/2010/main" val="241154507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49</a:t>
            </a:fld>
            <a:endParaRPr lang="en-US" dirty="0"/>
          </a:p>
        </p:txBody>
      </p:sp>
    </p:spTree>
    <p:extLst>
      <p:ext uri="{BB962C8B-B14F-4D97-AF65-F5344CB8AC3E}">
        <p14:creationId xmlns:p14="http://schemas.microsoft.com/office/powerpoint/2010/main" val="423713777"/>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b="0" i="0" kern="1200" dirty="0">
                <a:solidFill>
                  <a:schemeClr val="tx1"/>
                </a:solidFill>
                <a:effectLst/>
                <a:latin typeface="Tahoma" panose="020B0604030504040204" pitchFamily="34" charset="0"/>
                <a:ea typeface="+mn-ea"/>
                <a:cs typeface="+mn-cs"/>
              </a:rPr>
              <a:t>(credit: </a:t>
            </a:r>
            <a:r>
              <a:rPr lang="en-US" sz="1200" b="0" i="0" kern="1200" dirty="0" err="1">
                <a:solidFill>
                  <a:schemeClr val="tx1"/>
                </a:solidFill>
                <a:effectLst/>
                <a:latin typeface="Tahoma" panose="020B0604030504040204" pitchFamily="34" charset="0"/>
                <a:ea typeface="+mn-ea"/>
                <a:cs typeface="+mn-cs"/>
              </a:rPr>
              <a:t>Nobu</a:t>
            </a:r>
            <a:r>
              <a:rPr lang="en-US" sz="1200" b="0" i="0" kern="1200" dirty="0">
                <a:solidFill>
                  <a:schemeClr val="tx1"/>
                </a:solidFill>
                <a:effectLst/>
                <a:latin typeface="Tahoma" panose="020B0604030504040204" pitchFamily="34" charset="0"/>
                <a:ea typeface="+mn-ea"/>
                <a:cs typeface="+mn-cs"/>
              </a:rPr>
              <a:t> Tamura) in </a:t>
            </a:r>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52</a:t>
            </a:fld>
            <a:endParaRPr lang="en-US" dirty="0"/>
          </a:p>
        </p:txBody>
      </p:sp>
    </p:spTree>
    <p:extLst>
      <p:ext uri="{BB962C8B-B14F-4D97-AF65-F5344CB8AC3E}">
        <p14:creationId xmlns:p14="http://schemas.microsoft.com/office/powerpoint/2010/main" val="190822616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b="0" i="0" kern="1200" dirty="0">
                <a:solidFill>
                  <a:schemeClr val="tx1"/>
                </a:solidFill>
                <a:effectLst/>
                <a:latin typeface="Tahoma" panose="020B0604030504040204" pitchFamily="34" charset="0"/>
                <a:ea typeface="+mn-ea"/>
                <a:cs typeface="+mn-cs"/>
              </a:rPr>
              <a:t>(credit b: modification of work by Barry Thomas) in </a:t>
            </a:r>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54</a:t>
            </a:fld>
            <a:endParaRPr lang="en-US" dirty="0"/>
          </a:p>
        </p:txBody>
      </p:sp>
    </p:spTree>
    <p:extLst>
      <p:ext uri="{BB962C8B-B14F-4D97-AF65-F5344CB8AC3E}">
        <p14:creationId xmlns:p14="http://schemas.microsoft.com/office/powerpoint/2010/main" val="3112723799"/>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fontAlgn="base"/>
            <a:r>
              <a:rPr lang="en-US" sz="1200" b="0" i="0" kern="1200" dirty="0">
                <a:solidFill>
                  <a:schemeClr val="tx1"/>
                </a:solidFill>
                <a:effectLst/>
                <a:latin typeface="Tahoma" panose="020B0604030504040204" pitchFamily="34" charset="0"/>
                <a:ea typeface="+mn-ea"/>
                <a:cs typeface="+mn-cs"/>
              </a:rPr>
              <a:t>(credit: Wayne McLean) in </a:t>
            </a:r>
            <a:r>
              <a:rPr lang="en-US" sz="1200" kern="1200" dirty="0">
                <a:solidFill>
                  <a:schemeClr val="tx1"/>
                </a:solidFill>
                <a:effectLst/>
                <a:latin typeface="Tahoma" panose="020B0604030504040204" pitchFamily="34" charset="0"/>
                <a:ea typeface="+mn-ea"/>
                <a:cs typeface="+mn-cs"/>
              </a:rPr>
              <a:t>Biology. </a:t>
            </a:r>
            <a:r>
              <a:rPr lang="en-US" sz="1200" b="1" kern="1200" dirty="0">
                <a:solidFill>
                  <a:schemeClr val="tx1"/>
                </a:solidFill>
                <a:effectLst/>
                <a:latin typeface="Tahoma" panose="020B0604030504040204" pitchFamily="34" charset="0"/>
                <a:ea typeface="+mn-ea"/>
                <a:cs typeface="+mn-cs"/>
              </a:rPr>
              <a:t>Provided by</a:t>
            </a:r>
            <a:r>
              <a:rPr lang="en-US" sz="1200" kern="1200" dirty="0">
                <a:solidFill>
                  <a:schemeClr val="tx1"/>
                </a:solidFill>
                <a:effectLst/>
                <a:latin typeface="Tahoma" panose="020B0604030504040204" pitchFamily="34" charset="0"/>
                <a:ea typeface="+mn-ea"/>
                <a:cs typeface="+mn-cs"/>
              </a:rPr>
              <a:t>: </a:t>
            </a:r>
            <a:r>
              <a:rPr lang="en-US" sz="1200" kern="1200" dirty="0" err="1">
                <a:solidFill>
                  <a:schemeClr val="tx1"/>
                </a:solidFill>
                <a:effectLst/>
                <a:latin typeface="Tahoma" panose="020B0604030504040204" pitchFamily="34" charset="0"/>
                <a:ea typeface="+mn-ea"/>
                <a:cs typeface="+mn-cs"/>
              </a:rPr>
              <a:t>OpenStax</a:t>
            </a:r>
            <a:r>
              <a:rPr lang="en-US" sz="1200" kern="1200" dirty="0">
                <a:solidFill>
                  <a:schemeClr val="tx1"/>
                </a:solidFill>
                <a:effectLst/>
                <a:latin typeface="Tahoma" panose="020B0604030504040204" pitchFamily="34" charset="0"/>
                <a:ea typeface="+mn-ea"/>
                <a:cs typeface="+mn-cs"/>
              </a:rPr>
              <a:t> CNX. </a:t>
            </a:r>
            <a:r>
              <a:rPr lang="en-US" sz="1200" b="1" kern="1200" dirty="0">
                <a:solidFill>
                  <a:schemeClr val="tx1"/>
                </a:solidFill>
                <a:effectLst/>
                <a:latin typeface="Tahoma" panose="020B0604030504040204" pitchFamily="34" charset="0"/>
                <a:ea typeface="+mn-ea"/>
                <a:cs typeface="+mn-cs"/>
              </a:rPr>
              <a:t>Located at</a:t>
            </a:r>
            <a:r>
              <a:rPr lang="en-US" sz="1200" kern="1200" dirty="0">
                <a:solidFill>
                  <a:schemeClr val="tx1"/>
                </a:solidFill>
                <a:effectLst/>
                <a:latin typeface="Tahoma" panose="020B0604030504040204" pitchFamily="34" charset="0"/>
                <a:ea typeface="+mn-ea"/>
                <a:cs typeface="+mn-cs"/>
              </a:rPr>
              <a:t>: </a:t>
            </a:r>
            <a:r>
              <a:rPr lang="en-US" sz="1200" b="1"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a:t>
            </a:r>
            <a:r>
              <a:rPr lang="en-US" sz="120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kern="1200" dirty="0">
                <a:solidFill>
                  <a:schemeClr val="tx1"/>
                </a:solidFill>
                <a:effectLst/>
                <a:latin typeface="Tahoma" panose="020B0604030504040204" pitchFamily="34" charset="0"/>
                <a:ea typeface="+mn-ea"/>
                <a:cs typeface="+mn-cs"/>
              </a:rPr>
              <a:t>. </a:t>
            </a:r>
            <a:r>
              <a:rPr lang="en-US" sz="1200" b="1" kern="1200" dirty="0">
                <a:solidFill>
                  <a:schemeClr val="tx1"/>
                </a:solidFill>
                <a:effectLst/>
                <a:latin typeface="Tahoma" panose="020B0604030504040204" pitchFamily="34" charset="0"/>
                <a:ea typeface="+mn-ea"/>
                <a:cs typeface="+mn-cs"/>
              </a:rPr>
              <a:t>License Terms</a:t>
            </a:r>
            <a:r>
              <a:rPr lang="en-US" sz="1200" kern="1200" dirty="0">
                <a:solidFill>
                  <a:schemeClr val="tx1"/>
                </a:solidFill>
                <a:effectLst/>
                <a:latin typeface="Tahoma" panose="020B0604030504040204" pitchFamily="34" charset="0"/>
                <a:ea typeface="+mn-ea"/>
                <a:cs typeface="+mn-cs"/>
              </a:rPr>
              <a:t>: Download for free at http://cnx.org/contents/185cbf87-c72e-48f5-b51e-f14f21b5eabd@10.8</a:t>
            </a:r>
          </a:p>
          <a:p>
            <a:br>
              <a:rPr lang="en-US" sz="1200" b="0" i="0" kern="1200" dirty="0">
                <a:solidFill>
                  <a:schemeClr val="tx1"/>
                </a:solidFill>
                <a:effectLst/>
                <a:latin typeface="Tahoma" panose="020B0604030504040204" pitchFamily="34" charset="0"/>
                <a:ea typeface="+mn-ea"/>
                <a:cs typeface="+mn-cs"/>
              </a:rPr>
            </a:br>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55</a:t>
            </a:fld>
            <a:endParaRPr lang="en-US" dirty="0"/>
          </a:p>
        </p:txBody>
      </p:sp>
    </p:spTree>
    <p:extLst>
      <p:ext uri="{BB962C8B-B14F-4D97-AF65-F5344CB8AC3E}">
        <p14:creationId xmlns:p14="http://schemas.microsoft.com/office/powerpoint/2010/main" val="2104827966"/>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Xavi </a:t>
            </a:r>
            <a:r>
              <a:rPr lang="en-US" sz="1200" b="0" i="0" kern="1200" dirty="0" err="1">
                <a:solidFill>
                  <a:schemeClr val="tx1"/>
                </a:solidFill>
                <a:effectLst/>
                <a:latin typeface="Tahoma" panose="020B0604030504040204" pitchFamily="34" charset="0"/>
                <a:ea typeface="+mn-ea"/>
                <a:cs typeface="+mn-cs"/>
              </a:rPr>
              <a:t>Talleda</a:t>
            </a:r>
            <a:r>
              <a:rPr lang="en-US" sz="1200" b="0" i="0" kern="1200" dirty="0">
                <a:solidFill>
                  <a:schemeClr val="tx1"/>
                </a:solidFill>
                <a:effectLst/>
                <a:latin typeface="Tahoma" panose="020B0604030504040204" pitchFamily="34" charset="0"/>
                <a:ea typeface="+mn-ea"/>
                <a:cs typeface="+mn-cs"/>
              </a:rPr>
              <a:t>)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58</a:t>
            </a:fld>
            <a:endParaRPr lang="en-US" dirty="0"/>
          </a:p>
        </p:txBody>
      </p:sp>
    </p:spTree>
    <p:extLst>
      <p:ext uri="{BB962C8B-B14F-4D97-AF65-F5344CB8AC3E}">
        <p14:creationId xmlns:p14="http://schemas.microsoft.com/office/powerpoint/2010/main" val="1832544454"/>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a: modification of work by Aaron Logan; credit b: modification of work by Tim Vickers) </a:t>
            </a:r>
            <a:r>
              <a:rPr lang="en-US" dirty="0"/>
              <a:t>In </a:t>
            </a: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60</a:t>
            </a:fld>
            <a:endParaRPr lang="en-US" dirty="0"/>
          </a:p>
        </p:txBody>
      </p:sp>
    </p:spTree>
    <p:extLst>
      <p:ext uri="{BB962C8B-B14F-4D97-AF65-F5344CB8AC3E}">
        <p14:creationId xmlns:p14="http://schemas.microsoft.com/office/powerpoint/2010/main" val="2866030415"/>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62</a:t>
            </a:fld>
            <a:endParaRPr lang="en-US" dirty="0"/>
          </a:p>
        </p:txBody>
      </p:sp>
    </p:spTree>
    <p:extLst>
      <p:ext uri="{BB962C8B-B14F-4D97-AF65-F5344CB8AC3E}">
        <p14:creationId xmlns:p14="http://schemas.microsoft.com/office/powerpoint/2010/main" val="477327734"/>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63</a:t>
            </a:fld>
            <a:endParaRPr lang="en-US" dirty="0"/>
          </a:p>
        </p:txBody>
      </p:sp>
    </p:spTree>
    <p:extLst>
      <p:ext uri="{BB962C8B-B14F-4D97-AF65-F5344CB8AC3E}">
        <p14:creationId xmlns:p14="http://schemas.microsoft.com/office/powerpoint/2010/main" val="393992362"/>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65</a:t>
            </a:fld>
            <a:endParaRPr lang="en-US" dirty="0"/>
          </a:p>
        </p:txBody>
      </p:sp>
    </p:spTree>
    <p:extLst>
      <p:ext uri="{BB962C8B-B14F-4D97-AF65-F5344CB8AC3E}">
        <p14:creationId xmlns:p14="http://schemas.microsoft.com/office/powerpoint/2010/main" val="3847218241"/>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B1E6DF9A-4138-4CE9-A2AE-AB9413786FF0}" type="slidenum">
              <a:rPr lang="en-US" smtClean="0"/>
              <a:t>66</a:t>
            </a:fld>
            <a:endParaRPr lang="en-US"/>
          </a:p>
        </p:txBody>
      </p:sp>
    </p:spTree>
    <p:extLst>
      <p:ext uri="{BB962C8B-B14F-4D97-AF65-F5344CB8AC3E}">
        <p14:creationId xmlns:p14="http://schemas.microsoft.com/office/powerpoint/2010/main" val="108101599"/>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Tahoma" panose="020B0604030504040204" pitchFamily="34" charset="0"/>
                <a:ea typeface="+mn-ea"/>
                <a:cs typeface="+mn-cs"/>
              </a:rPr>
              <a:t>(credit: modification of work by USGS) in Biology. </a:t>
            </a:r>
            <a:r>
              <a:rPr lang="en-US" sz="1200" b="1" i="0" kern="1200" dirty="0">
                <a:solidFill>
                  <a:schemeClr val="tx1"/>
                </a:solidFill>
                <a:effectLst/>
                <a:latin typeface="Tahoma" panose="020B0604030504040204" pitchFamily="34" charset="0"/>
                <a:ea typeface="+mn-ea"/>
                <a:cs typeface="+mn-cs"/>
              </a:rPr>
              <a:t>Provided by</a:t>
            </a:r>
            <a:r>
              <a:rPr lang="en-US" sz="1200" b="0" i="0" kern="1200" dirty="0">
                <a:solidFill>
                  <a:schemeClr val="tx1"/>
                </a:solidFill>
                <a:effectLst/>
                <a:latin typeface="Tahoma" panose="020B0604030504040204" pitchFamily="34" charset="0"/>
                <a:ea typeface="+mn-ea"/>
                <a:cs typeface="+mn-cs"/>
              </a:rPr>
              <a:t>: </a:t>
            </a:r>
            <a:r>
              <a:rPr lang="en-US" sz="1200" b="0" i="0" kern="1200" dirty="0" err="1">
                <a:solidFill>
                  <a:schemeClr val="tx1"/>
                </a:solidFill>
                <a:effectLst/>
                <a:latin typeface="Tahoma" panose="020B0604030504040204" pitchFamily="34" charset="0"/>
                <a:ea typeface="+mn-ea"/>
                <a:cs typeface="+mn-cs"/>
              </a:rPr>
              <a:t>OpenStax</a:t>
            </a:r>
            <a:r>
              <a:rPr lang="en-US" sz="1200" b="0" i="0" kern="1200" dirty="0">
                <a:solidFill>
                  <a:schemeClr val="tx1"/>
                </a:solidFill>
                <a:effectLst/>
                <a:latin typeface="Tahoma" panose="020B0604030504040204" pitchFamily="34" charset="0"/>
                <a:ea typeface="+mn-ea"/>
                <a:cs typeface="+mn-cs"/>
              </a:rPr>
              <a:t> CNX. </a:t>
            </a:r>
            <a:r>
              <a:rPr lang="en-US" sz="1200" b="1" i="0" kern="1200" dirty="0">
                <a:solidFill>
                  <a:schemeClr val="tx1"/>
                </a:solidFill>
                <a:effectLst/>
                <a:latin typeface="Tahoma" panose="020B0604030504040204" pitchFamily="34" charset="0"/>
                <a:ea typeface="+mn-ea"/>
                <a:cs typeface="+mn-cs"/>
              </a:rPr>
              <a:t>Located at</a:t>
            </a:r>
            <a:r>
              <a:rPr lang="en-US" sz="1200" b="0" i="0" kern="1200" dirty="0">
                <a:solidFill>
                  <a:schemeClr val="tx1"/>
                </a:solidFill>
                <a:effectLst/>
                <a:latin typeface="Tahoma" panose="020B0604030504040204" pitchFamily="34" charset="0"/>
                <a:ea typeface="+mn-ea"/>
                <a:cs typeface="+mn-cs"/>
              </a:rPr>
              <a:t>: </a:t>
            </a:r>
            <a:r>
              <a:rPr lang="en-US" sz="1200" b="1" i="0" u="sng" kern="1200" dirty="0">
                <a:solidFill>
                  <a:schemeClr val="tx1"/>
                </a:solidFill>
                <a:effectLst/>
                <a:latin typeface="Tahoma" panose="020B0604030504040204" pitchFamily="34" charset="0"/>
                <a:ea typeface="+mn-ea"/>
                <a:cs typeface="+mn-cs"/>
                <a:hlinkClick r:id="rId3"/>
              </a:rPr>
              <a:t>http://cnx.org/contents/185cbf87-c72e-48f5-b51e-f14f21b5eabd@10.8</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a:t>
            </a:r>
            <a:r>
              <a:rPr lang="en-US" sz="1200" b="0" i="0" kern="1200" dirty="0">
                <a:solidFill>
                  <a:schemeClr val="tx1"/>
                </a:solidFill>
                <a:effectLst/>
                <a:latin typeface="Tahoma" panose="020B0604030504040204" pitchFamily="34" charset="0"/>
                <a:ea typeface="+mn-ea"/>
                <a:cs typeface="+mn-cs"/>
              </a:rPr>
              <a:t>: </a:t>
            </a:r>
            <a:r>
              <a:rPr lang="en-US" sz="1200" b="1" i="1" u="sng" kern="1200" dirty="0">
                <a:solidFill>
                  <a:schemeClr val="tx1"/>
                </a:solidFill>
                <a:effectLst/>
                <a:latin typeface="Tahoma" panose="020B0604030504040204" pitchFamily="34" charset="0"/>
                <a:ea typeface="+mn-ea"/>
                <a:cs typeface="+mn-cs"/>
                <a:hlinkClick r:id="rId4"/>
              </a:rPr>
              <a:t>CC BY: Attribution</a:t>
            </a:r>
            <a:r>
              <a:rPr lang="en-US" sz="1200" b="0" i="0" kern="1200" dirty="0">
                <a:solidFill>
                  <a:schemeClr val="tx1"/>
                </a:solidFill>
                <a:effectLst/>
                <a:latin typeface="Tahoma" panose="020B0604030504040204" pitchFamily="34" charset="0"/>
                <a:ea typeface="+mn-ea"/>
                <a:cs typeface="+mn-cs"/>
              </a:rPr>
              <a:t>. </a:t>
            </a:r>
            <a:r>
              <a:rPr lang="en-US" sz="1200" b="1" i="0" kern="1200" dirty="0">
                <a:solidFill>
                  <a:schemeClr val="tx1"/>
                </a:solidFill>
                <a:effectLst/>
                <a:latin typeface="Tahoma" panose="020B0604030504040204" pitchFamily="34" charset="0"/>
                <a:ea typeface="+mn-ea"/>
                <a:cs typeface="+mn-cs"/>
              </a:rPr>
              <a:t>License Terms</a:t>
            </a:r>
            <a:r>
              <a:rPr lang="en-US" sz="1200" b="0" i="0" kern="1200" dirty="0">
                <a:solidFill>
                  <a:schemeClr val="tx1"/>
                </a:solidFill>
                <a:effectLst/>
                <a:latin typeface="Tahoma" panose="020B0604030504040204" pitchFamily="34" charset="0"/>
                <a:ea typeface="+mn-ea"/>
                <a:cs typeface="+mn-cs"/>
              </a:rPr>
              <a:t>: Download for free at http://cnx.org/contents/185cbf87-c72e-48f5-b51e-f14f21b5eabd@10.8</a:t>
            </a:r>
          </a:p>
          <a:p>
            <a:endParaRPr lang="en-US" dirty="0"/>
          </a:p>
        </p:txBody>
      </p:sp>
      <p:sp>
        <p:nvSpPr>
          <p:cNvPr id="4" name="Slide Number Placeholder 3"/>
          <p:cNvSpPr>
            <a:spLocks noGrp="1"/>
          </p:cNvSpPr>
          <p:nvPr>
            <p:ph type="sldNum" sz="quarter" idx="10"/>
          </p:nvPr>
        </p:nvSpPr>
        <p:spPr/>
        <p:txBody>
          <a:bodyPr/>
          <a:lstStyle/>
          <a:p>
            <a:fld id="{B1E6DF9A-4138-4CE9-A2AE-AB9413786FF0}" type="slidenum">
              <a:rPr lang="en-US" smtClean="0"/>
              <a:pPr/>
              <a:t>67</a:t>
            </a:fld>
            <a:endParaRPr lang="en-US" dirty="0"/>
          </a:p>
        </p:txBody>
      </p:sp>
    </p:spTree>
    <p:extLst>
      <p:ext uri="{BB962C8B-B14F-4D97-AF65-F5344CB8AC3E}">
        <p14:creationId xmlns:p14="http://schemas.microsoft.com/office/powerpoint/2010/main" val="46678158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Slide">
    <p:bg>
      <p:bgPr>
        <a:solidFill>
          <a:srgbClr val="3A4047">
            <a:alpha val="25000"/>
          </a:srgbClr>
        </a:solidFill>
        <a:effectLst/>
      </p:bgPr>
    </p:bg>
    <p:spTree>
      <p:nvGrpSpPr>
        <p:cNvPr id="1" name="Shape 9"/>
        <p:cNvGrpSpPr/>
        <p:nvPr/>
      </p:nvGrpSpPr>
      <p:grpSpPr>
        <a:xfrm>
          <a:off x="0" y="0"/>
          <a:ext cx="0" cy="0"/>
          <a:chOff x="0" y="0"/>
          <a:chExt cx="0" cy="0"/>
        </a:xfrm>
      </p:grpSpPr>
      <p:sp>
        <p:nvSpPr>
          <p:cNvPr id="5" name="Google Shape;14;p3">
            <a:extLst>
              <a:ext uri="{FF2B5EF4-FFF2-40B4-BE49-F238E27FC236}">
                <a16:creationId xmlns:a16="http://schemas.microsoft.com/office/drawing/2014/main" id="{DB391CD0-B0FF-7C47-AEC7-712743E719D1}"/>
              </a:ext>
            </a:extLst>
          </p:cNvPr>
          <p:cNvSpPr/>
          <p:nvPr/>
        </p:nvSpPr>
        <p:spPr>
          <a:xfrm>
            <a:off x="0" y="552196"/>
            <a:ext cx="12207240" cy="268833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68569" tIns="34275" rIns="68569" bIns="34275"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
        <p:nvSpPr>
          <p:cNvPr id="11" name="Google Shape;11;p2"/>
          <p:cNvSpPr txBox="1">
            <a:spLocks noGrp="1"/>
          </p:cNvSpPr>
          <p:nvPr>
            <p:ph type="ctrTitle" hasCustomPrompt="1"/>
          </p:nvPr>
        </p:nvSpPr>
        <p:spPr>
          <a:xfrm>
            <a:off x="1519519" y="0"/>
            <a:ext cx="9144000" cy="2387600"/>
          </a:xfrm>
          <a:prstGeom prst="rect">
            <a:avLst/>
          </a:prstGeom>
          <a:noFill/>
          <a:ln>
            <a:noFill/>
          </a:ln>
        </p:spPr>
        <p:txBody>
          <a:bodyPr spcFirstLastPara="1" wrap="square" lIns="91425" tIns="45700" rIns="91425" bIns="45700" anchor="b" anchorCtr="0"/>
          <a:lstStyle>
            <a:lvl1pPr marR="0" lvl="0" algn="ctr" rtl="0">
              <a:lnSpc>
                <a:spcPct val="90000"/>
              </a:lnSpc>
              <a:spcBef>
                <a:spcPts val="0"/>
              </a:spcBef>
              <a:spcAft>
                <a:spcPts val="0"/>
              </a:spcAft>
              <a:buClr>
                <a:srgbClr val="F1F7FB"/>
              </a:buClr>
              <a:buSzPts val="5500"/>
              <a:buFont typeface="Century Gothic"/>
              <a:buNone/>
              <a:defRPr sz="4125" b="0" i="0" u="none" strike="noStrike" cap="none">
                <a:solidFill>
                  <a:srgbClr val="F1F7FB"/>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dirty="0"/>
              <a:t>Course Title</a:t>
            </a:r>
            <a:endParaRPr dirty="0"/>
          </a:p>
        </p:txBody>
      </p:sp>
      <p:sp>
        <p:nvSpPr>
          <p:cNvPr id="12" name="Google Shape;12;p2"/>
          <p:cNvSpPr txBox="1">
            <a:spLocks noGrp="1"/>
          </p:cNvSpPr>
          <p:nvPr>
            <p:ph type="subTitle" idx="1" hasCustomPrompt="1"/>
          </p:nvPr>
        </p:nvSpPr>
        <p:spPr>
          <a:xfrm>
            <a:off x="0" y="2661428"/>
            <a:ext cx="12192000" cy="1655762"/>
          </a:xfrm>
          <a:prstGeom prst="rect">
            <a:avLst/>
          </a:prstGeom>
          <a:noFill/>
          <a:ln>
            <a:noFill/>
          </a:ln>
        </p:spPr>
        <p:txBody>
          <a:bodyPr spcFirstLastPara="1" wrap="square" lIns="91425" tIns="45700" rIns="91425" bIns="45700" anchor="t" anchorCtr="0"/>
          <a:lstStyle>
            <a:lvl1pPr marR="0" lvl="0" algn="ctr" rtl="0">
              <a:lnSpc>
                <a:spcPct val="90000"/>
              </a:lnSpc>
              <a:spcBef>
                <a:spcPts val="750"/>
              </a:spcBef>
              <a:spcAft>
                <a:spcPts val="0"/>
              </a:spcAft>
              <a:buClr>
                <a:srgbClr val="F1F7FB"/>
              </a:buClr>
              <a:buSzPts val="2400"/>
              <a:buFont typeface="Arial"/>
              <a:buNone/>
              <a:defRPr sz="1800" b="0" i="0" u="none" strike="noStrike" cap="none">
                <a:solidFill>
                  <a:srgbClr val="F1F7FB"/>
                </a:solidFill>
                <a:latin typeface="Century Gothic"/>
                <a:ea typeface="Century Gothic"/>
                <a:cs typeface="Century Gothic"/>
                <a:sym typeface="Century Gothic"/>
              </a:defRPr>
            </a:lvl1pPr>
            <a:lvl2pPr marR="0" lvl="1" algn="ctr" rtl="0">
              <a:lnSpc>
                <a:spcPct val="90000"/>
              </a:lnSpc>
              <a:spcBef>
                <a:spcPts val="375"/>
              </a:spcBef>
              <a:spcAft>
                <a:spcPts val="0"/>
              </a:spcAft>
              <a:buClr>
                <a:schemeClr val="dk1"/>
              </a:buClr>
              <a:buSzPts val="2000"/>
              <a:buFont typeface="Arial"/>
              <a:buNone/>
              <a:defRPr sz="1500" b="0" i="0" u="none" strike="noStrike" cap="none">
                <a:solidFill>
                  <a:schemeClr val="dk1"/>
                </a:solidFill>
                <a:latin typeface="Century Gothic"/>
                <a:ea typeface="Century Gothic"/>
                <a:cs typeface="Century Gothic"/>
                <a:sym typeface="Century Gothic"/>
              </a:defRPr>
            </a:lvl2pPr>
            <a:lvl3pPr marR="0" lvl="2" algn="ctr" rtl="0">
              <a:lnSpc>
                <a:spcPct val="90000"/>
              </a:lnSpc>
              <a:spcBef>
                <a:spcPts val="375"/>
              </a:spcBef>
              <a:spcAft>
                <a:spcPts val="0"/>
              </a:spcAft>
              <a:buClr>
                <a:schemeClr val="dk1"/>
              </a:buClr>
              <a:buSzPts val="1800"/>
              <a:buFont typeface="Arial"/>
              <a:buNone/>
              <a:defRPr sz="1350" b="0" i="0" u="none" strike="noStrike" cap="none">
                <a:solidFill>
                  <a:schemeClr val="dk1"/>
                </a:solidFill>
                <a:latin typeface="Century Gothic"/>
                <a:ea typeface="Century Gothic"/>
                <a:cs typeface="Century Gothic"/>
                <a:sym typeface="Century Gothic"/>
              </a:defRPr>
            </a:lvl3pPr>
            <a:lvl4pPr marR="0" lvl="3"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4pPr>
            <a:lvl5pPr marR="0" lvl="4"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5pPr>
            <a:lvl6pPr marR="0" lvl="5"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6pPr>
            <a:lvl7pPr marR="0" lvl="6"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7pPr>
            <a:lvl8pPr marR="0" lvl="7"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8pPr>
            <a:lvl9pPr marR="0" lvl="8" algn="ctr" rtl="0">
              <a:lnSpc>
                <a:spcPct val="90000"/>
              </a:lnSpc>
              <a:spcBef>
                <a:spcPts val="375"/>
              </a:spcBef>
              <a:spcAft>
                <a:spcPts val="0"/>
              </a:spcAft>
              <a:buClr>
                <a:schemeClr val="dk1"/>
              </a:buClr>
              <a:buSzPts val="1600"/>
              <a:buFont typeface="Arial"/>
              <a:buNone/>
              <a:defRPr sz="1200" b="0" i="0" u="none" strike="noStrike" cap="none">
                <a:solidFill>
                  <a:schemeClr val="dk1"/>
                </a:solidFill>
                <a:latin typeface="Century Gothic"/>
                <a:ea typeface="Century Gothic"/>
                <a:cs typeface="Century Gothic"/>
                <a:sym typeface="Century Gothic"/>
              </a:defRPr>
            </a:lvl9pPr>
          </a:lstStyle>
          <a:p>
            <a:r>
              <a:rPr lang="en-US" dirty="0"/>
              <a:t>Module: </a:t>
            </a:r>
            <a:endParaRPr dirty="0"/>
          </a:p>
        </p:txBody>
      </p:sp>
    </p:spTree>
    <p:extLst>
      <p:ext uri="{BB962C8B-B14F-4D97-AF65-F5344CB8AC3E}">
        <p14:creationId xmlns:p14="http://schemas.microsoft.com/office/powerpoint/2010/main" val="1594949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preserve="1">
  <p:cSld name="Section Header">
    <p:spTree>
      <p:nvGrpSpPr>
        <p:cNvPr id="1" name="Shape 13"/>
        <p:cNvGrpSpPr/>
        <p:nvPr/>
      </p:nvGrpSpPr>
      <p:grpSpPr>
        <a:xfrm>
          <a:off x="0" y="0"/>
          <a:ext cx="0" cy="0"/>
          <a:chOff x="0" y="0"/>
          <a:chExt cx="0" cy="0"/>
        </a:xfrm>
      </p:grpSpPr>
      <p:sp>
        <p:nvSpPr>
          <p:cNvPr id="14" name="Google Shape;14;p3"/>
          <p:cNvSpPr/>
          <p:nvPr/>
        </p:nvSpPr>
        <p:spPr>
          <a:xfrm>
            <a:off x="0" y="537882"/>
            <a:ext cx="12192000" cy="2689412"/>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68569" tIns="34275" rIns="68569" bIns="34275"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
        <p:nvSpPr>
          <p:cNvPr id="15" name="Google Shape;15;p3"/>
          <p:cNvSpPr txBox="1">
            <a:spLocks noGrp="1"/>
          </p:cNvSpPr>
          <p:nvPr>
            <p:ph type="title"/>
          </p:nvPr>
        </p:nvSpPr>
        <p:spPr>
          <a:xfrm>
            <a:off x="838200" y="537883"/>
            <a:ext cx="10515600" cy="2689412"/>
          </a:xfrm>
          <a:prstGeom prst="rect">
            <a:avLst/>
          </a:prstGeom>
          <a:noFill/>
          <a:ln>
            <a:noFill/>
          </a:ln>
        </p:spPr>
        <p:txBody>
          <a:bodyPr spcFirstLastPara="1" wrap="square" lIns="91425" tIns="45700" rIns="91425" bIns="45700" anchor="ctr" anchorCtr="0"/>
          <a:lstStyle>
            <a:lvl1pPr marR="0" lvl="0" algn="ctr" rtl="0">
              <a:lnSpc>
                <a:spcPct val="90000"/>
              </a:lnSpc>
              <a:spcBef>
                <a:spcPts val="0"/>
              </a:spcBef>
              <a:spcAft>
                <a:spcPts val="0"/>
              </a:spcAft>
              <a:buClr>
                <a:schemeClr val="dk1"/>
              </a:buClr>
              <a:buSzPts val="5000"/>
              <a:buFont typeface="Century Gothic"/>
              <a:buNone/>
              <a:defRPr sz="3750" b="0" i="0" u="none" strike="noStrike" cap="none">
                <a:solidFill>
                  <a:schemeClr val="bg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dirty="0"/>
          </a:p>
        </p:txBody>
      </p:sp>
    </p:spTree>
    <p:extLst>
      <p:ext uri="{BB962C8B-B14F-4D97-AF65-F5344CB8AC3E}">
        <p14:creationId xmlns:p14="http://schemas.microsoft.com/office/powerpoint/2010/main" val="154828199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Content" type="obj" preserve="1">
  <p:cSld name="Title and Content">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838200" y="365127"/>
            <a:ext cx="10515600" cy="1325563"/>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33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a:p>
        </p:txBody>
      </p:sp>
      <p:sp>
        <p:nvSpPr>
          <p:cNvPr id="18" name="Google Shape;18;p4"/>
          <p:cNvSpPr txBox="1">
            <a:spLocks noGrp="1"/>
          </p:cNvSpPr>
          <p:nvPr>
            <p:ph type="body" idx="1"/>
          </p:nvPr>
        </p:nvSpPr>
        <p:spPr>
          <a:xfrm>
            <a:off x="838200" y="1825625"/>
            <a:ext cx="10515600" cy="4351338"/>
          </a:xfrm>
          <a:prstGeom prst="rect">
            <a:avLst/>
          </a:prstGeom>
          <a:noFill/>
          <a:ln>
            <a:noFill/>
          </a:ln>
        </p:spPr>
        <p:txBody>
          <a:bodyPr spcFirstLastPara="1" wrap="square" lIns="91425" tIns="45700" rIns="91425" bIns="45700" anchor="t" anchorCtr="0"/>
          <a:lstStyle>
            <a:lvl1pPr marL="342900" marR="0" lvl="0" indent="-3048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entury Gothic"/>
                <a:ea typeface="Century Gothic"/>
                <a:cs typeface="Century Gothic"/>
                <a:sym typeface="Century Gothic"/>
              </a:defRPr>
            </a:lvl1pPr>
            <a:lvl2pPr marL="685800" marR="0" lvl="1" indent="-28575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entury Gothic"/>
                <a:ea typeface="Century Gothic"/>
                <a:cs typeface="Century Gothic"/>
                <a:sym typeface="Century Gothic"/>
              </a:defRPr>
            </a:lvl2pPr>
            <a:lvl3pPr marL="1028700" marR="0" lvl="2" indent="-2667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entury Gothic"/>
                <a:ea typeface="Century Gothic"/>
                <a:cs typeface="Century Gothic"/>
                <a:sym typeface="Century Gothic"/>
              </a:defRPr>
            </a:lvl3pPr>
            <a:lvl4pPr marL="1371600" marR="0" lvl="3"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4pPr>
            <a:lvl5pPr marL="1714500" marR="0" lvl="4"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5pPr>
            <a:lvl6pPr marL="2057400" marR="0" lvl="5"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6pPr>
            <a:lvl7pPr marL="2400300" marR="0" lvl="6"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7pPr>
            <a:lvl8pPr marL="2743200" marR="0" lvl="7"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8pPr>
            <a:lvl9pPr marL="3086100" marR="0" lvl="8"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9pPr>
          </a:lstStyle>
          <a:p>
            <a:pPr lvl="0"/>
            <a:r>
              <a:rPr lang="en-US"/>
              <a:t>Click to edit Master text styles</a:t>
            </a:r>
          </a:p>
        </p:txBody>
      </p:sp>
      <p:sp>
        <p:nvSpPr>
          <p:cNvPr id="19" name="Google Shape;19;p4"/>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6" name="Google Shape;20;p4">
            <a:extLst>
              <a:ext uri="{FF2B5EF4-FFF2-40B4-BE49-F238E27FC236}">
                <a16:creationId xmlns:a16="http://schemas.microsoft.com/office/drawing/2014/main" id="{AAE7BF4A-9551-9C45-B7D9-6E6531C8E0A8}"/>
              </a:ext>
            </a:extLst>
          </p:cNvPr>
          <p:cNvSpPr/>
          <p:nvPr/>
        </p:nvSpPr>
        <p:spPr>
          <a:xfrm rot="5400000">
            <a:off x="-3183272" y="3127248"/>
            <a:ext cx="6912864" cy="58521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0" tIns="0" rIns="0" bIns="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231510213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39"/>
        <p:cNvGrpSpPr/>
        <p:nvPr/>
      </p:nvGrpSpPr>
      <p:grpSpPr>
        <a:xfrm>
          <a:off x="0" y="0"/>
          <a:ext cx="0" cy="0"/>
          <a:chOff x="0" y="0"/>
          <a:chExt cx="0" cy="0"/>
        </a:xfrm>
      </p:grpSpPr>
      <p:sp>
        <p:nvSpPr>
          <p:cNvPr id="40" name="Google Shape;40;p8"/>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4" name="Google Shape;20;p4">
            <a:extLst>
              <a:ext uri="{FF2B5EF4-FFF2-40B4-BE49-F238E27FC236}">
                <a16:creationId xmlns:a16="http://schemas.microsoft.com/office/drawing/2014/main" id="{866938FD-48A8-C945-8F8D-948D6ACBB765}"/>
              </a:ext>
            </a:extLst>
          </p:cNvPr>
          <p:cNvSpPr/>
          <p:nvPr/>
        </p:nvSpPr>
        <p:spPr>
          <a:xfrm rot="5400000">
            <a:off x="-3137554" y="3137552"/>
            <a:ext cx="6858002" cy="582894"/>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68569" tIns="34275" rIns="68569" bIns="34275"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343021242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and Vertical Text" type="vertTx">
  <p:cSld name="Title and Vertical Text">
    <p:spTree>
      <p:nvGrpSpPr>
        <p:cNvPr id="1" name="Shape 54"/>
        <p:cNvGrpSpPr/>
        <p:nvPr/>
      </p:nvGrpSpPr>
      <p:grpSpPr>
        <a:xfrm>
          <a:off x="0" y="0"/>
          <a:ext cx="0" cy="0"/>
          <a:chOff x="0" y="0"/>
          <a:chExt cx="0" cy="0"/>
        </a:xfrm>
      </p:grpSpPr>
      <p:sp>
        <p:nvSpPr>
          <p:cNvPr id="55" name="Google Shape;55;p11"/>
          <p:cNvSpPr txBox="1">
            <a:spLocks noGrp="1"/>
          </p:cNvSpPr>
          <p:nvPr>
            <p:ph type="title"/>
          </p:nvPr>
        </p:nvSpPr>
        <p:spPr>
          <a:xfrm>
            <a:off x="838200" y="365127"/>
            <a:ext cx="10515600" cy="1325563"/>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33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a:p>
        </p:txBody>
      </p:sp>
      <p:sp>
        <p:nvSpPr>
          <p:cNvPr id="56" name="Google Shape;56;p11"/>
          <p:cNvSpPr txBox="1">
            <a:spLocks noGrp="1"/>
          </p:cNvSpPr>
          <p:nvPr>
            <p:ph type="body" idx="1"/>
          </p:nvPr>
        </p:nvSpPr>
        <p:spPr>
          <a:xfrm rot="5400000">
            <a:off x="3920331" y="-1256506"/>
            <a:ext cx="4351338" cy="10515600"/>
          </a:xfrm>
          <a:prstGeom prst="rect">
            <a:avLst/>
          </a:prstGeom>
          <a:noFill/>
          <a:ln>
            <a:noFill/>
          </a:ln>
        </p:spPr>
        <p:txBody>
          <a:bodyPr spcFirstLastPara="1" wrap="square" lIns="91425" tIns="45700" rIns="91425" bIns="45700" anchor="t" anchorCtr="0"/>
          <a:lstStyle>
            <a:lvl1pPr marL="342900" marR="0" lvl="0" indent="-3048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entury Gothic"/>
                <a:ea typeface="Century Gothic"/>
                <a:cs typeface="Century Gothic"/>
                <a:sym typeface="Century Gothic"/>
              </a:defRPr>
            </a:lvl1pPr>
            <a:lvl2pPr marL="685800" marR="0" lvl="1" indent="-28575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entury Gothic"/>
                <a:ea typeface="Century Gothic"/>
                <a:cs typeface="Century Gothic"/>
                <a:sym typeface="Century Gothic"/>
              </a:defRPr>
            </a:lvl2pPr>
            <a:lvl3pPr marL="1028700" marR="0" lvl="2" indent="-2667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entury Gothic"/>
                <a:ea typeface="Century Gothic"/>
                <a:cs typeface="Century Gothic"/>
                <a:sym typeface="Century Gothic"/>
              </a:defRPr>
            </a:lvl3pPr>
            <a:lvl4pPr marL="1371600" marR="0" lvl="3"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4pPr>
            <a:lvl5pPr marL="1714500" marR="0" lvl="4"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5pPr>
            <a:lvl6pPr marL="2057400" marR="0" lvl="5"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6pPr>
            <a:lvl7pPr marL="2400300" marR="0" lvl="6"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7pPr>
            <a:lvl8pPr marL="2743200" marR="0" lvl="7"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8pPr>
            <a:lvl9pPr marL="3086100" marR="0" lvl="8"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9pPr>
          </a:lstStyle>
          <a:p>
            <a:pPr lvl="0"/>
            <a:r>
              <a:rPr lang="en-US"/>
              <a:t>Click to edit Master text styles</a:t>
            </a:r>
          </a:p>
        </p:txBody>
      </p:sp>
      <p:sp>
        <p:nvSpPr>
          <p:cNvPr id="57" name="Google Shape;57;p11"/>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7" name="Google Shape;20;p4">
            <a:extLst>
              <a:ext uri="{FF2B5EF4-FFF2-40B4-BE49-F238E27FC236}">
                <a16:creationId xmlns:a16="http://schemas.microsoft.com/office/drawing/2014/main" id="{EE238881-7684-6E45-838B-2C5185AA693E}"/>
              </a:ext>
            </a:extLst>
          </p:cNvPr>
          <p:cNvSpPr/>
          <p:nvPr/>
        </p:nvSpPr>
        <p:spPr>
          <a:xfrm rot="5400000">
            <a:off x="-3183272" y="3127248"/>
            <a:ext cx="6912864" cy="58521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0" tIns="0" rIns="0" bIns="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352627453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 Title and Text">
    <p:spTree>
      <p:nvGrpSpPr>
        <p:cNvPr id="1" name="Shape 59"/>
        <p:cNvGrpSpPr/>
        <p:nvPr/>
      </p:nvGrpSpPr>
      <p:grpSpPr>
        <a:xfrm>
          <a:off x="0" y="0"/>
          <a:ext cx="0" cy="0"/>
          <a:chOff x="0" y="0"/>
          <a:chExt cx="0" cy="0"/>
        </a:xfrm>
      </p:grpSpPr>
      <p:sp>
        <p:nvSpPr>
          <p:cNvPr id="60" name="Google Shape;60;p12"/>
          <p:cNvSpPr txBox="1">
            <a:spLocks noGrp="1"/>
          </p:cNvSpPr>
          <p:nvPr>
            <p:ph type="title"/>
          </p:nvPr>
        </p:nvSpPr>
        <p:spPr>
          <a:xfrm rot="5400000">
            <a:off x="7133432" y="1956595"/>
            <a:ext cx="5811838" cy="2628900"/>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33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350" b="0" i="0" u="none" strike="noStrike" cap="none">
                <a:solidFill>
                  <a:srgbClr val="000000"/>
                </a:solidFill>
                <a:latin typeface="Arial"/>
                <a:ea typeface="Arial"/>
                <a:cs typeface="Arial"/>
                <a:sym typeface="Arial"/>
              </a:defRPr>
            </a:lvl9pPr>
          </a:lstStyle>
          <a:p>
            <a:r>
              <a:rPr lang="en-US"/>
              <a:t>Click to edit Master title style</a:t>
            </a:r>
            <a:endParaRPr/>
          </a:p>
        </p:txBody>
      </p:sp>
      <p:sp>
        <p:nvSpPr>
          <p:cNvPr id="61" name="Google Shape;61;p12"/>
          <p:cNvSpPr txBox="1">
            <a:spLocks noGrp="1"/>
          </p:cNvSpPr>
          <p:nvPr>
            <p:ph type="body" idx="1"/>
          </p:nvPr>
        </p:nvSpPr>
        <p:spPr>
          <a:xfrm rot="5400000">
            <a:off x="1799432" y="-596105"/>
            <a:ext cx="5811838" cy="7734300"/>
          </a:xfrm>
          <a:prstGeom prst="rect">
            <a:avLst/>
          </a:prstGeom>
          <a:noFill/>
          <a:ln>
            <a:noFill/>
          </a:ln>
        </p:spPr>
        <p:txBody>
          <a:bodyPr spcFirstLastPara="1" wrap="square" lIns="91425" tIns="45700" rIns="91425" bIns="45700" anchor="t" anchorCtr="0"/>
          <a:lstStyle>
            <a:lvl1pPr marL="342900" marR="0" lvl="0" indent="-3048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entury Gothic"/>
                <a:ea typeface="Century Gothic"/>
                <a:cs typeface="Century Gothic"/>
                <a:sym typeface="Century Gothic"/>
              </a:defRPr>
            </a:lvl1pPr>
            <a:lvl2pPr marL="685800" marR="0" lvl="1" indent="-28575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entury Gothic"/>
                <a:ea typeface="Century Gothic"/>
                <a:cs typeface="Century Gothic"/>
                <a:sym typeface="Century Gothic"/>
              </a:defRPr>
            </a:lvl2pPr>
            <a:lvl3pPr marL="1028700" marR="0" lvl="2" indent="-2667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entury Gothic"/>
                <a:ea typeface="Century Gothic"/>
                <a:cs typeface="Century Gothic"/>
                <a:sym typeface="Century Gothic"/>
              </a:defRPr>
            </a:lvl3pPr>
            <a:lvl4pPr marL="1371600" marR="0" lvl="3"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4pPr>
            <a:lvl5pPr marL="1714500" marR="0" lvl="4"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5pPr>
            <a:lvl6pPr marL="2057400" marR="0" lvl="5"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6pPr>
            <a:lvl7pPr marL="2400300" marR="0" lvl="6"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7pPr>
            <a:lvl8pPr marL="2743200" marR="0" lvl="7"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8pPr>
            <a:lvl9pPr marL="3086100" marR="0" lvl="8" indent="-257175"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entury Gothic"/>
                <a:ea typeface="Century Gothic"/>
                <a:cs typeface="Century Gothic"/>
                <a:sym typeface="Century Gothic"/>
              </a:defRPr>
            </a:lvl9pPr>
          </a:lstStyle>
          <a:p>
            <a:pPr lvl="0"/>
            <a:r>
              <a:rPr lang="en-US"/>
              <a:t>Click to edit Master text styles</a:t>
            </a:r>
          </a:p>
        </p:txBody>
      </p:sp>
      <p:sp>
        <p:nvSpPr>
          <p:cNvPr id="62" name="Google Shape;62;p12"/>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t>‹#›</a:t>
            </a:fld>
            <a:endParaRPr lang="en-US"/>
          </a:p>
        </p:txBody>
      </p:sp>
      <p:sp>
        <p:nvSpPr>
          <p:cNvPr id="8" name="Google Shape;20;p4">
            <a:extLst>
              <a:ext uri="{FF2B5EF4-FFF2-40B4-BE49-F238E27FC236}">
                <a16:creationId xmlns:a16="http://schemas.microsoft.com/office/drawing/2014/main" id="{52CFC662-DA86-E347-B571-4CAF57F1AA26}"/>
              </a:ext>
            </a:extLst>
          </p:cNvPr>
          <p:cNvSpPr/>
          <p:nvPr/>
        </p:nvSpPr>
        <p:spPr>
          <a:xfrm rot="5400000">
            <a:off x="-3183272" y="3127248"/>
            <a:ext cx="6912864" cy="585216"/>
          </a:xfrm>
          <a:prstGeom prst="rect">
            <a:avLst/>
          </a:prstGeom>
          <a:solidFill>
            <a:srgbClr val="3A4047"/>
          </a:solidFill>
          <a:ln w="12700" cap="flat" cmpd="sng">
            <a:solidFill>
              <a:schemeClr val="dk1">
                <a:alpha val="1176"/>
              </a:schemeClr>
            </a:solidFill>
            <a:prstDash val="solid"/>
            <a:miter lim="800000"/>
            <a:headEnd type="none" w="sm" len="sm"/>
            <a:tailEnd type="none" w="sm" len="sm"/>
          </a:ln>
        </p:spPr>
        <p:txBody>
          <a:bodyPr spcFirstLastPara="1" wrap="square" lIns="0" tIns="0" rIns="0" bIns="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350" b="0" i="0" u="none" strike="noStrike" cap="none">
              <a:solidFill>
                <a:schemeClr val="lt1"/>
              </a:solidFill>
              <a:latin typeface="Century Gothic"/>
              <a:ea typeface="Century Gothic"/>
              <a:cs typeface="Century Gothic"/>
              <a:sym typeface="Century Gothic"/>
            </a:endParaRPr>
          </a:p>
        </p:txBody>
      </p:sp>
    </p:spTree>
    <p:extLst>
      <p:ext uri="{BB962C8B-B14F-4D97-AF65-F5344CB8AC3E}">
        <p14:creationId xmlns:p14="http://schemas.microsoft.com/office/powerpoint/2010/main" val="2876343056"/>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1F7FB">
            <a:alpha val="80000"/>
          </a:srgbClr>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838200" y="365127"/>
            <a:ext cx="10515600" cy="1325563"/>
          </a:xfrm>
          <a:prstGeom prst="rect">
            <a:avLst/>
          </a:prstGeom>
          <a:noFill/>
          <a:ln>
            <a:noFill/>
          </a:ln>
        </p:spPr>
        <p:txBody>
          <a:bodyPr spcFirstLastPara="1" wrap="square" lIns="91425" tIns="45700" rIns="91425" bIns="45700" anchor="ctr" anchorCtr="0"/>
          <a:lstStyle>
            <a:lvl1pPr marR="0" lvl="0" algn="l" rtl="0">
              <a:lnSpc>
                <a:spcPct val="90000"/>
              </a:lnSpc>
              <a:spcBef>
                <a:spcPts val="0"/>
              </a:spcBef>
              <a:spcAft>
                <a:spcPts val="0"/>
              </a:spcAft>
              <a:buClr>
                <a:schemeClr val="dk1"/>
              </a:buClr>
              <a:buSzPts val="4400"/>
              <a:buFont typeface="Century Gothic"/>
              <a:buNone/>
              <a:defRPr sz="4400" b="0" i="0" u="none" strike="noStrike" cap="none">
                <a:solidFill>
                  <a:schemeClr val="dk1"/>
                </a:solidFill>
                <a:latin typeface="Century Gothic"/>
                <a:ea typeface="Century Gothic"/>
                <a:cs typeface="Century Gothic"/>
                <a:sym typeface="Century Gothic"/>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7" name="Google Shape;7;p1"/>
          <p:cNvSpPr txBox="1">
            <a:spLocks noGrp="1"/>
          </p:cNvSpPr>
          <p:nvPr>
            <p:ph type="body" idx="1"/>
          </p:nvPr>
        </p:nvSpPr>
        <p:spPr>
          <a:xfrm>
            <a:off x="838200" y="1825625"/>
            <a:ext cx="10515600" cy="4351338"/>
          </a:xfrm>
          <a:prstGeom prst="rect">
            <a:avLst/>
          </a:prstGeom>
          <a:noFill/>
          <a:ln>
            <a:noFill/>
          </a:ln>
        </p:spPr>
        <p:txBody>
          <a:bodyPr spcFirstLastPara="1" wrap="square" lIns="91425" tIns="45700" rIns="91425" bIns="45700" anchor="t" anchorCtr="0"/>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entury Gothic"/>
                <a:ea typeface="Century Gothic"/>
                <a:cs typeface="Century Gothic"/>
                <a:sym typeface="Century Gothic"/>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entury Gothic"/>
                <a:ea typeface="Century Gothic"/>
                <a:cs typeface="Century Gothic"/>
                <a:sym typeface="Century Gothic"/>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entury Gothic"/>
                <a:ea typeface="Century Gothic"/>
                <a:cs typeface="Century Gothic"/>
                <a:sym typeface="Century Gothic"/>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entury Gothic"/>
                <a:ea typeface="Century Gothic"/>
                <a:cs typeface="Century Gothic"/>
                <a:sym typeface="Century Gothic"/>
              </a:defRPr>
            </a:lvl9pPr>
          </a:lstStyle>
          <a:p>
            <a:endParaRPr dirty="0"/>
          </a:p>
        </p:txBody>
      </p:sp>
      <p:sp>
        <p:nvSpPr>
          <p:cNvPr id="8" name="Google Shape;8;p1"/>
          <p:cNvSpPr txBox="1">
            <a:spLocks noGrp="1"/>
          </p:cNvSpPr>
          <p:nvPr>
            <p:ph type="sldNum" idx="12"/>
          </p:nvPr>
        </p:nvSpPr>
        <p:spPr>
          <a:xfrm>
            <a:off x="838200" y="6356352"/>
            <a:ext cx="10515600" cy="365125"/>
          </a:xfrm>
          <a:prstGeom prst="rect">
            <a:avLst/>
          </a:prstGeom>
          <a:noFill/>
          <a:ln>
            <a:noFill/>
          </a:ln>
        </p:spPr>
        <p:txBody>
          <a:bodyPr spcFirstLastPara="1" wrap="square" lIns="91425" tIns="45700" rIns="91425" bIns="45700" anchor="ctr" anchorCtr="0">
            <a:noAutofit/>
          </a:bodyPr>
          <a:lstStyle>
            <a:lvl1pPr marL="0" marR="0" lvl="0"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1pPr>
            <a:lvl2pPr marL="0" marR="0" lvl="1"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2pPr>
            <a:lvl3pPr marL="0" marR="0" lvl="2"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3pPr>
            <a:lvl4pPr marL="0" marR="0" lvl="3"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4pPr>
            <a:lvl5pPr marL="0" marR="0" lvl="4"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5pPr>
            <a:lvl6pPr marL="0" marR="0" lvl="5"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6pPr>
            <a:lvl7pPr marL="0" marR="0" lvl="6"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7pPr>
            <a:lvl8pPr marL="0" marR="0" lvl="7"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8pPr>
            <a:lvl9pPr marL="0" marR="0" lvl="8" indent="0" algn="ctr" rtl="0">
              <a:lnSpc>
                <a:spcPct val="100000"/>
              </a:lnSpc>
              <a:spcBef>
                <a:spcPts val="0"/>
              </a:spcBef>
              <a:spcAft>
                <a:spcPts val="0"/>
              </a:spcAft>
              <a:buClr>
                <a:srgbClr val="000000"/>
              </a:buClr>
              <a:buSzPts val="1200"/>
              <a:buFont typeface="Arial"/>
              <a:buNone/>
              <a:defRPr sz="900" b="0" i="0" u="none" strike="noStrike" cap="none">
                <a:solidFill>
                  <a:srgbClr val="888888"/>
                </a:solidFill>
                <a:latin typeface="Century Gothic"/>
                <a:ea typeface="Century Gothic"/>
                <a:cs typeface="Century Gothic"/>
                <a:sym typeface="Century Gothic"/>
              </a:defRPr>
            </a:lvl9pPr>
          </a:lstStyle>
          <a:p>
            <a:fld id="{8AC1D5BD-6625-4530-9DC9-239739FF8170}" type="slidenum">
              <a:rPr lang="en-US" smtClean="0"/>
              <a:pPr/>
              <a:t>‹#›</a:t>
            </a:fld>
            <a:endParaRPr lang="en-US"/>
          </a:p>
        </p:txBody>
      </p:sp>
    </p:spTree>
    <p:extLst>
      <p:ext uri="{BB962C8B-B14F-4D97-AF65-F5344CB8AC3E}">
        <p14:creationId xmlns:p14="http://schemas.microsoft.com/office/powerpoint/2010/main" val="344521871"/>
      </p:ext>
    </p:extLst>
  </p:cSld>
  <p:clrMap bg1="lt1" tx1="dk1" bg2="dk2" tx2="lt2" accent1="accent1" accent2="accent2" accent3="accent3" accent4="accent4" accent5="accent5" accent6="accent6" hlink="hlink" folHlink="folHlink"/>
  <p:sldLayoutIdLst>
    <p:sldLayoutId id="2147483692" r:id="rId1"/>
    <p:sldLayoutId id="2147483693" r:id="rId2"/>
    <p:sldLayoutId id="2147483694" r:id="rId3"/>
    <p:sldLayoutId id="2147483695" r:id="rId4"/>
    <p:sldLayoutId id="2147483696" r:id="rId5"/>
    <p:sldLayoutId id="2147483697" r:id="rId6"/>
  </p:sldLayoutIdLst>
  <p:txStyles>
    <p:titleStyle>
      <a:defPPr marR="0" lvl="0" algn="l" rtl="0">
        <a:lnSpc>
          <a:spcPct val="100000"/>
        </a:lnSpc>
        <a:spcBef>
          <a:spcPts val="0"/>
        </a:spcBef>
        <a:spcAft>
          <a:spcPts val="0"/>
        </a:spcAft>
      </a:defPPr>
      <a:lvl1pPr marR="0" lvl="0"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1pPr>
      <a:lvl2pPr marR="0" lvl="1"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L="565150" marR="0" lvl="0" indent="-514350" algn="l" rtl="0" eaLnBrk="1" hangingPunct="1">
        <a:lnSpc>
          <a:spcPct val="100000"/>
        </a:lnSpc>
        <a:spcBef>
          <a:spcPts val="0"/>
        </a:spcBef>
        <a:spcAft>
          <a:spcPts val="0"/>
        </a:spcAft>
        <a:buClr>
          <a:srgbClr val="000000"/>
        </a:buClr>
        <a:buSzPct val="75000"/>
        <a:buFont typeface="+mj-lt"/>
        <a:buAutoNum type="arabicPeriod"/>
        <a:defRPr sz="1050" b="0" i="0" u="none" strike="noStrike" cap="none">
          <a:solidFill>
            <a:srgbClr val="000000"/>
          </a:solidFill>
          <a:latin typeface="Arial"/>
          <a:ea typeface="Arial"/>
          <a:cs typeface="Arial"/>
          <a:sym typeface="Arial"/>
        </a:defRPr>
      </a:lvl1pPr>
      <a:lvl2pPr marR="0" lvl="1"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1pPr>
      <a:lvl2pPr marR="0" lvl="1"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eaLnBrk="1" hangingPunct="1">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3.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7.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28.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29.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3.xml"/></Relationships>
</file>

<file path=ppt/slides/_rels/slide32.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9.xml"/><Relationship Id="rId1" Type="http://schemas.openxmlformats.org/officeDocument/2006/relationships/slideLayout" Target="../slideLayouts/slideLayout3.xml"/></Relationships>
</file>

<file path=ppt/slides/_rels/slide33.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20.xml"/><Relationship Id="rId1" Type="http://schemas.openxmlformats.org/officeDocument/2006/relationships/slideLayout" Target="../slideLayouts/slideLayout3.xml"/></Relationships>
</file>

<file path=ppt/slides/_rels/slide3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21.xml"/><Relationship Id="rId1" Type="http://schemas.openxmlformats.org/officeDocument/2006/relationships/slideLayout" Target="../slideLayouts/slideLayout3.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3.xml"/></Relationships>
</file>

<file path=ppt/slides/_rels/slide36.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23.xml"/><Relationship Id="rId1" Type="http://schemas.openxmlformats.org/officeDocument/2006/relationships/slideLayout" Target="../slideLayouts/slideLayout3.xml"/></Relationships>
</file>

<file path=ppt/slides/_rels/slide37.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24.xml"/><Relationship Id="rId1" Type="http://schemas.openxmlformats.org/officeDocument/2006/relationships/slideLayout" Target="../slideLayouts/slideLayout3.xml"/></Relationships>
</file>

<file path=ppt/slides/_rels/slide38.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25.xml"/><Relationship Id="rId1" Type="http://schemas.openxmlformats.org/officeDocument/2006/relationships/slideLayout" Target="../slideLayouts/slideLayout3.xml"/></Relationships>
</file>

<file path=ppt/slides/_rels/slide39.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26.xml"/><Relationship Id="rId1" Type="http://schemas.openxmlformats.org/officeDocument/2006/relationships/slideLayout" Target="../slideLayouts/slideLayout3.xml"/></Relationships>
</file>

<file path=ppt/slides/_rels/slide40.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27.xml"/><Relationship Id="rId1" Type="http://schemas.openxmlformats.org/officeDocument/2006/relationships/slideLayout" Target="../slideLayouts/slideLayout3.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3.xml"/></Relationships>
</file>

<file path=ppt/slides/_rels/slide42.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29.xml"/><Relationship Id="rId1" Type="http://schemas.openxmlformats.org/officeDocument/2006/relationships/slideLayout" Target="../slideLayouts/slideLayout3.xml"/></Relationships>
</file>

<file path=ppt/slides/_rels/slide43.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30.xml"/><Relationship Id="rId1" Type="http://schemas.openxmlformats.org/officeDocument/2006/relationships/slideLayout" Target="../slideLayouts/slideLayout3.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6.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31.xml"/><Relationship Id="rId1" Type="http://schemas.openxmlformats.org/officeDocument/2006/relationships/slideLayout" Target="../slideLayouts/slideLayout3.xml"/></Relationships>
</file>

<file path=ppt/slides/_rels/slide47.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32.xml"/><Relationship Id="rId1" Type="http://schemas.openxmlformats.org/officeDocument/2006/relationships/slideLayout" Target="../slideLayouts/slideLayout3.xml"/></Relationships>
</file>

<file path=ppt/slides/_rels/slide48.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33.xml"/><Relationship Id="rId1" Type="http://schemas.openxmlformats.org/officeDocument/2006/relationships/slideLayout" Target="../slideLayouts/slideLayout3.xml"/></Relationships>
</file>

<file path=ppt/slides/_rels/slide49.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34.xml"/><Relationship Id="rId1" Type="http://schemas.openxmlformats.org/officeDocument/2006/relationships/slideLayout" Target="../slideLayouts/slideLayout3.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2.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35.xml"/><Relationship Id="rId1" Type="http://schemas.openxmlformats.org/officeDocument/2006/relationships/slideLayout" Target="../slideLayouts/slideLayout3.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4.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36.xml"/><Relationship Id="rId1" Type="http://schemas.openxmlformats.org/officeDocument/2006/relationships/slideLayout" Target="../slideLayouts/slideLayout3.xml"/></Relationships>
</file>

<file path=ppt/slides/_rels/slide55.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37.xml"/><Relationship Id="rId1" Type="http://schemas.openxmlformats.org/officeDocument/2006/relationships/slideLayout" Target="../slideLayouts/slideLayout3.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8.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38.xml"/><Relationship Id="rId1" Type="http://schemas.openxmlformats.org/officeDocument/2006/relationships/slideLayout" Target="../slideLayouts/slideLayout3.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0.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39.xml"/><Relationship Id="rId1" Type="http://schemas.openxmlformats.org/officeDocument/2006/relationships/slideLayout" Target="../slideLayouts/slideLayout3.xml"/></Relationships>
</file>

<file path=ppt/slides/_rels/slide61.xml.rels><?xml version="1.0" encoding="UTF-8" standalone="yes"?>
<Relationships xmlns="http://schemas.openxmlformats.org/package/2006/relationships"><Relationship Id="rId2" Type="http://schemas.openxmlformats.org/officeDocument/2006/relationships/image" Target="../media/image38.jpeg"/><Relationship Id="rId1" Type="http://schemas.openxmlformats.org/officeDocument/2006/relationships/slideLayout" Target="../slideLayouts/slideLayout3.xml"/></Relationships>
</file>

<file path=ppt/slides/_rels/slide62.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40.xml"/><Relationship Id="rId1" Type="http://schemas.openxmlformats.org/officeDocument/2006/relationships/slideLayout" Target="../slideLayouts/slideLayout3.xml"/></Relationships>
</file>

<file path=ppt/slides/_rels/slide63.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41.xml"/><Relationship Id="rId1" Type="http://schemas.openxmlformats.org/officeDocument/2006/relationships/slideLayout" Target="../slideLayouts/slideLayout3.xml"/></Relationships>
</file>

<file path=ppt/slides/_rels/slide64.xml.rels><?xml version="1.0" encoding="UTF-8" standalone="yes"?>
<Relationships xmlns="http://schemas.openxmlformats.org/package/2006/relationships"><Relationship Id="rId2" Type="http://schemas.openxmlformats.org/officeDocument/2006/relationships/image" Target="../media/image41.jpeg"/><Relationship Id="rId1" Type="http://schemas.openxmlformats.org/officeDocument/2006/relationships/slideLayout" Target="../slideLayouts/slideLayout3.xml"/></Relationships>
</file>

<file path=ppt/slides/_rels/slide65.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42.xml"/><Relationship Id="rId1" Type="http://schemas.openxmlformats.org/officeDocument/2006/relationships/slideLayout" Target="../slideLayouts/slideLayout3.xml"/></Relationships>
</file>

<file path=ppt/slides/_rels/slide66.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3.xml"/></Relationships>
</file>

<file path=ppt/slides/_rels/slide67.xml.rels><?xml version="1.0" encoding="UTF-8" standalone="yes"?>
<Relationships xmlns="http://schemas.openxmlformats.org/package/2006/relationships"><Relationship Id="rId3" Type="http://schemas.openxmlformats.org/officeDocument/2006/relationships/image" Target="../media/image43.jpeg"/><Relationship Id="rId2" Type="http://schemas.openxmlformats.org/officeDocument/2006/relationships/notesSlide" Target="../notesSlides/notesSlide44.xml"/><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t="-9000" b="-9000"/>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Vertebrates</a:t>
            </a:r>
          </a:p>
        </p:txBody>
      </p:sp>
      <p:sp>
        <p:nvSpPr>
          <p:cNvPr id="4" name="Subtitle 3"/>
          <p:cNvSpPr>
            <a:spLocks noGrp="1"/>
          </p:cNvSpPr>
          <p:nvPr>
            <p:ph type="subTitle" idx="1"/>
          </p:nvPr>
        </p:nvSpPr>
        <p:spPr/>
        <p:txBody>
          <a:bodyPr/>
          <a:lstStyle/>
          <a:p>
            <a:r>
              <a:rPr lang="en-US" dirty="0"/>
              <a:t>Biology for Majors</a:t>
            </a:r>
          </a:p>
        </p:txBody>
      </p:sp>
    </p:spTree>
    <p:extLst>
      <p:ext uri="{BB962C8B-B14F-4D97-AF65-F5344CB8AC3E}">
        <p14:creationId xmlns:p14="http://schemas.microsoft.com/office/powerpoint/2010/main" val="145753167"/>
      </p:ext>
    </p:extLst>
  </p:cSld>
  <p:clrMapOvr>
    <a:overrideClrMapping bg1="dk1" tx1="lt1" bg2="dk2" tx2="lt2" accent1="accent1" accent2="accent2" accent3="accent3" accent4="accent4" accent5="accent5" accent6="accent6" hlink="hlink" folHlink="folHlink"/>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48431"/>
            <a:ext cx="10515600" cy="1542259"/>
          </a:xfrm>
        </p:spPr>
        <p:txBody>
          <a:bodyPr/>
          <a:lstStyle/>
          <a:p>
            <a:r>
              <a:rPr lang="en-US" dirty="0"/>
              <a:t>Animal Phylogeny</a:t>
            </a:r>
          </a:p>
        </p:txBody>
      </p:sp>
      <p:pic>
        <p:nvPicPr>
          <p:cNvPr id="80898" name="Picture 2" descr="The phylogenetic tree of metazoans, or animals, branches into parazoans with no tissues and eumetazoans with specialized tissues. Parazoans include Porifera, or sponges. Eumetazoans branch into Radiata, diploblastic animals with radial symmetry, and Bilateria, triploblastic animals with bilateral symmetry. Radiata includes cnidarians and ctenophores (comb jellies). Bilateria branches into Acoela, which have no body cavity, and Protostomia and Deuterostomia, which possess a body cavity. Deuterostomes include chordates and echinoderms. Protostomia branches into Lophotrochozoa and Ecdysozoa. Ecdysozoa includes arthropods and nematodes, or roundworms. Lophotrochozoa includes Mollusca, Annelida, Brachopoda, Ectoprocta, Rotifera, and Platyhelminthes."/>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4704052" y="148431"/>
            <a:ext cx="7072312" cy="656113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000680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Phylogeny of Deuterostomes</a:t>
            </a:r>
          </a:p>
        </p:txBody>
      </p:sp>
      <p:pic>
        <p:nvPicPr>
          <p:cNvPr id="1026" name="Picture 2" descr="The deuterostome phylogenetic tree includes Echinodermata and chordata. Chordates possess an notochord and include chephalochordates (lancelets), urochordata (tunicates) craniata, which have a cranium. Craniata includes the Myxini (hagfish) and vertebrata, which possess a vertebral column. Vertebrata includes the Petromyzontida (lampreys) and Gnathostomes, which possess a jaw. Gnathostomes include Actinopterygii (ray finned fishes) and animals with four limbs. Animals with four limbs include Actinistia (coelacanths) , dipnoi (lungfishes) and tetrapods, or animals with four legs. Tetrapods include amphibian (frogs and salamanders) and Amniotic, which possess an amniotic egg. Amniota includes reptilian (turtles, snakes, crocodiles and birds) and mammalia, or animals that produce milk."/>
          <p:cNvPicPr>
            <a:picLocks noGrp="1" noChangeAspect="1" noChangeArrowheads="1"/>
          </p:cNvPicPr>
          <p:nvPr>
            <p:ph idx="4294967295"/>
          </p:nvPr>
        </p:nvPicPr>
        <p:blipFill>
          <a:blip r:embed="rId2">
            <a:extLst>
              <a:ext uri="{28A0092B-C50C-407E-A947-70E740481C1C}">
                <a14:useLocalDpi xmlns:a14="http://schemas.microsoft.com/office/drawing/2010/main" val="0"/>
              </a:ext>
            </a:extLst>
          </a:blip>
          <a:srcRect/>
          <a:stretch>
            <a:fillRect/>
          </a:stretch>
        </p:blipFill>
        <p:spPr bwMode="auto">
          <a:xfrm>
            <a:off x="2213769" y="1690690"/>
            <a:ext cx="7764462" cy="493553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145042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Phylum Chordata</a:t>
            </a:r>
          </a:p>
        </p:txBody>
      </p:sp>
      <p:sp>
        <p:nvSpPr>
          <p:cNvPr id="3" name="Content Placeholder 2"/>
          <p:cNvSpPr>
            <a:spLocks noGrp="1"/>
          </p:cNvSpPr>
          <p:nvPr>
            <p:ph type="body" idx="1"/>
          </p:nvPr>
        </p:nvSpPr>
        <p:spPr>
          <a:xfrm>
            <a:off x="942109" y="2867929"/>
            <a:ext cx="9097241" cy="3309034"/>
          </a:xfrm>
        </p:spPr>
        <p:txBody>
          <a:bodyPr/>
          <a:lstStyle/>
          <a:p>
            <a:r>
              <a:rPr lang="en-US" dirty="0"/>
              <a:t>Animals in the phylum Chordata share four key features that appear at some stage of their development: </a:t>
            </a:r>
          </a:p>
          <a:p>
            <a:r>
              <a:rPr lang="en-US" dirty="0"/>
              <a:t>a notochord</a:t>
            </a:r>
          </a:p>
          <a:p>
            <a:r>
              <a:rPr lang="en-US" dirty="0"/>
              <a:t>a dorsal hollow nerve cord</a:t>
            </a:r>
          </a:p>
          <a:p>
            <a:r>
              <a:rPr lang="en-US" dirty="0"/>
              <a:t>pharyngeal slits</a:t>
            </a:r>
          </a:p>
          <a:p>
            <a:r>
              <a:rPr lang="en-US" dirty="0"/>
              <a:t>a post-anal tail. </a:t>
            </a:r>
          </a:p>
          <a:p>
            <a:r>
              <a:rPr lang="en-US" dirty="0"/>
              <a:t>In some groups, some of these traits are present only during embryonic development. </a:t>
            </a:r>
          </a:p>
        </p:txBody>
      </p:sp>
      <p:pic>
        <p:nvPicPr>
          <p:cNvPr id="2050" name="Picture 2" descr="The illustration shows a fish-shaped chordate. A long, thin dorsal hollow nerve cord runs the length of the chordate, along the top. Immediately beneath the nerve cord is a notochord that also runs the length of the organism. Beneath the notochord, pharyngeal slits cut diagonally into tissue toward the front of the organism. A post-anal tail occurs at the rea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72126" y="573542"/>
            <a:ext cx="4467225" cy="20859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7994300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Notochord</a:t>
            </a:r>
          </a:p>
        </p:txBody>
      </p:sp>
      <p:sp>
        <p:nvSpPr>
          <p:cNvPr id="3" name="Content Placeholder 2"/>
          <p:cNvSpPr>
            <a:spLocks noGrp="1"/>
          </p:cNvSpPr>
          <p:nvPr>
            <p:ph type="body" idx="1"/>
          </p:nvPr>
        </p:nvSpPr>
        <p:spPr/>
        <p:txBody>
          <a:bodyPr>
            <a:normAutofit/>
          </a:bodyPr>
          <a:lstStyle/>
          <a:p>
            <a:pPr marL="0" indent="0">
              <a:buNone/>
            </a:pPr>
            <a:r>
              <a:rPr lang="en-US" dirty="0"/>
              <a:t>The notochord is a flexible, rod-shaped structure that is found in the embryonic stage of all chordates and in the adult stage of some chordate species. It is located between the digestive tube and the nerve cord, and provides skeletal support through the length of the body. In some chordates, the notochord acts as the primary axial support of the body throughout the animal’s lifetime. In vertebrates, the notochord is present during embryonic development, at which time it induces the development of the neural tube and serves as a support for the developing embryonic body. The notochord, however, is not found in the postnatal stage of vertebrates; at this point, it has been replaced by the vertebral column (that is, the spine).</a:t>
            </a:r>
          </a:p>
        </p:txBody>
      </p:sp>
    </p:spTree>
    <p:extLst>
      <p:ext uri="{BB962C8B-B14F-4D97-AF65-F5344CB8AC3E}">
        <p14:creationId xmlns:p14="http://schemas.microsoft.com/office/powerpoint/2010/main" val="161706287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Dorsal Hollow Nerve Cord</a:t>
            </a:r>
          </a:p>
        </p:txBody>
      </p:sp>
      <p:sp>
        <p:nvSpPr>
          <p:cNvPr id="3" name="Content Placeholder 2"/>
          <p:cNvSpPr>
            <a:spLocks noGrp="1"/>
          </p:cNvSpPr>
          <p:nvPr>
            <p:ph type="body" idx="1"/>
          </p:nvPr>
        </p:nvSpPr>
        <p:spPr/>
        <p:txBody>
          <a:bodyPr/>
          <a:lstStyle/>
          <a:p>
            <a:pPr marL="0" indent="0">
              <a:buNone/>
            </a:pPr>
            <a:r>
              <a:rPr lang="en-US" dirty="0"/>
              <a:t>The dorsal hollow nerve cord derives from ectoderm that rolls into a hollow tube during development. In chordates, it is located dorsal to the notochord. In contrast, other animal phyla are characterized by solid nerve cords that are located either ventrally or laterally. The nerve cord found in most chordate embryos develops into the brain and spinal cord, which compose the central nervous system.</a:t>
            </a:r>
          </a:p>
        </p:txBody>
      </p:sp>
    </p:spTree>
    <p:extLst>
      <p:ext uri="{BB962C8B-B14F-4D97-AF65-F5344CB8AC3E}">
        <p14:creationId xmlns:p14="http://schemas.microsoft.com/office/powerpoint/2010/main" val="105711248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Pharyngeal Slits</a:t>
            </a:r>
          </a:p>
        </p:txBody>
      </p:sp>
      <p:sp>
        <p:nvSpPr>
          <p:cNvPr id="3" name="Content Placeholder 2"/>
          <p:cNvSpPr>
            <a:spLocks noGrp="1"/>
          </p:cNvSpPr>
          <p:nvPr>
            <p:ph type="body" idx="1"/>
          </p:nvPr>
        </p:nvSpPr>
        <p:spPr/>
        <p:txBody>
          <a:bodyPr>
            <a:normAutofit/>
          </a:bodyPr>
          <a:lstStyle/>
          <a:p>
            <a:pPr marL="0" indent="0">
              <a:buNone/>
            </a:pPr>
            <a:r>
              <a:rPr lang="en-US" dirty="0"/>
              <a:t>Pharyngeal slits are openings in the pharynx (the region just posterior to the mouth) that extend to the outside environment. In organisms that live in aquatic environments, pharyngeal slits allow for the exit of water that enters the mouth during feeding. Some invertebrate chordates use the pharyngeal slits to filter food out of the water that enters the mouth. In vertebrate fishes, the pharyngeal slits are modified into gill supports, and in jawed fishes, into jaw supports. In amphibians, reptiles, birds, and mammals, the slits are modified into components of the ear and tonsils. </a:t>
            </a:r>
          </a:p>
        </p:txBody>
      </p:sp>
    </p:spTree>
    <p:extLst>
      <p:ext uri="{BB962C8B-B14F-4D97-AF65-F5344CB8AC3E}">
        <p14:creationId xmlns:p14="http://schemas.microsoft.com/office/powerpoint/2010/main" val="156244847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Post-anal Tail</a:t>
            </a:r>
          </a:p>
        </p:txBody>
      </p:sp>
      <p:sp>
        <p:nvSpPr>
          <p:cNvPr id="3" name="Content Placeholder 2"/>
          <p:cNvSpPr>
            <a:spLocks noGrp="1"/>
          </p:cNvSpPr>
          <p:nvPr>
            <p:ph type="body" idx="1"/>
          </p:nvPr>
        </p:nvSpPr>
        <p:spPr/>
        <p:txBody>
          <a:bodyPr/>
          <a:lstStyle/>
          <a:p>
            <a:pPr marL="0" indent="0">
              <a:buNone/>
            </a:pPr>
            <a:r>
              <a:rPr lang="en-US" dirty="0"/>
              <a:t>The post-anal tail is a posterior elongation of the body, extending beyond the anus. The tail contains skeletal elements and muscles, which provide a source of locomotion in aquatic species, such as fishes. In some terrestrial vertebrates, the tail also helps with balance, courting, and signaling when danger is near. In humans, the post-anal tail is vestigial, that is, reduced in size and nonfunctional.</a:t>
            </a:r>
          </a:p>
        </p:txBody>
      </p:sp>
    </p:spTree>
    <p:extLst>
      <p:ext uri="{BB962C8B-B14F-4D97-AF65-F5344CB8AC3E}">
        <p14:creationId xmlns:p14="http://schemas.microsoft.com/office/powerpoint/2010/main" val="32001441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Clades in Chordata</a:t>
            </a:r>
          </a:p>
        </p:txBody>
      </p:sp>
      <p:sp>
        <p:nvSpPr>
          <p:cNvPr id="3" name="Content Placeholder 2"/>
          <p:cNvSpPr>
            <a:spLocks noGrp="1"/>
          </p:cNvSpPr>
          <p:nvPr>
            <p:ph type="body" idx="1"/>
          </p:nvPr>
        </p:nvSpPr>
        <p:spPr/>
        <p:txBody>
          <a:bodyPr/>
          <a:lstStyle/>
          <a:p>
            <a:pPr marL="0" indent="0">
              <a:buNone/>
            </a:pPr>
            <a:r>
              <a:rPr lang="en-US" dirty="0"/>
              <a:t>In addition to containing vertebrate classes</a:t>
            </a:r>
            <a:r>
              <a:rPr lang="en-US" b="1" dirty="0"/>
              <a:t>, </a:t>
            </a:r>
            <a:r>
              <a:rPr lang="en-US" dirty="0"/>
              <a:t>the phylum Chordata contains two clades of invertebrates:</a:t>
            </a:r>
          </a:p>
          <a:p>
            <a:r>
              <a:rPr lang="en-US" dirty="0" err="1"/>
              <a:t>Urochordata</a:t>
            </a:r>
            <a:r>
              <a:rPr lang="en-US" dirty="0"/>
              <a:t> (tunicates) Most tunicates live on the ocean floor and are suspension feeders.</a:t>
            </a:r>
          </a:p>
          <a:p>
            <a:r>
              <a:rPr lang="en-US" dirty="0" err="1"/>
              <a:t>Cephalochordata</a:t>
            </a:r>
            <a:r>
              <a:rPr lang="en-US" dirty="0"/>
              <a:t> (lancelets).</a:t>
            </a:r>
            <a:r>
              <a:rPr lang="en-US" b="1" dirty="0"/>
              <a:t> </a:t>
            </a:r>
            <a:r>
              <a:rPr lang="en-US" dirty="0"/>
              <a:t>Lancelets are suspension feeders that feed on phytoplankton and other microorganisms.</a:t>
            </a:r>
          </a:p>
        </p:txBody>
      </p:sp>
    </p:spTree>
    <p:extLst>
      <p:ext uri="{BB962C8B-B14F-4D97-AF65-F5344CB8AC3E}">
        <p14:creationId xmlns:p14="http://schemas.microsoft.com/office/powerpoint/2010/main" val="232203823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Tunicates</a:t>
            </a:r>
          </a:p>
        </p:txBody>
      </p:sp>
      <p:sp>
        <p:nvSpPr>
          <p:cNvPr id="3" name="Content Placeholder 2"/>
          <p:cNvSpPr>
            <a:spLocks noGrp="1"/>
          </p:cNvSpPr>
          <p:nvPr>
            <p:ph type="body" idx="1"/>
          </p:nvPr>
        </p:nvSpPr>
        <p:spPr/>
        <p:txBody>
          <a:bodyPr/>
          <a:lstStyle/>
          <a:p>
            <a:pPr marL="0" indent="0">
              <a:buNone/>
            </a:pPr>
            <a:r>
              <a:rPr lang="en-US" dirty="0"/>
              <a:t>(a) A colony of the tunicate </a:t>
            </a:r>
            <a:r>
              <a:rPr lang="en-US" i="1" dirty="0" err="1"/>
              <a:t>Botrylloides</a:t>
            </a:r>
            <a:r>
              <a:rPr lang="en-US" i="1" dirty="0"/>
              <a:t> violaceus</a:t>
            </a:r>
            <a:r>
              <a:rPr lang="en-US" dirty="0"/>
              <a:t>. (b) The larval stage of the tunicate possesses all of the characteristics of chordates. (c) In the adult stage, the notochord, nerve cord, and tail disappear. </a:t>
            </a:r>
          </a:p>
        </p:txBody>
      </p:sp>
      <p:pic>
        <p:nvPicPr>
          <p:cNvPr id="3074" name="Picture 2" descr="Photo A shows tunicates, which are sponge-like in appearance and have holes along the surface. Illustration B shows the tunicate larval stage, which resembles a tadpole, with a post anal tail at the narrow end. A dorsal hollow nerve cord run along the upper back, and a notochord runs beneath the nerve cord. The digestive tract starts with a mouth at the front of the animal connected to a stomach. Above the stomach is the anus. The pharyngeal slits, which are located in between the stomach and mouth, are connected to an atrial opening at the top of the body. Illustration C shows an adult tunicate, which resembles a tree stump anchored to the bottom. Water enters through a mouth at the top of the body and passes through the pharyngeal slits, where it is filtered. Water then exits through another opening at the side of the body. A heart, stomach and gonad are tucked beneath the pharyngeal sli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3651247"/>
            <a:ext cx="9144000" cy="26606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1929093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Cephalochordates: Lancelets</a:t>
            </a:r>
          </a:p>
        </p:txBody>
      </p:sp>
      <p:sp>
        <p:nvSpPr>
          <p:cNvPr id="3" name="Content Placeholder 2"/>
          <p:cNvSpPr>
            <a:spLocks noGrp="1"/>
          </p:cNvSpPr>
          <p:nvPr>
            <p:ph type="body" idx="1"/>
          </p:nvPr>
        </p:nvSpPr>
        <p:spPr>
          <a:xfrm>
            <a:off x="838200" y="1825625"/>
            <a:ext cx="4419600" cy="4351338"/>
          </a:xfrm>
        </p:spPr>
        <p:txBody>
          <a:bodyPr/>
          <a:lstStyle/>
          <a:p>
            <a:pPr marL="28575" indent="0">
              <a:buNone/>
            </a:pPr>
            <a:r>
              <a:rPr lang="en-US" dirty="0"/>
              <a:t>All cephalochordates have heads. Adult lancelets retain the four key features of chordates. Water from the mouth enters the pharyngeal slits, which filter out food particles. The filtered water then collects in the atrium and exits through the </a:t>
            </a:r>
            <a:r>
              <a:rPr lang="en-US" dirty="0" err="1"/>
              <a:t>atriopore</a:t>
            </a:r>
            <a:r>
              <a:rPr lang="en-US" dirty="0"/>
              <a:t>.</a:t>
            </a:r>
          </a:p>
        </p:txBody>
      </p:sp>
      <p:pic>
        <p:nvPicPr>
          <p:cNvPr id="4098" name="Picture 2" descr="The illustration shows a lancelet with a head protruding form the sand, and the rest of the body buried. On the head, tentacles surround the mouth. The mouth leads to a digestive tract. The anus is just before the post anal tail. The pharyngeal slits are next to the atrium, which empties into the atriopore. The body has segmented muscles running along it from top to bottom."/>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57800" y="1629569"/>
            <a:ext cx="5181600" cy="47434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9150787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72836" y="365129"/>
            <a:ext cx="4129150" cy="1325563"/>
          </a:xfrm>
        </p:spPr>
        <p:txBody>
          <a:bodyPr/>
          <a:lstStyle/>
          <a:p>
            <a:r>
              <a:rPr lang="en-US" dirty="0" err="1"/>
              <a:t>Craniata</a:t>
            </a:r>
            <a:endParaRPr lang="en-US" dirty="0"/>
          </a:p>
        </p:txBody>
      </p:sp>
      <p:sp>
        <p:nvSpPr>
          <p:cNvPr id="3" name="Content Placeholder 2"/>
          <p:cNvSpPr>
            <a:spLocks noGrp="1"/>
          </p:cNvSpPr>
          <p:nvPr>
            <p:ph type="body" idx="1"/>
          </p:nvPr>
        </p:nvSpPr>
        <p:spPr>
          <a:xfrm>
            <a:off x="872836" y="4131129"/>
            <a:ext cx="9166514" cy="2612570"/>
          </a:xfrm>
        </p:spPr>
        <p:txBody>
          <a:bodyPr/>
          <a:lstStyle/>
          <a:p>
            <a:pPr marL="0" indent="0">
              <a:buNone/>
            </a:pPr>
            <a:r>
              <a:rPr lang="en-US" dirty="0"/>
              <a:t>A cranium is a bony, cartilaginous, or fibrous structure surrounding the brain, jaw, and facial bones. Most bilaterally symmetrical animals have a head; of these, those that have a cranium compose the clade </a:t>
            </a:r>
            <a:r>
              <a:rPr lang="en-US" dirty="0" err="1"/>
              <a:t>Craniata</a:t>
            </a:r>
            <a:r>
              <a:rPr lang="en-US" dirty="0"/>
              <a:t>. </a:t>
            </a:r>
            <a:r>
              <a:rPr lang="en-US" dirty="0" err="1"/>
              <a:t>Craniata</a:t>
            </a:r>
            <a:r>
              <a:rPr lang="en-US" dirty="0"/>
              <a:t> includes the hagfishes (</a:t>
            </a:r>
            <a:r>
              <a:rPr lang="en-US" dirty="0" err="1"/>
              <a:t>Myxini</a:t>
            </a:r>
            <a:r>
              <a:rPr lang="en-US" dirty="0"/>
              <a:t>), which have a cranium but lack a backbone, and all of the vertebrates.</a:t>
            </a:r>
          </a:p>
        </p:txBody>
      </p:sp>
      <p:pic>
        <p:nvPicPr>
          <p:cNvPr id="5122" name="Picture 2" descr="The skull wraps around the upper part of the head. The mandible is the lower jaw. Other bones complete the skul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89862" y="321129"/>
            <a:ext cx="5181600" cy="3810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1133346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97527" y="365129"/>
            <a:ext cx="3808517" cy="1325563"/>
          </a:xfrm>
        </p:spPr>
        <p:txBody>
          <a:bodyPr/>
          <a:lstStyle/>
          <a:p>
            <a:r>
              <a:rPr lang="en-US" dirty="0"/>
              <a:t>Vertebrata</a:t>
            </a:r>
          </a:p>
        </p:txBody>
      </p:sp>
      <p:sp>
        <p:nvSpPr>
          <p:cNvPr id="3" name="Content Placeholder 2"/>
          <p:cNvSpPr>
            <a:spLocks noGrp="1"/>
          </p:cNvSpPr>
          <p:nvPr>
            <p:ph type="body" idx="1"/>
          </p:nvPr>
        </p:nvSpPr>
        <p:spPr>
          <a:xfrm>
            <a:off x="997527" y="2873829"/>
            <a:ext cx="9041823" cy="3739242"/>
          </a:xfrm>
        </p:spPr>
        <p:txBody>
          <a:bodyPr>
            <a:normAutofit/>
          </a:bodyPr>
          <a:lstStyle/>
          <a:p>
            <a:pPr marL="0" indent="0">
              <a:buNone/>
            </a:pPr>
            <a:r>
              <a:rPr lang="en-US" dirty="0"/>
              <a:t>Vertebrata are characterized by the presence of a backbone, such as the one that runs through the middle of this fish. All vertebrates are in the </a:t>
            </a:r>
            <a:r>
              <a:rPr lang="en-US" dirty="0" err="1"/>
              <a:t>Craniata</a:t>
            </a:r>
            <a:r>
              <a:rPr lang="en-US" dirty="0"/>
              <a:t> clade and have a cranium. </a:t>
            </a:r>
          </a:p>
        </p:txBody>
      </p:sp>
      <p:pic>
        <p:nvPicPr>
          <p:cNvPr id="6146" name="Picture 2" descr="Photo shows a fish skeleton with a vertebral column extending back from the skul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57750" y="244930"/>
            <a:ext cx="5181600" cy="25812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3757326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Classifying Subphylum Vertebrata</a:t>
            </a:r>
          </a:p>
        </p:txBody>
      </p:sp>
      <p:sp>
        <p:nvSpPr>
          <p:cNvPr id="3" name="Content Placeholder 2"/>
          <p:cNvSpPr>
            <a:spLocks noGrp="1"/>
          </p:cNvSpPr>
          <p:nvPr>
            <p:ph type="body" idx="1"/>
          </p:nvPr>
        </p:nvSpPr>
        <p:spPr>
          <a:xfrm>
            <a:off x="955964" y="1825625"/>
            <a:ext cx="9083386" cy="4787446"/>
          </a:xfrm>
        </p:spPr>
        <p:txBody>
          <a:bodyPr>
            <a:normAutofit/>
          </a:bodyPr>
          <a:lstStyle/>
          <a:p>
            <a:r>
              <a:rPr lang="en-US" dirty="0"/>
              <a:t>Animals that possess jaws are known as </a:t>
            </a:r>
            <a:r>
              <a:rPr lang="en-US" dirty="0" err="1"/>
              <a:t>gnathostomes</a:t>
            </a:r>
            <a:r>
              <a:rPr lang="en-US" dirty="0"/>
              <a:t>, which means “jawed mouth.” </a:t>
            </a:r>
            <a:r>
              <a:rPr lang="en-US" dirty="0" err="1"/>
              <a:t>Gnathostomes</a:t>
            </a:r>
            <a:r>
              <a:rPr lang="en-US" dirty="0"/>
              <a:t> include fishes and </a:t>
            </a:r>
            <a:r>
              <a:rPr lang="en-US" dirty="0" err="1"/>
              <a:t>tetrapods</a:t>
            </a:r>
            <a:r>
              <a:rPr lang="en-US" dirty="0"/>
              <a:t>—amphibians, reptiles, birds, and mammals. </a:t>
            </a:r>
          </a:p>
          <a:p>
            <a:r>
              <a:rPr lang="en-US" dirty="0" err="1"/>
              <a:t>Tetrapods</a:t>
            </a:r>
            <a:r>
              <a:rPr lang="en-US" dirty="0"/>
              <a:t> can be further divided into two groups: amphibians and amniotes. </a:t>
            </a:r>
          </a:p>
          <a:p>
            <a:r>
              <a:rPr lang="en-US" dirty="0"/>
              <a:t>Amniotes are animals whose eggs are adapted for terrestrial living, and this group includes mammals, reptiles, and birds. Amniotic embryos, developing in either an externally shed egg or an egg carried by the female, are provided with a water-retaining environment and are protected by amniotic membranes.</a:t>
            </a:r>
          </a:p>
        </p:txBody>
      </p:sp>
    </p:spTree>
    <p:extLst>
      <p:ext uri="{BB962C8B-B14F-4D97-AF65-F5344CB8AC3E}">
        <p14:creationId xmlns:p14="http://schemas.microsoft.com/office/powerpoint/2010/main" val="323205931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Jawless Fishes</a:t>
            </a:r>
          </a:p>
        </p:txBody>
      </p:sp>
      <p:sp>
        <p:nvSpPr>
          <p:cNvPr id="3" name="Content Placeholder 2"/>
          <p:cNvSpPr>
            <a:spLocks noGrp="1"/>
          </p:cNvSpPr>
          <p:nvPr>
            <p:ph type="body" idx="1"/>
          </p:nvPr>
        </p:nvSpPr>
        <p:spPr/>
        <p:txBody>
          <a:bodyPr/>
          <a:lstStyle/>
          <a:p>
            <a:pPr marL="0" indent="0">
              <a:buNone/>
            </a:pPr>
            <a:r>
              <a:rPr lang="en-US" dirty="0"/>
              <a:t>Jawless fishes are </a:t>
            </a:r>
            <a:r>
              <a:rPr lang="en-US" dirty="0" err="1"/>
              <a:t>craniates</a:t>
            </a:r>
            <a:r>
              <a:rPr lang="en-US" dirty="0"/>
              <a:t> that represent an ancient vertebrate lineage that arose over one half-billion years ago. In the past, the hagfishes and lampreys were classified together as agnathans. Today, hagfishes and lampreys are recognized as separate clades, primarily because lampreys are true vertebrates, whereas hagfishes are not. A defining feature is the lack of paired lateral appendages (fins).</a:t>
            </a:r>
          </a:p>
        </p:txBody>
      </p:sp>
    </p:spTree>
    <p:extLst>
      <p:ext uri="{BB962C8B-B14F-4D97-AF65-F5344CB8AC3E}">
        <p14:creationId xmlns:p14="http://schemas.microsoft.com/office/powerpoint/2010/main" val="20522847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00545" y="365129"/>
            <a:ext cx="4999513" cy="1325563"/>
          </a:xfrm>
        </p:spPr>
        <p:txBody>
          <a:bodyPr/>
          <a:lstStyle/>
          <a:p>
            <a:r>
              <a:rPr lang="en-US" dirty="0"/>
              <a:t>Clade </a:t>
            </a:r>
            <a:r>
              <a:rPr lang="en-US" dirty="0" err="1"/>
              <a:t>Myxini</a:t>
            </a:r>
            <a:endParaRPr lang="en-US" dirty="0"/>
          </a:p>
        </p:txBody>
      </p:sp>
      <p:sp>
        <p:nvSpPr>
          <p:cNvPr id="3" name="Content Placeholder 2"/>
          <p:cNvSpPr>
            <a:spLocks noGrp="1"/>
          </p:cNvSpPr>
          <p:nvPr>
            <p:ph type="body" idx="1"/>
          </p:nvPr>
        </p:nvSpPr>
        <p:spPr>
          <a:xfrm>
            <a:off x="900545" y="3233057"/>
            <a:ext cx="9138805" cy="3477986"/>
          </a:xfrm>
        </p:spPr>
        <p:txBody>
          <a:bodyPr>
            <a:normAutofit/>
          </a:bodyPr>
          <a:lstStyle/>
          <a:p>
            <a:pPr marL="0" indent="0" fontAlgn="base">
              <a:buNone/>
            </a:pPr>
            <a:r>
              <a:rPr lang="en-US" dirty="0"/>
              <a:t>Hagfishes are eel-like scavengers that live on the ocean floor. A unique feature of these animals is the slime glands beneath the skin that release mucus through surface pores. This mucus allows the hagfish to escape from the grip of predators. The skeleton of a hagfish is composed of cartilage, which includes a cartilaginous notochord that runs the length of the body. Hagfishes do not replace the notochord with a vertebral column during development, as do true vertebrates.</a:t>
            </a:r>
          </a:p>
          <a:p>
            <a:pPr marL="0" indent="0">
              <a:buNone/>
            </a:pPr>
            <a:endParaRPr lang="en-US" dirty="0"/>
          </a:p>
        </p:txBody>
      </p:sp>
      <p:pic>
        <p:nvPicPr>
          <p:cNvPr id="7170" name="Picture 2" descr="The photo shows wormlike hagfish clustered in a muddy hol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00057" y="146958"/>
            <a:ext cx="3820886" cy="28656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4067168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58983" y="332471"/>
            <a:ext cx="5090062" cy="2329086"/>
          </a:xfrm>
        </p:spPr>
        <p:txBody>
          <a:bodyPr/>
          <a:lstStyle/>
          <a:p>
            <a:r>
              <a:rPr lang="en-US" dirty="0"/>
              <a:t>Clade </a:t>
            </a:r>
            <a:r>
              <a:rPr lang="en-US" dirty="0" err="1"/>
              <a:t>Petromyzontidae</a:t>
            </a:r>
            <a:endParaRPr lang="en-US" dirty="0"/>
          </a:p>
        </p:txBody>
      </p:sp>
      <p:sp>
        <p:nvSpPr>
          <p:cNvPr id="3" name="Content Placeholder 2"/>
          <p:cNvSpPr>
            <a:spLocks noGrp="1"/>
          </p:cNvSpPr>
          <p:nvPr>
            <p:ph type="body" idx="1"/>
          </p:nvPr>
        </p:nvSpPr>
        <p:spPr>
          <a:xfrm>
            <a:off x="858982" y="3400429"/>
            <a:ext cx="9180368" cy="3457571"/>
          </a:xfrm>
        </p:spPr>
        <p:txBody>
          <a:bodyPr/>
          <a:lstStyle/>
          <a:p>
            <a:pPr marL="0" indent="0">
              <a:buNone/>
            </a:pPr>
            <a:r>
              <a:rPr lang="en-US" dirty="0"/>
              <a:t>Lampreys possess a notochord as adults; however, this notochord is surrounded by a cartilaginous structure called an </a:t>
            </a:r>
            <a:r>
              <a:rPr lang="en-US" dirty="0" err="1"/>
              <a:t>arcualia</a:t>
            </a:r>
            <a:r>
              <a:rPr lang="en-US" dirty="0"/>
              <a:t>, which may resemble an evolutionarily early form of the vertebral column. Lampreys lack paired appendages and bone, as do the hagfishes. As adults, lampreys are characterized by a toothed, funnel-like sucking mouth. Many species have a parasitic stage of their life cycle during which they are </a:t>
            </a:r>
            <a:r>
              <a:rPr lang="en-US" dirty="0" err="1"/>
              <a:t>ectoparasites</a:t>
            </a:r>
            <a:r>
              <a:rPr lang="en-US" dirty="0"/>
              <a:t> of fishes.</a:t>
            </a:r>
          </a:p>
        </p:txBody>
      </p:sp>
      <p:pic>
        <p:nvPicPr>
          <p:cNvPr id="8196" name="Picture 4" descr="The photo shows leech-like sea lampreys latched onto a large fish."/>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782055" y="140836"/>
            <a:ext cx="4379514" cy="28901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6245246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1273" y="365129"/>
            <a:ext cx="4154385" cy="1325563"/>
          </a:xfrm>
        </p:spPr>
        <p:txBody>
          <a:bodyPr/>
          <a:lstStyle/>
          <a:p>
            <a:r>
              <a:rPr lang="en-US" dirty="0"/>
              <a:t>Jawed Fishes</a:t>
            </a:r>
          </a:p>
        </p:txBody>
      </p:sp>
      <p:sp>
        <p:nvSpPr>
          <p:cNvPr id="3" name="Content Placeholder 2"/>
          <p:cNvSpPr>
            <a:spLocks noGrp="1"/>
          </p:cNvSpPr>
          <p:nvPr>
            <p:ph type="body" idx="1"/>
          </p:nvPr>
        </p:nvSpPr>
        <p:spPr>
          <a:xfrm>
            <a:off x="831273" y="3755572"/>
            <a:ext cx="9208077" cy="3102428"/>
          </a:xfrm>
        </p:spPr>
        <p:txBody>
          <a:bodyPr>
            <a:normAutofit/>
          </a:bodyPr>
          <a:lstStyle/>
          <a:p>
            <a:pPr marL="0" indent="0">
              <a:buNone/>
            </a:pPr>
            <a:r>
              <a:rPr lang="en-US" dirty="0" err="1"/>
              <a:t>Gnathostomes</a:t>
            </a:r>
            <a:r>
              <a:rPr lang="en-US" dirty="0"/>
              <a:t> or “jaw-mouths” are vertebrates that possess jaws. Early </a:t>
            </a:r>
            <a:r>
              <a:rPr lang="en-US" dirty="0" err="1"/>
              <a:t>gnathostomes</a:t>
            </a:r>
            <a:r>
              <a:rPr lang="en-US" dirty="0"/>
              <a:t> also possessed two sets of paired fins, allowing the fishes to maneuver accurately. Pectoral fins are typically located on the anterior body, and pelvic fins on the posterior. </a:t>
            </a:r>
            <a:r>
              <a:rPr lang="en-US" dirty="0" err="1"/>
              <a:t>Dunkleosteous</a:t>
            </a:r>
            <a:r>
              <a:rPr lang="en-US" dirty="0"/>
              <a:t> (above) was a placoderm from 380–360 million years ago. It measured up to 10 meters in length and weighed up to 3.6 tons.</a:t>
            </a:r>
          </a:p>
        </p:txBody>
      </p:sp>
      <p:pic>
        <p:nvPicPr>
          <p:cNvPr id="10242" name="Picture 2" descr="The illustration shows a large fish with a very wide mouth."/>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16731" y="152540"/>
            <a:ext cx="5181600" cy="34861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6032219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Chondrichthyes</a:t>
            </a:r>
            <a:endParaRPr lang="en-US" dirty="0"/>
          </a:p>
        </p:txBody>
      </p:sp>
      <p:sp>
        <p:nvSpPr>
          <p:cNvPr id="3" name="Content Placeholder 2"/>
          <p:cNvSpPr>
            <a:spLocks noGrp="1"/>
          </p:cNvSpPr>
          <p:nvPr>
            <p:ph type="body" idx="1"/>
          </p:nvPr>
        </p:nvSpPr>
        <p:spPr>
          <a:xfrm>
            <a:off x="838200" y="1690691"/>
            <a:ext cx="9201150" cy="4486272"/>
          </a:xfrm>
        </p:spPr>
        <p:txBody>
          <a:bodyPr/>
          <a:lstStyle/>
          <a:p>
            <a:pPr marL="0" indent="0">
              <a:buNone/>
            </a:pPr>
            <a:r>
              <a:rPr lang="en-US" dirty="0"/>
              <a:t>The clade </a:t>
            </a:r>
            <a:r>
              <a:rPr lang="en-US" dirty="0" err="1"/>
              <a:t>Chondrichthyes</a:t>
            </a:r>
            <a:r>
              <a:rPr lang="en-US" dirty="0"/>
              <a:t> is diverse, consisting of sharks, rays, and skates, together with sawfishes and a few dozen species of fishes called </a:t>
            </a:r>
            <a:r>
              <a:rPr lang="en-US" i="1" dirty="0"/>
              <a:t>chimaeras</a:t>
            </a:r>
            <a:r>
              <a:rPr lang="en-US" dirty="0"/>
              <a:t>, or “ghost” sharks.” </a:t>
            </a:r>
            <a:r>
              <a:rPr lang="en-US" dirty="0" err="1"/>
              <a:t>Chondrichthyes</a:t>
            </a:r>
            <a:r>
              <a:rPr lang="en-US" dirty="0"/>
              <a:t> are jawed fishes that possess paired fins and a skeleton made of cartilage. </a:t>
            </a:r>
          </a:p>
        </p:txBody>
      </p:sp>
      <p:pic>
        <p:nvPicPr>
          <p:cNvPr id="9218" name="Picture 2" descr="The photo shows a shark with a wide snou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07432" y="3429001"/>
            <a:ext cx="4377136" cy="29207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30121681"/>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Sensory Organs in Sharks</a:t>
            </a:r>
          </a:p>
        </p:txBody>
      </p:sp>
      <p:sp>
        <p:nvSpPr>
          <p:cNvPr id="3" name="Content Placeholder 2"/>
          <p:cNvSpPr>
            <a:spLocks noGrp="1"/>
          </p:cNvSpPr>
          <p:nvPr>
            <p:ph type="body" idx="1"/>
          </p:nvPr>
        </p:nvSpPr>
        <p:spPr/>
        <p:txBody>
          <a:bodyPr>
            <a:normAutofit/>
          </a:bodyPr>
          <a:lstStyle/>
          <a:p>
            <a:pPr marL="0" indent="0">
              <a:buNone/>
            </a:pPr>
            <a:r>
              <a:rPr lang="en-US" dirty="0"/>
              <a:t>Sharks have well-developed sense organs that aid them in locating prey, including a keen sense of smell and electroreception, with the latter perhaps the most sensitive of any animal. Organs called </a:t>
            </a:r>
            <a:r>
              <a:rPr lang="en-US" dirty="0" err="1"/>
              <a:t>ampullae</a:t>
            </a:r>
            <a:r>
              <a:rPr lang="en-US" dirty="0"/>
              <a:t> of </a:t>
            </a:r>
            <a:r>
              <a:rPr lang="en-US" dirty="0" err="1"/>
              <a:t>Lorenzini</a:t>
            </a:r>
            <a:r>
              <a:rPr lang="en-US" dirty="0"/>
              <a:t> allow sharks to detect the electromagnetic fields that are produced by all living things, including their prey. Sharks also have a sense organ called the lateral line, which is used to detect movement and vibration in the surrounding water, and is often considered homologous to “hearing” in terrestrial vertebrates. The lateral line is visible as a darker stripe that runs along the length of a fish’s body.</a:t>
            </a:r>
          </a:p>
        </p:txBody>
      </p:sp>
    </p:spTree>
    <p:extLst>
      <p:ext uri="{BB962C8B-B14F-4D97-AF65-F5344CB8AC3E}">
        <p14:creationId xmlns:p14="http://schemas.microsoft.com/office/powerpoint/2010/main" val="360765431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Shark Reproduction</a:t>
            </a:r>
          </a:p>
        </p:txBody>
      </p:sp>
      <p:sp>
        <p:nvSpPr>
          <p:cNvPr id="3" name="Content Placeholder 2"/>
          <p:cNvSpPr>
            <a:spLocks noGrp="1"/>
          </p:cNvSpPr>
          <p:nvPr>
            <p:ph type="body" idx="1"/>
          </p:nvPr>
        </p:nvSpPr>
        <p:spPr/>
        <p:txBody>
          <a:bodyPr/>
          <a:lstStyle/>
          <a:p>
            <a:pPr marL="28575" indent="0">
              <a:buNone/>
            </a:pPr>
            <a:r>
              <a:rPr lang="en-US" dirty="0"/>
              <a:t>Sharks reproduce sexually, and eggs are fertilized internally. Most species are ovoviviparous: the fertilized egg is retained in the oviduct of the mother’s body and the embryo is nourished by the egg yolk. The eggs hatch in the uterus, and young are born alive and fully functional. Some species of sharks are oviparous: they lay eggs that hatch outside of the mother’s body. Embryos are protected by a shark egg case below.</a:t>
            </a:r>
          </a:p>
        </p:txBody>
      </p:sp>
      <p:pic>
        <p:nvPicPr>
          <p:cNvPr id="11266" name="Picture 2" descr="The photo shows long, thin shark embryos encase in egg cas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05024" y="3799633"/>
            <a:ext cx="6181952" cy="269324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049873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Clade </a:t>
            </a:r>
            <a:r>
              <a:rPr lang="en-US" dirty="0" err="1"/>
              <a:t>Osteichthyes</a:t>
            </a:r>
            <a:endParaRPr lang="en-US" dirty="0"/>
          </a:p>
        </p:txBody>
      </p:sp>
      <p:sp>
        <p:nvSpPr>
          <p:cNvPr id="3" name="Content Placeholder 2"/>
          <p:cNvSpPr>
            <a:spLocks noGrp="1"/>
          </p:cNvSpPr>
          <p:nvPr>
            <p:ph type="body" idx="1"/>
          </p:nvPr>
        </p:nvSpPr>
        <p:spPr/>
        <p:txBody>
          <a:bodyPr>
            <a:normAutofit/>
          </a:bodyPr>
          <a:lstStyle/>
          <a:p>
            <a:pPr fontAlgn="base"/>
            <a:r>
              <a:rPr lang="en-US" dirty="0"/>
              <a:t>Bony skeleton </a:t>
            </a:r>
          </a:p>
          <a:p>
            <a:pPr fontAlgn="base"/>
            <a:r>
              <a:rPr lang="en-US" dirty="0"/>
              <a:t>Use gills to breathe</a:t>
            </a:r>
          </a:p>
          <a:p>
            <a:pPr fontAlgn="base"/>
            <a:r>
              <a:rPr lang="en-US" dirty="0"/>
              <a:t>Many have a </a:t>
            </a:r>
            <a:r>
              <a:rPr lang="en-US" b="1" dirty="0"/>
              <a:t>swim bladder</a:t>
            </a:r>
            <a:r>
              <a:rPr lang="en-US" dirty="0"/>
              <a:t>, a gas-filled organ that helps to control the buoyancy of the fish</a:t>
            </a:r>
          </a:p>
          <a:p>
            <a:pPr fontAlgn="base"/>
            <a:r>
              <a:rPr lang="en-US" dirty="0"/>
              <a:t>Lateral line system that detects vibrations in water. </a:t>
            </a:r>
          </a:p>
          <a:p>
            <a:pPr fontAlgn="base"/>
            <a:r>
              <a:rPr lang="en-US" dirty="0"/>
              <a:t>Often covered in scales</a:t>
            </a:r>
          </a:p>
          <a:p>
            <a:pPr marL="0" indent="0">
              <a:buNone/>
            </a:pPr>
            <a:endParaRPr lang="en-US" dirty="0"/>
          </a:p>
        </p:txBody>
      </p:sp>
    </p:spTree>
    <p:extLst>
      <p:ext uri="{BB962C8B-B14F-4D97-AF65-F5344CB8AC3E}">
        <p14:creationId xmlns:p14="http://schemas.microsoft.com/office/powerpoint/2010/main" val="425405892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Actinopterygii and </a:t>
            </a:r>
            <a:r>
              <a:rPr lang="en-US" dirty="0" err="1"/>
              <a:t>Sarcopterygii</a:t>
            </a:r>
            <a:r>
              <a:rPr lang="en-US" dirty="0"/>
              <a:t> </a:t>
            </a:r>
          </a:p>
        </p:txBody>
      </p:sp>
      <p:sp>
        <p:nvSpPr>
          <p:cNvPr id="3" name="Content Placeholder 2"/>
          <p:cNvSpPr>
            <a:spLocks noGrp="1"/>
          </p:cNvSpPr>
          <p:nvPr>
            <p:ph type="body" idx="1"/>
          </p:nvPr>
        </p:nvSpPr>
        <p:spPr/>
        <p:txBody>
          <a:bodyPr/>
          <a:lstStyle/>
          <a:p>
            <a:pPr marL="0" indent="0">
              <a:buNone/>
            </a:pPr>
            <a:r>
              <a:rPr lang="en-US" dirty="0"/>
              <a:t>Bony fishes are further divided into two extant clades: Actinopterygii (ray-finned fishes) and </a:t>
            </a:r>
            <a:r>
              <a:rPr lang="en-US" dirty="0" err="1"/>
              <a:t>Sarcopterygii</a:t>
            </a:r>
            <a:r>
              <a:rPr lang="en-US" dirty="0"/>
              <a:t> (lobe-finned fishes). Ray-finned fishes such as the salmon (a) are named for their fins that are webs of skin supported by bony spines called rays. In contrast, the fins of </a:t>
            </a:r>
            <a:r>
              <a:rPr lang="en-US" dirty="0" err="1"/>
              <a:t>Sarcopterygii</a:t>
            </a:r>
            <a:r>
              <a:rPr lang="en-US" dirty="0"/>
              <a:t> are fleshy and lobed, supported by bone, like in the coelacanth (b).</a:t>
            </a:r>
          </a:p>
        </p:txBody>
      </p:sp>
      <p:pic>
        <p:nvPicPr>
          <p:cNvPr id="12290" name="Picture 2" descr="The illustration compares a bright red salmon (a) and a blue coelacanth (b), both of which are similar in shape and have fin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4819878"/>
            <a:ext cx="9144000" cy="19192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2696498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Amphibia</a:t>
            </a:r>
          </a:p>
        </p:txBody>
      </p:sp>
      <p:sp>
        <p:nvSpPr>
          <p:cNvPr id="3" name="Content Placeholder 2"/>
          <p:cNvSpPr>
            <a:spLocks noGrp="1"/>
          </p:cNvSpPr>
          <p:nvPr>
            <p:ph type="body" idx="1"/>
          </p:nvPr>
        </p:nvSpPr>
        <p:spPr/>
        <p:txBody>
          <a:bodyPr/>
          <a:lstStyle/>
          <a:p>
            <a:pPr marL="0" indent="0">
              <a:buNone/>
            </a:pPr>
            <a:r>
              <a:rPr lang="en-US" dirty="0"/>
              <a:t>Amphibians are vertebrate </a:t>
            </a:r>
            <a:r>
              <a:rPr lang="en-US" dirty="0" err="1"/>
              <a:t>tetrapods</a:t>
            </a:r>
            <a:r>
              <a:rPr lang="en-US" dirty="0"/>
              <a:t>. Amphibia includes frogs, salamanders, and caecilians. The term amphibian loosely translates from the Greek as “dual life,” which is a reference to the metamorphosis that many frogs and salamanders undergo and their mixture of aquatic and terrestrial environments in their life cycle. Amphibians evolved during the Devonian period and were the earliest terrestrial </a:t>
            </a:r>
            <a:r>
              <a:rPr lang="en-US" dirty="0" err="1"/>
              <a:t>tetrapods</a:t>
            </a:r>
            <a:r>
              <a:rPr lang="en-US" dirty="0"/>
              <a:t>.</a:t>
            </a:r>
          </a:p>
        </p:txBody>
      </p:sp>
    </p:spTree>
    <p:extLst>
      <p:ext uri="{BB962C8B-B14F-4D97-AF65-F5344CB8AC3E}">
        <p14:creationId xmlns:p14="http://schemas.microsoft.com/office/powerpoint/2010/main" val="306128735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Traits of </a:t>
            </a:r>
            <a:r>
              <a:rPr lang="en-US" dirty="0" err="1"/>
              <a:t>Amphibeans</a:t>
            </a:r>
            <a:endParaRPr lang="en-US" dirty="0"/>
          </a:p>
        </p:txBody>
      </p:sp>
      <p:sp>
        <p:nvSpPr>
          <p:cNvPr id="3" name="Content Placeholder 2"/>
          <p:cNvSpPr>
            <a:spLocks noGrp="1"/>
          </p:cNvSpPr>
          <p:nvPr>
            <p:ph type="body" idx="1"/>
          </p:nvPr>
        </p:nvSpPr>
        <p:spPr/>
        <p:txBody>
          <a:bodyPr>
            <a:normAutofit/>
          </a:bodyPr>
          <a:lstStyle/>
          <a:p>
            <a:r>
              <a:rPr lang="en-US" dirty="0"/>
              <a:t>four well-developed limbs. </a:t>
            </a:r>
          </a:p>
          <a:p>
            <a:r>
              <a:rPr lang="en-US" dirty="0"/>
              <a:t>moist, permeable skin that is achieved via mucus glands that keep the skin moist; thus, exchange of oxygen and carbon dioxide with the environment can take place through it (</a:t>
            </a:r>
            <a:r>
              <a:rPr lang="en-US" b="1" dirty="0"/>
              <a:t>cutaneous respiration</a:t>
            </a:r>
            <a:r>
              <a:rPr lang="en-US" dirty="0"/>
              <a:t>). </a:t>
            </a:r>
          </a:p>
          <a:p>
            <a:r>
              <a:rPr lang="en-US" dirty="0"/>
              <a:t>pedicellate teeth—teeth in which the root and crown are calcified, separated by a zone of noncalcified tissue</a:t>
            </a:r>
          </a:p>
          <a:p>
            <a:r>
              <a:rPr lang="en-US" dirty="0"/>
              <a:t>a papilla </a:t>
            </a:r>
            <a:r>
              <a:rPr lang="en-US" dirty="0" err="1"/>
              <a:t>amphibiorum</a:t>
            </a:r>
            <a:r>
              <a:rPr lang="en-US" dirty="0"/>
              <a:t> and papilla </a:t>
            </a:r>
            <a:r>
              <a:rPr lang="en-US" dirty="0" err="1"/>
              <a:t>basilaris</a:t>
            </a:r>
            <a:r>
              <a:rPr lang="en-US" dirty="0"/>
              <a:t>, structures of the inner ear that are sensitive to frequencies below and above 10,00 hertz, respectively. Amphibians also have an auricular operculum, which is an extra bone in the ear that transmits sounds to the inner ear.</a:t>
            </a:r>
          </a:p>
        </p:txBody>
      </p:sp>
    </p:spTree>
    <p:extLst>
      <p:ext uri="{BB962C8B-B14F-4D97-AF65-F5344CB8AC3E}">
        <p14:creationId xmlns:p14="http://schemas.microsoft.com/office/powerpoint/2010/main" val="80517091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Amphibian Life Cycle</a:t>
            </a:r>
          </a:p>
        </p:txBody>
      </p:sp>
      <p:sp>
        <p:nvSpPr>
          <p:cNvPr id="3" name="Content Placeholder 2"/>
          <p:cNvSpPr>
            <a:spLocks noGrp="1"/>
          </p:cNvSpPr>
          <p:nvPr>
            <p:ph type="body" idx="1"/>
          </p:nvPr>
        </p:nvSpPr>
        <p:spPr/>
        <p:txBody>
          <a:bodyPr>
            <a:normAutofit/>
          </a:bodyPr>
          <a:lstStyle/>
          <a:p>
            <a:pPr marL="0" indent="0" fontAlgn="base">
              <a:buNone/>
            </a:pPr>
            <a:r>
              <a:rPr lang="en-US" dirty="0"/>
              <a:t>In amphibian development, eggs are laid in water and larvae are adapted to an aquatic lifestyle. Embryonic development is outside the parental body, larvae are adapted with horny ridges for teeth, whiskers, fins, and the lateral line organ. After metamorphosis, these organs will be reabsorbed by controlled cell death.</a:t>
            </a:r>
          </a:p>
        </p:txBody>
      </p:sp>
    </p:spTree>
    <p:extLst>
      <p:ext uri="{BB962C8B-B14F-4D97-AF65-F5344CB8AC3E}">
        <p14:creationId xmlns:p14="http://schemas.microsoft.com/office/powerpoint/2010/main" val="274112906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Metamorphosis: Frogs</a:t>
            </a:r>
          </a:p>
        </p:txBody>
      </p:sp>
      <p:pic>
        <p:nvPicPr>
          <p:cNvPr id="14338" name="Picture 2" descr="Throughout a frog's life, it adopts several different forms, changing its body through metamorphosis. It starts as an egg, hatches into a tadpole, becomes a frog."/>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660073" y="1690690"/>
            <a:ext cx="5822950" cy="435133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3482198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Urodela</a:t>
            </a:r>
            <a:r>
              <a:rPr lang="en-US" dirty="0"/>
              <a:t>: Salamanders</a:t>
            </a:r>
          </a:p>
        </p:txBody>
      </p:sp>
      <p:sp>
        <p:nvSpPr>
          <p:cNvPr id="3" name="Content Placeholder 2"/>
          <p:cNvSpPr>
            <a:spLocks noGrp="1"/>
          </p:cNvSpPr>
          <p:nvPr>
            <p:ph type="body" idx="1"/>
          </p:nvPr>
        </p:nvSpPr>
        <p:spPr>
          <a:xfrm>
            <a:off x="838200" y="1468582"/>
            <a:ext cx="5756564" cy="4708381"/>
          </a:xfrm>
        </p:spPr>
        <p:txBody>
          <a:bodyPr/>
          <a:lstStyle/>
          <a:p>
            <a:r>
              <a:rPr lang="en-US" dirty="0"/>
              <a:t>Salamanders have four legs but move by bending their bodies from side to side, in a fish-like manner.  The majority of salamanders are lungless, and respiration occurs through the skin or through external gills. Some terrestrial salamanders have primitive lungs; a few species have both gills and lungs. Unlike frogs, virtually all salamanders rely on internal fertilization of the eggs but they do not possess copulatory structures, so fertilization among salamanders is awkward. Development in fully terrestrial, occurs during a prolonged egg stage, with the eggs guarded by the mother. Hatchlings thus resemble tiny adults.</a:t>
            </a:r>
          </a:p>
          <a:p>
            <a:endParaRPr lang="en-US" dirty="0"/>
          </a:p>
        </p:txBody>
      </p:sp>
      <p:pic>
        <p:nvPicPr>
          <p:cNvPr id="17410" name="Picture 2" descr="The photo shows a black salamander with bright yellow spot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7232" y="1731510"/>
            <a:ext cx="3300441" cy="220231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3688983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45127" y="365129"/>
            <a:ext cx="2780629" cy="2650989"/>
          </a:xfrm>
        </p:spPr>
        <p:txBody>
          <a:bodyPr/>
          <a:lstStyle/>
          <a:p>
            <a:r>
              <a:rPr lang="en-US" dirty="0" err="1"/>
              <a:t>Anura</a:t>
            </a:r>
            <a:r>
              <a:rPr lang="en-US" dirty="0"/>
              <a:t>: Frogs</a:t>
            </a:r>
            <a:br>
              <a:rPr lang="en-US" dirty="0"/>
            </a:br>
            <a:endParaRPr lang="en-US" dirty="0"/>
          </a:p>
        </p:txBody>
      </p:sp>
      <p:sp>
        <p:nvSpPr>
          <p:cNvPr id="3" name="Content Placeholder 2"/>
          <p:cNvSpPr>
            <a:spLocks noGrp="1"/>
          </p:cNvSpPr>
          <p:nvPr>
            <p:ph type="body" idx="1"/>
          </p:nvPr>
        </p:nvSpPr>
        <p:spPr>
          <a:xfrm>
            <a:off x="845127" y="3816218"/>
            <a:ext cx="9194223" cy="2676653"/>
          </a:xfrm>
        </p:spPr>
        <p:txBody>
          <a:bodyPr/>
          <a:lstStyle/>
          <a:p>
            <a:pPr marL="28575" indent="0">
              <a:buNone/>
            </a:pPr>
            <a:r>
              <a:rPr lang="en-US" dirty="0"/>
              <a:t>Frog eggs are fertilized externally. Frogs lay their eggs in moist environments. The tadpole is often a filter-feeding herbivore. During metamorphosis, the gills, tail, and lateral line system disappear, and four limbs develop (b). The jaws become larger and are suited for carnivorous feeding, and the digestive system transforms into the typical short gut of a predator. An eardrum and air-breathing lungs also develop, allowing the adult frog (a) to move onto land.</a:t>
            </a:r>
          </a:p>
        </p:txBody>
      </p:sp>
      <p:pic>
        <p:nvPicPr>
          <p:cNvPr id="16386" name="Picture 2" descr="Part a shows a big, bright green frog sitting on a branch. Part b shows a frog with a long tail from the tadpole stag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56216" y="640175"/>
            <a:ext cx="6890657" cy="265098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7770936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Apoda</a:t>
            </a:r>
            <a:r>
              <a:rPr lang="en-US" dirty="0"/>
              <a:t>: Caecilians</a:t>
            </a:r>
          </a:p>
        </p:txBody>
      </p:sp>
      <p:sp>
        <p:nvSpPr>
          <p:cNvPr id="3" name="Content Placeholder 2"/>
          <p:cNvSpPr>
            <a:spLocks noGrp="1"/>
          </p:cNvSpPr>
          <p:nvPr>
            <p:ph type="body" idx="1"/>
          </p:nvPr>
        </p:nvSpPr>
        <p:spPr>
          <a:xfrm>
            <a:off x="838199" y="1567543"/>
            <a:ext cx="10716491" cy="4609420"/>
          </a:xfrm>
        </p:spPr>
        <p:txBody>
          <a:bodyPr>
            <a:normAutofit/>
          </a:bodyPr>
          <a:lstStyle/>
          <a:p>
            <a:pPr marL="0" indent="0" fontAlgn="base">
              <a:buNone/>
            </a:pPr>
            <a:r>
              <a:rPr lang="en-US" dirty="0"/>
              <a:t>An estimated 185 species comprise </a:t>
            </a:r>
            <a:r>
              <a:rPr lang="en-US" b="1" dirty="0"/>
              <a:t>caecilians</a:t>
            </a:r>
            <a:r>
              <a:rPr lang="en-US" dirty="0"/>
              <a:t>. Although they are vertebrates, a complete lack of limbs leads to their resemblance to earthworms in appearance. They have vestigial limbs, evidence that they evolved from a legged ancestor. They are adapted for a soil-burrowing or aquatic lifestyle, and they are nearly blind. These animals are found in the tropics of South America, Africa, and Southern Asia. </a:t>
            </a:r>
          </a:p>
        </p:txBody>
      </p:sp>
      <p:pic>
        <p:nvPicPr>
          <p:cNvPr id="15362" name="Picture 2" descr="This photo shows a limbless, serpentine amphibian, which appears very similar to a worm"/>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4579" y="3846579"/>
            <a:ext cx="4562843" cy="251882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6445321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Amniota</a:t>
            </a:r>
            <a:endParaRPr lang="en-US" dirty="0"/>
          </a:p>
        </p:txBody>
      </p:sp>
      <p:sp>
        <p:nvSpPr>
          <p:cNvPr id="3" name="Content Placeholder 2"/>
          <p:cNvSpPr>
            <a:spLocks noGrp="1"/>
          </p:cNvSpPr>
          <p:nvPr>
            <p:ph type="body" idx="1"/>
          </p:nvPr>
        </p:nvSpPr>
        <p:spPr>
          <a:xfrm>
            <a:off x="838200" y="1427018"/>
            <a:ext cx="10515600" cy="4749945"/>
          </a:xfrm>
        </p:spPr>
        <p:txBody>
          <a:bodyPr/>
          <a:lstStyle/>
          <a:p>
            <a:pPr marL="28575" indent="0">
              <a:buNone/>
            </a:pPr>
            <a:r>
              <a:rPr lang="en-US" dirty="0"/>
              <a:t>The amniotes —reptiles, birds, and mammals—are distinguished from amphibians by their terrestrially adapted egg, which is protected by amniotic membranes. Amniotic membranes provide the embryos with their own aquatic environment, which allowed the amniotes to branch out into drier environments. Extra-embryonic are not a part of the body of the developing embryo. While the inner amniotic membrane surrounds the embryo itself, the chorion surrounds the embryo and yolk sac. The chorion facilitates exchange of oxygen and carbon dioxide between the embryo and the egg’s external environment. The amnion protects the embryo from mechanical shock and supports hydration. The allantois stores nitrogenous wastes produced by the embryo and also facilitates respiration. In mammals, membranes that are homologous to the extra-embryonic membranes in eggs are present in the placenta. Additional derived characteristics of amniotes include waterproof skin, due to the presence of lipids, and costal (rib) ventilation of the lungs.</a:t>
            </a:r>
          </a:p>
          <a:p>
            <a:endParaRPr lang="en-US" dirty="0"/>
          </a:p>
        </p:txBody>
      </p:sp>
    </p:spTree>
    <p:extLst>
      <p:ext uri="{BB962C8B-B14F-4D97-AF65-F5344CB8AC3E}">
        <p14:creationId xmlns:p14="http://schemas.microsoft.com/office/powerpoint/2010/main" val="1652364002"/>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Amniotic Egg Features</a:t>
            </a:r>
          </a:p>
        </p:txBody>
      </p:sp>
      <p:pic>
        <p:nvPicPr>
          <p:cNvPr id="18434" name="Picture 2" descr="The illustration shows an egg with the shell, embryo, yolk, yolk sac, and the extra-embryonic membran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936422" y="1453244"/>
            <a:ext cx="6319157" cy="522778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0463371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Evolution of Reptiles and Mammals</a:t>
            </a:r>
          </a:p>
        </p:txBody>
      </p:sp>
      <p:sp>
        <p:nvSpPr>
          <p:cNvPr id="3" name="Content Placeholder 2"/>
          <p:cNvSpPr>
            <a:spLocks noGrp="1"/>
          </p:cNvSpPr>
          <p:nvPr>
            <p:ph type="body" idx="1"/>
          </p:nvPr>
        </p:nvSpPr>
        <p:spPr/>
        <p:txBody>
          <a:bodyPr/>
          <a:lstStyle/>
          <a:p>
            <a:pPr marL="28575" indent="0">
              <a:buNone/>
            </a:pPr>
            <a:r>
              <a:rPr lang="en-US" dirty="0"/>
              <a:t>The early amniotes diverged into two main lines soon after the first amniotes arose. </a:t>
            </a:r>
            <a:r>
              <a:rPr lang="en-US" dirty="0" err="1"/>
              <a:t>Synapsids</a:t>
            </a:r>
            <a:r>
              <a:rPr lang="en-US" dirty="0"/>
              <a:t> include </a:t>
            </a:r>
            <a:r>
              <a:rPr lang="en-US" dirty="0" err="1"/>
              <a:t>therapsids</a:t>
            </a:r>
            <a:r>
              <a:rPr lang="en-US" dirty="0"/>
              <a:t>, which were mammal-like reptiles from which mammals evolved. </a:t>
            </a:r>
            <a:r>
              <a:rPr lang="en-US" b="1" dirty="0" err="1"/>
              <a:t>Sauropsids</a:t>
            </a:r>
            <a:r>
              <a:rPr lang="en-US" dirty="0"/>
              <a:t> include reptiles and birds, and can be further divided into anapsids and </a:t>
            </a:r>
            <a:r>
              <a:rPr lang="en-US" dirty="0" err="1"/>
              <a:t>diapsids</a:t>
            </a:r>
            <a:r>
              <a:rPr lang="en-US" dirty="0"/>
              <a:t>. The key differences between the </a:t>
            </a:r>
            <a:r>
              <a:rPr lang="en-US" dirty="0" err="1"/>
              <a:t>synapsids</a:t>
            </a:r>
            <a:r>
              <a:rPr lang="en-US" dirty="0"/>
              <a:t>, anapsids, and </a:t>
            </a:r>
            <a:r>
              <a:rPr lang="en-US" dirty="0" err="1"/>
              <a:t>diapsids</a:t>
            </a:r>
            <a:r>
              <a:rPr lang="en-US" dirty="0"/>
              <a:t> are the structures of the skull and the number of temporal fenestrae behind each eye</a:t>
            </a:r>
          </a:p>
        </p:txBody>
      </p:sp>
      <p:pic>
        <p:nvPicPr>
          <p:cNvPr id="19458" name="Picture 2" descr="The illustration compares three different skull types. All three skulls are elongated and similar in shape; the only difference between them is the number of holes behind the eye. The anapsid skull (left) has no openings. The synapsid skull (middle) has one opening, and the diapsid skull (right) has two openings, one on top of the oth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4728711"/>
            <a:ext cx="9144000" cy="193833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8284122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Evolution of Amniotes</a:t>
            </a:r>
          </a:p>
        </p:txBody>
      </p:sp>
      <p:pic>
        <p:nvPicPr>
          <p:cNvPr id="20482" name="Picture 2" descr="The trunk of the amniote phylogenetic tree is the ancestral amniote. Initially, the tree branches into diapsids, anapsids, and synapsids. Synapsids give rise to mammals, which are therapsids. Anapsids are all extinct. Diapsids are subdivided into two groups, lepidosaurs and archosaurs. Lepidosauria includes plesiosaurs, ichthyosaurs, Sphenodontia and Squamata, which includes lizards and snakes. Archosauria branches into Crocodilia, pterosaurs, dinosaurs, and birds."/>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175163" y="1690690"/>
            <a:ext cx="7007225" cy="435133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76571526"/>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Traits of Reptiles</a:t>
            </a:r>
          </a:p>
        </p:txBody>
      </p:sp>
      <p:sp>
        <p:nvSpPr>
          <p:cNvPr id="3" name="Content Placeholder 2"/>
          <p:cNvSpPr>
            <a:spLocks noGrp="1"/>
          </p:cNvSpPr>
          <p:nvPr>
            <p:ph type="body" idx="1"/>
          </p:nvPr>
        </p:nvSpPr>
        <p:spPr/>
        <p:txBody>
          <a:bodyPr>
            <a:normAutofit/>
          </a:bodyPr>
          <a:lstStyle/>
          <a:p>
            <a:pPr fontAlgn="base"/>
            <a:r>
              <a:rPr lang="en-US" dirty="0"/>
              <a:t>Lay eggs enclosed in shells on land</a:t>
            </a:r>
          </a:p>
          <a:p>
            <a:pPr fontAlgn="base"/>
            <a:r>
              <a:rPr lang="en-US" dirty="0"/>
              <a:t>Reproduce sexually with internal fertilization</a:t>
            </a:r>
          </a:p>
          <a:p>
            <a:pPr fontAlgn="base"/>
            <a:r>
              <a:rPr lang="en-US" dirty="0"/>
              <a:t>Some species display ovoviviparity, with the eggs remaining in the mother’s body until they are ready to hatch. Other species are viviparous, with the offspring born alive. </a:t>
            </a:r>
          </a:p>
          <a:p>
            <a:pPr fontAlgn="base"/>
            <a:r>
              <a:rPr lang="en-US" dirty="0"/>
              <a:t>Scaly skin, containing the protein keratin and waxy lipids, which reduced water loss from the skin</a:t>
            </a:r>
          </a:p>
          <a:p>
            <a:pPr fontAlgn="base"/>
            <a:r>
              <a:rPr lang="en-US" dirty="0"/>
              <a:t>Lungs</a:t>
            </a:r>
          </a:p>
          <a:p>
            <a:pPr fontAlgn="base"/>
            <a:r>
              <a:rPr lang="en-US" dirty="0"/>
              <a:t>Ectothermic – require many fewer calories but can not maintain constant body temperature</a:t>
            </a:r>
          </a:p>
          <a:p>
            <a:endParaRPr lang="en-US" dirty="0"/>
          </a:p>
        </p:txBody>
      </p:sp>
    </p:spTree>
    <p:extLst>
      <p:ext uri="{BB962C8B-B14F-4D97-AF65-F5344CB8AC3E}">
        <p14:creationId xmlns:p14="http://schemas.microsoft.com/office/powerpoint/2010/main" val="208619453"/>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05512" y="365129"/>
            <a:ext cx="4453674" cy="1325563"/>
          </a:xfrm>
        </p:spPr>
        <p:txBody>
          <a:bodyPr/>
          <a:lstStyle/>
          <a:p>
            <a:r>
              <a:rPr lang="en-US" dirty="0" err="1"/>
              <a:t>Crocodilia</a:t>
            </a:r>
            <a:endParaRPr lang="en-US" dirty="0"/>
          </a:p>
        </p:txBody>
      </p:sp>
      <p:sp>
        <p:nvSpPr>
          <p:cNvPr id="3" name="Content Placeholder 2"/>
          <p:cNvSpPr>
            <a:spLocks noGrp="1"/>
          </p:cNvSpPr>
          <p:nvPr>
            <p:ph type="body" idx="1"/>
          </p:nvPr>
        </p:nvSpPr>
        <p:spPr>
          <a:xfrm>
            <a:off x="789709" y="3673929"/>
            <a:ext cx="9249641" cy="2503033"/>
          </a:xfrm>
        </p:spPr>
        <p:txBody>
          <a:bodyPr/>
          <a:lstStyle/>
          <a:p>
            <a:pPr marL="0" indent="0">
              <a:buNone/>
            </a:pPr>
            <a:r>
              <a:rPr lang="en-US" dirty="0" err="1"/>
              <a:t>Crocodilia</a:t>
            </a:r>
            <a:r>
              <a:rPr lang="en-US" dirty="0"/>
              <a:t> arose by the middle Triassic; extant species include alligators, crocodiles, and caimans. Crocodilians (Figure 1) live throughout the tropics and subtropics in freshwater, saltwater, and brackish habitats and spend most of their time in water. Some species are able to move on land due to their semi-erect posture. Some provide parental care for their offspring. </a:t>
            </a:r>
          </a:p>
        </p:txBody>
      </p:sp>
      <p:pic>
        <p:nvPicPr>
          <p:cNvPr id="22530" name="Picture 2" descr="The photo shows a crocodile sitting in the mu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13460" y="473529"/>
            <a:ext cx="4453674" cy="295547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9997354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Sphenodontia</a:t>
            </a:r>
            <a:endParaRPr lang="en-US" dirty="0"/>
          </a:p>
        </p:txBody>
      </p:sp>
      <p:sp>
        <p:nvSpPr>
          <p:cNvPr id="3" name="Content Placeholder 2"/>
          <p:cNvSpPr>
            <a:spLocks noGrp="1"/>
          </p:cNvSpPr>
          <p:nvPr>
            <p:ph type="body" idx="1"/>
          </p:nvPr>
        </p:nvSpPr>
        <p:spPr/>
        <p:txBody>
          <a:bodyPr/>
          <a:lstStyle/>
          <a:p>
            <a:pPr marL="28575" indent="0">
              <a:buNone/>
            </a:pPr>
            <a:r>
              <a:rPr lang="en-US" dirty="0" err="1"/>
              <a:t>Sphenodontia</a:t>
            </a:r>
            <a:r>
              <a:rPr lang="en-US" dirty="0"/>
              <a:t> arose in the Mesozoic era and includes only one living genus, </a:t>
            </a:r>
            <a:r>
              <a:rPr lang="en-US" i="1" dirty="0"/>
              <a:t>Tuatara</a:t>
            </a:r>
            <a:r>
              <a:rPr lang="en-US" dirty="0"/>
              <a:t>, comprising two species that are found in New Zealand. Tuataras measure up to 80 centimeters and weigh about 1 kilogram. Although quite lizard-like in gross appearance, features of the skull and jaws distinguish the group from the </a:t>
            </a:r>
            <a:r>
              <a:rPr lang="en-US" dirty="0" err="1"/>
              <a:t>squamates</a:t>
            </a:r>
            <a:r>
              <a:rPr lang="en-US" dirty="0"/>
              <a:t>.</a:t>
            </a:r>
          </a:p>
        </p:txBody>
      </p:sp>
      <p:pic>
        <p:nvPicPr>
          <p:cNvPr id="23554" name="Picture 2" descr="This photo shows a green lizard with short spines on its back."/>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05200" y="4001294"/>
            <a:ext cx="5181600" cy="27241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5599083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Squamata</a:t>
            </a:r>
            <a:r>
              <a:rPr lang="en-US" dirty="0"/>
              <a:t>: Lizards</a:t>
            </a:r>
          </a:p>
        </p:txBody>
      </p:sp>
      <p:sp>
        <p:nvSpPr>
          <p:cNvPr id="3" name="Content Placeholder 2"/>
          <p:cNvSpPr>
            <a:spLocks noGrp="1"/>
          </p:cNvSpPr>
          <p:nvPr>
            <p:ph type="body" idx="1"/>
          </p:nvPr>
        </p:nvSpPr>
        <p:spPr>
          <a:xfrm>
            <a:off x="838200" y="1825625"/>
            <a:ext cx="5036127" cy="4351338"/>
          </a:xfrm>
        </p:spPr>
        <p:txBody>
          <a:bodyPr/>
          <a:lstStyle/>
          <a:p>
            <a:pPr marL="38100" indent="0">
              <a:buNone/>
            </a:pPr>
            <a:r>
              <a:rPr lang="en-US" dirty="0"/>
              <a:t>Most lizards differ from snakes by having four limbs, although these have been variously lost or significantly reduced in at least 60 lineages. Snakes lack eyelids and external ears, which are present in lizards. Lizard species range in size from chameleons and geckos, which are a few centimeters in length, to the </a:t>
            </a:r>
            <a:r>
              <a:rPr lang="en-US" dirty="0" err="1"/>
              <a:t>Komodo</a:t>
            </a:r>
            <a:r>
              <a:rPr lang="en-US" dirty="0"/>
              <a:t> dragon, which is about 3 meters in length. Most lizards are carnivorous, but some large species, such as iguanas, are herbivores.</a:t>
            </a:r>
          </a:p>
        </p:txBody>
      </p:sp>
      <p:pic>
        <p:nvPicPr>
          <p:cNvPr id="25602" name="Picture 2" descr="The photo shows a green lizard with its tail curled like a snail shell. The lizard has two horns and matches the leaves of the plant on which it sit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72200" y="1905000"/>
            <a:ext cx="5181600" cy="304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2789724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Squamata</a:t>
            </a:r>
            <a:r>
              <a:rPr lang="en-US" dirty="0"/>
              <a:t>: Snakes</a:t>
            </a:r>
          </a:p>
        </p:txBody>
      </p:sp>
      <p:sp>
        <p:nvSpPr>
          <p:cNvPr id="3" name="Content Placeholder 2"/>
          <p:cNvSpPr>
            <a:spLocks noGrp="1"/>
          </p:cNvSpPr>
          <p:nvPr>
            <p:ph type="body" idx="1"/>
          </p:nvPr>
        </p:nvSpPr>
        <p:spPr>
          <a:xfrm>
            <a:off x="838200" y="1825625"/>
            <a:ext cx="3913909" cy="4351338"/>
          </a:xfrm>
        </p:spPr>
        <p:txBody>
          <a:bodyPr/>
          <a:lstStyle/>
          <a:p>
            <a:pPr marL="38100" indent="0">
              <a:buNone/>
            </a:pPr>
            <a:r>
              <a:rPr lang="en-US" dirty="0"/>
              <a:t>Snakes are thought to have descended from either burrowing lizards or aquatic lizards over 100 million years ago. All snakes are carnivorous and most snakes have a skull that is very flexible, involving eight rotational joints and mandibles (lower jaws) without either bony or ligamentous attachment anteriorly. </a:t>
            </a:r>
          </a:p>
        </p:txBody>
      </p:sp>
      <p:pic>
        <p:nvPicPr>
          <p:cNvPr id="24578" name="Picture 2" descr="The photo shows a snake with orange and black bands and white strip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72200" y="1881479"/>
            <a:ext cx="5181600" cy="31146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8924247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51164" y="365129"/>
            <a:ext cx="4835236" cy="1325563"/>
          </a:xfrm>
        </p:spPr>
        <p:txBody>
          <a:bodyPr/>
          <a:lstStyle/>
          <a:p>
            <a:r>
              <a:rPr lang="en-US" dirty="0"/>
              <a:t>Testudines: Turtles</a:t>
            </a:r>
          </a:p>
        </p:txBody>
      </p:sp>
      <p:sp>
        <p:nvSpPr>
          <p:cNvPr id="3" name="Content Placeholder 2"/>
          <p:cNvSpPr>
            <a:spLocks noGrp="1"/>
          </p:cNvSpPr>
          <p:nvPr>
            <p:ph type="body" idx="1"/>
          </p:nvPr>
        </p:nvSpPr>
        <p:spPr>
          <a:xfrm>
            <a:off x="803564" y="4555671"/>
            <a:ext cx="9235786" cy="2302328"/>
          </a:xfrm>
        </p:spPr>
        <p:txBody>
          <a:bodyPr/>
          <a:lstStyle/>
          <a:p>
            <a:pPr marL="0" indent="0">
              <a:buNone/>
            </a:pPr>
            <a:r>
              <a:rPr lang="en-US" dirty="0"/>
              <a:t>Turtles arose approximately 200 million years ago. Turtles are characterized by a bony or cartilaginous shell. The shell consists of the ventral surface called the plastron and the dorsal surface called the carapace, which develops from the ribs.</a:t>
            </a:r>
          </a:p>
        </p:txBody>
      </p:sp>
      <p:pic>
        <p:nvPicPr>
          <p:cNvPr id="26626" name="Picture 2" descr="The photo shows a very large tortois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13446" y="163327"/>
            <a:ext cx="5181600" cy="43053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7858517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Practice Question:</a:t>
            </a:r>
          </a:p>
        </p:txBody>
      </p:sp>
      <p:sp>
        <p:nvSpPr>
          <p:cNvPr id="3" name="Content Placeholder 2"/>
          <p:cNvSpPr>
            <a:spLocks noGrp="1"/>
          </p:cNvSpPr>
          <p:nvPr>
            <p:ph type="body" idx="1"/>
          </p:nvPr>
        </p:nvSpPr>
        <p:spPr/>
        <p:txBody>
          <a:bodyPr/>
          <a:lstStyle/>
          <a:p>
            <a:pPr marL="0" indent="0">
              <a:buNone/>
            </a:pPr>
            <a:r>
              <a:rPr lang="en-US" dirty="0"/>
              <a:t>Why are snakes </a:t>
            </a:r>
            <a:r>
              <a:rPr lang="en-US" dirty="0" err="1"/>
              <a:t>tetrapods</a:t>
            </a:r>
            <a:r>
              <a:rPr lang="en-US" dirty="0"/>
              <a:t> when they do not have legs?</a:t>
            </a:r>
          </a:p>
        </p:txBody>
      </p:sp>
    </p:spTree>
    <p:extLst>
      <p:ext uri="{BB962C8B-B14F-4D97-AF65-F5344CB8AC3E}">
        <p14:creationId xmlns:p14="http://schemas.microsoft.com/office/powerpoint/2010/main" val="4173155765"/>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Archosaurs: Pterosaurs</a:t>
            </a:r>
          </a:p>
        </p:txBody>
      </p:sp>
      <p:sp>
        <p:nvSpPr>
          <p:cNvPr id="3" name="Content Placeholder 2"/>
          <p:cNvSpPr>
            <a:spLocks noGrp="1"/>
          </p:cNvSpPr>
          <p:nvPr>
            <p:ph type="body" idx="1"/>
          </p:nvPr>
        </p:nvSpPr>
        <p:spPr>
          <a:xfrm>
            <a:off x="838200" y="1825625"/>
            <a:ext cx="3955473" cy="4351338"/>
          </a:xfrm>
        </p:spPr>
        <p:txBody>
          <a:bodyPr/>
          <a:lstStyle/>
          <a:p>
            <a:pPr marL="38100" indent="0">
              <a:buNone/>
            </a:pPr>
            <a:r>
              <a:rPr lang="en-US" dirty="0"/>
              <a:t>The pterosaurs were distinct from true dinosaurs. Pterosaurs had a number of adaptations that may have allowed for flight, including hollow bones (birds also exhibit hollow bones, a case of convergent evolution). Their wings were formed by membranes of skin that attached to the long, fourth finger of each arm and extended along the body to the legs.</a:t>
            </a:r>
          </a:p>
        </p:txBody>
      </p:sp>
      <p:pic>
        <p:nvPicPr>
          <p:cNvPr id="27650" name="Picture 2" descr="The illustration shows pterosaurs, which resemble large modern birds with long necks, long beaks, and bat-like wing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28892" y="1825625"/>
            <a:ext cx="5524908" cy="349431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00928497"/>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Archosaurs: Dinosaurs</a:t>
            </a:r>
          </a:p>
        </p:txBody>
      </p:sp>
      <p:sp>
        <p:nvSpPr>
          <p:cNvPr id="3" name="Content Placeholder 2"/>
          <p:cNvSpPr>
            <a:spLocks noGrp="1"/>
          </p:cNvSpPr>
          <p:nvPr>
            <p:ph type="body" idx="1"/>
          </p:nvPr>
        </p:nvSpPr>
        <p:spPr>
          <a:xfrm>
            <a:off x="838200" y="1496291"/>
            <a:ext cx="5784273" cy="4680672"/>
          </a:xfrm>
        </p:spPr>
        <p:txBody>
          <a:bodyPr/>
          <a:lstStyle/>
          <a:p>
            <a:r>
              <a:rPr lang="en-US" dirty="0"/>
              <a:t>The dinosaurs were a diverse group of terrestrial reptiles. Some dinosaurs were quadrupeds, others were bipeds. Some were carnivorous, whereas others were herbivorous. Dinosaurs laid eggs, and a number of nests containing fossilized eggs have been found. It is not known whether dinosaurs were endotherms or ectotherms. However, given that modern birds are endothermic, the dinosaurs that served as ancestors to birds likely were endothermic as well. Some fossil evidence exists for dinosaurian parental care, and comparative biology supports this hypothesis since the archosaur birds and crocodilians display parental care.</a:t>
            </a:r>
          </a:p>
          <a:p>
            <a:endParaRPr lang="en-US" dirty="0"/>
          </a:p>
        </p:txBody>
      </p:sp>
      <p:pic>
        <p:nvPicPr>
          <p:cNvPr id="28674" name="Picture 2" descr="The illustration shows a dinosaur that walks on four legs, has a long tail, and an armored back."/>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31170" y="2133600"/>
            <a:ext cx="5095875" cy="25908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8593508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Are the Dinosaurs Extinct?</a:t>
            </a:r>
          </a:p>
        </p:txBody>
      </p:sp>
      <p:sp>
        <p:nvSpPr>
          <p:cNvPr id="3" name="Content Placeholder 2"/>
          <p:cNvSpPr>
            <a:spLocks noGrp="1"/>
          </p:cNvSpPr>
          <p:nvPr>
            <p:ph type="body" idx="1"/>
          </p:nvPr>
        </p:nvSpPr>
        <p:spPr/>
        <p:txBody>
          <a:bodyPr/>
          <a:lstStyle/>
          <a:p>
            <a:pPr marL="0" indent="0">
              <a:buNone/>
            </a:pPr>
            <a:r>
              <a:rPr lang="en-US" dirty="0"/>
              <a:t>Dinosaurs dominated the Mesozoic Era, which was known as the “age of reptiles.” The dominance of dinosaurs lasted until the end of the Cretaceous, the last period of the Mesozoic Era. The Cretaceous-Tertiary extinction resulted in the loss of most of the large-bodied animals of the Mesozoic Era. Birds are the only living descendants of one of the major clades of dinosaurs.</a:t>
            </a:r>
          </a:p>
          <a:p>
            <a:pPr marL="0" indent="0">
              <a:buNone/>
            </a:pPr>
            <a:endParaRPr lang="en-US" dirty="0"/>
          </a:p>
        </p:txBody>
      </p:sp>
    </p:spTree>
    <p:extLst>
      <p:ext uri="{BB962C8B-B14F-4D97-AF65-F5344CB8AC3E}">
        <p14:creationId xmlns:p14="http://schemas.microsoft.com/office/powerpoint/2010/main" val="19718716"/>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Birds</a:t>
            </a:r>
          </a:p>
        </p:txBody>
      </p:sp>
      <p:sp>
        <p:nvSpPr>
          <p:cNvPr id="3" name="Content Placeholder 2"/>
          <p:cNvSpPr>
            <a:spLocks noGrp="1"/>
          </p:cNvSpPr>
          <p:nvPr>
            <p:ph type="body" idx="1"/>
          </p:nvPr>
        </p:nvSpPr>
        <p:spPr/>
        <p:txBody>
          <a:bodyPr/>
          <a:lstStyle/>
          <a:p>
            <a:pPr marL="0" indent="0">
              <a:buNone/>
            </a:pPr>
            <a:r>
              <a:rPr lang="en-US" dirty="0"/>
              <a:t>Birds are endothermic, meaning they produce their own body heat and regulate their internal temperature independently of the external temperature. Feathers not only act as insulation but also allow for flight, providing lift with secondary feathers and thrust with primary feathers. Pneumatic bones are bones that are hollow rather than filled with tissue, containing air spaces that are sometimes connected to air sacs. Airflow through bird lungs travels in one direction, creating an efficient</a:t>
            </a:r>
            <a:r>
              <a:rPr lang="en-US" baseline="0" dirty="0"/>
              <a:t> </a:t>
            </a:r>
            <a:r>
              <a:rPr lang="en-US" dirty="0"/>
              <a:t> cross-current exchange with the blood.</a:t>
            </a:r>
          </a:p>
        </p:txBody>
      </p:sp>
    </p:spTree>
    <p:extLst>
      <p:ext uri="{BB962C8B-B14F-4D97-AF65-F5344CB8AC3E}">
        <p14:creationId xmlns:p14="http://schemas.microsoft.com/office/powerpoint/2010/main" val="1741755058"/>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Feathers for Flight</a:t>
            </a:r>
          </a:p>
        </p:txBody>
      </p:sp>
      <p:pic>
        <p:nvPicPr>
          <p:cNvPr id="29698" name="Picture 2" descr="The illustration shows a bird’s wing, which has two layers of flight feathers, the long primary feathers and the shorter secondary feathers, which overlay the primary feathers."/>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7177088" y="107950"/>
            <a:ext cx="4862512" cy="66421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89057712"/>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Hollow Bones</a:t>
            </a:r>
          </a:p>
        </p:txBody>
      </p:sp>
      <p:pic>
        <p:nvPicPr>
          <p:cNvPr id="30722" name="Picture 2" descr="The illustration shows a hollow bone with structural supports providing reinforcement."/>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1856509" y="2143991"/>
            <a:ext cx="9074150" cy="30861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7942337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Avian Respiration</a:t>
            </a:r>
          </a:p>
        </p:txBody>
      </p:sp>
      <p:pic>
        <p:nvPicPr>
          <p:cNvPr id="31746" name="Picture 2" descr="The illustration shows the direction of airflow in both inhalation and exhalation in birds. During inhalation, air passes from the beak down the trachea to the posterior air sac located behind the lungs. From the posterior air sac, air enters the lungs, and the anterior air sac in front of the lungs. Air from both air sacs also enters hollows in bones. During exhalation air from hollows in the bones enters the air sacs, then the lungs, then the trachea, where it exits through the beaks."/>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tretch>
            <a:fillRect/>
          </a:stretch>
        </p:blipFill>
        <p:spPr bwMode="auto">
          <a:xfrm>
            <a:off x="1773381" y="2315730"/>
            <a:ext cx="8856663" cy="30543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2150800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Evolution of Birds</a:t>
            </a:r>
          </a:p>
        </p:txBody>
      </p:sp>
      <p:sp>
        <p:nvSpPr>
          <p:cNvPr id="3" name="Content Placeholder 2"/>
          <p:cNvSpPr>
            <a:spLocks noGrp="1"/>
          </p:cNvSpPr>
          <p:nvPr>
            <p:ph type="body" idx="1"/>
          </p:nvPr>
        </p:nvSpPr>
        <p:spPr>
          <a:xfrm>
            <a:off x="838200" y="1454727"/>
            <a:ext cx="10515600" cy="4722236"/>
          </a:xfrm>
        </p:spPr>
        <p:txBody>
          <a:bodyPr/>
          <a:lstStyle/>
          <a:p>
            <a:r>
              <a:rPr lang="en-US" dirty="0"/>
              <a:t>Birds evolved from bipedal dinosaur predators called </a:t>
            </a:r>
            <a:r>
              <a:rPr lang="en-US" dirty="0" err="1"/>
              <a:t>theropods</a:t>
            </a:r>
            <a:r>
              <a:rPr lang="en-US" dirty="0"/>
              <a:t>. </a:t>
            </a:r>
            <a:r>
              <a:rPr lang="en-US" dirty="0" err="1"/>
              <a:t>Theropod</a:t>
            </a:r>
            <a:r>
              <a:rPr lang="en-US" dirty="0"/>
              <a:t> fossils and birds have similar hip and wrist bone structure and a wishbone. (a) Archaeopteryx lived around 150 million years ago. It had teeth like a dinosaur, but had (b) flight feathers like modern birds, which can be seen in this fossil.</a:t>
            </a:r>
          </a:p>
        </p:txBody>
      </p:sp>
      <p:pic>
        <p:nvPicPr>
          <p:cNvPr id="32770" name="Picture 2" descr="Part a shows a bird on the ground, and another coasting toward the ground. Part b shows a fossilized bird, with feathers visibl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564987" y="3429000"/>
            <a:ext cx="7062026" cy="326863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27127009"/>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did flight evolve?</a:t>
            </a:r>
          </a:p>
        </p:txBody>
      </p:sp>
      <p:sp>
        <p:nvSpPr>
          <p:cNvPr id="3" name="Content Placeholder 2"/>
          <p:cNvSpPr>
            <a:spLocks noGrp="1"/>
          </p:cNvSpPr>
          <p:nvPr>
            <p:ph type="body" idx="1"/>
          </p:nvPr>
        </p:nvSpPr>
        <p:spPr/>
        <p:txBody>
          <a:bodyPr/>
          <a:lstStyle/>
          <a:p>
            <a:r>
              <a:rPr lang="en-US" dirty="0"/>
              <a:t>Two main theories exist: </a:t>
            </a:r>
          </a:p>
          <a:p>
            <a:r>
              <a:rPr lang="en-US" dirty="0"/>
              <a:t>The arboreal hypothesis posits that tree-dwelling precursors to modern birds jumped from branch to branch using their feathers for gliding before becoming fully capable of flapping flight. </a:t>
            </a:r>
          </a:p>
          <a:p>
            <a:r>
              <a:rPr lang="en-US" dirty="0"/>
              <a:t>The terrestrial hypothesis holds that running was the stimulus for flight, as wings could be used to improve running and then became used for flapping flight</a:t>
            </a:r>
          </a:p>
          <a:p>
            <a:endParaRPr lang="en-US" dirty="0"/>
          </a:p>
        </p:txBody>
      </p:sp>
    </p:spTree>
    <p:extLst>
      <p:ext uri="{BB962C8B-B14F-4D97-AF65-F5344CB8AC3E}">
        <p14:creationId xmlns:p14="http://schemas.microsoft.com/office/powerpoint/2010/main" val="94338613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did feathers evolve?</a:t>
            </a:r>
          </a:p>
        </p:txBody>
      </p:sp>
      <p:sp>
        <p:nvSpPr>
          <p:cNvPr id="3" name="Content Placeholder 2"/>
          <p:cNvSpPr>
            <a:spLocks noGrp="1"/>
          </p:cNvSpPr>
          <p:nvPr>
            <p:ph type="body" idx="1"/>
          </p:nvPr>
        </p:nvSpPr>
        <p:spPr/>
        <p:txBody>
          <a:bodyPr/>
          <a:lstStyle/>
          <a:p>
            <a:pPr marL="0" indent="0">
              <a:buNone/>
            </a:pPr>
            <a:r>
              <a:rPr lang="en-US" dirty="0"/>
              <a:t>Feathers provide insulation, but this is only beneficial if body heat is being produced internally. Similarly, internal heat production is only viable if insulation is present to retain that heat. It has been suggested that one or the other—feathers or </a:t>
            </a:r>
            <a:r>
              <a:rPr lang="en-US" dirty="0" err="1"/>
              <a:t>endothermy</a:t>
            </a:r>
            <a:r>
              <a:rPr lang="en-US" dirty="0"/>
              <a:t>—evolved in response to some other selective pressure.</a:t>
            </a:r>
          </a:p>
          <a:p>
            <a:pPr marL="0" indent="0">
              <a:buNone/>
            </a:pPr>
            <a:endParaRPr lang="en-US" dirty="0"/>
          </a:p>
        </p:txBody>
      </p:sp>
    </p:spTree>
    <p:extLst>
      <p:ext uri="{BB962C8B-B14F-4D97-AF65-F5344CB8AC3E}">
        <p14:creationId xmlns:p14="http://schemas.microsoft.com/office/powerpoint/2010/main" val="1969141276"/>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Extinct Birds</a:t>
            </a:r>
          </a:p>
        </p:txBody>
      </p:sp>
      <p:sp>
        <p:nvSpPr>
          <p:cNvPr id="3" name="Content Placeholder 2"/>
          <p:cNvSpPr>
            <a:spLocks noGrp="1"/>
          </p:cNvSpPr>
          <p:nvPr>
            <p:ph type="body" idx="1"/>
          </p:nvPr>
        </p:nvSpPr>
        <p:spPr>
          <a:xfrm>
            <a:off x="838200" y="1825625"/>
            <a:ext cx="4592782" cy="4351338"/>
          </a:xfrm>
        </p:spPr>
        <p:txBody>
          <a:bodyPr/>
          <a:lstStyle/>
          <a:p>
            <a:pPr marL="38100" indent="0">
              <a:buNone/>
            </a:pPr>
            <a:r>
              <a:rPr lang="en-US" dirty="0"/>
              <a:t>During the Cretaceous period, the </a:t>
            </a:r>
            <a:r>
              <a:rPr lang="en-US" dirty="0" err="1"/>
              <a:t>Enantiornithes</a:t>
            </a:r>
            <a:r>
              <a:rPr lang="en-US" dirty="0"/>
              <a:t> were the dominant bird type. The bones of the feet were joined differently than in modern birds. These birds formed an evolutionary line separate from modern birds, and they went extinct. </a:t>
            </a:r>
            <a:r>
              <a:rPr lang="en-US" dirty="0" err="1"/>
              <a:t>Neornithes</a:t>
            </a:r>
            <a:r>
              <a:rPr lang="en-US" dirty="0"/>
              <a:t>, modern birds are now classified into two groups: the </a:t>
            </a:r>
            <a:r>
              <a:rPr lang="en-US" dirty="0" err="1"/>
              <a:t>Paleognathae</a:t>
            </a:r>
            <a:r>
              <a:rPr lang="en-US" dirty="0"/>
              <a:t>, a group of flightless birds and the </a:t>
            </a:r>
            <a:r>
              <a:rPr lang="en-US" dirty="0" err="1"/>
              <a:t>Neognathae</a:t>
            </a:r>
            <a:r>
              <a:rPr lang="en-US" dirty="0"/>
              <a:t> which includes all other birds.</a:t>
            </a:r>
          </a:p>
        </p:txBody>
      </p:sp>
      <p:pic>
        <p:nvPicPr>
          <p:cNvPr id="33794" name="Picture 2" descr="The photo shows a bird sitting on a branch."/>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72200" y="1825625"/>
            <a:ext cx="5181600" cy="3095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78676948"/>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Mammalia</a:t>
            </a:r>
          </a:p>
        </p:txBody>
      </p:sp>
      <p:sp>
        <p:nvSpPr>
          <p:cNvPr id="3" name="Content Placeholder 2"/>
          <p:cNvSpPr>
            <a:spLocks noGrp="1"/>
          </p:cNvSpPr>
          <p:nvPr>
            <p:ph type="body" idx="1"/>
          </p:nvPr>
        </p:nvSpPr>
        <p:spPr/>
        <p:txBody>
          <a:bodyPr>
            <a:normAutofit/>
          </a:bodyPr>
          <a:lstStyle/>
          <a:p>
            <a:pPr marL="0" indent="0">
              <a:buNone/>
            </a:pPr>
            <a:r>
              <a:rPr lang="en-US" dirty="0"/>
              <a:t>Mammals are vertebrates that possess hair and mammary glands. The mammalian integument includes various secretory glands, including sebaceous glands, eccrine glands, apocrine glands, and mammary glands. Mammals are </a:t>
            </a:r>
            <a:r>
              <a:rPr lang="en-US" dirty="0" err="1"/>
              <a:t>synapsids</a:t>
            </a:r>
            <a:r>
              <a:rPr lang="en-US" dirty="0"/>
              <a:t>, meaning that they have a single opening in the skull. A key characteristic of </a:t>
            </a:r>
            <a:r>
              <a:rPr lang="en-US" dirty="0" err="1"/>
              <a:t>synapsids</a:t>
            </a:r>
            <a:r>
              <a:rPr lang="en-US" dirty="0"/>
              <a:t> is </a:t>
            </a:r>
            <a:r>
              <a:rPr lang="en-US" dirty="0" err="1"/>
              <a:t>endothermy</a:t>
            </a:r>
            <a:r>
              <a:rPr lang="en-US" dirty="0"/>
              <a:t> rather than the </a:t>
            </a:r>
            <a:r>
              <a:rPr lang="en-US" dirty="0" err="1"/>
              <a:t>ectothermy</a:t>
            </a:r>
            <a:r>
              <a:rPr lang="en-US" dirty="0"/>
              <a:t> seen in other vertebrates. Mammals probably evolved from </a:t>
            </a:r>
            <a:r>
              <a:rPr lang="en-US" dirty="0" err="1"/>
              <a:t>therapsids</a:t>
            </a:r>
            <a:r>
              <a:rPr lang="en-US" dirty="0"/>
              <a:t> in the late Triassic period, as the earliest known mammal fossils are from the early Jurassic period. There are three groups of mammals living today: monotremes, marsupials, and eutherians. </a:t>
            </a:r>
          </a:p>
        </p:txBody>
      </p:sp>
    </p:spTree>
    <p:extLst>
      <p:ext uri="{BB962C8B-B14F-4D97-AF65-F5344CB8AC3E}">
        <p14:creationId xmlns:p14="http://schemas.microsoft.com/office/powerpoint/2010/main" val="2821220364"/>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Monotremes</a:t>
            </a:r>
          </a:p>
        </p:txBody>
      </p:sp>
      <p:sp>
        <p:nvSpPr>
          <p:cNvPr id="3" name="Content Placeholder 2"/>
          <p:cNvSpPr>
            <a:spLocks noGrp="1"/>
          </p:cNvSpPr>
          <p:nvPr>
            <p:ph type="body" idx="1"/>
          </p:nvPr>
        </p:nvSpPr>
        <p:spPr/>
        <p:txBody>
          <a:bodyPr/>
          <a:lstStyle/>
          <a:p>
            <a:pPr marL="0" indent="0">
              <a:buNone/>
            </a:pPr>
            <a:r>
              <a:rPr lang="en-US" dirty="0"/>
              <a:t>Monotremes are unique among mammals as they lay eggs, rather than giving birth to young.</a:t>
            </a:r>
          </a:p>
        </p:txBody>
      </p:sp>
      <p:pic>
        <p:nvPicPr>
          <p:cNvPr id="34818" name="Picture 2" descr="These illustrations show two short-haired mammals (platypus and echidna) with webbed feet, flat tails and a flat snout. "/>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152650" y="3481389"/>
            <a:ext cx="7848600" cy="2695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66342133"/>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Marsupials</a:t>
            </a:r>
          </a:p>
        </p:txBody>
      </p:sp>
      <p:sp>
        <p:nvSpPr>
          <p:cNvPr id="3" name="Content Placeholder 2"/>
          <p:cNvSpPr>
            <a:spLocks noGrp="1"/>
          </p:cNvSpPr>
          <p:nvPr>
            <p:ph type="body" idx="1"/>
          </p:nvPr>
        </p:nvSpPr>
        <p:spPr>
          <a:xfrm>
            <a:off x="838200" y="1825625"/>
            <a:ext cx="3678382" cy="4351338"/>
          </a:xfrm>
        </p:spPr>
        <p:txBody>
          <a:bodyPr/>
          <a:lstStyle/>
          <a:p>
            <a:pPr marL="38100" indent="0">
              <a:buNone/>
            </a:pPr>
            <a:r>
              <a:rPr lang="en-US" dirty="0"/>
              <a:t>Marsupials (like this Tasmanian Devil) live primarily in Australia. Most species of marsupials possess a pouch in which the very premature young reside after birth, receiving milk and continuing to develop. Marsupials differ from eutherians in that there is a less complex placental connection: the young are born at an extremely early age and latch onto the nipple within the pouch.</a:t>
            </a:r>
          </a:p>
        </p:txBody>
      </p:sp>
      <p:pic>
        <p:nvPicPr>
          <p:cNvPr id="35842" name="Picture 2" descr="The illustration shows an animal resembling a small bear lying in the gras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96000" y="2068781"/>
            <a:ext cx="4871976" cy="32330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73969631"/>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Eutherian</a:t>
            </a:r>
            <a:r>
              <a:rPr lang="en-US" baseline="0" dirty="0"/>
              <a:t> Mammals</a:t>
            </a:r>
            <a:endParaRPr lang="en-US" dirty="0"/>
          </a:p>
        </p:txBody>
      </p:sp>
      <p:sp>
        <p:nvSpPr>
          <p:cNvPr id="3" name="Content Placeholder 2"/>
          <p:cNvSpPr>
            <a:spLocks noGrp="1"/>
          </p:cNvSpPr>
          <p:nvPr>
            <p:ph type="body" idx="1"/>
          </p:nvPr>
        </p:nvSpPr>
        <p:spPr/>
        <p:txBody>
          <a:bodyPr>
            <a:normAutofit/>
          </a:bodyPr>
          <a:lstStyle/>
          <a:p>
            <a:pPr marL="0" indent="0">
              <a:buNone/>
            </a:pPr>
            <a:r>
              <a:rPr lang="en-US" dirty="0"/>
              <a:t>Eutherian mammals are sometimes called placental mammals, because all species possess a complex placenta that connects a fetus to the mother, allowing for gas, fluid, and nutrient exchange. Eutherians are the most widespread of the mammals, occurring throughout the world. There are 18 to 20 orders of placental mammals. Some examples are </a:t>
            </a:r>
            <a:r>
              <a:rPr lang="en-US" dirty="0" err="1"/>
              <a:t>Insectivora</a:t>
            </a:r>
            <a:r>
              <a:rPr lang="en-US" dirty="0"/>
              <a:t>, the insect eaters; </a:t>
            </a:r>
            <a:r>
              <a:rPr lang="en-US" dirty="0" err="1"/>
              <a:t>Edentata</a:t>
            </a:r>
            <a:r>
              <a:rPr lang="en-US" dirty="0"/>
              <a:t>, the toothless anteaters; </a:t>
            </a:r>
            <a:r>
              <a:rPr lang="en-US" dirty="0" err="1"/>
              <a:t>Rodentia</a:t>
            </a:r>
            <a:r>
              <a:rPr lang="en-US" dirty="0"/>
              <a:t>, the rodents; </a:t>
            </a:r>
            <a:r>
              <a:rPr lang="en-US" dirty="0" err="1"/>
              <a:t>Cetacea</a:t>
            </a:r>
            <a:r>
              <a:rPr lang="en-US" dirty="0"/>
              <a:t>, the aquatic mammals including whales; Carnivora, carnivorous mammals including dogs, cats, and bears; and Primates, which includes humans. </a:t>
            </a:r>
          </a:p>
          <a:p>
            <a:pPr marL="0" indent="0">
              <a:buNone/>
            </a:pPr>
            <a:endParaRPr lang="en-US" dirty="0"/>
          </a:p>
        </p:txBody>
      </p:sp>
    </p:spTree>
    <p:extLst>
      <p:ext uri="{BB962C8B-B14F-4D97-AF65-F5344CB8AC3E}">
        <p14:creationId xmlns:p14="http://schemas.microsoft.com/office/powerpoint/2010/main" val="3854225790"/>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Traits of Primates</a:t>
            </a:r>
          </a:p>
        </p:txBody>
      </p:sp>
      <p:sp>
        <p:nvSpPr>
          <p:cNvPr id="3" name="Content Placeholder 2"/>
          <p:cNvSpPr>
            <a:spLocks noGrp="1"/>
          </p:cNvSpPr>
          <p:nvPr>
            <p:ph type="body" idx="1"/>
          </p:nvPr>
        </p:nvSpPr>
        <p:spPr>
          <a:xfrm>
            <a:off x="838200" y="1825625"/>
            <a:ext cx="9201150" cy="4885418"/>
          </a:xfrm>
        </p:spPr>
        <p:txBody>
          <a:bodyPr>
            <a:normAutofit/>
          </a:bodyPr>
          <a:lstStyle/>
          <a:p>
            <a:pPr marL="0" indent="0">
              <a:buNone/>
            </a:pPr>
            <a:r>
              <a:rPr lang="en-US" dirty="0"/>
              <a:t>All primate species possess adaptations for climbing trees, as they all descended from tree-dwellers. These adaptations include:</a:t>
            </a:r>
          </a:p>
          <a:p>
            <a:pPr marL="457200" indent="-457200">
              <a:buAutoNum type="arabicParenR"/>
            </a:pPr>
            <a:r>
              <a:rPr lang="en-US" dirty="0"/>
              <a:t>a rotating shoulder joint</a:t>
            </a:r>
          </a:p>
          <a:p>
            <a:pPr marL="457200" indent="-457200">
              <a:buAutoNum type="arabicParenR"/>
            </a:pPr>
            <a:r>
              <a:rPr lang="en-US" dirty="0"/>
              <a:t>a big toe that is widely separated from the other toes and thumbs, which are widely separated from fingers (except humans), which allow for gripping branches, </a:t>
            </a:r>
          </a:p>
          <a:p>
            <a:pPr marL="457200" indent="-457200">
              <a:buAutoNum type="arabicParenR"/>
            </a:pPr>
            <a:r>
              <a:rPr lang="en-US" dirty="0"/>
              <a:t>stereoscopic vision, two overlapping fields of vision from the eyes, which allows for the perception of depth and gauging distance. </a:t>
            </a:r>
          </a:p>
          <a:p>
            <a:pPr marL="0" indent="0">
              <a:buNone/>
            </a:pPr>
            <a:r>
              <a:rPr lang="en-US" dirty="0"/>
              <a:t>Primates have larger brains than most other mammals, claws that have been modified into flattened nails, typically only one offspring per pregnancy, and a trend toward holding the body upright.</a:t>
            </a:r>
          </a:p>
        </p:txBody>
      </p:sp>
    </p:spTree>
    <p:extLst>
      <p:ext uri="{BB962C8B-B14F-4D97-AF65-F5344CB8AC3E}">
        <p14:creationId xmlns:p14="http://schemas.microsoft.com/office/powerpoint/2010/main" val="3889548083"/>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Primate Groups</a:t>
            </a:r>
          </a:p>
        </p:txBody>
      </p:sp>
      <p:sp>
        <p:nvSpPr>
          <p:cNvPr id="3" name="Content Placeholder 2"/>
          <p:cNvSpPr>
            <a:spLocks noGrp="1"/>
          </p:cNvSpPr>
          <p:nvPr>
            <p:ph type="body" idx="1"/>
          </p:nvPr>
        </p:nvSpPr>
        <p:spPr>
          <a:xfrm>
            <a:off x="838200" y="1825625"/>
            <a:ext cx="5521036" cy="4351338"/>
          </a:xfrm>
        </p:spPr>
        <p:txBody>
          <a:bodyPr/>
          <a:lstStyle/>
          <a:p>
            <a:pPr marL="38100" indent="0">
              <a:buNone/>
            </a:pPr>
            <a:r>
              <a:rPr lang="en-US" dirty="0"/>
              <a:t>Order Primates is divided into two groups:</a:t>
            </a:r>
          </a:p>
          <a:p>
            <a:r>
              <a:rPr lang="en-US" dirty="0"/>
              <a:t>Prosimians include the bush babies of Africa, the lemurs of Madagascar, and the </a:t>
            </a:r>
            <a:r>
              <a:rPr lang="en-US" dirty="0" err="1"/>
              <a:t>lorises</a:t>
            </a:r>
            <a:r>
              <a:rPr lang="en-US" dirty="0"/>
              <a:t>, </a:t>
            </a:r>
            <a:r>
              <a:rPr lang="en-US" dirty="0" err="1"/>
              <a:t>pottos</a:t>
            </a:r>
            <a:r>
              <a:rPr lang="en-US" dirty="0"/>
              <a:t>, and tarsiers of Southeast Asia. In general, prosimians tend to be nocturnal (in contrast to diurnal anthropoids) and exhibit a smaller size and smaller brain than anthropoids.</a:t>
            </a:r>
          </a:p>
          <a:p>
            <a:r>
              <a:rPr lang="en-US" dirty="0"/>
              <a:t>Anthropoids include monkeys (above), apes, and humans. Anthropoids evolved from Prosimians 40 million years ago.</a:t>
            </a:r>
          </a:p>
        </p:txBody>
      </p:sp>
      <p:pic>
        <p:nvPicPr>
          <p:cNvPr id="36866" name="Picture 2" descr="The photo shows a black monkey with its mouth open in a how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290305" y="2126916"/>
            <a:ext cx="3935186" cy="26041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64943567"/>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Ape Evolution</a:t>
            </a:r>
          </a:p>
        </p:txBody>
      </p:sp>
      <p:sp>
        <p:nvSpPr>
          <p:cNvPr id="3" name="Content Placeholder 2"/>
          <p:cNvSpPr>
            <a:spLocks noGrp="1"/>
          </p:cNvSpPr>
          <p:nvPr>
            <p:ph type="body" idx="1"/>
          </p:nvPr>
        </p:nvSpPr>
        <p:spPr/>
        <p:txBody>
          <a:bodyPr>
            <a:normAutofit/>
          </a:bodyPr>
          <a:lstStyle/>
          <a:p>
            <a:pPr marL="0" indent="0">
              <a:buNone/>
            </a:pPr>
            <a:r>
              <a:rPr lang="en-US" dirty="0"/>
              <a:t>Apes evolved from the monkeys in Africa midway approximately 25 million years ago. Apes are generally larger than monkeys and they do not possess a tail. All apes are capable of moving through trees, although many species spend most their time on the ground. Apes are more intelligent than monkeys, and they have relatively larger brains proportionate to body size. The apes are divided into two groups. The lesser apes comprise the family </a:t>
            </a:r>
            <a:r>
              <a:rPr lang="en-US" dirty="0" err="1"/>
              <a:t>Hylobatidae</a:t>
            </a:r>
            <a:r>
              <a:rPr lang="en-US" dirty="0"/>
              <a:t>, including gibbons and </a:t>
            </a:r>
            <a:r>
              <a:rPr lang="en-US" dirty="0" err="1"/>
              <a:t>siamangs</a:t>
            </a:r>
            <a:r>
              <a:rPr lang="en-US" dirty="0"/>
              <a:t>. </a:t>
            </a:r>
          </a:p>
        </p:txBody>
      </p:sp>
    </p:spTree>
    <p:extLst>
      <p:ext uri="{BB962C8B-B14F-4D97-AF65-F5344CB8AC3E}">
        <p14:creationId xmlns:p14="http://schemas.microsoft.com/office/powerpoint/2010/main" val="567518563"/>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Great Apes</a:t>
            </a:r>
          </a:p>
        </p:txBody>
      </p:sp>
      <p:sp>
        <p:nvSpPr>
          <p:cNvPr id="3" name="Content Placeholder 2"/>
          <p:cNvSpPr>
            <a:spLocks noGrp="1"/>
          </p:cNvSpPr>
          <p:nvPr>
            <p:ph type="body" idx="1"/>
          </p:nvPr>
        </p:nvSpPr>
        <p:spPr/>
        <p:txBody>
          <a:bodyPr/>
          <a:lstStyle/>
          <a:p>
            <a:pPr marL="0" indent="0">
              <a:buNone/>
            </a:pPr>
            <a:r>
              <a:rPr lang="en-US" dirty="0"/>
              <a:t>The great apes include: the genera Pan (chimpanzees and bonobos)  Gorilla (gorillas), Pongo (orangutans), and Homo (humans) (Figure b). </a:t>
            </a:r>
          </a:p>
        </p:txBody>
      </p:sp>
      <p:pic>
        <p:nvPicPr>
          <p:cNvPr id="37892" name="Picture 4" descr="Part a shows a chimpanzee. Part b shows the skeletons of a gibbon, human, chimpanzee, gorilla, and orangutan. The skeletons are very similar and vary in the length of the limbs, posture, and shape and size of the hea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3826824"/>
            <a:ext cx="9144000" cy="30448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81547210"/>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Evolution of Modern Humans</a:t>
            </a:r>
          </a:p>
        </p:txBody>
      </p:sp>
      <p:pic>
        <p:nvPicPr>
          <p:cNvPr id="38914" name="Picture 2" descr="The evolutionary tree shows the relationship between humans and the great apes. All great apes, including baboons, gibbons, orangutans, gorillas, chimpanzees, humans, and human ancestors, belong in the superfamily Hominoidea. Of these great apes, all but baboons and gibbons belong in the family Hominidae. Gorillas, chimpanzees, humans, and human ancestors belong in the subfamily Homininae. Humans and their direct ancestors belong in the tribe Hominini."/>
          <p:cNvPicPr>
            <a:picLocks noGrp="1" noChangeAspect="1" noChangeArrowheads="1"/>
          </p:cNvPicPr>
          <p:nvPr>
            <p:ph idx="4294967295"/>
          </p:nvPr>
        </p:nvPicPr>
        <p:blipFill>
          <a:blip r:embed="rId2">
            <a:extLst>
              <a:ext uri="{28A0092B-C50C-407E-A947-70E740481C1C}">
                <a14:useLocalDpi xmlns:a14="http://schemas.microsoft.com/office/drawing/2010/main" val="0"/>
              </a:ext>
            </a:extLst>
          </a:blip>
          <a:srcRect/>
          <a:stretch>
            <a:fillRect/>
          </a:stretch>
        </p:blipFill>
        <p:spPr bwMode="auto">
          <a:xfrm>
            <a:off x="3042443" y="1387043"/>
            <a:ext cx="6107113" cy="52959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93554768"/>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i="1" dirty="0"/>
              <a:t>Australopithecus afarensis </a:t>
            </a:r>
            <a:r>
              <a:rPr lang="en-US" dirty="0"/>
              <a:t>(a) vs. Modern Human (b)</a:t>
            </a:r>
          </a:p>
        </p:txBody>
      </p:sp>
      <p:pic>
        <p:nvPicPr>
          <p:cNvPr id="39938" name="Picture 2" descr=" Photo A shows an A. afarensis skull, which is similar in shape but the forehead slopes back and the jaw juts out. Photo A shows a human skull."/>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2819400" y="1956378"/>
            <a:ext cx="6553200" cy="41465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37140042"/>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a:t>
            </a:r>
            <a:r>
              <a:rPr lang="en-US" i="1" dirty="0"/>
              <a:t>Australopithecus afarensis: </a:t>
            </a:r>
            <a:r>
              <a:rPr lang="en-US" dirty="0"/>
              <a:t>Lucy</a:t>
            </a:r>
          </a:p>
        </p:txBody>
      </p:sp>
      <p:pic>
        <p:nvPicPr>
          <p:cNvPr id="40962" name="Picture 2" descr="Partial skeleton is human-like but child-sized."/>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1905000" y="2149043"/>
            <a:ext cx="8382000" cy="34702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69958150"/>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i="1" dirty="0"/>
              <a:t>Homo</a:t>
            </a:r>
          </a:p>
        </p:txBody>
      </p:sp>
      <p:sp>
        <p:nvSpPr>
          <p:cNvPr id="3" name="Content Placeholder 2"/>
          <p:cNvSpPr>
            <a:spLocks noGrp="1"/>
          </p:cNvSpPr>
          <p:nvPr>
            <p:ph type="body" idx="1"/>
          </p:nvPr>
        </p:nvSpPr>
        <p:spPr>
          <a:xfrm>
            <a:off x="838201" y="1825625"/>
            <a:ext cx="5981132" cy="4351338"/>
          </a:xfrm>
        </p:spPr>
        <p:txBody>
          <a:bodyPr/>
          <a:lstStyle/>
          <a:p>
            <a:r>
              <a:rPr lang="en-US" i="1" dirty="0"/>
              <a:t>H. </a:t>
            </a:r>
            <a:r>
              <a:rPr lang="en-US" i="1" dirty="0" err="1"/>
              <a:t>habilis</a:t>
            </a:r>
            <a:r>
              <a:rPr lang="en-US" i="1" dirty="0"/>
              <a:t> </a:t>
            </a:r>
            <a:r>
              <a:rPr lang="en-US" dirty="0"/>
              <a:t>means “handy man,” which is a reference to the stone tools that have been found with its remains.</a:t>
            </a:r>
          </a:p>
          <a:p>
            <a:r>
              <a:rPr lang="en-US" i="1" dirty="0"/>
              <a:t>H. erectus </a:t>
            </a:r>
            <a:r>
              <a:rPr lang="en-US" dirty="0"/>
              <a:t>appeared about 1.8 million years ago (right). </a:t>
            </a:r>
            <a:r>
              <a:rPr lang="en-US" i="1" dirty="0"/>
              <a:t>H. Erectus </a:t>
            </a:r>
            <a:r>
              <a:rPr lang="en-US" dirty="0"/>
              <a:t>originated in East Africa and was the first hominin species to migrate out of Africa. Artifacts found with fossils of </a:t>
            </a:r>
            <a:r>
              <a:rPr lang="en-US" i="1" dirty="0"/>
              <a:t>H. erectus</a:t>
            </a:r>
            <a:r>
              <a:rPr lang="en-US" dirty="0"/>
              <a:t> suggest that it was the first hominin to use fire, hunt, and have a home base. </a:t>
            </a:r>
          </a:p>
        </p:txBody>
      </p:sp>
      <p:pic>
        <p:nvPicPr>
          <p:cNvPr id="41988" name="Picture 4" descr="The photo shows a skull that looks similar to a human skull but has prominent brow ridge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977745" y="1371600"/>
            <a:ext cx="3298371" cy="354089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61500740"/>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Modern Humans</a:t>
            </a:r>
          </a:p>
        </p:txBody>
      </p:sp>
      <p:sp>
        <p:nvSpPr>
          <p:cNvPr id="3" name="Content Placeholder 2"/>
          <p:cNvSpPr>
            <a:spLocks noGrp="1"/>
          </p:cNvSpPr>
          <p:nvPr>
            <p:ph type="body" idx="1"/>
          </p:nvPr>
        </p:nvSpPr>
        <p:spPr>
          <a:xfrm>
            <a:off x="838200" y="1825625"/>
            <a:ext cx="4565073" cy="4351338"/>
          </a:xfrm>
        </p:spPr>
        <p:txBody>
          <a:bodyPr/>
          <a:lstStyle/>
          <a:p>
            <a:pPr marL="38100" indent="0">
              <a:buNone/>
            </a:pPr>
            <a:r>
              <a:rPr lang="en-US" dirty="0"/>
              <a:t>Modern humans probably arose in Africa from H. erectus and migrated out of Africa about 100,000 years ago in a second major migration wave. Then, modern humans replaced the H. erectus species, such as Homo </a:t>
            </a:r>
            <a:r>
              <a:rPr lang="en-US" dirty="0" err="1"/>
              <a:t>neanderthalensis</a:t>
            </a:r>
            <a:r>
              <a:rPr lang="en-US" dirty="0"/>
              <a:t>, that had migrated into Asia and Europe in the first wave.</a:t>
            </a:r>
          </a:p>
        </p:txBody>
      </p:sp>
      <p:pic>
        <p:nvPicPr>
          <p:cNvPr id="43010" name="Picture 2" descr="The illustration shows a very human looking Neanderthal wearing fur and cutting a hide with a stone too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91351" y="1869621"/>
            <a:ext cx="4158343" cy="31187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75796828"/>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Quick Review</a:t>
            </a:r>
          </a:p>
        </p:txBody>
      </p:sp>
      <p:sp>
        <p:nvSpPr>
          <p:cNvPr id="3" name="Content Placeholder 2"/>
          <p:cNvSpPr>
            <a:spLocks noGrp="1"/>
          </p:cNvSpPr>
          <p:nvPr>
            <p:ph type="body" idx="1"/>
          </p:nvPr>
        </p:nvSpPr>
        <p:spPr/>
        <p:txBody>
          <a:bodyPr/>
          <a:lstStyle/>
          <a:p>
            <a:r>
              <a:rPr lang="en-US" dirty="0"/>
              <a:t>What are the common </a:t>
            </a:r>
            <a:r>
              <a:rPr lang="en-US"/>
              <a:t>characteristics of?</a:t>
            </a:r>
            <a:endParaRPr lang="en-US" dirty="0"/>
          </a:p>
          <a:p>
            <a:r>
              <a:rPr lang="en-US" dirty="0"/>
              <a:t>chordates</a:t>
            </a:r>
          </a:p>
          <a:p>
            <a:r>
              <a:rPr lang="en-US" dirty="0"/>
              <a:t>fishes</a:t>
            </a:r>
          </a:p>
          <a:p>
            <a:r>
              <a:rPr lang="en-US" dirty="0"/>
              <a:t>amphibians</a:t>
            </a:r>
          </a:p>
          <a:p>
            <a:r>
              <a:rPr lang="en-US" dirty="0"/>
              <a:t>reptiles</a:t>
            </a:r>
          </a:p>
          <a:p>
            <a:r>
              <a:rPr lang="en-US" dirty="0"/>
              <a:t>birds</a:t>
            </a:r>
          </a:p>
          <a:p>
            <a:r>
              <a:rPr lang="en-US" dirty="0"/>
              <a:t>mammals</a:t>
            </a:r>
          </a:p>
          <a:p>
            <a:endParaRPr lang="en-US" dirty="0"/>
          </a:p>
        </p:txBody>
      </p:sp>
    </p:spTree>
    <p:extLst>
      <p:ext uri="{BB962C8B-B14F-4D97-AF65-F5344CB8AC3E}">
        <p14:creationId xmlns:p14="http://schemas.microsoft.com/office/powerpoint/2010/main" val="2555586840"/>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Appendix: Eras of Earth’s History</a:t>
            </a:r>
          </a:p>
        </p:txBody>
      </p:sp>
      <p:pic>
        <p:nvPicPr>
          <p:cNvPr id="75778" name="Picture 2" descr="Table A describes eras in earth’s history. The earth’s history is divided into four eons, the Pre-Archean, Archaea, Proteozoic, Phanerozoic. The oldest eon, the Pre-Archean, spans the beginning of earth’s history to about 3.8 billion years ago. The Archean eon spans 2.5 to 3.8 billion years ago, and the Proterozoic spans 570 million to 2.5 billion years ago. The Pharenozoic eon, from 570 million years ago to present time, is sub-divided into the Paleozoic, Mesozoic and Cenozoic eras. The Paleozoic era, from 240 to 570 million years ago, is further divided into seven periods: the Cambrian from 500 to 570 million years ago, the Ordovician from 435 to 500 million years ago, the Silurian from 410 to 435 million years ago, the Devonian from 360 to 410 million years ago, the Missisippian from 330 to 360 million years ago, the Pennsylvanian from 290 to 330 million years ago, and the Permian from 240 to 290 million years ago. The Mesozoic era, from 66 to 240 million years ago, is divided into three periods, the Triassic from 205 to 240 million years ago, the Jurassic from 138 to 205 million years ago, and the Cretaceous, from 66 to 138 million years ago. The Cenozoic era, from 66 million years ago to modern times, is divided into two eras, the Tertiary and the Quaternary. The tertiary period spans 66 to 1.6 million years ago. The quaternary period spans 1.6 million years ago to modern times. Illustration B shows geological periods in a spiral starting with the beginning of earth’s history at the bottom and ending with modern times at the top. The diversity and complexity of life increases toward the top of the spiral."/>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bwMode="auto">
          <a:xfrm>
            <a:off x="1512887" y="1939059"/>
            <a:ext cx="9166225" cy="41894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37327382"/>
      </p:ext>
    </p:extLst>
  </p:cSld>
  <p:clrMapOvr>
    <a:masterClrMapping/>
  </p:clrMapOvr>
</p:sld>
</file>

<file path=ppt/theme/theme1.xml><?xml version="1.0" encoding="utf-8"?>
<a:theme xmlns:a="http://schemas.openxmlformats.org/drawingml/2006/main" name="Theme2020">
  <a:themeElements>
    <a:clrScheme name="Blue Warm">
      <a:dk1>
        <a:srgbClr val="000000"/>
      </a:dk1>
      <a:lt1>
        <a:srgbClr val="FFFFFF"/>
      </a:lt1>
      <a:dk2>
        <a:srgbClr val="242852"/>
      </a:dk2>
      <a:lt2>
        <a:srgbClr val="ACCBF9"/>
      </a:lt2>
      <a:accent1>
        <a:srgbClr val="4A66AC"/>
      </a:accent1>
      <a:accent2>
        <a:srgbClr val="629DD1"/>
      </a:accent2>
      <a:accent3>
        <a:srgbClr val="297FD5"/>
      </a:accent3>
      <a:accent4>
        <a:srgbClr val="7F8FA9"/>
      </a:accent4>
      <a:accent5>
        <a:srgbClr val="5AA2AE"/>
      </a:accent5>
      <a:accent6>
        <a:srgbClr val="9D90A0"/>
      </a:accent6>
      <a:hlink>
        <a:srgbClr val="9454C3"/>
      </a:hlink>
      <a:folHlink>
        <a:srgbClr val="3EBBF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Theme2020" id="{00977985-12D8-EC49-A63B-74525E3696D0}" vid="{962D5CC6-41C5-7D4B-831B-E034D5772278}"/>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Theme2020</Template>
  <TotalTime>13735</TotalTime>
  <Words>6311</Words>
  <Application>Microsoft Macintosh PowerPoint</Application>
  <PresentationFormat>Widescreen</PresentationFormat>
  <Paragraphs>254</Paragraphs>
  <Slides>67</Slides>
  <Notes>44</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67</vt:i4>
      </vt:variant>
    </vt:vector>
  </HeadingPairs>
  <TitlesOfParts>
    <vt:vector size="71" baseType="lpstr">
      <vt:lpstr>Arial</vt:lpstr>
      <vt:lpstr>Century Gothic</vt:lpstr>
      <vt:lpstr>Tahoma</vt:lpstr>
      <vt:lpstr>Theme2020</vt:lpstr>
      <vt:lpstr>Vertebrates</vt:lpstr>
      <vt:lpstr>Animal Phylogeny</vt:lpstr>
      <vt:lpstr>Phylogeny of Deuterostomes</vt:lpstr>
      <vt:lpstr>Phylum Chordata</vt:lpstr>
      <vt:lpstr>Notochord</vt:lpstr>
      <vt:lpstr>Dorsal Hollow Nerve Cord</vt:lpstr>
      <vt:lpstr>Pharyngeal Slits</vt:lpstr>
      <vt:lpstr>Post-anal Tail</vt:lpstr>
      <vt:lpstr>Clades in Chordata</vt:lpstr>
      <vt:lpstr>Tunicates</vt:lpstr>
      <vt:lpstr>Cephalochordates: Lancelets</vt:lpstr>
      <vt:lpstr>Craniata</vt:lpstr>
      <vt:lpstr>Vertebrata</vt:lpstr>
      <vt:lpstr>Classifying Subphylum Vertebrata</vt:lpstr>
      <vt:lpstr>Jawless Fishes</vt:lpstr>
      <vt:lpstr>Clade Myxini</vt:lpstr>
      <vt:lpstr>Clade Petromyzontidae</vt:lpstr>
      <vt:lpstr>Jawed Fishes</vt:lpstr>
      <vt:lpstr>Chondrichthyes</vt:lpstr>
      <vt:lpstr>Sensory Organs in Sharks</vt:lpstr>
      <vt:lpstr>Shark Reproduction</vt:lpstr>
      <vt:lpstr>Clade Osteichthyes</vt:lpstr>
      <vt:lpstr>Actinopterygii and Sarcopterygii </vt:lpstr>
      <vt:lpstr>Amphibia</vt:lpstr>
      <vt:lpstr>Traits of Amphibeans</vt:lpstr>
      <vt:lpstr>Amphibian Life Cycle</vt:lpstr>
      <vt:lpstr>Metamorphosis: Frogs</vt:lpstr>
      <vt:lpstr>Urodela: Salamanders</vt:lpstr>
      <vt:lpstr>Anura: Frogs </vt:lpstr>
      <vt:lpstr>Apoda: Caecilians</vt:lpstr>
      <vt:lpstr>Amniota</vt:lpstr>
      <vt:lpstr>Amniotic Egg Features</vt:lpstr>
      <vt:lpstr>Evolution of Reptiles and Mammals</vt:lpstr>
      <vt:lpstr>Evolution of Amniotes</vt:lpstr>
      <vt:lpstr>Traits of Reptiles</vt:lpstr>
      <vt:lpstr>Crocodilia</vt:lpstr>
      <vt:lpstr>Sphenodontia</vt:lpstr>
      <vt:lpstr>Squamata: Lizards</vt:lpstr>
      <vt:lpstr>Squamata: Snakes</vt:lpstr>
      <vt:lpstr>Testudines: Turtles</vt:lpstr>
      <vt:lpstr>Practice Question:</vt:lpstr>
      <vt:lpstr>Archosaurs: Pterosaurs</vt:lpstr>
      <vt:lpstr>Archosaurs: Dinosaurs</vt:lpstr>
      <vt:lpstr>Are the Dinosaurs Extinct?</vt:lpstr>
      <vt:lpstr>Birds</vt:lpstr>
      <vt:lpstr>Feathers for Flight</vt:lpstr>
      <vt:lpstr>Hollow Bones</vt:lpstr>
      <vt:lpstr>Avian Respiration</vt:lpstr>
      <vt:lpstr>Evolution of Birds</vt:lpstr>
      <vt:lpstr>How did flight evolve?</vt:lpstr>
      <vt:lpstr>How did feathers evolve?</vt:lpstr>
      <vt:lpstr>Extinct Birds</vt:lpstr>
      <vt:lpstr>Mammalia</vt:lpstr>
      <vt:lpstr>Monotremes</vt:lpstr>
      <vt:lpstr>Marsupials</vt:lpstr>
      <vt:lpstr>Eutherian Mammals</vt:lpstr>
      <vt:lpstr>Traits of Primates</vt:lpstr>
      <vt:lpstr>Primate Groups</vt:lpstr>
      <vt:lpstr>Ape Evolution</vt:lpstr>
      <vt:lpstr>Great Apes</vt:lpstr>
      <vt:lpstr>Evolution of Modern Humans</vt:lpstr>
      <vt:lpstr>Australopithecus afarensis (a) vs. Modern Human (b)</vt:lpstr>
      <vt:lpstr> Australopithecus afarensis: Lucy</vt:lpstr>
      <vt:lpstr>Homo</vt:lpstr>
      <vt:lpstr>Modern Humans</vt:lpstr>
      <vt:lpstr>Quick Review</vt:lpstr>
      <vt:lpstr>Appendix: Eras of Earth’s History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Sarah Liebman</dc:creator>
  <cp:lastModifiedBy>anika@lumenlearning.com</cp:lastModifiedBy>
  <cp:revision>589</cp:revision>
  <dcterms:created xsi:type="dcterms:W3CDTF">2017-01-24T14:54:50Z</dcterms:created>
  <dcterms:modified xsi:type="dcterms:W3CDTF">2020-07-02T23:49:59Z</dcterms:modified>
</cp:coreProperties>
</file>