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9"/>
  </p:notesMasterIdLst>
  <p:sldIdLst>
    <p:sldId id="256" r:id="rId2"/>
    <p:sldId id="257" r:id="rId3"/>
    <p:sldId id="286" r:id="rId4"/>
    <p:sldId id="331" r:id="rId5"/>
    <p:sldId id="290" r:id="rId6"/>
    <p:sldId id="294" r:id="rId7"/>
    <p:sldId id="291" r:id="rId8"/>
    <p:sldId id="296" r:id="rId9"/>
    <p:sldId id="289" r:id="rId10"/>
    <p:sldId id="297" r:id="rId11"/>
    <p:sldId id="298" r:id="rId12"/>
    <p:sldId id="281" r:id="rId13"/>
    <p:sldId id="277" r:id="rId14"/>
    <p:sldId id="276" r:id="rId15"/>
    <p:sldId id="329" r:id="rId16"/>
    <p:sldId id="330" r:id="rId17"/>
    <p:sldId id="261" r:id="rId18"/>
    <p:sldId id="275" r:id="rId19"/>
    <p:sldId id="299" r:id="rId20"/>
    <p:sldId id="300" r:id="rId21"/>
    <p:sldId id="301" r:id="rId22"/>
    <p:sldId id="284" r:id="rId23"/>
    <p:sldId id="328" r:id="rId24"/>
    <p:sldId id="302" r:id="rId25"/>
    <p:sldId id="303" r:id="rId26"/>
    <p:sldId id="307" r:id="rId27"/>
    <p:sldId id="308" r:id="rId28"/>
    <p:sldId id="310" r:id="rId29"/>
    <p:sldId id="304" r:id="rId30"/>
    <p:sldId id="306" r:id="rId31"/>
    <p:sldId id="305" r:id="rId32"/>
    <p:sldId id="312" r:id="rId33"/>
    <p:sldId id="313" r:id="rId34"/>
    <p:sldId id="311" r:id="rId35"/>
    <p:sldId id="314" r:id="rId36"/>
    <p:sldId id="316" r:id="rId37"/>
    <p:sldId id="318" r:id="rId38"/>
    <p:sldId id="317" r:id="rId39"/>
    <p:sldId id="319" r:id="rId40"/>
    <p:sldId id="321" r:id="rId41"/>
    <p:sldId id="322" r:id="rId42"/>
    <p:sldId id="323" r:id="rId43"/>
    <p:sldId id="324" r:id="rId44"/>
    <p:sldId id="325" r:id="rId45"/>
    <p:sldId id="326" r:id="rId46"/>
    <p:sldId id="327" r:id="rId47"/>
    <p:sldId id="273"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296" autoAdjust="0"/>
    <p:restoredTop sz="86385" autoAdjust="0"/>
  </p:normalViewPr>
  <p:slideViewPr>
    <p:cSldViewPr snapToGrid="0">
      <p:cViewPr varScale="1">
        <p:scale>
          <a:sx n="57" d="100"/>
          <a:sy n="57" d="100"/>
        </p:scale>
        <p:origin x="192" y="976"/>
      </p:cViewPr>
      <p:guideLst>
        <p:guide orient="horz" pos="2160"/>
        <p:guide pos="3840"/>
      </p:guideLst>
    </p:cSldViewPr>
  </p:slideViewPr>
  <p:outlineViewPr>
    <p:cViewPr>
      <p:scale>
        <a:sx n="33" d="100"/>
        <a:sy n="33" d="100"/>
      </p:scale>
      <p:origin x="0" y="-28302"/>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oundless.com/biology/textbooks/boundless-biology-textbook/the-chemical-foundation-of-life-2/carbon-52/functional-groups-292-11425/"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ommons.wikimedia.org/wiki/File:PH_Scale.sv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File:Induced_fit_diagram.sv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oli.cmu.edu/jcourse/workbook/activity/page?context=434a5d6380020ca600f6190aedc2f27b"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9yeYX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Cover Image: Microscope: amyloplasts and </a:t>
            </a:r>
            <a:r>
              <a:rPr lang="en-US" dirty="0" err="1">
                <a:ea typeface="Tahoma" panose="020B0604030504040204" pitchFamily="34" charset="0"/>
                <a:cs typeface="Tahoma" panose="020B0604030504040204" pitchFamily="34" charset="0"/>
              </a:rPr>
              <a:t>leucoplastos</a:t>
            </a:r>
            <a:r>
              <a:rPr lang="en-US" dirty="0">
                <a:ea typeface="Tahoma" panose="020B0604030504040204" pitchFamily="34" charset="0"/>
                <a:cs typeface="Tahoma" panose="020B0604030504040204" pitchFamily="34" charset="0"/>
              </a:rPr>
              <a:t>.</a:t>
            </a:r>
            <a:r>
              <a:rPr lang="en-US" baseline="0" dirty="0">
                <a:ea typeface="Tahoma" panose="020B0604030504040204" pitchFamily="34" charset="0"/>
                <a:cs typeface="Tahoma" panose="020B0604030504040204" pitchFamily="34" charset="0"/>
              </a:rPr>
              <a:t> </a:t>
            </a:r>
            <a:r>
              <a:rPr lang="en-US" b="1" baseline="0" dirty="0">
                <a:ea typeface="Tahoma" panose="020B0604030504040204" pitchFamily="34" charset="0"/>
                <a:cs typeface="Tahoma" panose="020B0604030504040204" pitchFamily="34" charset="0"/>
              </a:rPr>
              <a:t>Authored by</a:t>
            </a:r>
            <a:r>
              <a:rPr lang="en-US" baseline="0" dirty="0">
                <a:ea typeface="Tahoma" panose="020B0604030504040204" pitchFamily="34" charset="0"/>
                <a:cs typeface="Tahoma" panose="020B0604030504040204" pitchFamily="34" charset="0"/>
              </a:rPr>
              <a:t>: emanuel1901. </a:t>
            </a:r>
            <a:r>
              <a:rPr lang="en-US" b="1" baseline="0" dirty="0">
                <a:ea typeface="Tahoma" panose="020B0604030504040204" pitchFamily="34" charset="0"/>
                <a:cs typeface="Tahoma" panose="020B0604030504040204" pitchFamily="34" charset="0"/>
              </a:rPr>
              <a:t>Located at:</a:t>
            </a:r>
            <a:r>
              <a:rPr lang="en-US" baseline="0" dirty="0">
                <a:ea typeface="Tahoma" panose="020B0604030504040204" pitchFamily="34" charset="0"/>
                <a:cs typeface="Tahoma" panose="020B0604030504040204" pitchFamily="34" charset="0"/>
              </a:rPr>
              <a:t> https://</a:t>
            </a:r>
            <a:r>
              <a:rPr lang="en-US" baseline="0" dirty="0" err="1">
                <a:ea typeface="Tahoma" panose="020B0604030504040204" pitchFamily="34" charset="0"/>
                <a:cs typeface="Tahoma" panose="020B0604030504040204" pitchFamily="34" charset="0"/>
              </a:rPr>
              <a:t>pixabay.com</a:t>
            </a:r>
            <a:r>
              <a:rPr lang="en-US" baseline="0" dirty="0">
                <a:ea typeface="Tahoma" panose="020B0604030504040204" pitchFamily="34" charset="0"/>
                <a:cs typeface="Tahoma" panose="020B0604030504040204" pitchFamily="34" charset="0"/>
              </a:rPr>
              <a:t>/</a:t>
            </a:r>
            <a:r>
              <a:rPr lang="en-US" baseline="0" dirty="0" err="1">
                <a:ea typeface="Tahoma" panose="020B0604030504040204" pitchFamily="34" charset="0"/>
                <a:cs typeface="Tahoma" panose="020B0604030504040204" pitchFamily="34" charset="0"/>
              </a:rPr>
              <a:t>en</a:t>
            </a:r>
            <a:r>
              <a:rPr lang="en-US" baseline="0" dirty="0">
                <a:ea typeface="Tahoma" panose="020B0604030504040204" pitchFamily="34" charset="0"/>
                <a:cs typeface="Tahoma" panose="020B0604030504040204" pitchFamily="34" charset="0"/>
              </a:rPr>
              <a:t>/microscope-amyloplasts-leucoplastos-1221391/. </a:t>
            </a:r>
            <a:r>
              <a:rPr lang="en-US" b="1" baseline="0" dirty="0">
                <a:ea typeface="Tahoma" panose="020B0604030504040204" pitchFamily="34" charset="0"/>
                <a:cs typeface="Tahoma" panose="020B0604030504040204" pitchFamily="34" charset="0"/>
              </a:rPr>
              <a:t>License</a:t>
            </a:r>
            <a:r>
              <a:rPr lang="en-US" baseline="0" dirty="0">
                <a:ea typeface="Tahoma" panose="020B0604030504040204" pitchFamily="34" charset="0"/>
                <a:cs typeface="Tahoma" panose="020B0604030504040204" pitchFamily="34" charset="0"/>
              </a:rPr>
              <a:t>: CC0: Public Domain.</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407994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350464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dirty="0"/>
              <a:t> </a:t>
            </a:r>
          </a:p>
        </p:txBody>
      </p:sp>
      <p:sp>
        <p:nvSpPr>
          <p:cNvPr id="4" name="Slide Number Placeholder 3"/>
          <p:cNvSpPr>
            <a:spLocks noGrp="1"/>
          </p:cNvSpPr>
          <p:nvPr>
            <p:ph type="sldNum" sz="quarter" idx="10"/>
          </p:nvPr>
        </p:nvSpPr>
        <p:spPr/>
        <p:txBody>
          <a:bodyPr/>
          <a:lstStyle/>
          <a:p>
            <a:fld id="{B1E6DF9A-4138-4CE9-A2AE-AB9413786FF0}" type="slidenum">
              <a:rPr lang="en-US" smtClean="0"/>
              <a:t>13</a:t>
            </a:fld>
            <a:endParaRPr lang="en-US"/>
          </a:p>
        </p:txBody>
      </p:sp>
    </p:spTree>
    <p:extLst>
      <p:ext uri="{BB962C8B-B14F-4D97-AF65-F5344CB8AC3E}">
        <p14:creationId xmlns:p14="http://schemas.microsoft.com/office/powerpoint/2010/main" val="289622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dirty="0">
                <a:latin typeface="Tahoma" panose="020B0604030504040204" pitchFamily="34" charset="0"/>
                <a:ea typeface="Tahoma" panose="020B0604030504040204" pitchFamily="34" charset="0"/>
                <a:cs typeface="Tahoma" panose="020B0604030504040204" pitchFamily="34" charset="0"/>
              </a:rPr>
              <a:t>The (a) rooted tree attempts to identify when various species diverged from a common ancestor while the (b) </a:t>
            </a:r>
            <a:r>
              <a:rPr lang="en-US" sz="1200" dirty="0" err="1">
                <a:latin typeface="Tahoma" panose="020B0604030504040204" pitchFamily="34" charset="0"/>
                <a:ea typeface="Tahoma" panose="020B0604030504040204" pitchFamily="34" charset="0"/>
                <a:cs typeface="Tahoma" panose="020B0604030504040204" pitchFamily="34" charset="0"/>
              </a:rPr>
              <a:t>unrooted</a:t>
            </a:r>
            <a:r>
              <a:rPr lang="en-US" sz="1200" dirty="0">
                <a:latin typeface="Tahoma" panose="020B0604030504040204" pitchFamily="34" charset="0"/>
                <a:ea typeface="Tahoma" panose="020B0604030504040204" pitchFamily="34" charset="0"/>
                <a:cs typeface="Tahoma" panose="020B0604030504040204" pitchFamily="34" charset="0"/>
              </a:rPr>
              <a:t> tree does not. </a:t>
            </a:r>
            <a:endParaRPr lang="en-US" dirty="0"/>
          </a:p>
          <a:p>
            <a:pPr>
              <a:defRPr/>
            </a:pPr>
            <a:endParaRPr lang="en-US" dirty="0"/>
          </a:p>
          <a:p>
            <a:pPr>
              <a:defRPr/>
            </a:pPr>
            <a:r>
              <a:rPr lang="en-US" dirty="0"/>
              <a:t> (credit a: modification of work by Eric Gaba)</a:t>
            </a:r>
          </a:p>
          <a:p>
            <a:pPr>
              <a:defRPr/>
            </a:pP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b="1" u="sng" dirty="0">
                <a:hlinkClick r:id="rId3"/>
              </a:rPr>
              <a:t>http://cnx.org/contents/185cbf87-c72e-48f5-b51e-f14f21b5eabd@10.8</a:t>
            </a:r>
            <a:r>
              <a:rPr lang="en-US" dirty="0"/>
              <a:t>. </a:t>
            </a:r>
            <a:r>
              <a:rPr lang="en-US" b="1" dirty="0"/>
              <a:t>License</a:t>
            </a:r>
            <a:r>
              <a:rPr lang="en-US" dirty="0"/>
              <a:t>: </a:t>
            </a:r>
            <a:r>
              <a:rPr lang="en-US" b="1" i="1" u="sng" dirty="0">
                <a:hlinkClick r:id="rId4"/>
              </a:rPr>
              <a:t>CC BY: Attribution</a:t>
            </a:r>
            <a:r>
              <a:rPr lang="en-US" dirty="0"/>
              <a:t>. </a:t>
            </a:r>
            <a:r>
              <a:rPr lang="en-US" b="1" dirty="0"/>
              <a:t>License Terms</a:t>
            </a:r>
            <a:r>
              <a:rPr lang="en-US" dirty="0"/>
              <a:t>: Download for free at http://cnx.org/contents/185cbf87-c72e-48f5-b51e-f14f21b5eabd@10.8</a:t>
            </a:r>
          </a:p>
          <a:p>
            <a:pPr lvl="0">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E6DF9A-4138-4CE9-A2AE-AB9413786FF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1792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dirty="0"/>
              <a:t> </a:t>
            </a:r>
          </a:p>
        </p:txBody>
      </p:sp>
      <p:sp>
        <p:nvSpPr>
          <p:cNvPr id="4" name="Slide Number Placeholder 3"/>
          <p:cNvSpPr>
            <a:spLocks noGrp="1"/>
          </p:cNvSpPr>
          <p:nvPr>
            <p:ph type="sldNum" sz="quarter" idx="10"/>
          </p:nvPr>
        </p:nvSpPr>
        <p:spPr/>
        <p:txBody>
          <a:bodyPr/>
          <a:lstStyle/>
          <a:p>
            <a:fld id="{B1E6DF9A-4138-4CE9-A2AE-AB9413786FF0}" type="slidenum">
              <a:rPr lang="en-US" smtClean="0"/>
              <a:t>16</a:t>
            </a:fld>
            <a:endParaRPr lang="en-US"/>
          </a:p>
        </p:txBody>
      </p:sp>
    </p:spTree>
    <p:extLst>
      <p:ext uri="{BB962C8B-B14F-4D97-AF65-F5344CB8AC3E}">
        <p14:creationId xmlns:p14="http://schemas.microsoft.com/office/powerpoint/2010/main" val="326794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r>
              <a:rPr lang="en-US" dirty="0"/>
              <a:t> </a:t>
            </a:r>
          </a:p>
        </p:txBody>
      </p:sp>
      <p:sp>
        <p:nvSpPr>
          <p:cNvPr id="4" name="Slide Number Placeholder 3"/>
          <p:cNvSpPr>
            <a:spLocks noGrp="1"/>
          </p:cNvSpPr>
          <p:nvPr>
            <p:ph type="sldNum" sz="quarter" idx="10"/>
          </p:nvPr>
        </p:nvSpPr>
        <p:spPr/>
        <p:txBody>
          <a:bodyPr/>
          <a:lstStyle/>
          <a:p>
            <a:fld id="{B1E6DF9A-4138-4CE9-A2AE-AB9413786FF0}" type="slidenum">
              <a:rPr lang="en-US" smtClean="0"/>
              <a:t>17</a:t>
            </a:fld>
            <a:endParaRPr lang="en-US"/>
          </a:p>
        </p:txBody>
      </p:sp>
    </p:spTree>
    <p:extLst>
      <p:ext uri="{BB962C8B-B14F-4D97-AF65-F5344CB8AC3E}">
        <p14:creationId xmlns:p14="http://schemas.microsoft.com/office/powerpoint/2010/main" val="144863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pPr fontAlgn="base"/>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69921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246483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156997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271090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204697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193147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272592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248792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91647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211169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29</a:t>
            </a:fld>
            <a:endParaRPr lang="en-US" dirty="0"/>
          </a:p>
        </p:txBody>
      </p:sp>
    </p:spTree>
    <p:extLst>
      <p:ext uri="{BB962C8B-B14F-4D97-AF65-F5344CB8AC3E}">
        <p14:creationId xmlns:p14="http://schemas.microsoft.com/office/powerpoint/2010/main" val="354413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303697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Functional Groups.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Boundless.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https://www.boundless.com/biology/textbooks/boundless-biology-textbook/the-chemical-foundation-of-life-2/carbon-52/functional-groups-292-11425/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81050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PH Scale.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Edward Stevens.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https://commons.wikimedia.org/wiki/File:PH_Scale.svg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34</a:t>
            </a:fld>
            <a:endParaRPr lang="en-US" dirty="0"/>
          </a:p>
        </p:txBody>
      </p:sp>
    </p:spTree>
    <p:extLst>
      <p:ext uri="{BB962C8B-B14F-4D97-AF65-F5344CB8AC3E}">
        <p14:creationId xmlns:p14="http://schemas.microsoft.com/office/powerpoint/2010/main" val="1107448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35</a:t>
            </a:fld>
            <a:endParaRPr lang="en-US" dirty="0"/>
          </a:p>
        </p:txBody>
      </p:sp>
    </p:spTree>
    <p:extLst>
      <p:ext uri="{BB962C8B-B14F-4D97-AF65-F5344CB8AC3E}">
        <p14:creationId xmlns:p14="http://schemas.microsoft.com/office/powerpoint/2010/main" val="18721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3903424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37</a:t>
            </a:fld>
            <a:endParaRPr lang="en-US" dirty="0"/>
          </a:p>
        </p:txBody>
      </p:sp>
    </p:spTree>
    <p:extLst>
      <p:ext uri="{BB962C8B-B14F-4D97-AF65-F5344CB8AC3E}">
        <p14:creationId xmlns:p14="http://schemas.microsoft.com/office/powerpoint/2010/main" val="2722447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40</a:t>
            </a:fld>
            <a:endParaRPr lang="en-US" dirty="0"/>
          </a:p>
        </p:txBody>
      </p:sp>
    </p:spTree>
    <p:extLst>
      <p:ext uri="{BB962C8B-B14F-4D97-AF65-F5344CB8AC3E}">
        <p14:creationId xmlns:p14="http://schemas.microsoft.com/office/powerpoint/2010/main" val="4153802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Induced fit diagram.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TimVickers</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vectorized</a:t>
            </a:r>
            <a:r>
              <a:rPr lang="en-US" sz="1200" b="0" i="0" kern="1200" dirty="0">
                <a:solidFill>
                  <a:schemeClr val="tx1"/>
                </a:solidFill>
                <a:effectLst/>
                <a:latin typeface="Tahoma" panose="020B0604030504040204" pitchFamily="34" charset="0"/>
                <a:ea typeface="+mn-ea"/>
                <a:cs typeface="+mn-cs"/>
              </a:rPr>
              <a:t> by </a:t>
            </a:r>
            <a:r>
              <a:rPr lang="en-US" sz="1200" b="0" i="0" kern="1200" dirty="0" err="1">
                <a:solidFill>
                  <a:schemeClr val="tx1"/>
                </a:solidFill>
                <a:effectLst/>
                <a:latin typeface="Tahoma" panose="020B0604030504040204" pitchFamily="34" charset="0"/>
                <a:ea typeface="+mn-ea"/>
                <a:cs typeface="+mn-cs"/>
              </a:rPr>
              <a:t>Fvasconcellos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https://en.wikipedia.org/wiki/File:Induced_fit_diagram.svg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41</a:t>
            </a:fld>
            <a:endParaRPr lang="en-US" dirty="0"/>
          </a:p>
        </p:txBody>
      </p:sp>
    </p:spTree>
    <p:extLst>
      <p:ext uri="{BB962C8B-B14F-4D97-AF65-F5344CB8AC3E}">
        <p14:creationId xmlns:p14="http://schemas.microsoft.com/office/powerpoint/2010/main" val="4104453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How Enzymes Work.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Open Learning Initiative.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https://oli.cmu.edu/jcourse/workbook/activity/page?context=434a5d6380020ca600f6190aedc2f27b</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Project</a:t>
            </a:r>
            <a:r>
              <a:rPr lang="en-US" sz="1200" b="0" i="0" kern="1200" dirty="0">
                <a:solidFill>
                  <a:schemeClr val="tx1"/>
                </a:solidFill>
                <a:effectLst/>
                <a:latin typeface="Tahoma" panose="020B0604030504040204" pitchFamily="34" charset="0"/>
                <a:ea typeface="+mn-ea"/>
                <a:cs typeface="+mn-cs"/>
              </a:rPr>
              <a:t>: Introduction to Biology (Open + Free).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BY-NC-SA: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42</a:t>
            </a:fld>
            <a:endParaRPr lang="en-US" dirty="0"/>
          </a:p>
        </p:txBody>
      </p:sp>
    </p:spTree>
    <p:extLst>
      <p:ext uri="{BB962C8B-B14F-4D97-AF65-F5344CB8AC3E}">
        <p14:creationId xmlns:p14="http://schemas.microsoft.com/office/powerpoint/2010/main" val="2445140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(credit “ice cream”: modification of work by D. Sharon Pruitt; credit “kids on bikes”: modification of work by Michelle </a:t>
            </a:r>
            <a:r>
              <a:rPr lang="en-US" sz="1200" b="0" i="0" kern="1200" dirty="0" err="1">
                <a:solidFill>
                  <a:schemeClr val="tx1"/>
                </a:solidFill>
                <a:effectLst/>
                <a:latin typeface="Tahoma" panose="020B0604030504040204" pitchFamily="34" charset="0"/>
                <a:ea typeface="+mn-ea"/>
                <a:cs typeface="+mn-cs"/>
              </a:rPr>
              <a:t>Riggen</a:t>
            </a:r>
            <a:r>
              <a:rPr lang="en-US" sz="1200" b="0" i="0" kern="1200" dirty="0">
                <a:solidFill>
                  <a:schemeClr val="tx1"/>
                </a:solidFill>
                <a:effectLst/>
                <a:latin typeface="Tahoma" panose="020B0604030504040204" pitchFamily="34" charset="0"/>
                <a:ea typeface="+mn-ea"/>
                <a:cs typeface="+mn-cs"/>
              </a:rPr>
              <a:t>-Ransom; credit “leaf”: modification of work by Cory </a:t>
            </a:r>
            <a:r>
              <a:rPr lang="en-US" sz="1200" b="0" i="0" kern="1200" dirty="0" err="1">
                <a:solidFill>
                  <a:schemeClr val="tx1"/>
                </a:solidFill>
                <a:effectLst/>
                <a:latin typeface="Tahoma" panose="020B0604030504040204" pitchFamily="34" charset="0"/>
                <a:ea typeface="+mn-ea"/>
                <a:cs typeface="+mn-cs"/>
              </a:rPr>
              <a:t>Zanker</a:t>
            </a:r>
            <a:r>
              <a:rPr lang="en-US" sz="1200" b="0" i="0" kern="1200" dirty="0">
                <a:solidFill>
                  <a:schemeClr val="tx1"/>
                </a:solidFill>
                <a:effectLst/>
                <a:latin typeface="Tahoma" panose="020B0604030504040204" pitchFamily="34" charset="0"/>
                <a:ea typeface="+mn-ea"/>
                <a:cs typeface="+mn-cs"/>
              </a:rPr>
              <a:t>) in</a:t>
            </a:r>
            <a:r>
              <a:rPr lang="en-US" sz="1200" b="0" i="0" kern="1200" baseline="0" dirty="0">
                <a:solidFill>
                  <a:schemeClr val="tx1"/>
                </a:solidFill>
                <a:effectLst/>
                <a:latin typeface="Tahoma" panose="020B0604030504040204" pitchFamily="34" charset="0"/>
                <a:ea typeface="+mn-ea"/>
                <a:cs typeface="+mn-cs"/>
              </a:rPr>
              <a:t> </a:t>
            </a: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44</a:t>
            </a:fld>
            <a:endParaRPr lang="en-US" dirty="0"/>
          </a:p>
        </p:txBody>
      </p:sp>
    </p:spTree>
    <p:extLst>
      <p:ext uri="{BB962C8B-B14F-4D97-AF65-F5344CB8AC3E}">
        <p14:creationId xmlns:p14="http://schemas.microsoft.com/office/powerpoint/2010/main" val="850916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45</a:t>
            </a:fld>
            <a:endParaRPr lang="en-US" dirty="0"/>
          </a:p>
        </p:txBody>
      </p:sp>
    </p:spTree>
    <p:extLst>
      <p:ext uri="{BB962C8B-B14F-4D97-AF65-F5344CB8AC3E}">
        <p14:creationId xmlns:p14="http://schemas.microsoft.com/office/powerpoint/2010/main" val="81878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internet commenter does</a:t>
            </a:r>
            <a:r>
              <a:rPr lang="en-US" baseline="0" dirty="0"/>
              <a:t> not understand the second law of thermodynamics as it applies to living organisms. </a:t>
            </a:r>
            <a:r>
              <a:rPr lang="en-US" baseline="0"/>
              <a:t>Living </a:t>
            </a:r>
            <a:r>
              <a:rPr lang="en-US" baseline="0" dirty="0"/>
              <a:t>things are open systems, so they can maintain a state of low entropy even though the entropy of the universe is </a:t>
            </a:r>
            <a:r>
              <a:rPr lang="en-US" baseline="0"/>
              <a:t>increasing.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46</a:t>
            </a:fld>
            <a:endParaRPr lang="en-US" dirty="0"/>
          </a:p>
        </p:txBody>
      </p:sp>
    </p:spTree>
    <p:extLst>
      <p:ext uri="{BB962C8B-B14F-4D97-AF65-F5344CB8AC3E}">
        <p14:creationId xmlns:p14="http://schemas.microsoft.com/office/powerpoint/2010/main" val="2238147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47</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323385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396975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fresh litter. </a:t>
            </a:r>
            <a:r>
              <a:rPr lang="en-US" b="1" dirty="0"/>
              <a:t>Authored by</a:t>
            </a:r>
            <a:r>
              <a:rPr lang="en-US" dirty="0"/>
              <a:t>: </a:t>
            </a:r>
            <a:r>
              <a:rPr lang="en-US" dirty="0" err="1"/>
              <a:t>Magalie</a:t>
            </a:r>
            <a:r>
              <a:rPr lang="en-US" dirty="0"/>
              <a:t> </a:t>
            </a:r>
            <a:r>
              <a:rPr lang="en-US" dirty="0" err="1"/>
              <a:t>LAbbe</a:t>
            </a:r>
            <a:r>
              <a:rPr lang="en-US" dirty="0"/>
              <a:t>. </a:t>
            </a:r>
            <a:r>
              <a:rPr lang="en-US" b="1" dirty="0"/>
              <a:t>Located at</a:t>
            </a:r>
            <a:r>
              <a:rPr lang="en-US" dirty="0"/>
              <a:t>: </a:t>
            </a:r>
            <a:r>
              <a:rPr lang="en-US" b="1" u="sng" dirty="0">
                <a:hlinkClick r:id="rId3"/>
              </a:rPr>
              <a:t>https://flic.kr/p/9yeYXd</a:t>
            </a:r>
            <a:r>
              <a:rPr lang="en-US" dirty="0"/>
              <a:t>. </a:t>
            </a:r>
            <a:r>
              <a:rPr lang="en-US" b="1" dirty="0"/>
              <a:t>License</a:t>
            </a:r>
            <a:r>
              <a:rPr lang="en-US" dirty="0"/>
              <a:t>: </a:t>
            </a:r>
            <a:r>
              <a:rPr lang="en-US" b="1" i="1" u="sng" dirty="0">
                <a:hlinkClick r:id="rId4"/>
              </a:rPr>
              <a:t>CC BY-NC: Attribution-NonCommercial</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396975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1453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244658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44161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11653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35010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3601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0522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700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2757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29808-1B04-4B6F-9A1F-669A6E36388E}" type="datetimeFigureOut">
              <a:rPr lang="en-US" smtClean="0"/>
              <a:t>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1D5BD-6625-4530-9DC9-239739FF8170}" type="slidenum">
              <a:rPr lang="en-US" smtClean="0"/>
              <a:t>‹#›</a:t>
            </a:fld>
            <a:endParaRPr lang="en-US"/>
          </a:p>
        </p:txBody>
      </p:sp>
    </p:spTree>
    <p:extLst>
      <p:ext uri="{BB962C8B-B14F-4D97-AF65-F5344CB8AC3E}">
        <p14:creationId xmlns:p14="http://schemas.microsoft.com/office/powerpoint/2010/main" val="213122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29808-1B04-4B6F-9A1F-669A6E36388E}" type="datetimeFigureOut">
              <a:rPr lang="en-US" smtClean="0"/>
              <a:t>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1D5BD-6625-4530-9DC9-239739FF8170}" type="slidenum">
              <a:rPr lang="en-US" smtClean="0"/>
              <a:t>‹#›</a:t>
            </a:fld>
            <a:endParaRPr lang="en-US"/>
          </a:p>
        </p:txBody>
      </p:sp>
    </p:spTree>
    <p:extLst>
      <p:ext uri="{BB962C8B-B14F-4D97-AF65-F5344CB8AC3E}">
        <p14:creationId xmlns:p14="http://schemas.microsoft.com/office/powerpoint/2010/main" val="272111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C29808-1B04-4B6F-9A1F-669A6E36388E}" type="datetimeFigureOut">
              <a:rPr lang="en-US" smtClean="0"/>
              <a:t>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1D5BD-6625-4530-9DC9-239739FF8170}" type="slidenum">
              <a:rPr lang="en-US" smtClean="0"/>
              <a:t>‹#›</a:t>
            </a:fld>
            <a:endParaRPr lang="en-US"/>
          </a:p>
        </p:txBody>
      </p:sp>
    </p:spTree>
    <p:extLst>
      <p:ext uri="{BB962C8B-B14F-4D97-AF65-F5344CB8AC3E}">
        <p14:creationId xmlns:p14="http://schemas.microsoft.com/office/powerpoint/2010/main" val="289652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4121903705"/>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Chemistry of Life</a:t>
            </a:r>
          </a:p>
        </p:txBody>
      </p:sp>
      <p:sp>
        <p:nvSpPr>
          <p:cNvPr id="4" name="Subtitle 3"/>
          <p:cNvSpPr>
            <a:spLocks noGrp="1"/>
          </p:cNvSpPr>
          <p:nvPr>
            <p:ph type="subTitle" idx="1"/>
          </p:nvPr>
        </p:nvSpPr>
        <p:spPr/>
        <p:txBody>
          <a:bodyPr/>
          <a:lstStyle/>
          <a:p>
            <a:r>
              <a:rPr lang="en-US" dirty="0"/>
              <a:t>Biology for Majors</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Shells and the Bohr Model</a:t>
            </a:r>
          </a:p>
        </p:txBody>
      </p:sp>
      <p:sp>
        <p:nvSpPr>
          <p:cNvPr id="3" name="Content Placeholder 2"/>
          <p:cNvSpPr>
            <a:spLocks noGrp="1"/>
          </p:cNvSpPr>
          <p:nvPr>
            <p:ph type="body" idx="1"/>
          </p:nvPr>
        </p:nvSpPr>
        <p:spPr>
          <a:xfrm>
            <a:off x="2152653" y="1825625"/>
            <a:ext cx="4612821" cy="4351338"/>
          </a:xfrm>
        </p:spPr>
        <p:txBody>
          <a:bodyPr/>
          <a:lstStyle/>
          <a:p>
            <a:pPr marL="28575" indent="0">
              <a:buNone/>
            </a:pPr>
            <a:r>
              <a:rPr lang="en-US" dirty="0"/>
              <a:t>The Bohr model shows the atom as a central nucleus containing protons and neutrons, with the electrons in circular </a:t>
            </a:r>
            <a:r>
              <a:rPr lang="en-US" b="1" dirty="0"/>
              <a:t>orbitals</a:t>
            </a:r>
            <a:r>
              <a:rPr lang="en-US" dirty="0"/>
              <a:t> at specific distances from the nucleus. These orbits are also called energy levels because takes less energy for electrons to be in the shell closest to the nucleus. </a:t>
            </a:r>
          </a:p>
        </p:txBody>
      </p:sp>
      <p:pic>
        <p:nvPicPr>
          <p:cNvPr id="2050" name="Picture 2" descr="Three concentric circles around the nucleus of a hydrogen atom represent principal shells. These are named 1n, 2n, and 3n in order of increasing distance from the nucleus. An electron orbits in the shell closest to the nucleus, 1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474" y="1800225"/>
            <a:ext cx="32099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2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Levels</a:t>
            </a:r>
          </a:p>
        </p:txBody>
      </p:sp>
      <p:sp>
        <p:nvSpPr>
          <p:cNvPr id="4" name="Content Placeholder 3"/>
          <p:cNvSpPr>
            <a:spLocks noGrp="1"/>
          </p:cNvSpPr>
          <p:nvPr>
            <p:ph type="body" idx="1"/>
          </p:nvPr>
        </p:nvSpPr>
        <p:spPr/>
        <p:txBody>
          <a:bodyPr/>
          <a:lstStyle/>
          <a:p>
            <a:pPr marL="50800" indent="0">
              <a:buNone/>
            </a:pPr>
            <a:r>
              <a:rPr lang="en-US" dirty="0"/>
              <a:t>The energy levels are designated by a number and the symbol “n.” For example, 1n represents the first energy level located closest to the nucleus.</a:t>
            </a:r>
          </a:p>
          <a:p>
            <a:pPr marL="50800" indent="0">
              <a:buNone/>
            </a:pPr>
            <a:r>
              <a:rPr lang="en-US" dirty="0"/>
              <a:t>Electrons fill orbitals in a consistent order: they first fill the orbitals closest to the nucleus, then they continue to fill orbitals of increasing energy further from the nucleus.</a:t>
            </a:r>
          </a:p>
          <a:p>
            <a:endParaRPr lang="en-US" dirty="0"/>
          </a:p>
        </p:txBody>
      </p:sp>
    </p:spTree>
    <p:extLst>
      <p:ext uri="{BB962C8B-B14F-4D97-AF65-F5344CB8AC3E}">
        <p14:creationId xmlns:p14="http://schemas.microsoft.com/office/powerpoint/2010/main" val="326004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Octet Rule</a:t>
            </a:r>
          </a:p>
        </p:txBody>
      </p:sp>
      <p:sp>
        <p:nvSpPr>
          <p:cNvPr id="3" name="Content Placeholder 2"/>
          <p:cNvSpPr>
            <a:spLocks noGrp="1"/>
          </p:cNvSpPr>
          <p:nvPr>
            <p:ph type="body" idx="1"/>
          </p:nvPr>
        </p:nvSpPr>
        <p:spPr/>
        <p:txBody>
          <a:bodyPr/>
          <a:lstStyle/>
          <a:p>
            <a:pPr marL="28575" indent="0">
              <a:buNone/>
            </a:pPr>
            <a:r>
              <a:rPr lang="en-US" dirty="0"/>
              <a:t>The </a:t>
            </a:r>
            <a:r>
              <a:rPr lang="en-US" b="1" dirty="0"/>
              <a:t>octet rule</a:t>
            </a:r>
            <a:r>
              <a:rPr lang="en-US" dirty="0"/>
              <a:t> states that with the exception of the innermost shell (which holds 2 electrons) that atoms are more stable energetically when they have eight electrons in their </a:t>
            </a:r>
            <a:r>
              <a:rPr lang="en-US" b="1" dirty="0"/>
              <a:t>valence shell</a:t>
            </a:r>
            <a:r>
              <a:rPr lang="en-US" dirty="0"/>
              <a:t>, the outermost electron shell. </a:t>
            </a:r>
          </a:p>
        </p:txBody>
      </p:sp>
    </p:spTree>
    <p:extLst>
      <p:ext uri="{BB962C8B-B14F-4D97-AF65-F5344CB8AC3E}">
        <p14:creationId xmlns:p14="http://schemas.microsoft.com/office/powerpoint/2010/main" val="227742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Electron Orbitals</a:t>
            </a:r>
          </a:p>
        </p:txBody>
      </p:sp>
      <p:sp>
        <p:nvSpPr>
          <p:cNvPr id="6" name="Content Placeholder 5"/>
          <p:cNvSpPr>
            <a:spLocks noGrp="1"/>
          </p:cNvSpPr>
          <p:nvPr>
            <p:ph type="body" idx="1"/>
          </p:nvPr>
        </p:nvSpPr>
        <p:spPr>
          <a:xfrm>
            <a:off x="2152653" y="1825625"/>
            <a:ext cx="4186917" cy="4351338"/>
          </a:xfrm>
        </p:spPr>
        <p:txBody>
          <a:bodyPr/>
          <a:lstStyle/>
          <a:p>
            <a:pPr marL="28575" indent="0">
              <a:buNone/>
            </a:pPr>
            <a:r>
              <a:rPr lang="en-US" dirty="0"/>
              <a:t>Electron </a:t>
            </a:r>
            <a:r>
              <a:rPr lang="en-US" b="1" dirty="0"/>
              <a:t>orbitals</a:t>
            </a:r>
            <a:r>
              <a:rPr lang="en-US" dirty="0"/>
              <a:t> are the area where an electron is most likely to be found. These relatively complex shapes result from the fact that electrons behave not just like particles, but also like waves. </a:t>
            </a:r>
          </a:p>
        </p:txBody>
      </p:sp>
      <p:pic>
        <p:nvPicPr>
          <p:cNvPr id="2" name="Picture 1" descr="Illustration shows 1ns, 2ns and 2np subshells. The 1ns subshell and 2ns subshells are both spheres, but the 2ns sphere is larger than the 1ns sphere. The 2np subshell is made up of three dumbbells that radiate out from the center of the atom." title="Electron Orbitals"/>
          <p:cNvPicPr>
            <a:picLocks noChangeAspect="1"/>
          </p:cNvPicPr>
          <p:nvPr/>
        </p:nvPicPr>
        <p:blipFill>
          <a:blip r:embed="rId3"/>
          <a:stretch>
            <a:fillRect/>
          </a:stretch>
        </p:blipFill>
        <p:spPr>
          <a:xfrm>
            <a:off x="6339567" y="2284640"/>
            <a:ext cx="3333750" cy="2190750"/>
          </a:xfrm>
          <a:prstGeom prst="rect">
            <a:avLst/>
          </a:prstGeom>
        </p:spPr>
      </p:pic>
    </p:spTree>
    <p:extLst>
      <p:ext uri="{BB962C8B-B14F-4D97-AF65-F5344CB8AC3E}">
        <p14:creationId xmlns:p14="http://schemas.microsoft.com/office/powerpoint/2010/main" val="418178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Contrasting Orbitals with the Bohr Model</a:t>
            </a:r>
          </a:p>
        </p:txBody>
      </p:sp>
      <p:sp>
        <p:nvSpPr>
          <p:cNvPr id="2" name="Content Placeholder 1"/>
          <p:cNvSpPr>
            <a:spLocks noGrp="1"/>
          </p:cNvSpPr>
          <p:nvPr>
            <p:ph type="body" idx="1"/>
          </p:nvPr>
        </p:nvSpPr>
        <p:spPr/>
        <p:txBody>
          <a:bodyPr/>
          <a:lstStyle/>
          <a:p>
            <a:pPr marL="28575" indent="0">
              <a:buNone/>
            </a:pPr>
            <a:r>
              <a:rPr lang="en-US" dirty="0"/>
              <a:t>While the concepts of electron shells and orbitals are closely related, orbitals provide a more accurate depiction of the electron configuration of an atom because the orbital model specifies the different shapes and orientations of all the places that electrons may occupy. </a:t>
            </a:r>
          </a:p>
        </p:txBody>
      </p:sp>
    </p:spTree>
    <p:extLst>
      <p:ext uri="{BB962C8B-B14F-4D97-AF65-F5344CB8AC3E}">
        <p14:creationId xmlns:p14="http://schemas.microsoft.com/office/powerpoint/2010/main" val="323430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Bonds</a:t>
            </a:r>
          </a:p>
        </p:txBody>
      </p:sp>
      <p:sp>
        <p:nvSpPr>
          <p:cNvPr id="3" name="Content Placeholder 2"/>
          <p:cNvSpPr>
            <a:spLocks noGrp="1"/>
          </p:cNvSpPr>
          <p:nvPr>
            <p:ph type="body" idx="1"/>
          </p:nvPr>
        </p:nvSpPr>
        <p:spPr/>
        <p:txBody>
          <a:bodyPr/>
          <a:lstStyle/>
          <a:p>
            <a:pPr marL="28575" indent="0">
              <a:buNone/>
            </a:pPr>
            <a:r>
              <a:rPr lang="en-US" dirty="0"/>
              <a:t>Since not all elements have enough electrons to fill their outermost shells, atoms form </a:t>
            </a:r>
            <a:r>
              <a:rPr lang="en-US" b="1" dirty="0"/>
              <a:t>chemical bonds </a:t>
            </a:r>
            <a:r>
              <a:rPr lang="en-US" dirty="0"/>
              <a:t>with other atoms thereby obtaining the electrons they need to attain a stable electron configuration. When two or more atoms chemically bond with each other, the resultant chemical structure is a molecule. </a:t>
            </a:r>
          </a:p>
        </p:txBody>
      </p:sp>
    </p:spTree>
    <p:extLst>
      <p:ext uri="{BB962C8B-B14F-4D97-AF65-F5344CB8AC3E}">
        <p14:creationId xmlns:p14="http://schemas.microsoft.com/office/powerpoint/2010/main" val="31424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Bonds and Molecules</a:t>
            </a:r>
          </a:p>
        </p:txBody>
      </p:sp>
      <p:sp>
        <p:nvSpPr>
          <p:cNvPr id="3" name="Content Placeholder 2"/>
          <p:cNvSpPr>
            <a:spLocks noGrp="1"/>
          </p:cNvSpPr>
          <p:nvPr>
            <p:ph type="body" idx="1"/>
          </p:nvPr>
        </p:nvSpPr>
        <p:spPr/>
        <p:txBody>
          <a:bodyPr/>
          <a:lstStyle/>
          <a:p>
            <a:pPr marL="28575" indent="0">
              <a:buNone/>
            </a:pPr>
            <a:r>
              <a:rPr lang="en-US" b="1" dirty="0"/>
              <a:t>Molecules</a:t>
            </a:r>
            <a:r>
              <a:rPr lang="en-US" dirty="0"/>
              <a:t> are two or more atoms chemically bonded together. </a:t>
            </a:r>
          </a:p>
          <a:p>
            <a:endParaRPr lang="en-US" dirty="0"/>
          </a:p>
          <a:p>
            <a:pPr marL="28575" indent="0">
              <a:buNone/>
            </a:pPr>
            <a:r>
              <a:rPr lang="en-US" dirty="0"/>
              <a:t>When two atoms form a molecule, their electrons, which form the outermost region of each atom, come together first.</a:t>
            </a:r>
          </a:p>
        </p:txBody>
      </p:sp>
    </p:spTree>
    <p:extLst>
      <p:ext uri="{BB962C8B-B14F-4D97-AF65-F5344CB8AC3E}">
        <p14:creationId xmlns:p14="http://schemas.microsoft.com/office/powerpoint/2010/main" val="161455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Ions</a:t>
            </a:r>
          </a:p>
        </p:txBody>
      </p:sp>
      <p:sp>
        <p:nvSpPr>
          <p:cNvPr id="3" name="Content Placeholder 2"/>
          <p:cNvSpPr>
            <a:spLocks noGrp="1"/>
          </p:cNvSpPr>
          <p:nvPr>
            <p:ph type="body" idx="1"/>
          </p:nvPr>
        </p:nvSpPr>
        <p:spPr/>
        <p:txBody>
          <a:bodyPr/>
          <a:lstStyle/>
          <a:p>
            <a:pPr marL="28575" indent="0">
              <a:buNone/>
            </a:pPr>
            <a:r>
              <a:rPr lang="en-US" dirty="0"/>
              <a:t>Some atoms are more stable when they gain or lose an electron (or possibly two) and form ions. This fills their outermost electron shell and makes them energetically more stable. Because the number of electrons does not equal the number of protons, each ion has a net charge. </a:t>
            </a:r>
          </a:p>
          <a:p>
            <a:pPr marL="28575" indent="0">
              <a:buNone/>
            </a:pPr>
            <a:r>
              <a:rPr lang="en-US" b="1" dirty="0"/>
              <a:t>Cations</a:t>
            </a:r>
            <a:r>
              <a:rPr lang="en-US" dirty="0"/>
              <a:t> are positive ions that are formed by losing electrons. </a:t>
            </a:r>
          </a:p>
          <a:p>
            <a:pPr marL="28575" indent="0">
              <a:buNone/>
            </a:pPr>
            <a:r>
              <a:rPr lang="en-US" dirty="0"/>
              <a:t>Negative ions are formed by gaining electrons and are called </a:t>
            </a:r>
            <a:r>
              <a:rPr lang="en-US" b="1" dirty="0"/>
              <a:t>anions</a:t>
            </a:r>
            <a:r>
              <a:rPr lang="en-US" dirty="0"/>
              <a:t>. </a:t>
            </a:r>
          </a:p>
        </p:txBody>
      </p:sp>
    </p:spTree>
    <p:extLst>
      <p:ext uri="{BB962C8B-B14F-4D97-AF65-F5344CB8AC3E}">
        <p14:creationId xmlns:p14="http://schemas.microsoft.com/office/powerpoint/2010/main" val="45447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Transfer</a:t>
            </a:r>
          </a:p>
        </p:txBody>
      </p:sp>
      <p:sp>
        <p:nvSpPr>
          <p:cNvPr id="11" name="Content Placeholder 10"/>
          <p:cNvSpPr>
            <a:spLocks noGrp="1"/>
          </p:cNvSpPr>
          <p:nvPr>
            <p:ph type="body" idx="1"/>
          </p:nvPr>
        </p:nvSpPr>
        <p:spPr/>
        <p:txBody>
          <a:bodyPr/>
          <a:lstStyle/>
          <a:p>
            <a:pPr marL="50800" indent="0">
              <a:buNone/>
            </a:pPr>
            <a:r>
              <a:rPr lang="en-US" sz="2000" dirty="0"/>
              <a:t>The movement of electrons from one element to another is referred to as </a:t>
            </a:r>
            <a:r>
              <a:rPr lang="en-US" sz="2000" b="1" dirty="0"/>
              <a:t>electron transfer</a:t>
            </a:r>
            <a:r>
              <a:rPr lang="en-US" sz="2000" dirty="0"/>
              <a:t>. Below sodium donates an electron to chlorine so they can both have complete outermost shells. Each is now an ion and has a +1 (sodium cation) or –1 (chloride anion) charge. </a:t>
            </a:r>
          </a:p>
          <a:p>
            <a:pPr marL="50800" indent="0">
              <a:buNone/>
            </a:pPr>
            <a:r>
              <a:rPr lang="en-US" sz="2000" b="1" dirty="0"/>
              <a:t>Ionic bonds </a:t>
            </a:r>
            <a:r>
              <a:rPr lang="en-US" sz="2000" dirty="0"/>
              <a:t>form between ions with opposite charges, in this case making sodium chloride or table salt.</a:t>
            </a:r>
          </a:p>
        </p:txBody>
      </p:sp>
      <p:pic>
        <p:nvPicPr>
          <p:cNvPr id="3074" name="Picture 2"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4713514"/>
            <a:ext cx="7620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427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Bonds</a:t>
            </a:r>
          </a:p>
        </p:txBody>
      </p:sp>
      <p:sp>
        <p:nvSpPr>
          <p:cNvPr id="3" name="Content Placeholder 2"/>
          <p:cNvSpPr>
            <a:spLocks noGrp="1"/>
          </p:cNvSpPr>
          <p:nvPr>
            <p:ph type="body" idx="1"/>
          </p:nvPr>
        </p:nvSpPr>
        <p:spPr/>
        <p:txBody>
          <a:bodyPr/>
          <a:lstStyle/>
          <a:p>
            <a:pPr marL="28575" indent="0">
              <a:buNone/>
            </a:pPr>
            <a:r>
              <a:rPr lang="en-US" dirty="0"/>
              <a:t>Another way the octet rule can be satisfied is by the sharing of electrons between atoms to form </a:t>
            </a:r>
            <a:r>
              <a:rPr lang="en-US" b="1" dirty="0"/>
              <a:t>covalent bonds</a:t>
            </a:r>
            <a:r>
              <a:rPr lang="en-US" dirty="0"/>
              <a:t>. These bonds are stronger and much more common than ionic bonds in the molecules of living organisms. Below, two oxygen atoms share electrons. </a:t>
            </a:r>
          </a:p>
        </p:txBody>
      </p:sp>
      <p:pic>
        <p:nvPicPr>
          <p:cNvPr id="1026" name="Picture 2" descr=" Two oxygen atoms are shown side-by-side. Each has six valence electrons, two that are paired and two that are unpaired. An arrow indicates that a reaction takes place. After the reaction, the four unpaired electrons join to form a double bond. This double bond can also be depicted by an equal sign between two 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291013"/>
            <a:ext cx="7620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2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Matter</a:t>
            </a:r>
          </a:p>
        </p:txBody>
      </p:sp>
      <p:sp>
        <p:nvSpPr>
          <p:cNvPr id="7" name="Content Placeholder 6"/>
          <p:cNvSpPr>
            <a:spLocks noGrp="1"/>
          </p:cNvSpPr>
          <p:nvPr>
            <p:ph type="body" idx="1"/>
          </p:nvPr>
        </p:nvSpPr>
        <p:spPr/>
        <p:txBody>
          <a:bodyPr/>
          <a:lstStyle/>
          <a:p>
            <a:pPr marL="28575" indent="0">
              <a:buNone/>
            </a:pPr>
            <a:r>
              <a:rPr lang="en-US" b="1" dirty="0"/>
              <a:t>Matter</a:t>
            </a:r>
            <a:r>
              <a:rPr lang="en-US" dirty="0"/>
              <a:t> is any substance that occupies space and has mass.</a:t>
            </a:r>
          </a:p>
          <a:p>
            <a:endParaRPr lang="en-US" dirty="0"/>
          </a:p>
          <a:p>
            <a:pPr marL="28575" indent="0">
              <a:buNone/>
            </a:pPr>
            <a:r>
              <a:rPr lang="en-US" b="1" dirty="0"/>
              <a:t>Elements</a:t>
            </a:r>
            <a:r>
              <a:rPr lang="en-US" dirty="0"/>
              <a:t> are unique forms of matter with specific chemical and physical properties that cannot be broken down into smaller substances by ordinary chemical reactions. </a:t>
            </a:r>
          </a:p>
        </p:txBody>
      </p:sp>
    </p:spTree>
    <p:extLst>
      <p:ext uri="{BB962C8B-B14F-4D97-AF65-F5344CB8AC3E}">
        <p14:creationId xmlns:p14="http://schemas.microsoft.com/office/powerpoint/2010/main" val="290457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Covalent Bonds</a:t>
            </a:r>
          </a:p>
        </p:txBody>
      </p:sp>
      <p:sp>
        <p:nvSpPr>
          <p:cNvPr id="4" name="Text Placeholder 3"/>
          <p:cNvSpPr>
            <a:spLocks noGrp="1"/>
          </p:cNvSpPr>
          <p:nvPr>
            <p:ph type="body" idx="1"/>
          </p:nvPr>
        </p:nvSpPr>
        <p:spPr/>
        <p:txBody>
          <a:bodyPr/>
          <a:lstStyle/>
          <a:p>
            <a:r>
              <a:rPr lang="en-US" dirty="0"/>
              <a:t>Polar </a:t>
            </a:r>
          </a:p>
        </p:txBody>
      </p:sp>
      <p:sp>
        <p:nvSpPr>
          <p:cNvPr id="5" name="Content Placeholder 4"/>
          <p:cNvSpPr>
            <a:spLocks noGrp="1"/>
          </p:cNvSpPr>
          <p:nvPr>
            <p:ph sz="half" idx="4294967295"/>
          </p:nvPr>
        </p:nvSpPr>
        <p:spPr>
          <a:xfrm>
            <a:off x="838200" y="2505075"/>
            <a:ext cx="4319588" cy="3684588"/>
          </a:xfrm>
        </p:spPr>
        <p:txBody>
          <a:bodyPr/>
          <a:lstStyle/>
          <a:p>
            <a:pPr marL="50800" indent="0">
              <a:buNone/>
            </a:pPr>
            <a:r>
              <a:rPr lang="en-US" dirty="0"/>
              <a:t>Electrons are unequally shared by the atoms and are attracted more to one nucleus than the other. A slightly positive (δ+) or slightly negative (δ–) charge develops.</a:t>
            </a:r>
          </a:p>
        </p:txBody>
      </p:sp>
      <p:sp>
        <p:nvSpPr>
          <p:cNvPr id="6" name="Text Placeholder 5"/>
          <p:cNvSpPr>
            <a:spLocks noGrp="1"/>
          </p:cNvSpPr>
          <p:nvPr>
            <p:ph type="body" sz="quarter" idx="4294967295"/>
          </p:nvPr>
        </p:nvSpPr>
        <p:spPr>
          <a:xfrm>
            <a:off x="7008813" y="1681163"/>
            <a:ext cx="5183187" cy="823912"/>
          </a:xfrm>
        </p:spPr>
        <p:txBody>
          <a:bodyPr/>
          <a:lstStyle/>
          <a:p>
            <a:r>
              <a:rPr lang="en-US" dirty="0"/>
              <a:t>Nonpolar</a:t>
            </a:r>
          </a:p>
        </p:txBody>
      </p:sp>
      <p:sp>
        <p:nvSpPr>
          <p:cNvPr id="7" name="Content Placeholder 6"/>
          <p:cNvSpPr>
            <a:spLocks noGrp="1"/>
          </p:cNvSpPr>
          <p:nvPr>
            <p:ph sz="quarter" idx="4294967295"/>
          </p:nvPr>
        </p:nvSpPr>
        <p:spPr>
          <a:xfrm>
            <a:off x="7008813" y="2505075"/>
            <a:ext cx="5183187" cy="3684588"/>
          </a:xfrm>
        </p:spPr>
        <p:txBody>
          <a:bodyPr/>
          <a:lstStyle/>
          <a:p>
            <a:pPr marL="50800" indent="0">
              <a:buNone/>
            </a:pPr>
            <a:r>
              <a:rPr lang="en-US" dirty="0"/>
              <a:t>Electrons are equally shared. </a:t>
            </a:r>
          </a:p>
        </p:txBody>
      </p:sp>
    </p:spTree>
    <p:extLst>
      <p:ext uri="{BB962C8B-B14F-4D97-AF65-F5344CB8AC3E}">
        <p14:creationId xmlns:p14="http://schemas.microsoft.com/office/powerpoint/2010/main" val="393676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3"/>
            <a:ext cx="7886700" cy="1325563"/>
          </a:xfrm>
        </p:spPr>
        <p:txBody>
          <a:bodyPr/>
          <a:lstStyle/>
          <a:p>
            <a:r>
              <a:rPr lang="en-US" dirty="0"/>
              <a:t>Common Covalent Bonds</a:t>
            </a:r>
          </a:p>
        </p:txBody>
      </p:sp>
      <p:pic>
        <p:nvPicPr>
          <p:cNvPr id="4098" name="Picture 2" descr="Table compares water, methane and carbon dioxide molecules. In water, oxygen has a stronger pull on electrons than hydrogen resulting in a polar covalent O-H bond. Likewise in carbon dioxide the oxygen has a stronger pull on electrons than carbon and the bond is polar covalent. However, water has a bent shape because two lone pairs of electrons push the hydrogen atoms together so the molecule is polar. By contrast carbon dioxide has two double bonds that repel each other, resulting in a linear shape. The polar bonds in carbon dioxide cancel each other out, resulting in a nonpolar molecule. In methane, the bond between carbon and hydrogen is nonpolar and the molecule is a symmetrical tetrahedron with hydrogens spaced as far apart as possible on the three-dimensional sphere. Since methane is symmetrical with nonpolar bonds, it is a nonpolar molecul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17073" y="1325566"/>
            <a:ext cx="594995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4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Hydrogen Bonds</a:t>
            </a:r>
          </a:p>
        </p:txBody>
      </p:sp>
      <p:sp>
        <p:nvSpPr>
          <p:cNvPr id="4" name="Content Placeholder 3"/>
          <p:cNvSpPr>
            <a:spLocks noGrp="1"/>
          </p:cNvSpPr>
          <p:nvPr>
            <p:ph type="body" idx="1"/>
          </p:nvPr>
        </p:nvSpPr>
        <p:spPr/>
        <p:txBody>
          <a:bodyPr/>
          <a:lstStyle/>
          <a:p>
            <a:pPr marL="28575" indent="0">
              <a:buNone/>
            </a:pPr>
            <a:r>
              <a:rPr lang="en-US" dirty="0"/>
              <a:t>The hydrogen electron in polar covalent bonds is pulled more strongly toward the other element and away from the hydrogen, leaving the hydrogen atom with a slight positive charge. </a:t>
            </a:r>
          </a:p>
          <a:p>
            <a:pPr marL="28575" indent="0">
              <a:buNone/>
            </a:pPr>
            <a:r>
              <a:rPr lang="en-US" dirty="0"/>
              <a:t>It is attracted to neighboring negative charges forming a weak bond called a </a:t>
            </a:r>
            <a:r>
              <a:rPr lang="en-US" b="1" dirty="0"/>
              <a:t>hydrogen bond</a:t>
            </a:r>
            <a:r>
              <a:rPr lang="en-US" dirty="0"/>
              <a:t>.</a:t>
            </a:r>
          </a:p>
        </p:txBody>
      </p:sp>
    </p:spTree>
    <p:extLst>
      <p:ext uri="{BB962C8B-B14F-4D97-AF65-F5344CB8AC3E}">
        <p14:creationId xmlns:p14="http://schemas.microsoft.com/office/powerpoint/2010/main" val="136581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Bonds in DNA</a:t>
            </a:r>
          </a:p>
        </p:txBody>
      </p:sp>
      <p:pic>
        <p:nvPicPr>
          <p:cNvPr id="4" name="Content Placeholder 3" descr="Molecular models show hydrogen bonding between thymine and adenine, and between cytosine and guanine. These four DNA bases are organic molecules containing carbon, nitrogen, oxygen, and hydrogen in complex ring structures. Hydrogen bonds between the bases hold them together." title="Hydrogen Bonds in DNA"/>
          <p:cNvPicPr>
            <a:picLocks noGrp="1" noChangeAspect="1"/>
          </p:cNvPicPr>
          <p:nvPr>
            <p:ph idx="4294967295"/>
          </p:nvPr>
        </p:nvPicPr>
        <p:blipFill>
          <a:blip r:embed="rId3"/>
          <a:stretch>
            <a:fillRect/>
          </a:stretch>
        </p:blipFill>
        <p:spPr>
          <a:xfrm>
            <a:off x="1267691" y="1690690"/>
            <a:ext cx="5175250" cy="4351338"/>
          </a:xfrm>
          <a:prstGeom prst="rect">
            <a:avLst/>
          </a:prstGeom>
        </p:spPr>
      </p:pic>
    </p:spTree>
    <p:extLst>
      <p:ext uri="{BB962C8B-B14F-4D97-AF65-F5344CB8AC3E}">
        <p14:creationId xmlns:p14="http://schemas.microsoft.com/office/powerpoint/2010/main" val="217130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Groups</a:t>
            </a:r>
          </a:p>
        </p:txBody>
      </p:sp>
      <p:sp>
        <p:nvSpPr>
          <p:cNvPr id="3" name="Content Placeholder 2"/>
          <p:cNvSpPr>
            <a:spLocks noGrp="1"/>
          </p:cNvSpPr>
          <p:nvPr>
            <p:ph type="body" idx="1"/>
          </p:nvPr>
        </p:nvSpPr>
        <p:spPr/>
        <p:txBody>
          <a:bodyPr/>
          <a:lstStyle/>
          <a:p>
            <a:pPr marL="28575" indent="0">
              <a:buNone/>
            </a:pPr>
            <a:r>
              <a:rPr lang="en-US" dirty="0"/>
              <a:t>Carbon has four electrons in its outermost shell and can form four bonds, creating molecules vital to cellular function. Carbon and hydrogen can form hydrocarbon chains or rings. </a:t>
            </a:r>
          </a:p>
          <a:p>
            <a:pPr marL="28575" indent="0">
              <a:buNone/>
            </a:pPr>
            <a:r>
              <a:rPr lang="en-US" b="1" dirty="0"/>
              <a:t>Functional groups</a:t>
            </a:r>
            <a:r>
              <a:rPr lang="en-US" dirty="0"/>
              <a:t> are groups of atoms that confer specific properties to hydrocarbon (or substituted hydrocarbon) chains or rings that define their overall chemical characteristics and function.</a:t>
            </a:r>
          </a:p>
        </p:txBody>
      </p:sp>
    </p:spTree>
    <p:extLst>
      <p:ext uri="{BB962C8B-B14F-4D97-AF65-F5344CB8AC3E}">
        <p14:creationId xmlns:p14="http://schemas.microsoft.com/office/powerpoint/2010/main" val="62396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Hydroxyl</a:t>
            </a:r>
          </a:p>
        </p:txBody>
      </p:sp>
      <p:sp>
        <p:nvSpPr>
          <p:cNvPr id="8" name="Content Placeholder 7"/>
          <p:cNvSpPr>
            <a:spLocks noGrp="1"/>
          </p:cNvSpPr>
          <p:nvPr>
            <p:ph type="body" idx="1"/>
          </p:nvPr>
        </p:nvSpPr>
        <p:spPr/>
        <p:txBody>
          <a:bodyPr/>
          <a:lstStyle/>
          <a:p>
            <a:pPr marL="28575" indent="0">
              <a:buNone/>
            </a:pPr>
            <a:r>
              <a:rPr lang="en-US" dirty="0"/>
              <a:t>Polar</a:t>
            </a:r>
          </a:p>
          <a:p>
            <a:pPr marL="28575" indent="0">
              <a:buNone/>
            </a:pPr>
            <a:r>
              <a:rPr lang="en-US" dirty="0"/>
              <a:t>Hydrophilic</a:t>
            </a:r>
          </a:p>
          <a:p>
            <a:pPr marL="28575" indent="0">
              <a:buNone/>
            </a:pPr>
            <a:r>
              <a:rPr lang="en-US" dirty="0"/>
              <a:t>Characterized by presence of Hydrogen and Oxygen</a:t>
            </a:r>
          </a:p>
          <a:p>
            <a:pPr marL="28575" indent="0">
              <a:buNone/>
            </a:pPr>
            <a:r>
              <a:rPr lang="en-US" dirty="0"/>
              <a:t>Simple structure</a:t>
            </a:r>
          </a:p>
        </p:txBody>
      </p:sp>
      <p:pic>
        <p:nvPicPr>
          <p:cNvPr id="5135" name="Picture 15" descr="OH attached to a carbon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453" y="4459743"/>
            <a:ext cx="2039094" cy="12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0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Carboxyl</a:t>
            </a:r>
          </a:p>
        </p:txBody>
      </p:sp>
      <p:sp>
        <p:nvSpPr>
          <p:cNvPr id="3" name="Content Placeholder 2"/>
          <p:cNvSpPr>
            <a:spLocks noGrp="1"/>
          </p:cNvSpPr>
          <p:nvPr>
            <p:ph type="body" idx="1"/>
          </p:nvPr>
        </p:nvSpPr>
        <p:spPr/>
        <p:txBody>
          <a:bodyPr/>
          <a:lstStyle/>
          <a:p>
            <a:pPr marL="28575" indent="0">
              <a:buNone/>
            </a:pPr>
            <a:r>
              <a:rPr lang="en-US" dirty="0"/>
              <a:t>Charged, ionized to release H+. Since carboxyl groups can release H+ ions into a solution, they are considered acidic.	</a:t>
            </a:r>
          </a:p>
          <a:p>
            <a:pPr marL="28575" indent="0">
              <a:buNone/>
            </a:pPr>
            <a:r>
              <a:rPr lang="en-US" dirty="0"/>
              <a:t>Characterized by central C bound to O and OH</a:t>
            </a:r>
          </a:p>
          <a:p>
            <a:pPr marL="28575" indent="0">
              <a:buNone/>
            </a:pPr>
            <a:r>
              <a:rPr lang="en-US" dirty="0"/>
              <a:t>Acidic</a:t>
            </a:r>
          </a:p>
        </p:txBody>
      </p:sp>
      <p:pic>
        <p:nvPicPr>
          <p:cNvPr id="5" name="Picture 4" descr="a carbon with a double bonded oxygen and an OH group attached to a carbon chain"/>
          <p:cNvPicPr>
            <a:picLocks noChangeAspect="1"/>
          </p:cNvPicPr>
          <p:nvPr/>
        </p:nvPicPr>
        <p:blipFill>
          <a:blip r:embed="rId3"/>
          <a:stretch>
            <a:fillRect/>
          </a:stretch>
        </p:blipFill>
        <p:spPr>
          <a:xfrm>
            <a:off x="4921023" y="3772779"/>
            <a:ext cx="2349954" cy="2404184"/>
          </a:xfrm>
          <a:prstGeom prst="rect">
            <a:avLst/>
          </a:prstGeom>
        </p:spPr>
      </p:pic>
    </p:spTree>
    <p:extLst>
      <p:ext uri="{BB962C8B-B14F-4D97-AF65-F5344CB8AC3E}">
        <p14:creationId xmlns:p14="http://schemas.microsoft.com/office/powerpoint/2010/main" val="96729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a:t>
            </a:r>
          </a:p>
        </p:txBody>
      </p:sp>
      <p:sp>
        <p:nvSpPr>
          <p:cNvPr id="7" name="Content Placeholder 6"/>
          <p:cNvSpPr>
            <a:spLocks noGrp="1"/>
          </p:cNvSpPr>
          <p:nvPr>
            <p:ph type="body" idx="1"/>
          </p:nvPr>
        </p:nvSpPr>
        <p:spPr/>
        <p:txBody>
          <a:bodyPr/>
          <a:lstStyle/>
          <a:p>
            <a:pPr marL="28575" indent="0">
              <a:buNone/>
            </a:pPr>
            <a:r>
              <a:rPr lang="en-US" dirty="0"/>
              <a:t>Charged, accepts H+ to form NH3+. Since amino groups can remove H+ from solution, they are considered basic</a:t>
            </a:r>
          </a:p>
          <a:p>
            <a:pPr marL="28575" indent="0">
              <a:buNone/>
            </a:pPr>
            <a:r>
              <a:rPr lang="en-US" dirty="0"/>
              <a:t>Characterized by presence of Nitrogen</a:t>
            </a:r>
          </a:p>
          <a:p>
            <a:pPr marL="28575" indent="0">
              <a:buNone/>
            </a:pPr>
            <a:r>
              <a:rPr lang="en-US" dirty="0"/>
              <a:t>Branched structure</a:t>
            </a:r>
          </a:p>
        </p:txBody>
      </p:sp>
      <p:pic>
        <p:nvPicPr>
          <p:cNvPr id="9" name="Picture 8" descr="two hydrogens attached to a nitrogen"/>
          <p:cNvPicPr>
            <a:picLocks noChangeAspect="1"/>
          </p:cNvPicPr>
          <p:nvPr/>
        </p:nvPicPr>
        <p:blipFill>
          <a:blip r:embed="rId3"/>
          <a:stretch>
            <a:fillRect/>
          </a:stretch>
        </p:blipFill>
        <p:spPr>
          <a:xfrm>
            <a:off x="5067303" y="4373003"/>
            <a:ext cx="2024743" cy="1704280"/>
          </a:xfrm>
          <a:prstGeom prst="rect">
            <a:avLst/>
          </a:prstGeom>
        </p:spPr>
      </p:pic>
    </p:spTree>
    <p:extLst>
      <p:ext uri="{BB962C8B-B14F-4D97-AF65-F5344CB8AC3E}">
        <p14:creationId xmlns:p14="http://schemas.microsoft.com/office/powerpoint/2010/main" val="261580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Phosphate</a:t>
            </a:r>
          </a:p>
        </p:txBody>
      </p:sp>
      <p:sp>
        <p:nvSpPr>
          <p:cNvPr id="3" name="Content Placeholder 2"/>
          <p:cNvSpPr>
            <a:spLocks noGrp="1"/>
          </p:cNvSpPr>
          <p:nvPr>
            <p:ph type="body" idx="1"/>
          </p:nvPr>
        </p:nvSpPr>
        <p:spPr/>
        <p:txBody>
          <a:bodyPr/>
          <a:lstStyle/>
          <a:p>
            <a:pPr marL="28575" indent="0">
              <a:buNone/>
            </a:pPr>
            <a:r>
              <a:rPr lang="en-US" sz="2000" dirty="0"/>
              <a:t>Charged, ionizes to release H+. Since phosphate groups can release H+ ions into solution, they are considered acidic.</a:t>
            </a:r>
          </a:p>
          <a:p>
            <a:pPr marL="28575" indent="0">
              <a:buNone/>
            </a:pPr>
            <a:r>
              <a:rPr lang="en-US" sz="2000" dirty="0"/>
              <a:t>Characterized by presence of Phosphorus</a:t>
            </a:r>
          </a:p>
          <a:p>
            <a:pPr marL="28575" indent="0">
              <a:buNone/>
            </a:pPr>
            <a:r>
              <a:rPr lang="en-US" sz="2000" dirty="0"/>
              <a:t>Complex structure</a:t>
            </a:r>
          </a:p>
        </p:txBody>
      </p:sp>
      <p:pic>
        <p:nvPicPr>
          <p:cNvPr id="4" name="Picture 3" descr="a phosphorous with one double bonded oxygen and two OH groups"/>
          <p:cNvPicPr>
            <a:picLocks noChangeAspect="1"/>
          </p:cNvPicPr>
          <p:nvPr/>
        </p:nvPicPr>
        <p:blipFill>
          <a:blip r:embed="rId3"/>
          <a:stretch>
            <a:fillRect/>
          </a:stretch>
        </p:blipFill>
        <p:spPr>
          <a:xfrm>
            <a:off x="4876462" y="4430957"/>
            <a:ext cx="2439081" cy="1746009"/>
          </a:xfrm>
          <a:prstGeom prst="rect">
            <a:avLst/>
          </a:prstGeom>
        </p:spPr>
      </p:pic>
    </p:spTree>
    <p:extLst>
      <p:ext uri="{BB962C8B-B14F-4D97-AF65-F5344CB8AC3E}">
        <p14:creationId xmlns:p14="http://schemas.microsoft.com/office/powerpoint/2010/main" val="280055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Methyl</a:t>
            </a:r>
          </a:p>
        </p:txBody>
      </p:sp>
      <p:sp>
        <p:nvSpPr>
          <p:cNvPr id="3" name="Content Placeholder 2"/>
          <p:cNvSpPr>
            <a:spLocks noGrp="1"/>
          </p:cNvSpPr>
          <p:nvPr>
            <p:ph type="body" idx="1"/>
          </p:nvPr>
        </p:nvSpPr>
        <p:spPr/>
        <p:txBody>
          <a:bodyPr/>
          <a:lstStyle/>
          <a:p>
            <a:pPr marL="0" indent="0">
              <a:buNone/>
            </a:pPr>
            <a:r>
              <a:rPr lang="en-US" dirty="0"/>
              <a:t>Nonpolar	</a:t>
            </a:r>
          </a:p>
          <a:p>
            <a:pPr marL="0" indent="0">
              <a:buNone/>
            </a:pPr>
            <a:r>
              <a:rPr lang="en-US" dirty="0"/>
              <a:t>Characterized by presence of Hydrogen and Carbon</a:t>
            </a:r>
          </a:p>
          <a:p>
            <a:pPr marL="0" indent="0">
              <a:buNone/>
            </a:pPr>
            <a:r>
              <a:rPr lang="en-US" dirty="0"/>
              <a:t>Simple structure</a:t>
            </a:r>
          </a:p>
        </p:txBody>
      </p:sp>
      <p:pic>
        <p:nvPicPr>
          <p:cNvPr id="5" name="Picture 4" descr="three hydrogens attached to a carbon chain"/>
          <p:cNvPicPr>
            <a:picLocks noChangeAspect="1"/>
          </p:cNvPicPr>
          <p:nvPr/>
        </p:nvPicPr>
        <p:blipFill>
          <a:blip r:embed="rId3"/>
          <a:stretch>
            <a:fillRect/>
          </a:stretch>
        </p:blipFill>
        <p:spPr>
          <a:xfrm>
            <a:off x="5206095" y="4829854"/>
            <a:ext cx="1773983" cy="574902"/>
          </a:xfrm>
          <a:prstGeom prst="rect">
            <a:avLst/>
          </a:prstGeom>
        </p:spPr>
      </p:pic>
    </p:spTree>
    <p:extLst>
      <p:ext uri="{BB962C8B-B14F-4D97-AF65-F5344CB8AC3E}">
        <p14:creationId xmlns:p14="http://schemas.microsoft.com/office/powerpoint/2010/main" val="290797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Atom</a:t>
            </a:r>
          </a:p>
        </p:txBody>
      </p:sp>
      <p:sp>
        <p:nvSpPr>
          <p:cNvPr id="5" name="Content Placeholder 4"/>
          <p:cNvSpPr>
            <a:spLocks noGrp="1"/>
          </p:cNvSpPr>
          <p:nvPr>
            <p:ph type="body" idx="1"/>
          </p:nvPr>
        </p:nvSpPr>
        <p:spPr/>
        <p:txBody>
          <a:bodyPr/>
          <a:lstStyle/>
          <a:p>
            <a:pPr marL="28575" indent="0">
              <a:buNone/>
            </a:pPr>
            <a:r>
              <a:rPr lang="en-US" dirty="0"/>
              <a:t>An </a:t>
            </a:r>
            <a:r>
              <a:rPr lang="en-US" b="1" dirty="0"/>
              <a:t>atom</a:t>
            </a:r>
            <a:r>
              <a:rPr lang="en-US" dirty="0"/>
              <a:t> is the smallest unit of matter that retains all of the chemical properties of an element. Atoms are made up of protons and neutrons located within the nucleus, with electrons orbiting the nucleus.</a:t>
            </a:r>
          </a:p>
        </p:txBody>
      </p:sp>
      <p:pic>
        <p:nvPicPr>
          <p:cNvPr id="2" name="Picture 1" descr="Elements, such as helium, depicted here, are made up of atoms. Atoms are made up of protons and neutrons located within the nucleus, with electrons in orbitals surrounding the nucleus."/>
          <p:cNvPicPr>
            <a:picLocks noChangeAspect="1"/>
          </p:cNvPicPr>
          <p:nvPr/>
        </p:nvPicPr>
        <p:blipFill>
          <a:blip r:embed="rId3"/>
          <a:stretch>
            <a:fillRect/>
          </a:stretch>
        </p:blipFill>
        <p:spPr>
          <a:xfrm>
            <a:off x="2645231" y="3591968"/>
            <a:ext cx="4876801" cy="3021107"/>
          </a:xfrm>
          <a:prstGeom prst="rect">
            <a:avLst/>
          </a:prstGeom>
        </p:spPr>
      </p:pic>
      <p:sp>
        <p:nvSpPr>
          <p:cNvPr id="6" name="TextBox 5"/>
          <p:cNvSpPr txBox="1"/>
          <p:nvPr/>
        </p:nvSpPr>
        <p:spPr>
          <a:xfrm>
            <a:off x="8014610" y="4033157"/>
            <a:ext cx="2024743" cy="400110"/>
          </a:xfrm>
          <a:prstGeom prst="rect">
            <a:avLst/>
          </a:prstGeom>
          <a:noFill/>
        </p:spPr>
        <p:txBody>
          <a:bodyPr wrap="square" rtlCol="0">
            <a:spAutoFit/>
          </a:bodyPr>
          <a:lstStyle/>
          <a:p>
            <a:r>
              <a:rPr lang="en-US" sz="2000" dirty="0">
                <a:latin typeface="Century Gothic" panose="020B0502020202020204" pitchFamily="34" charset="0"/>
                <a:ea typeface="Tahoma" panose="020B0604030504040204" pitchFamily="34" charset="0"/>
                <a:cs typeface="Tahoma" panose="020B0604030504040204" pitchFamily="34" charset="0"/>
              </a:rPr>
              <a:t>Helium Atom</a:t>
            </a:r>
          </a:p>
        </p:txBody>
      </p:sp>
    </p:spTree>
    <p:extLst>
      <p:ext uri="{BB962C8B-B14F-4D97-AF65-F5344CB8AC3E}">
        <p14:creationId xmlns:p14="http://schemas.microsoft.com/office/powerpoint/2010/main" val="159575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Carbonyl</a:t>
            </a:r>
          </a:p>
        </p:txBody>
      </p:sp>
      <p:sp>
        <p:nvSpPr>
          <p:cNvPr id="3" name="Content Placeholder 2"/>
          <p:cNvSpPr>
            <a:spLocks noGrp="1"/>
          </p:cNvSpPr>
          <p:nvPr>
            <p:ph type="body" idx="1"/>
          </p:nvPr>
        </p:nvSpPr>
        <p:spPr/>
        <p:txBody>
          <a:bodyPr/>
          <a:lstStyle/>
          <a:p>
            <a:pPr marL="0" indent="0">
              <a:buNone/>
            </a:pPr>
            <a:r>
              <a:rPr lang="en-US" dirty="0"/>
              <a:t>Polar	</a:t>
            </a:r>
          </a:p>
          <a:p>
            <a:pPr marL="0" indent="0">
              <a:buNone/>
            </a:pPr>
            <a:r>
              <a:rPr lang="en-US" dirty="0"/>
              <a:t>Characterized by central Carbon and Oxygen</a:t>
            </a:r>
          </a:p>
          <a:p>
            <a:pPr marL="0" indent="0">
              <a:buNone/>
            </a:pPr>
            <a:r>
              <a:rPr lang="en-US" dirty="0"/>
              <a:t>Bound to 2 organic side groups</a:t>
            </a:r>
          </a:p>
          <a:p>
            <a:pPr marL="0" indent="0">
              <a:buNone/>
            </a:pPr>
            <a:r>
              <a:rPr lang="en-US" dirty="0"/>
              <a:t>Double bond to oxygen increases the polarity</a:t>
            </a:r>
          </a:p>
        </p:txBody>
      </p:sp>
      <p:pic>
        <p:nvPicPr>
          <p:cNvPr id="5" name="Picture 4" descr="an oxygen double bonded to a carbon in the middle of a hydrocarbon chain"/>
          <p:cNvPicPr>
            <a:picLocks noChangeAspect="1"/>
          </p:cNvPicPr>
          <p:nvPr/>
        </p:nvPicPr>
        <p:blipFill>
          <a:blip r:embed="rId3"/>
          <a:stretch>
            <a:fillRect/>
          </a:stretch>
        </p:blipFill>
        <p:spPr>
          <a:xfrm>
            <a:off x="4967491" y="4559076"/>
            <a:ext cx="2257018" cy="1253899"/>
          </a:xfrm>
          <a:prstGeom prst="rect">
            <a:avLst/>
          </a:prstGeom>
        </p:spPr>
      </p:pic>
    </p:spTree>
    <p:extLst>
      <p:ext uri="{BB962C8B-B14F-4D97-AF65-F5344CB8AC3E}">
        <p14:creationId xmlns:p14="http://schemas.microsoft.com/office/powerpoint/2010/main" val="187597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Sulfhydryl</a:t>
            </a:r>
          </a:p>
        </p:txBody>
      </p:sp>
      <p:sp>
        <p:nvSpPr>
          <p:cNvPr id="5" name="Content Placeholder 4"/>
          <p:cNvSpPr>
            <a:spLocks noGrp="1"/>
          </p:cNvSpPr>
          <p:nvPr>
            <p:ph type="body" idx="1"/>
          </p:nvPr>
        </p:nvSpPr>
        <p:spPr/>
        <p:txBody>
          <a:bodyPr/>
          <a:lstStyle/>
          <a:p>
            <a:pPr marL="28575" indent="0">
              <a:buNone/>
            </a:pPr>
            <a:r>
              <a:rPr lang="en-US" dirty="0"/>
              <a:t>Polar	</a:t>
            </a:r>
          </a:p>
          <a:p>
            <a:pPr marL="28575" indent="0">
              <a:buNone/>
            </a:pPr>
            <a:r>
              <a:rPr lang="en-US" dirty="0"/>
              <a:t>Characterized by presence of Sulfur</a:t>
            </a:r>
          </a:p>
          <a:p>
            <a:pPr marL="28575" indent="0">
              <a:buNone/>
            </a:pPr>
            <a:r>
              <a:rPr lang="en-US" dirty="0"/>
              <a:t>Simple branched structure</a:t>
            </a:r>
          </a:p>
        </p:txBody>
      </p:sp>
      <p:pic>
        <p:nvPicPr>
          <p:cNvPr id="6145" name="Picture 1" descr="SH attached to a carbon 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329" y="4359731"/>
            <a:ext cx="2580797" cy="14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7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Acids</a:t>
            </a:r>
          </a:p>
        </p:txBody>
      </p:sp>
      <p:sp>
        <p:nvSpPr>
          <p:cNvPr id="3" name="Content Placeholder 2"/>
          <p:cNvSpPr>
            <a:spLocks noGrp="1"/>
          </p:cNvSpPr>
          <p:nvPr>
            <p:ph type="body" idx="1"/>
          </p:nvPr>
        </p:nvSpPr>
        <p:spPr/>
        <p:txBody>
          <a:bodyPr/>
          <a:lstStyle/>
          <a:p>
            <a:pPr marL="28575" indent="0">
              <a:buNone/>
            </a:pPr>
            <a:r>
              <a:rPr lang="en-US" dirty="0"/>
              <a:t>An </a:t>
            </a:r>
            <a:r>
              <a:rPr lang="en-US" b="1" dirty="0"/>
              <a:t>acid</a:t>
            </a:r>
            <a:r>
              <a:rPr lang="en-US" dirty="0"/>
              <a:t> is a substance that increases the concentration of hydrogen ions (H+) in a solution, usually by having one of its hydrogen atoms dissociate.  </a:t>
            </a:r>
          </a:p>
        </p:txBody>
      </p:sp>
    </p:spTree>
    <p:extLst>
      <p:ext uri="{BB962C8B-B14F-4D97-AF65-F5344CB8AC3E}">
        <p14:creationId xmlns:p14="http://schemas.microsoft.com/office/powerpoint/2010/main" val="337655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Bases</a:t>
            </a:r>
          </a:p>
        </p:txBody>
      </p:sp>
      <p:sp>
        <p:nvSpPr>
          <p:cNvPr id="3" name="Content Placeholder 2"/>
          <p:cNvSpPr>
            <a:spLocks noGrp="1"/>
          </p:cNvSpPr>
          <p:nvPr>
            <p:ph type="body" idx="1"/>
          </p:nvPr>
        </p:nvSpPr>
        <p:spPr/>
        <p:txBody>
          <a:bodyPr/>
          <a:lstStyle/>
          <a:p>
            <a:pPr marL="28575" indent="0">
              <a:buNone/>
            </a:pPr>
            <a:r>
              <a:rPr lang="en-US" dirty="0"/>
              <a:t>A </a:t>
            </a:r>
            <a:r>
              <a:rPr lang="en-US" b="1" dirty="0"/>
              <a:t>base</a:t>
            </a:r>
            <a:r>
              <a:rPr lang="en-US" dirty="0"/>
              <a:t> provides either hydroxide ions (OH–) or other negatively charged ions that combine with hydrogen ions, reducing their concentration in the solution and thereby raising the </a:t>
            </a:r>
            <a:r>
              <a:rPr lang="en-US" dirty="0" err="1"/>
              <a:t>pH.</a:t>
            </a:r>
            <a:endParaRPr lang="en-US" dirty="0"/>
          </a:p>
        </p:txBody>
      </p:sp>
    </p:spTree>
    <p:extLst>
      <p:ext uri="{BB962C8B-B14F-4D97-AF65-F5344CB8AC3E}">
        <p14:creationId xmlns:p14="http://schemas.microsoft.com/office/powerpoint/2010/main" val="428757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 Scale</a:t>
            </a:r>
          </a:p>
        </p:txBody>
      </p:sp>
      <p:sp>
        <p:nvSpPr>
          <p:cNvPr id="3" name="Content Placeholder 2"/>
          <p:cNvSpPr>
            <a:spLocks noGrp="1"/>
          </p:cNvSpPr>
          <p:nvPr>
            <p:ph type="body" idx="1"/>
          </p:nvPr>
        </p:nvSpPr>
        <p:spPr>
          <a:xfrm>
            <a:off x="2152650" y="1825625"/>
            <a:ext cx="4400550" cy="4351338"/>
          </a:xfrm>
        </p:spPr>
        <p:txBody>
          <a:bodyPr/>
          <a:lstStyle/>
          <a:p>
            <a:pPr marL="28575" indent="0">
              <a:buNone/>
            </a:pPr>
            <a:r>
              <a:rPr lang="en-US" dirty="0"/>
              <a:t>The </a:t>
            </a:r>
            <a:r>
              <a:rPr lang="en-US" b="1" dirty="0"/>
              <a:t>pH scale</a:t>
            </a:r>
            <a:r>
              <a:rPr lang="en-US" dirty="0"/>
              <a:t> measures the concentration of hydrogen ions in a solution. It is an inverse logarithm and ranges from 0 to 14. Anything below 7.0 (ranging from 0.0 to 6.9) is acidic, and anything above 7.0 (from 7.1 to 14.0) is alkaline. Extremes in pH in either direction from 7.0 are usually considered inhospitable to life. </a:t>
            </a:r>
          </a:p>
        </p:txBody>
      </p:sp>
      <p:pic>
        <p:nvPicPr>
          <p:cNvPr id="4" name="Picture 3" descr="The pH scale, which ranges from zero to 14, sits next to a bar with the colors of the rainbow. The pH of common substances are given. These include gastric acid with a pH around one, lemon juice with a pH around two, orange juice with a pH around three, tomato juice with a pH around four, black coffee with a pH around five, urine with a pH around six, distilled water with a pH around seven, sea water with a pH around eight, baking soda with a pH around nine, milk of magnesia with a pH around ten, ammonia solution with a pH around 11, soapy water with a pH around 12, and bleach with a pH around 13."/>
          <p:cNvPicPr>
            <a:picLocks noChangeAspect="1"/>
          </p:cNvPicPr>
          <p:nvPr/>
        </p:nvPicPr>
        <p:blipFill>
          <a:blip r:embed="rId3"/>
          <a:stretch>
            <a:fillRect/>
          </a:stretch>
        </p:blipFill>
        <p:spPr>
          <a:xfrm>
            <a:off x="6705600" y="511629"/>
            <a:ext cx="3333750" cy="5905500"/>
          </a:xfrm>
          <a:prstGeom prst="rect">
            <a:avLst/>
          </a:prstGeom>
        </p:spPr>
      </p:pic>
    </p:spTree>
    <p:extLst>
      <p:ext uri="{BB962C8B-B14F-4D97-AF65-F5344CB8AC3E}">
        <p14:creationId xmlns:p14="http://schemas.microsoft.com/office/powerpoint/2010/main" val="3363361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Buffers</a:t>
            </a:r>
          </a:p>
        </p:txBody>
      </p:sp>
      <p:sp>
        <p:nvSpPr>
          <p:cNvPr id="3" name="Content Placeholder 2"/>
          <p:cNvSpPr>
            <a:spLocks noGrp="1"/>
          </p:cNvSpPr>
          <p:nvPr>
            <p:ph type="body" idx="1"/>
          </p:nvPr>
        </p:nvSpPr>
        <p:spPr/>
        <p:txBody>
          <a:bodyPr/>
          <a:lstStyle/>
          <a:p>
            <a:pPr marL="28575" indent="0">
              <a:buNone/>
            </a:pPr>
            <a:r>
              <a:rPr lang="en-US" dirty="0"/>
              <a:t>Buffers readily absorb excess H+ or OH–, keeping the pH in the narrow range required for survival.  </a:t>
            </a:r>
          </a:p>
          <a:p>
            <a:pPr marL="28575" indent="0">
              <a:buNone/>
            </a:pPr>
            <a:r>
              <a:rPr lang="en-US" dirty="0"/>
              <a:t>The diagram shows the body’s buffering of blood pH levels. The blue arrows show the process of raising pH as more CO2 is made. The purple arrows indicate the reverse process: the lowering of pH as more bicarbonate is created.</a:t>
            </a:r>
          </a:p>
        </p:txBody>
      </p:sp>
      <p:pic>
        <p:nvPicPr>
          <p:cNvPr id="4" name="Picture 3" descr="An H2O molecule can combine with a CO2 molecule to form H2CO3, or carbonic acid. A proton may dissociate from H2CO3, forming bicarbonate, or HCO3-, in the process. The reaction is reversible so that if acid is added protons combined with bicarbonate to form carbonic acid."/>
          <p:cNvPicPr>
            <a:picLocks noChangeAspect="1"/>
          </p:cNvPicPr>
          <p:nvPr/>
        </p:nvPicPr>
        <p:blipFill>
          <a:blip r:embed="rId3"/>
          <a:stretch>
            <a:fillRect/>
          </a:stretch>
        </p:blipFill>
        <p:spPr>
          <a:xfrm>
            <a:off x="2286000" y="4761822"/>
            <a:ext cx="7620000" cy="828675"/>
          </a:xfrm>
          <a:prstGeom prst="rect">
            <a:avLst/>
          </a:prstGeom>
        </p:spPr>
      </p:pic>
    </p:spTree>
    <p:extLst>
      <p:ext uri="{BB962C8B-B14F-4D97-AF65-F5344CB8AC3E}">
        <p14:creationId xmlns:p14="http://schemas.microsoft.com/office/powerpoint/2010/main" val="3358427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Reactions</a:t>
            </a:r>
          </a:p>
        </p:txBody>
      </p:sp>
      <p:sp>
        <p:nvSpPr>
          <p:cNvPr id="3" name="Content Placeholder 2"/>
          <p:cNvSpPr>
            <a:spLocks noGrp="1"/>
          </p:cNvSpPr>
          <p:nvPr>
            <p:ph type="body" idx="1"/>
          </p:nvPr>
        </p:nvSpPr>
        <p:spPr/>
        <p:txBody>
          <a:bodyPr/>
          <a:lstStyle/>
          <a:p>
            <a:pPr marL="28575" indent="0">
              <a:buNone/>
            </a:pPr>
            <a:r>
              <a:rPr lang="en-US" b="1" dirty="0"/>
              <a:t>Chemical reactions </a:t>
            </a:r>
            <a:r>
              <a:rPr lang="en-US" dirty="0"/>
              <a:t>occur when two or more atoms bond together to form molecules or when bonded atoms are broken apart. </a:t>
            </a:r>
          </a:p>
          <a:p>
            <a:pPr marL="28575" indent="0">
              <a:buNone/>
            </a:pPr>
            <a:r>
              <a:rPr lang="en-US" dirty="0"/>
              <a:t>The substances used in the beginning of a chemical reaction are called the </a:t>
            </a:r>
            <a:r>
              <a:rPr lang="en-US" b="1" dirty="0"/>
              <a:t>reactants</a:t>
            </a:r>
            <a:r>
              <a:rPr lang="en-US" dirty="0"/>
              <a:t> (usually found on the left side of a chemical equation), and the substances found at the end of the reaction are known as the </a:t>
            </a:r>
            <a:r>
              <a:rPr lang="en-US" b="1" dirty="0"/>
              <a:t>products</a:t>
            </a:r>
            <a:r>
              <a:rPr lang="en-US" dirty="0"/>
              <a:t> (usually found on the right side of a chemical equation). </a:t>
            </a:r>
          </a:p>
          <a:p>
            <a:pPr marL="28575" indent="0">
              <a:buNone/>
            </a:pPr>
            <a:endParaRPr lang="en-US" dirty="0"/>
          </a:p>
          <a:p>
            <a:pPr marL="28575" indent="0">
              <a:buNone/>
            </a:pPr>
            <a:r>
              <a:rPr lang="en-US" dirty="0"/>
              <a:t>2H + O → H2O</a:t>
            </a:r>
          </a:p>
        </p:txBody>
      </p:sp>
    </p:spTree>
    <p:extLst>
      <p:ext uri="{BB962C8B-B14F-4D97-AF65-F5344CB8AC3E}">
        <p14:creationId xmlns:p14="http://schemas.microsoft.com/office/powerpoint/2010/main" val="121556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Compounds</a:t>
            </a:r>
          </a:p>
        </p:txBody>
      </p:sp>
      <p:sp>
        <p:nvSpPr>
          <p:cNvPr id="3" name="Content Placeholder 2"/>
          <p:cNvSpPr>
            <a:spLocks noGrp="1"/>
          </p:cNvSpPr>
          <p:nvPr>
            <p:ph type="body" idx="1"/>
          </p:nvPr>
        </p:nvSpPr>
        <p:spPr/>
        <p:txBody>
          <a:bodyPr/>
          <a:lstStyle/>
          <a:p>
            <a:pPr marL="28575" indent="0">
              <a:buNone/>
            </a:pPr>
            <a:r>
              <a:rPr lang="en-US" b="1" dirty="0"/>
              <a:t>Compounds</a:t>
            </a:r>
            <a:r>
              <a:rPr lang="en-US" dirty="0"/>
              <a:t>, such as water, contain atoms of more than one type of element.</a:t>
            </a:r>
          </a:p>
        </p:txBody>
      </p:sp>
      <p:pic>
        <p:nvPicPr>
          <p:cNvPr id="4" name="Picture 3" descr="In the first image, an oxygen atom is shown with six valence electrons. Four of these valence electrons form pairs at the top and right sides of the valence shell. The other two electrons are alone on the bottom and left sides. A hydrogen atom sits next to each the lone electron of the oxygen. Each hydrogen has only one valence electron. An arrow indicates that a reaction takes place. After the reaction, in the second image, each unpaired electron in the oxygen joins an electron from one of the hydrogen atoms so that the valence rings are now connected together. The bond that forms between oxygen and hydrogen can also be represented by a dash." title="Water 2H+O"/>
          <p:cNvPicPr>
            <a:picLocks noChangeAspect="1"/>
          </p:cNvPicPr>
          <p:nvPr/>
        </p:nvPicPr>
        <p:blipFill>
          <a:blip r:embed="rId3"/>
          <a:stretch>
            <a:fillRect/>
          </a:stretch>
        </p:blipFill>
        <p:spPr>
          <a:xfrm>
            <a:off x="2286000" y="2920776"/>
            <a:ext cx="7620000" cy="3629025"/>
          </a:xfrm>
          <a:prstGeom prst="rect">
            <a:avLst/>
          </a:prstGeom>
        </p:spPr>
      </p:pic>
    </p:spTree>
    <p:extLst>
      <p:ext uri="{BB962C8B-B14F-4D97-AF65-F5344CB8AC3E}">
        <p14:creationId xmlns:p14="http://schemas.microsoft.com/office/powerpoint/2010/main" val="223300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Equations</a:t>
            </a:r>
          </a:p>
        </p:txBody>
      </p:sp>
      <p:sp>
        <p:nvSpPr>
          <p:cNvPr id="3" name="Content Placeholder 2"/>
          <p:cNvSpPr>
            <a:spLocks noGrp="1"/>
          </p:cNvSpPr>
          <p:nvPr>
            <p:ph type="body" idx="1"/>
          </p:nvPr>
        </p:nvSpPr>
        <p:spPr/>
        <p:txBody>
          <a:bodyPr/>
          <a:lstStyle/>
          <a:p>
            <a:pPr marL="28575" indent="0">
              <a:buNone/>
            </a:pPr>
            <a:r>
              <a:rPr lang="en-US" dirty="0"/>
              <a:t>In a </a:t>
            </a:r>
            <a:r>
              <a:rPr lang="en-US" b="1" dirty="0"/>
              <a:t>balanced chemical equation</a:t>
            </a:r>
            <a:r>
              <a:rPr lang="en-US" dirty="0"/>
              <a:t> the number of atoms of each element is the same on each side of the equation. </a:t>
            </a:r>
          </a:p>
        </p:txBody>
      </p:sp>
    </p:spTree>
    <p:extLst>
      <p:ext uri="{BB962C8B-B14F-4D97-AF65-F5344CB8AC3E}">
        <p14:creationId xmlns:p14="http://schemas.microsoft.com/office/powerpoint/2010/main" val="123490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Chemical Reactions</a:t>
            </a:r>
          </a:p>
        </p:txBody>
      </p:sp>
      <p:sp>
        <p:nvSpPr>
          <p:cNvPr id="5" name="Text Placeholder 4"/>
          <p:cNvSpPr>
            <a:spLocks noGrp="1"/>
          </p:cNvSpPr>
          <p:nvPr>
            <p:ph type="body" idx="1"/>
          </p:nvPr>
        </p:nvSpPr>
        <p:spPr/>
        <p:txBody>
          <a:bodyPr/>
          <a:lstStyle/>
          <a:p>
            <a:r>
              <a:rPr lang="en-US" dirty="0"/>
              <a:t>Irreversible</a:t>
            </a:r>
          </a:p>
        </p:txBody>
      </p:sp>
      <p:sp>
        <p:nvSpPr>
          <p:cNvPr id="6" name="Content Placeholder 5"/>
          <p:cNvSpPr>
            <a:spLocks noGrp="1"/>
          </p:cNvSpPr>
          <p:nvPr>
            <p:ph sz="half" idx="4294967295"/>
          </p:nvPr>
        </p:nvSpPr>
        <p:spPr>
          <a:xfrm>
            <a:off x="644236" y="2505075"/>
            <a:ext cx="4513552" cy="3684588"/>
          </a:xfrm>
        </p:spPr>
        <p:txBody>
          <a:bodyPr/>
          <a:lstStyle/>
          <a:p>
            <a:pPr marL="50800" indent="0">
              <a:buNone/>
            </a:pPr>
            <a:r>
              <a:rPr lang="en-US" sz="2400" dirty="0"/>
              <a:t>can proceed in one direction until the reactants are all used up. The equations that describe these reactions contain a unidirectional arrow and are </a:t>
            </a:r>
            <a:r>
              <a:rPr lang="en-US" sz="2400" b="1" dirty="0"/>
              <a:t>irreversible</a:t>
            </a:r>
            <a:r>
              <a:rPr lang="en-US" sz="2400" dirty="0"/>
              <a:t>.</a:t>
            </a:r>
          </a:p>
        </p:txBody>
      </p:sp>
      <p:sp>
        <p:nvSpPr>
          <p:cNvPr id="7" name="Text Placeholder 6"/>
          <p:cNvSpPr>
            <a:spLocks noGrp="1"/>
          </p:cNvSpPr>
          <p:nvPr>
            <p:ph type="body" sz="quarter" idx="4294967295"/>
          </p:nvPr>
        </p:nvSpPr>
        <p:spPr>
          <a:xfrm>
            <a:off x="7008813" y="1681163"/>
            <a:ext cx="5183187" cy="823912"/>
          </a:xfrm>
        </p:spPr>
        <p:txBody>
          <a:bodyPr/>
          <a:lstStyle/>
          <a:p>
            <a:r>
              <a:rPr lang="en-US" dirty="0"/>
              <a:t>Reversible</a:t>
            </a:r>
          </a:p>
        </p:txBody>
      </p:sp>
      <p:sp>
        <p:nvSpPr>
          <p:cNvPr id="8" name="Content Placeholder 7"/>
          <p:cNvSpPr>
            <a:spLocks noGrp="1"/>
          </p:cNvSpPr>
          <p:nvPr>
            <p:ph sz="quarter" idx="4294967295"/>
          </p:nvPr>
        </p:nvSpPr>
        <p:spPr>
          <a:xfrm>
            <a:off x="7008813" y="2505075"/>
            <a:ext cx="5183187" cy="3684588"/>
          </a:xfrm>
        </p:spPr>
        <p:txBody>
          <a:bodyPr/>
          <a:lstStyle/>
          <a:p>
            <a:pPr marL="50800" indent="0">
              <a:buNone/>
            </a:pPr>
            <a:r>
              <a:rPr lang="en-US" sz="2400" dirty="0"/>
              <a:t>can go in either direction. Reactants are turned into products until the concentration of products reaches a certain threshold, then they are converted back into reactants. Ultimately, a relative balance occurs—a state called </a:t>
            </a:r>
            <a:r>
              <a:rPr lang="en-US" sz="2400" b="1" dirty="0"/>
              <a:t>equilibrium</a:t>
            </a:r>
            <a:r>
              <a:rPr lang="en-US" sz="2400" dirty="0"/>
              <a:t>. </a:t>
            </a:r>
          </a:p>
        </p:txBody>
      </p:sp>
    </p:spTree>
    <p:extLst>
      <p:ext uri="{BB962C8B-B14F-4D97-AF65-F5344CB8AC3E}">
        <p14:creationId xmlns:p14="http://schemas.microsoft.com/office/powerpoint/2010/main" val="263773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Protons, Neutrons, and Electrons</a:t>
            </a:r>
          </a:p>
        </p:txBody>
      </p:sp>
      <p:graphicFrame>
        <p:nvGraphicFramePr>
          <p:cNvPr id="3" name="Table 2">
            <a:extLst>
              <a:ext uri="{FF2B5EF4-FFF2-40B4-BE49-F238E27FC236}">
                <a16:creationId xmlns:a16="http://schemas.microsoft.com/office/drawing/2014/main" id="{25AC767B-34A2-114B-8A45-67BC978E97E0}"/>
              </a:ext>
            </a:extLst>
          </p:cNvPr>
          <p:cNvGraphicFramePr>
            <a:graphicFrameLocks noGrp="1"/>
          </p:cNvGraphicFramePr>
          <p:nvPr>
            <p:extLst>
              <p:ext uri="{D42A27DB-BD31-4B8C-83A1-F6EECF244321}">
                <p14:modId xmlns:p14="http://schemas.microsoft.com/office/powerpoint/2010/main" val="2422026089"/>
              </p:ext>
            </p:extLst>
          </p:nvPr>
        </p:nvGraphicFramePr>
        <p:xfrm>
          <a:off x="1681356" y="2067291"/>
          <a:ext cx="8829288" cy="3920915"/>
        </p:xfrm>
        <a:graphic>
          <a:graphicData uri="http://schemas.openxmlformats.org/drawingml/2006/table">
            <a:tbl>
              <a:tblPr firstRow="1" bandRow="1">
                <a:tableStyleId>{2D5ABB26-0587-4C30-8999-92F81FD0307C}</a:tableStyleId>
              </a:tblPr>
              <a:tblGrid>
                <a:gridCol w="2207322">
                  <a:extLst>
                    <a:ext uri="{9D8B030D-6E8A-4147-A177-3AD203B41FA5}">
                      <a16:colId xmlns:a16="http://schemas.microsoft.com/office/drawing/2014/main" val="940492099"/>
                    </a:ext>
                  </a:extLst>
                </a:gridCol>
                <a:gridCol w="2207322">
                  <a:extLst>
                    <a:ext uri="{9D8B030D-6E8A-4147-A177-3AD203B41FA5}">
                      <a16:colId xmlns:a16="http://schemas.microsoft.com/office/drawing/2014/main" val="180148381"/>
                    </a:ext>
                  </a:extLst>
                </a:gridCol>
                <a:gridCol w="2207322">
                  <a:extLst>
                    <a:ext uri="{9D8B030D-6E8A-4147-A177-3AD203B41FA5}">
                      <a16:colId xmlns:a16="http://schemas.microsoft.com/office/drawing/2014/main" val="3132903299"/>
                    </a:ext>
                  </a:extLst>
                </a:gridCol>
                <a:gridCol w="2207322">
                  <a:extLst>
                    <a:ext uri="{9D8B030D-6E8A-4147-A177-3AD203B41FA5}">
                      <a16:colId xmlns:a16="http://schemas.microsoft.com/office/drawing/2014/main" val="870531067"/>
                    </a:ext>
                  </a:extLst>
                </a:gridCol>
              </a:tblGrid>
              <a:tr h="1070099">
                <a:tc>
                  <a:txBody>
                    <a:bodyPr/>
                    <a:lstStyle/>
                    <a:p>
                      <a:pPr algn="l" fontAlgn="ctr"/>
                      <a:r>
                        <a:rPr lang="en-US" sz="2400" b="1" dirty="0">
                          <a:effectLst/>
                        </a:rPr>
                        <a:t>Type</a:t>
                      </a:r>
                      <a:endParaRPr lang="en-US" sz="24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74931" marB="74931" anchor="ctr"/>
                </a:tc>
                <a:tc>
                  <a:txBody>
                    <a:bodyPr/>
                    <a:lstStyle/>
                    <a:p>
                      <a:pPr algn="l" fontAlgn="ctr"/>
                      <a:r>
                        <a:rPr lang="en-US" sz="2400" b="1" dirty="0">
                          <a:effectLst/>
                        </a:rPr>
                        <a:t>Charge</a:t>
                      </a:r>
                      <a:endParaRPr lang="en-US" sz="24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74931" marB="74931" anchor="ctr"/>
                </a:tc>
                <a:tc>
                  <a:txBody>
                    <a:bodyPr/>
                    <a:lstStyle/>
                    <a:p>
                      <a:pPr algn="l" fontAlgn="ctr"/>
                      <a:r>
                        <a:rPr lang="en-US" sz="2400" b="1" dirty="0">
                          <a:effectLst/>
                        </a:rPr>
                        <a:t>Mass (</a:t>
                      </a:r>
                      <a:r>
                        <a:rPr lang="en-US" sz="2400" b="1" dirty="0" err="1">
                          <a:effectLst/>
                        </a:rPr>
                        <a:t>amu</a:t>
                      </a:r>
                      <a:r>
                        <a:rPr lang="en-US" sz="2400" b="1" dirty="0">
                          <a:effectLst/>
                        </a:rPr>
                        <a:t>)</a:t>
                      </a:r>
                      <a:endParaRPr lang="en-US" sz="24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74931" marB="74931" anchor="ctr"/>
                </a:tc>
                <a:tc>
                  <a:txBody>
                    <a:bodyPr/>
                    <a:lstStyle/>
                    <a:p>
                      <a:pPr algn="l" fontAlgn="ctr"/>
                      <a:r>
                        <a:rPr lang="en-US" sz="2400" b="1" dirty="0">
                          <a:effectLst/>
                        </a:rPr>
                        <a:t>Location</a:t>
                      </a:r>
                      <a:endParaRPr lang="en-US" sz="24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74931" marB="74931" anchor="ctr"/>
                </a:tc>
                <a:extLst>
                  <a:ext uri="{0D108BD9-81ED-4DB2-BD59-A6C34878D82A}">
                    <a16:rowId xmlns:a16="http://schemas.microsoft.com/office/drawing/2014/main" val="4293210619"/>
                  </a:ext>
                </a:extLst>
              </a:tr>
              <a:tr h="950272">
                <a:tc>
                  <a:txBody>
                    <a:bodyPr/>
                    <a:lstStyle/>
                    <a:p>
                      <a:pPr algn="l" fontAlgn="ctr"/>
                      <a:r>
                        <a:rPr lang="en-US" sz="2400">
                          <a:effectLst/>
                        </a:rPr>
                        <a:t>Proton</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dirty="0">
                          <a:effectLst/>
                        </a:rPr>
                        <a:t>+1</a:t>
                      </a:r>
                      <a:endParaRPr lang="en-US" sz="24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dirty="0">
                          <a:effectLst/>
                        </a:rPr>
                        <a:t>1</a:t>
                      </a:r>
                      <a:endParaRPr lang="en-US" sz="24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nucleus</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extLst>
                  <a:ext uri="{0D108BD9-81ED-4DB2-BD59-A6C34878D82A}">
                    <a16:rowId xmlns:a16="http://schemas.microsoft.com/office/drawing/2014/main" val="3954586580"/>
                  </a:ext>
                </a:extLst>
              </a:tr>
              <a:tr h="950272">
                <a:tc>
                  <a:txBody>
                    <a:bodyPr/>
                    <a:lstStyle/>
                    <a:p>
                      <a:pPr algn="l" fontAlgn="ctr"/>
                      <a:r>
                        <a:rPr lang="en-US" sz="2400">
                          <a:effectLst/>
                        </a:rPr>
                        <a:t>Neutron</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0</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1</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nucleus</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extLst>
                  <a:ext uri="{0D108BD9-81ED-4DB2-BD59-A6C34878D82A}">
                    <a16:rowId xmlns:a16="http://schemas.microsoft.com/office/drawing/2014/main" val="2906632050"/>
                  </a:ext>
                </a:extLst>
              </a:tr>
              <a:tr h="950272">
                <a:tc>
                  <a:txBody>
                    <a:bodyPr/>
                    <a:lstStyle/>
                    <a:p>
                      <a:pPr algn="l" fontAlgn="ctr"/>
                      <a:r>
                        <a:rPr lang="en-US" sz="2400">
                          <a:effectLst/>
                        </a:rPr>
                        <a:t>Electron</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–1</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a:effectLst/>
                        </a:rPr>
                        <a:t>0</a:t>
                      </a:r>
                      <a:endParaRPr lang="en-US" sz="24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2400" dirty="0">
                          <a:effectLst/>
                        </a:rPr>
                        <a:t>orbitals</a:t>
                      </a:r>
                      <a:endParaRPr lang="en-US" sz="24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extLst>
                  <a:ext uri="{0D108BD9-81ED-4DB2-BD59-A6C34878D82A}">
                    <a16:rowId xmlns:a16="http://schemas.microsoft.com/office/drawing/2014/main" val="781761969"/>
                  </a:ext>
                </a:extLst>
              </a:tr>
            </a:tbl>
          </a:graphicData>
        </a:graphic>
      </p:graphicFrame>
    </p:spTree>
    <p:extLst>
      <p:ext uri="{BB962C8B-B14F-4D97-AF65-F5344CB8AC3E}">
        <p14:creationId xmlns:p14="http://schemas.microsoft.com/office/powerpoint/2010/main" val="1550540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Anabolic and Catabolic Pathways</a:t>
            </a:r>
          </a:p>
        </p:txBody>
      </p:sp>
      <p:sp>
        <p:nvSpPr>
          <p:cNvPr id="3" name="Content Placeholder 2"/>
          <p:cNvSpPr>
            <a:spLocks noGrp="1"/>
          </p:cNvSpPr>
          <p:nvPr>
            <p:ph type="body" idx="1"/>
          </p:nvPr>
        </p:nvSpPr>
        <p:spPr/>
        <p:txBody>
          <a:bodyPr/>
          <a:lstStyle/>
          <a:p>
            <a:pPr marL="28575" indent="0">
              <a:buNone/>
            </a:pPr>
            <a:r>
              <a:rPr lang="en-US" dirty="0"/>
              <a:t>Anabolic pathways use energy to assemble large molecules form smaller ones. Catabolic pathways break large molecules into small pieces, releasing energy.</a:t>
            </a:r>
          </a:p>
        </p:txBody>
      </p:sp>
      <p:pic>
        <p:nvPicPr>
          <p:cNvPr id="4" name="Picture 3" descr="Anabolic and catabolic pathways are shown. In the anabolic pathway (top), four small molecules have energy added to them to make one large molecule. In the catabolic pathway (bottom), one large molecule is broken down into two components: four small molecules plus energy. "/>
          <p:cNvPicPr>
            <a:picLocks noChangeAspect="1"/>
          </p:cNvPicPr>
          <p:nvPr/>
        </p:nvPicPr>
        <p:blipFill>
          <a:blip r:embed="rId3"/>
          <a:stretch>
            <a:fillRect/>
          </a:stretch>
        </p:blipFill>
        <p:spPr>
          <a:xfrm>
            <a:off x="2286000" y="3373894"/>
            <a:ext cx="7620000" cy="2428875"/>
          </a:xfrm>
          <a:prstGeom prst="rect">
            <a:avLst/>
          </a:prstGeom>
        </p:spPr>
      </p:pic>
    </p:spTree>
    <p:extLst>
      <p:ext uri="{BB962C8B-B14F-4D97-AF65-F5344CB8AC3E}">
        <p14:creationId xmlns:p14="http://schemas.microsoft.com/office/powerpoint/2010/main" val="3639607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Enzymes</a:t>
            </a:r>
          </a:p>
        </p:txBody>
      </p:sp>
      <p:sp>
        <p:nvSpPr>
          <p:cNvPr id="3" name="Content Placeholder 2"/>
          <p:cNvSpPr>
            <a:spLocks noGrp="1"/>
          </p:cNvSpPr>
          <p:nvPr>
            <p:ph type="body" idx="1"/>
          </p:nvPr>
        </p:nvSpPr>
        <p:spPr/>
        <p:txBody>
          <a:bodyPr/>
          <a:lstStyle/>
          <a:p>
            <a:pPr marL="28575" indent="0">
              <a:buNone/>
            </a:pPr>
            <a:r>
              <a:rPr lang="en-US" b="1" dirty="0"/>
              <a:t>Enzymes</a:t>
            </a:r>
            <a:r>
              <a:rPr lang="en-US" dirty="0"/>
              <a:t> are proteins that speed up reactions by reducing the activation energy. Each enzyme typically binds only one substrate. Enzymes are not consumed during a reaction; instead they are available to bind new substrates and catalyze the same reaction repeatedly.</a:t>
            </a:r>
          </a:p>
        </p:txBody>
      </p:sp>
      <p:pic>
        <p:nvPicPr>
          <p:cNvPr id="11266" name="Picture 2" descr="A substrate fits onto the active site of an enzyme. Both the enzyme and substrate are uniquely shaped for one another. The enzyme breaks down the substrate to create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86128"/>
            <a:ext cx="9144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56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Enzymes Work</a:t>
            </a:r>
          </a:p>
        </p:txBody>
      </p:sp>
      <p:sp>
        <p:nvSpPr>
          <p:cNvPr id="4" name="Text Placeholder 3"/>
          <p:cNvSpPr>
            <a:spLocks noGrp="1"/>
          </p:cNvSpPr>
          <p:nvPr>
            <p:ph type="body" idx="1"/>
          </p:nvPr>
        </p:nvSpPr>
        <p:spPr>
          <a:xfrm>
            <a:off x="838200" y="1825625"/>
            <a:ext cx="6539345" cy="4351338"/>
          </a:xfrm>
        </p:spPr>
        <p:txBody>
          <a:bodyPr/>
          <a:lstStyle/>
          <a:p>
            <a:r>
              <a:rPr lang="en-US" sz="2000" dirty="0"/>
              <a:t>An enzyme reduces the energy barrier required to activate the substrate, allowing more substrates to become activated, which increases the rate of product formation. </a:t>
            </a:r>
          </a:p>
          <a:p>
            <a:r>
              <a:rPr lang="en-US" sz="2000" dirty="0"/>
              <a:t>This diagram shows the difference in activation energy in </a:t>
            </a:r>
            <a:r>
              <a:rPr lang="en-US" sz="2000" dirty="0" err="1"/>
              <a:t>uncatalysed</a:t>
            </a:r>
            <a:r>
              <a:rPr lang="en-US" sz="2000" dirty="0"/>
              <a:t> and </a:t>
            </a:r>
            <a:r>
              <a:rPr lang="en-US" sz="2000" dirty="0" err="1"/>
              <a:t>catalysed</a:t>
            </a:r>
            <a:r>
              <a:rPr lang="en-US" sz="2000" dirty="0"/>
              <a:t> reaction.</a:t>
            </a:r>
          </a:p>
        </p:txBody>
      </p:sp>
      <p:pic>
        <p:nvPicPr>
          <p:cNvPr id="12290" name="Picture 2" descr="A noncatalyzed reaction and an enzyme-catalyzed reacti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7562850" y="1609725"/>
            <a:ext cx="4629150" cy="3629025"/>
          </a:xfrm>
        </p:spPr>
      </p:pic>
    </p:spTree>
    <p:extLst>
      <p:ext uri="{BB962C8B-B14F-4D97-AF65-F5344CB8AC3E}">
        <p14:creationId xmlns:p14="http://schemas.microsoft.com/office/powerpoint/2010/main" val="4221391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Open and Closed Systems</a:t>
            </a:r>
          </a:p>
        </p:txBody>
      </p:sp>
      <p:sp>
        <p:nvSpPr>
          <p:cNvPr id="6" name="Content Placeholder 5"/>
          <p:cNvSpPr>
            <a:spLocks noGrp="1"/>
          </p:cNvSpPr>
          <p:nvPr>
            <p:ph type="body" idx="1"/>
          </p:nvPr>
        </p:nvSpPr>
        <p:spPr/>
        <p:txBody>
          <a:bodyPr/>
          <a:lstStyle/>
          <a:p>
            <a:pPr marL="28575" indent="0">
              <a:buNone/>
            </a:pPr>
            <a:r>
              <a:rPr lang="en-US" dirty="0"/>
              <a:t>An </a:t>
            </a:r>
            <a:r>
              <a:rPr lang="en-US" b="1" dirty="0"/>
              <a:t>open system </a:t>
            </a:r>
            <a:r>
              <a:rPr lang="en-US" dirty="0"/>
              <a:t>is one in which energy can be transferred between the system and its surroundings. Biological organisms are open systems. </a:t>
            </a:r>
          </a:p>
          <a:p>
            <a:endParaRPr lang="en-US" dirty="0"/>
          </a:p>
          <a:p>
            <a:pPr marL="28575" indent="0">
              <a:buNone/>
            </a:pPr>
            <a:r>
              <a:rPr lang="en-US" dirty="0"/>
              <a:t>A </a:t>
            </a:r>
            <a:r>
              <a:rPr lang="en-US" b="1" dirty="0"/>
              <a:t>closed system </a:t>
            </a:r>
            <a:r>
              <a:rPr lang="en-US" dirty="0"/>
              <a:t>is one that cannot transfer energy to its surroundings. </a:t>
            </a:r>
          </a:p>
        </p:txBody>
      </p:sp>
    </p:spTree>
    <p:extLst>
      <p:ext uri="{BB962C8B-B14F-4D97-AF65-F5344CB8AC3E}">
        <p14:creationId xmlns:p14="http://schemas.microsoft.com/office/powerpoint/2010/main" val="4261381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3" y="365131"/>
            <a:ext cx="3446463" cy="1325563"/>
          </a:xfrm>
        </p:spPr>
        <p:txBody>
          <a:bodyPr/>
          <a:lstStyle/>
          <a:p>
            <a:r>
              <a:rPr lang="en-US" dirty="0"/>
              <a:t>The First Law of Thermodynamics</a:t>
            </a:r>
          </a:p>
        </p:txBody>
      </p:sp>
      <p:sp>
        <p:nvSpPr>
          <p:cNvPr id="3" name="Content Placeholder 2"/>
          <p:cNvSpPr>
            <a:spLocks noGrp="1"/>
          </p:cNvSpPr>
          <p:nvPr>
            <p:ph type="body" idx="1"/>
          </p:nvPr>
        </p:nvSpPr>
        <p:spPr>
          <a:xfrm>
            <a:off x="2152653" y="1825625"/>
            <a:ext cx="3217209" cy="4351338"/>
          </a:xfrm>
        </p:spPr>
        <p:txBody>
          <a:bodyPr/>
          <a:lstStyle/>
          <a:p>
            <a:pPr marL="28575" indent="0">
              <a:buNone/>
            </a:pPr>
            <a:r>
              <a:rPr lang="en-US" dirty="0"/>
              <a:t>Energy may be transferred from place to place or transformed into different forms, but it cannot be created or destroyed. The diagram shows two common energy transformations. </a:t>
            </a:r>
          </a:p>
        </p:txBody>
      </p:sp>
      <p:pic>
        <p:nvPicPr>
          <p:cNvPr id="13314" name="Picture 2" descr="The left side of this diagram depicts energy being transferred from an ice cream cone to two boys riding a bike. The right side depicts a plant converting light energy into chemical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16" y="0"/>
            <a:ext cx="5068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37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Law of Thermodynamics</a:t>
            </a:r>
          </a:p>
        </p:txBody>
      </p:sp>
      <p:sp>
        <p:nvSpPr>
          <p:cNvPr id="3" name="Content Placeholder 2"/>
          <p:cNvSpPr>
            <a:spLocks noGrp="1"/>
          </p:cNvSpPr>
          <p:nvPr>
            <p:ph type="body" idx="1"/>
          </p:nvPr>
        </p:nvSpPr>
        <p:spPr>
          <a:xfrm>
            <a:off x="2152653" y="1825625"/>
            <a:ext cx="3083379" cy="4351338"/>
          </a:xfrm>
        </p:spPr>
        <p:txBody>
          <a:bodyPr/>
          <a:lstStyle/>
          <a:p>
            <a:pPr marL="28575" indent="0">
              <a:buNone/>
            </a:pPr>
            <a:r>
              <a:rPr lang="en-US" dirty="0"/>
              <a:t>All energy transfers result in the loss of some usable energy. The second law of thermodynamics states that every energy transfer increases the entropy, randomness or disorder, of the universe. Even though living things are highly ordered and maintain a state of low entropy, the entropy of the universe in total is constantly increasing.</a:t>
            </a:r>
          </a:p>
        </p:txBody>
      </p:sp>
      <p:pic>
        <p:nvPicPr>
          <p:cNvPr id="2050" name="Picture 2" descr="This diagram shows that solids have a regular packing arrangement and low entropy, whereas liquids have irregular packing and higher entr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029" y="1690694"/>
            <a:ext cx="51816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1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28575" indent="0">
              <a:buNone/>
            </a:pPr>
            <a:r>
              <a:rPr lang="en-US" dirty="0"/>
              <a:t>An internet commenter says “evolution violates the second law of thermodynamics.” Is this statement correct? Explain.</a:t>
            </a:r>
          </a:p>
        </p:txBody>
      </p:sp>
    </p:spTree>
    <p:extLst>
      <p:ext uri="{BB962C8B-B14F-4D97-AF65-F5344CB8AC3E}">
        <p14:creationId xmlns:p14="http://schemas.microsoft.com/office/powerpoint/2010/main" val="349495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a:t>What are </a:t>
            </a:r>
            <a:r>
              <a:rPr lang="en-US" dirty="0"/>
              <a:t>the building blocks of matter?</a:t>
            </a:r>
          </a:p>
          <a:p>
            <a:r>
              <a:rPr lang="en-US" dirty="0"/>
              <a:t>What are the different types of atomic bonds?</a:t>
            </a:r>
          </a:p>
          <a:p>
            <a:r>
              <a:rPr lang="en-US" dirty="0"/>
              <a:t>How are molecules categorized according to their functional group?</a:t>
            </a:r>
          </a:p>
          <a:p>
            <a:r>
              <a:rPr lang="en-US" dirty="0"/>
              <a:t>Explain the pH scale.</a:t>
            </a:r>
          </a:p>
          <a:p>
            <a:r>
              <a:rPr lang="en-US" dirty="0"/>
              <a:t>Explain basic chemical reactions.</a:t>
            </a:r>
          </a:p>
          <a:p>
            <a:r>
              <a:rPr lang="en-US" dirty="0"/>
              <a:t>What are the first and second laws of thermodynamics?</a:t>
            </a:r>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Atomic Number</a:t>
            </a:r>
          </a:p>
        </p:txBody>
      </p:sp>
      <p:sp>
        <p:nvSpPr>
          <p:cNvPr id="5" name="Content Placeholder 4"/>
          <p:cNvSpPr>
            <a:spLocks noGrp="1"/>
          </p:cNvSpPr>
          <p:nvPr>
            <p:ph type="body" idx="1"/>
          </p:nvPr>
        </p:nvSpPr>
        <p:spPr/>
        <p:txBody>
          <a:bodyPr/>
          <a:lstStyle/>
          <a:p>
            <a:pPr marL="28575" indent="0">
              <a:buNone/>
            </a:pPr>
            <a:r>
              <a:rPr lang="en-US" dirty="0"/>
              <a:t>Atoms of each element contain a characteristic number of protons and electrons. </a:t>
            </a:r>
          </a:p>
          <a:p>
            <a:pPr marL="28575" indent="0">
              <a:buNone/>
            </a:pPr>
            <a:endParaRPr lang="en-US" dirty="0"/>
          </a:p>
          <a:p>
            <a:pPr marL="28575" indent="0">
              <a:buNone/>
            </a:pPr>
            <a:r>
              <a:rPr lang="en-US" dirty="0"/>
              <a:t>The number of protons determines an element’s </a:t>
            </a:r>
            <a:r>
              <a:rPr lang="en-US" b="1" dirty="0"/>
              <a:t>atomic number</a:t>
            </a:r>
            <a:r>
              <a:rPr lang="en-US" dirty="0"/>
              <a:t> and is used to distinguish one element from another. </a:t>
            </a:r>
          </a:p>
        </p:txBody>
      </p:sp>
    </p:spTree>
    <p:extLst>
      <p:ext uri="{BB962C8B-B14F-4D97-AF65-F5344CB8AC3E}">
        <p14:creationId xmlns:p14="http://schemas.microsoft.com/office/powerpoint/2010/main" val="7625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Isotopes</a:t>
            </a:r>
          </a:p>
        </p:txBody>
      </p:sp>
      <p:sp>
        <p:nvSpPr>
          <p:cNvPr id="5" name="Content Placeholder 4"/>
          <p:cNvSpPr>
            <a:spLocks noGrp="1"/>
          </p:cNvSpPr>
          <p:nvPr>
            <p:ph type="body" idx="1"/>
          </p:nvPr>
        </p:nvSpPr>
        <p:spPr/>
        <p:txBody>
          <a:bodyPr/>
          <a:lstStyle/>
          <a:p>
            <a:pPr marL="28575" indent="0">
              <a:buNone/>
            </a:pPr>
            <a:r>
              <a:rPr lang="en-US" dirty="0"/>
              <a:t>Isotopes are different forms of the same atom that vary only in the number of neutrons they possess. </a:t>
            </a:r>
          </a:p>
        </p:txBody>
      </p:sp>
    </p:spTree>
    <p:extLst>
      <p:ext uri="{BB962C8B-B14F-4D97-AF65-F5344CB8AC3E}">
        <p14:creationId xmlns:p14="http://schemas.microsoft.com/office/powerpoint/2010/main" val="192390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Atomic Mass </a:t>
            </a:r>
          </a:p>
        </p:txBody>
      </p:sp>
      <p:sp>
        <p:nvSpPr>
          <p:cNvPr id="5" name="Content Placeholder 4"/>
          <p:cNvSpPr>
            <a:spLocks noGrp="1"/>
          </p:cNvSpPr>
          <p:nvPr>
            <p:ph type="body" idx="1"/>
          </p:nvPr>
        </p:nvSpPr>
        <p:spPr/>
        <p:txBody>
          <a:bodyPr/>
          <a:lstStyle/>
          <a:p>
            <a:pPr marL="28575" indent="0">
              <a:buNone/>
            </a:pPr>
            <a:r>
              <a:rPr lang="en-US" b="1" dirty="0"/>
              <a:t>Atomic mass</a:t>
            </a:r>
            <a:r>
              <a:rPr lang="en-US" dirty="0"/>
              <a:t> is the calculated mean of the mass number for the naturally occurring isotopes of an element.</a:t>
            </a:r>
          </a:p>
        </p:txBody>
      </p:sp>
    </p:spTree>
    <p:extLst>
      <p:ext uri="{BB962C8B-B14F-4D97-AF65-F5344CB8AC3E}">
        <p14:creationId xmlns:p14="http://schemas.microsoft.com/office/powerpoint/2010/main" val="76250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Periodic Table</a:t>
            </a:r>
          </a:p>
        </p:txBody>
      </p:sp>
      <p:pic>
        <p:nvPicPr>
          <p:cNvPr id="7" name="Content Placeholder 6" descr="&quot;The periodic table consists of eighteen groups and seven periods. Two additional rows of elements, known as the lanthanides and actinides, are placed beneath the main table. The lanthanides include elements 57 through 71 and belong in period seven between groups three and four. The actinides include elements 89 through 98 and belong in period eight between the same groups. These elements are placed separately to make the table more compact. For each element, the name, atomic symbol, atomic number, and atomic mass are provided. The atomic number is a whole number that represents the number of protons. The atomic mass, which is the average mass of different isotopes, is estimated to two decimal places. For example, hydrogen has the atomic symbol H, the atomic number 1, and an atomic mass of 1.01. The atomic mass is always larger that the atomic number. For most small elements, the atomic mass is approximately double the atomic number as the number of protons and neutrons is about equal. The elements are divided into three categories: metals, nonmetals and metalloids. These form a diagonal line from period two, group thirteen to period seven, group sixteen. All elements to the left of the metalloids are metals, and all elements to the right are nonmetals.&quot;" title="The Periodic Table"/>
          <p:cNvPicPr>
            <a:picLocks noGrp="1" noChangeAspect="1"/>
          </p:cNvPicPr>
          <p:nvPr>
            <p:ph idx="4294967295"/>
          </p:nvPr>
        </p:nvPicPr>
        <p:blipFill>
          <a:blip r:embed="rId3"/>
          <a:stretch>
            <a:fillRect/>
          </a:stretch>
        </p:blipFill>
        <p:spPr>
          <a:xfrm>
            <a:off x="2299854" y="1358323"/>
            <a:ext cx="6648450" cy="5316538"/>
          </a:xfrm>
          <a:prstGeom prst="rect">
            <a:avLst/>
          </a:prstGeom>
        </p:spPr>
      </p:pic>
    </p:spTree>
    <p:extLst>
      <p:ext uri="{BB962C8B-B14F-4D97-AF65-F5344CB8AC3E}">
        <p14:creationId xmlns:p14="http://schemas.microsoft.com/office/powerpoint/2010/main" val="149992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Periodic Table Organized?</a:t>
            </a:r>
          </a:p>
        </p:txBody>
      </p:sp>
      <p:sp>
        <p:nvSpPr>
          <p:cNvPr id="3" name="Content Placeholder 2"/>
          <p:cNvSpPr>
            <a:spLocks noGrp="1"/>
          </p:cNvSpPr>
          <p:nvPr>
            <p:ph type="body" idx="1"/>
          </p:nvPr>
        </p:nvSpPr>
        <p:spPr/>
        <p:txBody>
          <a:bodyPr/>
          <a:lstStyle/>
          <a:p>
            <a:pPr marL="28575" indent="0">
              <a:buNone/>
            </a:pPr>
            <a:r>
              <a:rPr lang="en-US" dirty="0"/>
              <a:t>The elements are organized and displayed according to their atomic number and are arranged in a series of rows and columns based on shared chemical and physical properties. </a:t>
            </a:r>
          </a:p>
          <a:p>
            <a:pPr marL="28575" indent="0">
              <a:buNone/>
            </a:pPr>
            <a:endParaRPr lang="en-US" dirty="0"/>
          </a:p>
          <a:p>
            <a:pPr marL="28575" indent="0">
              <a:buNone/>
            </a:pPr>
            <a:r>
              <a:rPr lang="en-US" dirty="0"/>
              <a:t>The periodic table also displays the element’s atomic mass.</a:t>
            </a:r>
          </a:p>
        </p:txBody>
      </p:sp>
    </p:spTree>
    <p:extLst>
      <p:ext uri="{BB962C8B-B14F-4D97-AF65-F5344CB8AC3E}">
        <p14:creationId xmlns:p14="http://schemas.microsoft.com/office/powerpoint/2010/main" val="2655281925"/>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3791</TotalTime>
  <Words>3097</Words>
  <Application>Microsoft Macintosh PowerPoint</Application>
  <PresentationFormat>Widescreen</PresentationFormat>
  <Paragraphs>229</Paragraphs>
  <Slides>47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Century Gothic</vt:lpstr>
      <vt:lpstr>Tahoma</vt:lpstr>
      <vt:lpstr>Theme2020</vt:lpstr>
      <vt:lpstr>Chemistry of Life</vt:lpstr>
      <vt:lpstr>Matter</vt:lpstr>
      <vt:lpstr>The Atom</vt:lpstr>
      <vt:lpstr>Protons, Neutrons, and Electrons</vt:lpstr>
      <vt:lpstr>Atomic Number</vt:lpstr>
      <vt:lpstr>Isotopes</vt:lpstr>
      <vt:lpstr>Atomic Mass </vt:lpstr>
      <vt:lpstr>The Periodic Table</vt:lpstr>
      <vt:lpstr>How is the Periodic Table Organized?</vt:lpstr>
      <vt:lpstr>Electron Shells and the Bohr Model</vt:lpstr>
      <vt:lpstr>Energy Levels</vt:lpstr>
      <vt:lpstr>The Octet Rule</vt:lpstr>
      <vt:lpstr>Electron Orbitals</vt:lpstr>
      <vt:lpstr>Contrasting Orbitals with the Bohr Model</vt:lpstr>
      <vt:lpstr>Chemical Bonds</vt:lpstr>
      <vt:lpstr>Chemical Bonds and Molecules</vt:lpstr>
      <vt:lpstr>Ions</vt:lpstr>
      <vt:lpstr>Electron Transfer</vt:lpstr>
      <vt:lpstr>Covalent Bonds</vt:lpstr>
      <vt:lpstr>Types of Covalent Bonds</vt:lpstr>
      <vt:lpstr>Common Covalent Bonds</vt:lpstr>
      <vt:lpstr>Hydrogen Bonds</vt:lpstr>
      <vt:lpstr>Hydrogen Bonds in DNA</vt:lpstr>
      <vt:lpstr>Functional Groups</vt:lpstr>
      <vt:lpstr>Hydroxyl</vt:lpstr>
      <vt:lpstr>Carboxyl</vt:lpstr>
      <vt:lpstr>Amino</vt:lpstr>
      <vt:lpstr>Phosphate</vt:lpstr>
      <vt:lpstr>Methyl</vt:lpstr>
      <vt:lpstr>Carbonyl</vt:lpstr>
      <vt:lpstr>Sulfhydryl</vt:lpstr>
      <vt:lpstr>Acids</vt:lpstr>
      <vt:lpstr>Bases</vt:lpstr>
      <vt:lpstr>The pH Scale</vt:lpstr>
      <vt:lpstr>Buffers</vt:lpstr>
      <vt:lpstr>Chemical Reactions</vt:lpstr>
      <vt:lpstr>Compounds</vt:lpstr>
      <vt:lpstr>Chemical Equations</vt:lpstr>
      <vt:lpstr>Types of Chemical Reactions</vt:lpstr>
      <vt:lpstr>Anabolic and Catabolic Pathways</vt:lpstr>
      <vt:lpstr>Enzymes</vt:lpstr>
      <vt:lpstr>How Enzymes Work</vt:lpstr>
      <vt:lpstr>Open and Closed Systems</vt:lpstr>
      <vt:lpstr>The First Law of Thermodynamics</vt:lpstr>
      <vt:lpstr>The Second Law of Thermodynamics</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170</cp:revision>
  <dcterms:created xsi:type="dcterms:W3CDTF">2017-01-24T14:54:50Z</dcterms:created>
  <dcterms:modified xsi:type="dcterms:W3CDTF">2020-07-20T23:12:59Z</dcterms:modified>
</cp:coreProperties>
</file>