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92" r:id="rId1"/>
  </p:sldMasterIdLst>
  <p:notesMasterIdLst>
    <p:notesMasterId r:id="rId68"/>
  </p:notesMasterIdLst>
  <p:sldIdLst>
    <p:sldId id="256" r:id="rId2"/>
    <p:sldId id="389" r:id="rId3"/>
    <p:sldId id="359" r:id="rId4"/>
    <p:sldId id="361" r:id="rId5"/>
    <p:sldId id="362" r:id="rId6"/>
    <p:sldId id="360" r:id="rId7"/>
    <p:sldId id="391" r:id="rId8"/>
    <p:sldId id="392" r:id="rId9"/>
    <p:sldId id="393" r:id="rId10"/>
    <p:sldId id="395" r:id="rId11"/>
    <p:sldId id="394" r:id="rId12"/>
    <p:sldId id="396" r:id="rId13"/>
    <p:sldId id="399" r:id="rId14"/>
    <p:sldId id="397" r:id="rId15"/>
    <p:sldId id="398" r:id="rId16"/>
    <p:sldId id="400" r:id="rId17"/>
    <p:sldId id="403" r:id="rId18"/>
    <p:sldId id="401" r:id="rId19"/>
    <p:sldId id="402" r:id="rId20"/>
    <p:sldId id="407" r:id="rId21"/>
    <p:sldId id="404" r:id="rId22"/>
    <p:sldId id="405" r:id="rId23"/>
    <p:sldId id="406" r:id="rId24"/>
    <p:sldId id="409" r:id="rId25"/>
    <p:sldId id="410" r:id="rId26"/>
    <p:sldId id="411" r:id="rId27"/>
    <p:sldId id="412" r:id="rId28"/>
    <p:sldId id="413" r:id="rId29"/>
    <p:sldId id="414" r:id="rId30"/>
    <p:sldId id="416" r:id="rId31"/>
    <p:sldId id="415" r:id="rId32"/>
    <p:sldId id="417" r:id="rId33"/>
    <p:sldId id="419" r:id="rId34"/>
    <p:sldId id="420" r:id="rId35"/>
    <p:sldId id="418" r:id="rId36"/>
    <p:sldId id="421" r:id="rId37"/>
    <p:sldId id="422" r:id="rId38"/>
    <p:sldId id="424" r:id="rId39"/>
    <p:sldId id="425" r:id="rId40"/>
    <p:sldId id="443" r:id="rId41"/>
    <p:sldId id="444" r:id="rId42"/>
    <p:sldId id="426" r:id="rId43"/>
    <p:sldId id="447" r:id="rId44"/>
    <p:sldId id="445" r:id="rId45"/>
    <p:sldId id="442" r:id="rId46"/>
    <p:sldId id="446" r:id="rId47"/>
    <p:sldId id="448" r:id="rId48"/>
    <p:sldId id="449" r:id="rId49"/>
    <p:sldId id="450" r:id="rId50"/>
    <p:sldId id="428" r:id="rId51"/>
    <p:sldId id="429" r:id="rId52"/>
    <p:sldId id="430" r:id="rId53"/>
    <p:sldId id="431" r:id="rId54"/>
    <p:sldId id="432" r:id="rId55"/>
    <p:sldId id="390" r:id="rId56"/>
    <p:sldId id="433" r:id="rId57"/>
    <p:sldId id="451" r:id="rId58"/>
    <p:sldId id="434" r:id="rId59"/>
    <p:sldId id="435" r:id="rId60"/>
    <p:sldId id="436" r:id="rId61"/>
    <p:sldId id="441" r:id="rId62"/>
    <p:sldId id="437" r:id="rId63"/>
    <p:sldId id="438" r:id="rId64"/>
    <p:sldId id="439" r:id="rId65"/>
    <p:sldId id="440" r:id="rId66"/>
    <p:sldId id="273" r:id="rId67"/>
  </p:sldIdLst>
  <p:sldSz cx="12192000" cy="6858000"/>
  <p:notesSz cx="6858000" cy="9144000"/>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Sarah Liebman" initials="SL" lastIdx="1" clrIdx="0"/>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5F9FD"/>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B301B821-A1FF-4177-AEE7-76D212191A09}" styleName="Medium Style 1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a:noFill/>
            </a:ln>
          </a:insideV>
        </a:tcBdr>
        <a:fill>
          <a:solidFill>
            <a:schemeClr val="lt1"/>
          </a:solidFill>
        </a:fill>
      </a:tcStyle>
    </a:wholeTbl>
    <a:band1H>
      <a:tcStyle>
        <a:tcBdr/>
        <a:fill>
          <a:solidFill>
            <a:schemeClr val="accent1">
              <a:tint val="20000"/>
            </a:schemeClr>
          </a:solidFill>
        </a:fill>
      </a:tcStyle>
    </a:band1H>
    <a:band1V>
      <a:tcStyle>
        <a:tcBdr/>
        <a:fill>
          <a:solidFill>
            <a:schemeClr val="accent1">
              <a:tint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solidFill>
            <a:schemeClr val="lt1"/>
          </a:solidFill>
        </a:fill>
      </a:tcStyle>
    </a:lastRow>
    <a:firstRow>
      <a:tcTxStyle b="on">
        <a:fontRef idx="minor">
          <a:scrgbClr r="0" g="0" b="0"/>
        </a:fontRef>
        <a:schemeClr val="lt1"/>
      </a:tcTxStyle>
      <a:tcStyle>
        <a:tcBdr/>
        <a:fill>
          <a:solidFill>
            <a:schemeClr val="accent1"/>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69012ECD-51FC-41F1-AA8D-1B2483CD663E}" styleName="Light Style 2 - Accent 1">
    <a:wholeTbl>
      <a:tcTxStyle>
        <a:fontRef idx="minor">
          <a:scrgbClr r="0" g="0" b="0"/>
        </a:fontRef>
        <a:schemeClr val="tx1"/>
      </a:tcTxStyle>
      <a:tcStyle>
        <a:tcBdr>
          <a:left>
            <a:lnRef idx="1">
              <a:schemeClr val="accent1"/>
            </a:lnRef>
          </a:left>
          <a:right>
            <a:lnRef idx="1">
              <a:schemeClr val="accent1"/>
            </a:lnRef>
          </a:right>
          <a:top>
            <a:lnRef idx="1">
              <a:schemeClr val="accent1"/>
            </a:lnRef>
          </a:top>
          <a:bottom>
            <a:lnRef idx="1">
              <a:schemeClr val="accent1"/>
            </a:lnRef>
          </a:bottom>
          <a:insideH>
            <a:ln>
              <a:noFill/>
            </a:ln>
          </a:insideH>
          <a:insideV>
            <a:ln>
              <a:noFill/>
            </a:ln>
          </a:insideV>
        </a:tcBdr>
        <a:fill>
          <a:noFill/>
        </a:fill>
      </a:tcStyle>
    </a:wholeTbl>
    <a:band1H>
      <a:tcStyle>
        <a:tcBdr>
          <a:top>
            <a:lnRef idx="1">
              <a:schemeClr val="accent1"/>
            </a:lnRef>
          </a:top>
          <a:bottom>
            <a:lnRef idx="1">
              <a:schemeClr val="accent1"/>
            </a:lnRef>
          </a:bottom>
        </a:tcBdr>
      </a:tcStyle>
    </a:band1H>
    <a:band1V>
      <a:tcStyle>
        <a:tcBdr>
          <a:left>
            <a:lnRef idx="1">
              <a:schemeClr val="accent1"/>
            </a:lnRef>
          </a:left>
          <a:right>
            <a:lnRef idx="1">
              <a:schemeClr val="accent1"/>
            </a:lnRef>
          </a:right>
        </a:tcBdr>
      </a:tcStyle>
    </a:band1V>
    <a:band2V>
      <a:tcStyle>
        <a:tcBdr>
          <a:left>
            <a:lnRef idx="1">
              <a:schemeClr val="accent1"/>
            </a:lnRef>
          </a:left>
          <a:right>
            <a:lnRef idx="1">
              <a:schemeClr val="accent1"/>
            </a:lnRef>
          </a:right>
        </a:tcBdr>
      </a:tcStyle>
    </a:band2V>
    <a:lastCol>
      <a:tcTxStyle b="on"/>
      <a:tcStyle>
        <a:tcBdr/>
      </a:tcStyle>
    </a:lastCol>
    <a:firstCol>
      <a:tcTxStyle b="on"/>
      <a:tcStyle>
        <a:tcBdr/>
      </a:tcStyle>
    </a:firstCol>
    <a:lastRow>
      <a:tcTxStyle b="on"/>
      <a:tcStyle>
        <a:tcBdr>
          <a:top>
            <a:ln w="50800" cmpd="dbl">
              <a:solidFill>
                <a:schemeClr val="accent1"/>
              </a:solidFill>
            </a:ln>
          </a:top>
        </a:tcBdr>
      </a:tcStyle>
    </a:lastRow>
    <a:firstRow>
      <a:tcTxStyle b="on">
        <a:fontRef idx="minor">
          <a:scrgbClr r="0" g="0" b="0"/>
        </a:fontRef>
        <a:schemeClr val="bg1"/>
      </a:tcTxStyle>
      <a:tcStyle>
        <a:tcBdr/>
        <a:fillRef idx="1">
          <a:schemeClr val="accent1"/>
        </a:fillRef>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43790" autoAdjust="0"/>
    <p:restoredTop sz="86447" autoAdjust="0"/>
  </p:normalViewPr>
  <p:slideViewPr>
    <p:cSldViewPr snapToGrid="0">
      <p:cViewPr>
        <p:scale>
          <a:sx n="79" d="100"/>
          <a:sy n="79" d="100"/>
        </p:scale>
        <p:origin x="144" y="776"/>
      </p:cViewPr>
      <p:guideLst>
        <p:guide orient="horz" pos="2160"/>
        <p:guide pos="3840"/>
      </p:guideLst>
    </p:cSldViewPr>
  </p:slideViewPr>
  <p:outlineViewPr>
    <p:cViewPr>
      <p:scale>
        <a:sx n="33" d="100"/>
        <a:sy n="33" d="100"/>
      </p:scale>
      <p:origin x="0" y="-40752"/>
    </p:cViewPr>
    <p:sldLst>
      <p:sld r:id="rId1" collapse="1"/>
    </p:sldLst>
  </p:outlineViewPr>
  <p:notesTextViewPr>
    <p:cViewPr>
      <p:scale>
        <a:sx n="1" d="1"/>
        <a:sy n="1" d="1"/>
      </p:scale>
      <p:origin x="0" y="0"/>
    </p:cViewPr>
  </p:notesTextViewPr>
  <p:notesViewPr>
    <p:cSldViewPr snapToGrid="0">
      <p:cViewPr varScale="1">
        <p:scale>
          <a:sx n="52" d="100"/>
          <a:sy n="52" d="100"/>
        </p:scale>
        <p:origin x="2862" y="96"/>
      </p:cViewPr>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commentAuthors" Target="commentAuthors.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theme" Target="theme/theme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 Type="http://schemas.openxmlformats.org/officeDocument/2006/relationships/slide" Target="slides/slide6.xml"/><Relationship Id="rId71" Type="http://schemas.openxmlformats.org/officeDocument/2006/relationships/viewProps" Target="viewProps.xml"/></Relationships>
</file>

<file path=ppt/_rels/viewProps.xml.rels><?xml version="1.0" encoding="UTF-8" standalone="yes"?>
<Relationships xmlns="http://schemas.openxmlformats.org/package/2006/relationships"><Relationship Id="rId1" Type="http://schemas.openxmlformats.org/officeDocument/2006/relationships/slide" Target="slides/slide35.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atin typeface="Tahoma" panose="020B0604030504040204" pitchFamily="34" charset="0"/>
              </a:defRPr>
            </a:lvl1pPr>
          </a:lstStyle>
          <a:p>
            <a:endParaRPr lang="en-US" dirty="0"/>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atin typeface="Tahoma" panose="020B0604030504040204" pitchFamily="34" charset="0"/>
              </a:defRPr>
            </a:lvl1pPr>
          </a:lstStyle>
          <a:p>
            <a:fld id="{EE334AF8-4DBC-4D52-BC39-DA880392D7D5}" type="datetimeFigureOut">
              <a:rPr lang="en-US" smtClean="0"/>
              <a:pPr/>
              <a:t>7/15/20</a:t>
            </a:fld>
            <a:endParaRPr lang="en-US" dirty="0"/>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atin typeface="Tahoma" panose="020B0604030504040204" pitchFamily="34" charset="0"/>
              </a:defRPr>
            </a:lvl1pPr>
          </a:lstStyle>
          <a:p>
            <a:endParaRPr lang="en-US"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atin typeface="Tahoma" panose="020B0604030504040204" pitchFamily="34" charset="0"/>
              </a:defRPr>
            </a:lvl1pPr>
          </a:lstStyle>
          <a:p>
            <a:fld id="{B1E6DF9A-4138-4CE9-A2AE-AB9413786FF0}" type="slidenum">
              <a:rPr lang="en-US" smtClean="0"/>
              <a:pPr/>
              <a:t>‹#›</a:t>
            </a:fld>
            <a:endParaRPr lang="en-US" dirty="0"/>
          </a:p>
        </p:txBody>
      </p:sp>
    </p:spTree>
    <p:extLst>
      <p:ext uri="{BB962C8B-B14F-4D97-AF65-F5344CB8AC3E}">
        <p14:creationId xmlns:p14="http://schemas.microsoft.com/office/powerpoint/2010/main" val="337607882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Tahoma" panose="020B0604030504040204" pitchFamily="34" charset="0"/>
        <a:ea typeface="+mn-ea"/>
        <a:cs typeface="+mn-cs"/>
      </a:defRPr>
    </a:lvl1pPr>
    <a:lvl2pPr marL="457200" algn="l" defTabSz="914400" rtl="0" eaLnBrk="1" latinLnBrk="0" hangingPunct="1">
      <a:defRPr sz="1200" kern="1200">
        <a:solidFill>
          <a:schemeClr val="tx1"/>
        </a:solidFill>
        <a:latin typeface="Tahoma" panose="020B0604030504040204" pitchFamily="34" charset="0"/>
        <a:ea typeface="+mn-ea"/>
        <a:cs typeface="+mn-cs"/>
      </a:defRPr>
    </a:lvl2pPr>
    <a:lvl3pPr marL="914400" algn="l" defTabSz="914400" rtl="0" eaLnBrk="1" latinLnBrk="0" hangingPunct="1">
      <a:defRPr sz="1200" kern="1200">
        <a:solidFill>
          <a:schemeClr val="tx1"/>
        </a:solidFill>
        <a:latin typeface="Tahoma" panose="020B0604030504040204" pitchFamily="34" charset="0"/>
        <a:ea typeface="+mn-ea"/>
        <a:cs typeface="+mn-cs"/>
      </a:defRPr>
    </a:lvl3pPr>
    <a:lvl4pPr marL="1371600" algn="l" defTabSz="914400" rtl="0" eaLnBrk="1" latinLnBrk="0" hangingPunct="1">
      <a:defRPr sz="1200" kern="1200">
        <a:solidFill>
          <a:schemeClr val="tx1"/>
        </a:solidFill>
        <a:latin typeface="Tahoma" panose="020B0604030504040204" pitchFamily="34" charset="0"/>
        <a:ea typeface="+mn-ea"/>
        <a:cs typeface="+mn-cs"/>
      </a:defRPr>
    </a:lvl4pPr>
    <a:lvl5pPr marL="1828800" algn="l" defTabSz="914400" rtl="0" eaLnBrk="1" latinLnBrk="0" hangingPunct="1">
      <a:defRPr sz="1200" kern="1200">
        <a:solidFill>
          <a:schemeClr val="tx1"/>
        </a:solidFill>
        <a:latin typeface="Tahoma" panose="020B0604030504040204" pitchFamily="34"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3" Type="http://schemas.openxmlformats.org/officeDocument/2006/relationships/hyperlink" Target="https://courses.lumenlearning.com/wm-biology1/" TargetMode="External"/><Relationship Id="rId2" Type="http://schemas.openxmlformats.org/officeDocument/2006/relationships/slide" Target="../slides/slide1.xml"/><Relationship Id="rId1" Type="http://schemas.openxmlformats.org/officeDocument/2006/relationships/notesMaster" Target="../notesMasters/notesMaster1.xml"/><Relationship Id="rId5" Type="http://schemas.openxmlformats.org/officeDocument/2006/relationships/hyperlink" Target="https://creativecommons.org/licenses/by/4.0/" TargetMode="External"/><Relationship Id="rId4" Type="http://schemas.openxmlformats.org/officeDocument/2006/relationships/hyperlink" Target="http://www.cellimagelibrary.org/images/12597" TargetMode="External"/></Relationships>
</file>

<file path=ppt/notesSlides/_rels/notesSlide2.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2.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3" Type="http://schemas.openxmlformats.org/officeDocument/2006/relationships/hyperlink" Target="https://www.khanacademy.org/science/biology/cellular-molecular-biology/intro-to-cell-division/a/dna-and-chromosomes-article" TargetMode="External"/><Relationship Id="rId2" Type="http://schemas.openxmlformats.org/officeDocument/2006/relationships/slide" Target="../slides/slide4.xml"/><Relationship Id="rId1" Type="http://schemas.openxmlformats.org/officeDocument/2006/relationships/notesMaster" Target="../notesMasters/notesMaster1.xml"/><Relationship Id="rId4" Type="http://schemas.openxmlformats.org/officeDocument/2006/relationships/hyperlink" Target="https://creativecommons.org/licenses/by-nc-sa/4.0/" TargetMode="Externa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3" Type="http://schemas.openxmlformats.org/officeDocument/2006/relationships/hyperlink" Target="https://www.khanacademy.org/science/biology/cellular-molecular-biology/intro-to-cell-division/a/dna-and-chromosomes-article" TargetMode="External"/><Relationship Id="rId2" Type="http://schemas.openxmlformats.org/officeDocument/2006/relationships/slide" Target="../slides/slide7.xml"/><Relationship Id="rId1" Type="http://schemas.openxmlformats.org/officeDocument/2006/relationships/notesMaster" Target="../notesMasters/notesMaster1.xml"/><Relationship Id="rId4" Type="http://schemas.openxmlformats.org/officeDocument/2006/relationships/hyperlink" Target="https://creativecommons.org/licenses/by-nc-sa/4.0/" TargetMode="External"/></Relationships>
</file>

<file path=ppt/notesSlides/_rels/notesSlide7.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9.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11.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s://commons.wikimedia.org/wiki/File:Mitosis_diagram.jpg" TargetMode="External"/><Relationship Id="rId2" Type="http://schemas.openxmlformats.org/officeDocument/2006/relationships/slide" Target="../slides/slide17.xml"/><Relationship Id="rId1" Type="http://schemas.openxmlformats.org/officeDocument/2006/relationships/notesMaster" Target="../notesMasters/notesMaster1.xml"/><Relationship Id="rId4" Type="http://schemas.openxmlformats.org/officeDocument/2006/relationships/hyperlink" Target="https://creativecommons.org/licenses/by-sa/4.0/" TargetMode="External"/></Relationships>
</file>

<file path=ppt/notesSlides/_rels/notesSlide10.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20.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1.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24.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2.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25.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28.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5.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29.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6.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30.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7.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32.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35.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0.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37.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1.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39.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42.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45.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52.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3.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53.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4.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54.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5.xml.rels><?xml version="1.0" encoding="UTF-8" standalone="yes"?>
<Relationships xmlns="http://schemas.openxmlformats.org/package/2006/relationships"><Relationship Id="rId3" Type="http://schemas.openxmlformats.org/officeDocument/2006/relationships/hyperlink" Target="https://www.khanacademy.org/science/biology/cellular-molecular-biology/meiosis/a/phases-of-meiosis" TargetMode="External"/><Relationship Id="rId2" Type="http://schemas.openxmlformats.org/officeDocument/2006/relationships/slide" Target="../slides/slide56.xml"/><Relationship Id="rId1" Type="http://schemas.openxmlformats.org/officeDocument/2006/relationships/notesMaster" Target="../notesMasters/notesMaster1.xml"/><Relationship Id="rId4" Type="http://schemas.openxmlformats.org/officeDocument/2006/relationships/hyperlink" Target="https://creativecommons.org/licenses/by-nc-sa/4.0/" TargetMode="External"/></Relationships>
</file>

<file path=ppt/notesSlides/_rels/notesSlide36.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58.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7.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59.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8.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60.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9.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61.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40.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62.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sz="1200" b="0" i="0" u="none" strike="noStrike" kern="1200" dirty="0">
                <a:solidFill>
                  <a:schemeClr val="tx1"/>
                </a:solidFill>
                <a:effectLst/>
                <a:ea typeface="Tahoma" panose="020B0604030504040204" pitchFamily="34" charset="0"/>
                <a:cs typeface="Tahoma" panose="020B0604030504040204" pitchFamily="34" charset="0"/>
              </a:rPr>
              <a:t>All text in these slides is taken </a:t>
            </a:r>
            <a:r>
              <a:rPr lang="en-US" dirty="0">
                <a:ea typeface="Tahoma" panose="020B0604030504040204" pitchFamily="34" charset="0"/>
                <a:cs typeface="Tahoma" panose="020B0604030504040204" pitchFamily="34" charset="0"/>
              </a:rPr>
              <a:t>from </a:t>
            </a:r>
            <a:r>
              <a:rPr lang="en-US" dirty="0">
                <a:ea typeface="Tahoma" panose="020B0604030504040204" pitchFamily="34" charset="0"/>
                <a:cs typeface="Tahoma" panose="020B0604030504040204" pitchFamily="34" charset="0"/>
                <a:hlinkClick r:id="rId3"/>
              </a:rPr>
              <a:t>https://courses.lumenlearning.com/wm-biology1/</a:t>
            </a:r>
            <a:r>
              <a:rPr lang="en-US" dirty="0">
                <a:ea typeface="Tahoma" panose="020B0604030504040204" pitchFamily="34" charset="0"/>
                <a:cs typeface="Tahoma" panose="020B0604030504040204" pitchFamily="34" charset="0"/>
              </a:rPr>
              <a:t> </a:t>
            </a:r>
            <a:r>
              <a:rPr lang="en-US" sz="1200" b="0" i="0" u="none" strike="noStrike" kern="1200" dirty="0">
                <a:solidFill>
                  <a:schemeClr val="tx1"/>
                </a:solidFill>
                <a:effectLst/>
                <a:ea typeface="Tahoma" panose="020B0604030504040204" pitchFamily="34" charset="0"/>
                <a:cs typeface="Tahoma" panose="020B0604030504040204" pitchFamily="34" charset="0"/>
              </a:rPr>
              <a:t>where it is published under one or more open licenses.</a:t>
            </a:r>
            <a:endParaRPr lang="en-US" b="0" dirty="0">
              <a:effectLst/>
              <a:ea typeface="Tahoma" panose="020B0604030504040204" pitchFamily="34" charset="0"/>
              <a:cs typeface="Tahoma" panose="020B0604030504040204" pitchFamily="34" charset="0"/>
            </a:endParaRPr>
          </a:p>
          <a:p>
            <a:r>
              <a:rPr lang="en-US" sz="1200" b="0" i="0" u="none" strike="noStrike" kern="1200" dirty="0">
                <a:solidFill>
                  <a:schemeClr val="tx1"/>
                </a:solidFill>
                <a:effectLst/>
                <a:ea typeface="Tahoma" panose="020B0604030504040204" pitchFamily="34" charset="0"/>
                <a:cs typeface="Tahoma" panose="020B0604030504040204" pitchFamily="34" charset="0"/>
              </a:rPr>
              <a:t>All images in these slides are attributed in the notes of the slide on which they appear and licensed as indicated.</a:t>
            </a:r>
          </a:p>
          <a:p>
            <a:endParaRPr lang="en-US" sz="1200" b="0" i="0" u="none" strike="noStrike" kern="1200" dirty="0">
              <a:solidFill>
                <a:schemeClr val="tx1"/>
              </a:solidFill>
              <a:effectLst/>
              <a:ea typeface="Tahoma" panose="020B0604030504040204" pitchFamily="34" charset="0"/>
              <a:cs typeface="Tahoma" panose="020B060403050404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Cover Image: "CIL:12597." Authored by: Anna Baccei and Marian Rice. Provided by: Mount Holyoke College. Located at: </a:t>
            </a:r>
            <a:r>
              <a:rPr lang="en-US" sz="1200" b="0" i="0" u="sng" kern="1200" dirty="0">
                <a:solidFill>
                  <a:schemeClr val="tx1"/>
                </a:solidFill>
                <a:effectLst/>
                <a:latin typeface="Tahoma" panose="020B0604030504040204" pitchFamily="34" charset="0"/>
                <a:ea typeface="+mn-ea"/>
                <a:cs typeface="+mn-cs"/>
                <a:hlinkClick r:id="rId4"/>
              </a:rPr>
              <a:t>http://www.cellimagelibrary.org/images/12597</a:t>
            </a:r>
            <a:r>
              <a:rPr lang="en-US" sz="1200" b="0" i="0" kern="1200" dirty="0">
                <a:solidFill>
                  <a:schemeClr val="tx1"/>
                </a:solidFill>
                <a:effectLst/>
                <a:latin typeface="Tahoma" panose="020B0604030504040204" pitchFamily="34" charset="0"/>
                <a:ea typeface="+mn-ea"/>
                <a:cs typeface="+mn-cs"/>
              </a:rPr>
              <a:t>. Content Type: CC Licensed Content, Shared Previously. License: </a:t>
            </a:r>
            <a:r>
              <a:rPr lang="en-US" sz="1200" b="0" i="0" u="sng" kern="1200" dirty="0">
                <a:solidFill>
                  <a:schemeClr val="tx1"/>
                </a:solidFill>
                <a:effectLst/>
                <a:latin typeface="Tahoma" panose="020B0604030504040204" pitchFamily="34" charset="0"/>
                <a:ea typeface="+mn-ea"/>
                <a:cs typeface="+mn-cs"/>
                <a:hlinkClick r:id="rId5"/>
              </a:rPr>
              <a:t>CC BY: Attribution</a:t>
            </a:r>
            <a:r>
              <a:rPr lang="en-US" sz="1200" b="0" i="0" kern="1200" dirty="0">
                <a:solidFill>
                  <a:schemeClr val="tx1"/>
                </a:solidFill>
                <a:effectLst/>
                <a:latin typeface="Tahoma" panose="020B0604030504040204" pitchFamily="34" charset="0"/>
                <a:ea typeface="+mn-ea"/>
                <a:cs typeface="+mn-cs"/>
              </a:rPr>
              <a:t>.</a:t>
            </a:r>
            <a:endParaRPr lang="en-US" sz="1200" b="0" i="0" u="none" strike="noStrike" kern="1200" dirty="0">
              <a:solidFill>
                <a:schemeClr val="tx1"/>
              </a:solidFill>
              <a:effectLst/>
              <a:ea typeface="Tahoma" panose="020B0604030504040204" pitchFamily="34" charset="0"/>
              <a:cs typeface="Tahoma" panose="020B0604030504040204" pitchFamily="34" charset="0"/>
            </a:endParaRPr>
          </a:p>
          <a:p>
            <a:endParaRPr lang="en-US" sz="1200" b="0" i="0" u="none" strike="noStrike" kern="1200" dirty="0">
              <a:solidFill>
                <a:schemeClr val="tx1"/>
              </a:solidFill>
              <a:effectLst/>
              <a:ea typeface="Tahoma" panose="020B0604030504040204" pitchFamily="34" charset="0"/>
              <a:cs typeface="Tahoma" panose="020B0604030504040204" pitchFamily="34" charset="0"/>
            </a:endParaRPr>
          </a:p>
        </p:txBody>
      </p:sp>
      <p:sp>
        <p:nvSpPr>
          <p:cNvPr id="4" name="Slide Number Placeholder 3"/>
          <p:cNvSpPr>
            <a:spLocks noGrp="1"/>
          </p:cNvSpPr>
          <p:nvPr>
            <p:ph type="sldNum" sz="quarter" idx="10"/>
          </p:nvPr>
        </p:nvSpPr>
        <p:spPr/>
        <p:txBody>
          <a:bodyPr/>
          <a:lstStyle/>
          <a:p>
            <a:fld id="{B1E6DF9A-4138-4CE9-A2AE-AB9413786FF0}" type="slidenum">
              <a:rPr lang="en-US" smtClean="0"/>
              <a:t>1</a:t>
            </a:fld>
            <a:endParaRPr lang="en-US"/>
          </a:p>
        </p:txBody>
      </p:sp>
    </p:spTree>
    <p:extLst>
      <p:ext uri="{BB962C8B-B14F-4D97-AF65-F5344CB8AC3E}">
        <p14:creationId xmlns:p14="http://schemas.microsoft.com/office/powerpoint/2010/main" val="195459203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(a) divides to form two cells, visible by scanning electron microscopy. After four rounds of cell division, (b) there are 16 cells, as seen in this SEM image. After many rounds of cell division, the individual develops into a complex, multicellular organism, as seen in this (c) mature sea urchin. (credit a: modification of work by Evelyn Spiegel, Louisa Howard; credit b: modification of work by Evelyn Spiegel, Louisa Howard; credit c: modification of work by Marco </a:t>
            </a:r>
            <a:r>
              <a:rPr lang="en-US" sz="1200" b="0" i="0" kern="1200" dirty="0" err="1">
                <a:solidFill>
                  <a:schemeClr val="tx1"/>
                </a:solidFill>
                <a:effectLst/>
                <a:latin typeface="Tahoma" panose="020B0604030504040204" pitchFamily="34" charset="0"/>
                <a:ea typeface="+mn-ea"/>
                <a:cs typeface="+mn-cs"/>
              </a:rPr>
              <a:t>Busdraghi</a:t>
            </a:r>
            <a:r>
              <a:rPr lang="en-US" sz="1200" b="0" i="0" kern="1200" dirty="0">
                <a:solidFill>
                  <a:schemeClr val="tx1"/>
                </a:solidFill>
                <a:effectLst/>
                <a:latin typeface="Tahoma" panose="020B0604030504040204" pitchFamily="34" charset="0"/>
                <a:ea typeface="+mn-ea"/>
                <a:cs typeface="+mn-cs"/>
              </a:rPr>
              <a:t>; scale-bar data from Matt Russell)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2</a:t>
            </a:fld>
            <a:endParaRPr lang="en-US" dirty="0"/>
          </a:p>
        </p:txBody>
      </p:sp>
    </p:spTree>
    <p:extLst>
      <p:ext uri="{BB962C8B-B14F-4D97-AF65-F5344CB8AC3E}">
        <p14:creationId xmlns:p14="http://schemas.microsoft.com/office/powerpoint/2010/main" val="263972485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a:t>
            </a:fld>
            <a:endParaRPr lang="en-US" dirty="0"/>
          </a:p>
        </p:txBody>
      </p:sp>
    </p:spTree>
    <p:extLst>
      <p:ext uri="{BB962C8B-B14F-4D97-AF65-F5344CB8AC3E}">
        <p14:creationId xmlns:p14="http://schemas.microsoft.com/office/powerpoint/2010/main" val="127094449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Tahoma" panose="020B0604030504040204" pitchFamily="34" charset="0"/>
                <a:ea typeface="+mn-ea"/>
                <a:cs typeface="+mn-cs"/>
              </a:rPr>
              <a:t>Chromosomes.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Khan Academy.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https://www.khanacademy.org/science/biology/cellular-molecular-biology/intro-to-cell-division/a/dna-and-chromosomes-article</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BY-NC-SA: Attribution-</a:t>
            </a:r>
            <a:r>
              <a:rPr lang="en-US" sz="1200" b="1" i="1" u="sng" kern="1200" dirty="0" err="1">
                <a:solidFill>
                  <a:schemeClr val="tx1"/>
                </a:solidFill>
                <a:effectLst/>
                <a:latin typeface="Tahoma" panose="020B0604030504040204" pitchFamily="34" charset="0"/>
                <a:ea typeface="+mn-ea"/>
                <a:cs typeface="+mn-cs"/>
                <a:hlinkClick r:id="rId4"/>
              </a:rPr>
              <a:t>NonCommercial</a:t>
            </a:r>
            <a:r>
              <a:rPr lang="en-US" sz="1200" b="1" i="1" u="sng" kern="1200" dirty="0">
                <a:solidFill>
                  <a:schemeClr val="tx1"/>
                </a:solidFill>
                <a:effectLst/>
                <a:latin typeface="Tahoma" panose="020B0604030504040204" pitchFamily="34" charset="0"/>
                <a:ea typeface="+mn-ea"/>
                <a:cs typeface="+mn-cs"/>
                <a:hlinkClick r:id="rId4"/>
              </a:rPr>
              <a:t>-</a:t>
            </a:r>
            <a:r>
              <a:rPr lang="en-US" sz="1200" b="1" i="1" u="sng" kern="1200" dirty="0" err="1">
                <a:solidFill>
                  <a:schemeClr val="tx1"/>
                </a:solidFill>
                <a:effectLst/>
                <a:latin typeface="Tahoma" panose="020B0604030504040204" pitchFamily="34" charset="0"/>
                <a:ea typeface="+mn-ea"/>
                <a:cs typeface="+mn-cs"/>
                <a:hlinkClick r:id="rId4"/>
              </a:rPr>
              <a:t>ShareAlike</a:t>
            </a:r>
            <a:endParaRPr lang="en-US" sz="1200" kern="1200" dirty="0">
              <a:solidFill>
                <a:schemeClr val="tx1"/>
              </a:solidFill>
              <a:effectLst/>
              <a:latin typeface="Tahoma" panose="020B0604030504040204" pitchFamily="34" charset="0"/>
              <a:ea typeface="+mn-ea"/>
              <a:cs typeface="+mn-cs"/>
            </a:endParaRP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a:t>
            </a:fld>
            <a:endParaRPr lang="en-US" dirty="0"/>
          </a:p>
        </p:txBody>
      </p:sp>
    </p:spTree>
    <p:extLst>
      <p:ext uri="{BB962C8B-B14F-4D97-AF65-F5344CB8AC3E}">
        <p14:creationId xmlns:p14="http://schemas.microsoft.com/office/powerpoint/2010/main" val="300710950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6</a:t>
            </a:fld>
            <a:endParaRPr lang="en-US" dirty="0"/>
          </a:p>
        </p:txBody>
      </p:sp>
    </p:spTree>
    <p:extLst>
      <p:ext uri="{BB962C8B-B14F-4D97-AF65-F5344CB8AC3E}">
        <p14:creationId xmlns:p14="http://schemas.microsoft.com/office/powerpoint/2010/main" val="257959841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Tahoma" panose="020B0604030504040204" pitchFamily="34" charset="0"/>
                <a:ea typeface="+mn-ea"/>
                <a:cs typeface="+mn-cs"/>
              </a:rPr>
              <a:t>Chromosomes.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Khan Academy.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https://www.khanacademy.org/science/biology/cellular-molecular-biology/intro-to-cell-division/a/dna-and-chromosomes-article</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BY-NC-SA: Attribution-</a:t>
            </a:r>
            <a:r>
              <a:rPr lang="en-US" sz="1200" b="1" i="1" u="sng" kern="1200" dirty="0" err="1">
                <a:solidFill>
                  <a:schemeClr val="tx1"/>
                </a:solidFill>
                <a:effectLst/>
                <a:latin typeface="Tahoma" panose="020B0604030504040204" pitchFamily="34" charset="0"/>
                <a:ea typeface="+mn-ea"/>
                <a:cs typeface="+mn-cs"/>
                <a:hlinkClick r:id="rId4"/>
              </a:rPr>
              <a:t>NonCommercial</a:t>
            </a:r>
            <a:r>
              <a:rPr lang="en-US" sz="1200" b="1" i="1" u="sng" kern="1200" dirty="0">
                <a:solidFill>
                  <a:schemeClr val="tx1"/>
                </a:solidFill>
                <a:effectLst/>
                <a:latin typeface="Tahoma" panose="020B0604030504040204" pitchFamily="34" charset="0"/>
                <a:ea typeface="+mn-ea"/>
                <a:cs typeface="+mn-cs"/>
                <a:hlinkClick r:id="rId4"/>
              </a:rPr>
              <a:t>-</a:t>
            </a:r>
            <a:r>
              <a:rPr lang="en-US" sz="1200" b="1" i="1" u="sng" kern="1200" dirty="0" err="1">
                <a:solidFill>
                  <a:schemeClr val="tx1"/>
                </a:solidFill>
                <a:effectLst/>
                <a:latin typeface="Tahoma" panose="020B0604030504040204" pitchFamily="34" charset="0"/>
                <a:ea typeface="+mn-ea"/>
                <a:cs typeface="+mn-cs"/>
                <a:hlinkClick r:id="rId4"/>
              </a:rPr>
              <a:t>ShareAlike</a:t>
            </a:r>
            <a:endParaRPr lang="en-US" sz="1200" kern="1200" dirty="0">
              <a:solidFill>
                <a:schemeClr val="tx1"/>
              </a:solidFill>
              <a:effectLst/>
              <a:latin typeface="Tahoma" panose="020B0604030504040204" pitchFamily="34" charset="0"/>
              <a:ea typeface="+mn-ea"/>
              <a:cs typeface="+mn-cs"/>
            </a:endParaRP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7</a:t>
            </a:fld>
            <a:endParaRPr lang="en-US" dirty="0"/>
          </a:p>
        </p:txBody>
      </p:sp>
    </p:spTree>
    <p:extLst>
      <p:ext uri="{BB962C8B-B14F-4D97-AF65-F5344CB8AC3E}">
        <p14:creationId xmlns:p14="http://schemas.microsoft.com/office/powerpoint/2010/main" val="128052849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9</a:t>
            </a:fld>
            <a:endParaRPr lang="en-US" dirty="0"/>
          </a:p>
        </p:txBody>
      </p:sp>
    </p:spTree>
    <p:extLst>
      <p:ext uri="{BB962C8B-B14F-4D97-AF65-F5344CB8AC3E}">
        <p14:creationId xmlns:p14="http://schemas.microsoft.com/office/powerpoint/2010/main" val="92994975"/>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11</a:t>
            </a:fld>
            <a:endParaRPr lang="en-US" dirty="0"/>
          </a:p>
        </p:txBody>
      </p:sp>
    </p:spTree>
    <p:extLst>
      <p:ext uri="{BB962C8B-B14F-4D97-AF65-F5344CB8AC3E}">
        <p14:creationId xmlns:p14="http://schemas.microsoft.com/office/powerpoint/2010/main" val="344201458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Mitosis diagram. </a:t>
            </a:r>
            <a:r>
              <a:rPr lang="en-US" sz="1200" b="1" i="0" kern="1200" dirty="0">
                <a:solidFill>
                  <a:schemeClr val="tx1"/>
                </a:solidFill>
                <a:effectLst/>
                <a:latin typeface="Tahoma" panose="020B0604030504040204" pitchFamily="34" charset="0"/>
                <a:ea typeface="+mn-ea"/>
                <a:cs typeface="+mn-cs"/>
              </a:rPr>
              <a:t>Authored by</a:t>
            </a:r>
            <a:r>
              <a:rPr lang="en-US" sz="1200" b="0" i="0" kern="1200" dirty="0">
                <a:solidFill>
                  <a:schemeClr val="tx1"/>
                </a:solidFill>
                <a:effectLst/>
                <a:latin typeface="Tahoma" panose="020B0604030504040204" pitchFamily="34" charset="0"/>
                <a:ea typeface="+mn-ea"/>
                <a:cs typeface="+mn-cs"/>
              </a:rPr>
              <a:t>: Marek </a:t>
            </a:r>
            <a:r>
              <a:rPr lang="en-US" sz="1200" b="0" i="0" kern="1200" dirty="0" err="1">
                <a:solidFill>
                  <a:schemeClr val="tx1"/>
                </a:solidFill>
                <a:effectLst/>
                <a:latin typeface="Tahoma" panose="020B0604030504040204" pitchFamily="34" charset="0"/>
                <a:ea typeface="+mn-ea"/>
                <a:cs typeface="+mn-cs"/>
              </a:rPr>
              <a:t>Kultys</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https://commons.wikimedia.org/wiki/File:Mitosis_diagram.jpg</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BY-SA: Attribution-</a:t>
            </a:r>
            <a:r>
              <a:rPr lang="en-US" sz="1200" b="1" i="1" u="sng" kern="1200" dirty="0" err="1">
                <a:solidFill>
                  <a:schemeClr val="tx1"/>
                </a:solidFill>
                <a:effectLst/>
                <a:latin typeface="Tahoma" panose="020B0604030504040204" pitchFamily="34" charset="0"/>
                <a:ea typeface="+mn-ea"/>
                <a:cs typeface="+mn-cs"/>
                <a:hlinkClick r:id="rId4"/>
              </a:rPr>
              <a:t>ShareAlike</a:t>
            </a:r>
            <a:endParaRPr lang="en-US" sz="1200" b="0" i="0" kern="1200" dirty="0">
              <a:solidFill>
                <a:schemeClr val="tx1"/>
              </a:solidFill>
              <a:effectLst/>
              <a:latin typeface="Tahoma" panose="020B0604030504040204" pitchFamily="34" charset="0"/>
              <a:ea typeface="+mn-ea"/>
              <a:cs typeface="+mn-cs"/>
            </a:endParaRP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17</a:t>
            </a:fld>
            <a:endParaRPr lang="en-US" dirty="0"/>
          </a:p>
        </p:txBody>
      </p:sp>
    </p:spTree>
    <p:extLst>
      <p:ext uri="{BB962C8B-B14F-4D97-AF65-F5344CB8AC3E}">
        <p14:creationId xmlns:p14="http://schemas.microsoft.com/office/powerpoint/2010/main" val="315610315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20</a:t>
            </a:fld>
            <a:endParaRPr lang="en-US" dirty="0"/>
          </a:p>
        </p:txBody>
      </p:sp>
    </p:spTree>
    <p:extLst>
      <p:ext uri="{BB962C8B-B14F-4D97-AF65-F5344CB8AC3E}">
        <p14:creationId xmlns:p14="http://schemas.microsoft.com/office/powerpoint/2010/main" val="89758410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24</a:t>
            </a:fld>
            <a:endParaRPr lang="en-US" dirty="0"/>
          </a:p>
        </p:txBody>
      </p:sp>
    </p:spTree>
    <p:extLst>
      <p:ext uri="{BB962C8B-B14F-4D97-AF65-F5344CB8AC3E}">
        <p14:creationId xmlns:p14="http://schemas.microsoft.com/office/powerpoint/2010/main" val="14372068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25</a:t>
            </a:fld>
            <a:endParaRPr lang="en-US" dirty="0"/>
          </a:p>
        </p:txBody>
      </p:sp>
    </p:spTree>
    <p:extLst>
      <p:ext uri="{BB962C8B-B14F-4D97-AF65-F5344CB8AC3E}">
        <p14:creationId xmlns:p14="http://schemas.microsoft.com/office/powerpoint/2010/main" val="177266824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27</a:t>
            </a:fld>
            <a:endParaRPr lang="en-US" dirty="0"/>
          </a:p>
        </p:txBody>
      </p:sp>
    </p:spTree>
    <p:extLst>
      <p:ext uri="{BB962C8B-B14F-4D97-AF65-F5344CB8AC3E}">
        <p14:creationId xmlns:p14="http://schemas.microsoft.com/office/powerpoint/2010/main" val="431632101"/>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28</a:t>
            </a:fld>
            <a:endParaRPr lang="en-US" dirty="0"/>
          </a:p>
        </p:txBody>
      </p:sp>
    </p:spTree>
    <p:extLst>
      <p:ext uri="{BB962C8B-B14F-4D97-AF65-F5344CB8AC3E}">
        <p14:creationId xmlns:p14="http://schemas.microsoft.com/office/powerpoint/2010/main" val="412615916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modification of work by “</a:t>
            </a:r>
            <a:r>
              <a:rPr lang="en-US" sz="1200" b="0" i="0" kern="1200" dirty="0" err="1">
                <a:solidFill>
                  <a:schemeClr val="tx1"/>
                </a:solidFill>
                <a:effectLst/>
                <a:latin typeface="Tahoma" panose="020B0604030504040204" pitchFamily="34" charset="0"/>
                <a:ea typeface="+mn-ea"/>
                <a:cs typeface="+mn-cs"/>
              </a:rPr>
              <a:t>WikiMiMa</a:t>
            </a:r>
            <a:r>
              <a:rPr lang="en-US" sz="1200" b="0" i="0" kern="1200" dirty="0">
                <a:solidFill>
                  <a:schemeClr val="tx1"/>
                </a:solidFill>
                <a:effectLst/>
                <a:latin typeface="Tahoma" panose="020B0604030504040204" pitchFamily="34" charset="0"/>
                <a:ea typeface="+mn-ea"/>
                <a:cs typeface="+mn-cs"/>
              </a:rPr>
              <a:t>”/Wikimedia Commons)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29</a:t>
            </a:fld>
            <a:endParaRPr lang="en-US" dirty="0"/>
          </a:p>
        </p:txBody>
      </p:sp>
    </p:spTree>
    <p:extLst>
      <p:ext uri="{BB962C8B-B14F-4D97-AF65-F5344CB8AC3E}">
        <p14:creationId xmlns:p14="http://schemas.microsoft.com/office/powerpoint/2010/main" val="244619325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30</a:t>
            </a:fld>
            <a:endParaRPr lang="en-US" dirty="0"/>
          </a:p>
        </p:txBody>
      </p:sp>
    </p:spTree>
    <p:extLst>
      <p:ext uri="{BB962C8B-B14F-4D97-AF65-F5344CB8AC3E}">
        <p14:creationId xmlns:p14="http://schemas.microsoft.com/office/powerpoint/2010/main" val="1872981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32</a:t>
            </a:fld>
            <a:endParaRPr lang="en-US" dirty="0"/>
          </a:p>
        </p:txBody>
      </p:sp>
    </p:spTree>
    <p:extLst>
      <p:ext uri="{BB962C8B-B14F-4D97-AF65-F5344CB8AC3E}">
        <p14:creationId xmlns:p14="http://schemas.microsoft.com/office/powerpoint/2010/main" val="3673994223"/>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sz="1200" b="0" i="0" kern="1200" dirty="0">
                <a:solidFill>
                  <a:schemeClr val="tx1"/>
                </a:solidFill>
                <a:effectLst/>
                <a:latin typeface="Tahoma" panose="020B0604030504040204" pitchFamily="34" charset="0"/>
                <a:ea typeface="+mn-ea"/>
                <a:cs typeface="+mn-cs"/>
              </a:rPr>
              <a:t>. (credit: modification of work by Thierry </a:t>
            </a:r>
            <a:r>
              <a:rPr lang="en-US" sz="1200" b="0" i="0" kern="1200" dirty="0" err="1">
                <a:solidFill>
                  <a:schemeClr val="tx1"/>
                </a:solidFill>
                <a:effectLst/>
                <a:latin typeface="Tahoma" panose="020B0604030504040204" pitchFamily="34" charset="0"/>
                <a:ea typeface="+mn-ea"/>
                <a:cs typeface="+mn-cs"/>
              </a:rPr>
              <a:t>Soussi</a:t>
            </a:r>
            <a:r>
              <a:rPr lang="en-US" sz="1200" b="0" i="0" kern="1200" dirty="0">
                <a:solidFill>
                  <a:schemeClr val="tx1"/>
                </a:solidFill>
                <a:effectLst/>
                <a:latin typeface="Tahoma" panose="020B0604030504040204" pitchFamily="34" charset="0"/>
                <a:ea typeface="+mn-ea"/>
                <a:cs typeface="+mn-cs"/>
              </a:rPr>
              <a:t>)</a:t>
            </a: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34</a:t>
            </a:fld>
            <a:endParaRPr lang="en-US" dirty="0"/>
          </a:p>
        </p:txBody>
      </p:sp>
    </p:spTree>
    <p:extLst>
      <p:ext uri="{BB962C8B-B14F-4D97-AF65-F5344CB8AC3E}">
        <p14:creationId xmlns:p14="http://schemas.microsoft.com/office/powerpoint/2010/main" val="3699833325"/>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a: modification of work by Frank </a:t>
            </a:r>
            <a:r>
              <a:rPr lang="en-US" sz="1200" b="0" i="0" kern="1200" dirty="0" err="1">
                <a:solidFill>
                  <a:schemeClr val="tx1"/>
                </a:solidFill>
                <a:effectLst/>
                <a:latin typeface="Tahoma" panose="020B0604030504040204" pitchFamily="34" charset="0"/>
                <a:ea typeface="+mn-ea"/>
                <a:cs typeface="+mn-cs"/>
              </a:rPr>
              <a:t>Wouters</a:t>
            </a:r>
            <a:r>
              <a:rPr lang="en-US" sz="1200" b="0" i="0" kern="1200" dirty="0">
                <a:solidFill>
                  <a:schemeClr val="tx1"/>
                </a:solidFill>
                <a:effectLst/>
                <a:latin typeface="Tahoma" panose="020B0604030504040204" pitchFamily="34" charset="0"/>
                <a:ea typeface="+mn-ea"/>
                <a:cs typeface="+mn-cs"/>
              </a:rPr>
              <a:t>; credit b: modification of work by Ken Cole, USGS; credit c: modification of work by Martin </a:t>
            </a:r>
            <a:r>
              <a:rPr lang="en-US" sz="1200" b="0" i="0" kern="1200" dirty="0" err="1">
                <a:solidFill>
                  <a:schemeClr val="tx1"/>
                </a:solidFill>
                <a:effectLst/>
                <a:latin typeface="Tahoma" panose="020B0604030504040204" pitchFamily="34" charset="0"/>
                <a:ea typeface="+mn-ea"/>
                <a:cs typeface="+mn-cs"/>
              </a:rPr>
              <a:t>Pettitt</a:t>
            </a:r>
            <a:r>
              <a:rPr lang="en-US" sz="1200" b="0" i="0" kern="1200" dirty="0">
                <a:solidFill>
                  <a:schemeClr val="tx1"/>
                </a:solidFill>
                <a:effectLst/>
                <a:latin typeface="Tahoma" panose="020B0604030504040204" pitchFamily="34" charset="0"/>
                <a:ea typeface="+mn-ea"/>
                <a:cs typeface="+mn-cs"/>
              </a:rPr>
              <a:t>)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35</a:t>
            </a:fld>
            <a:endParaRPr lang="en-US" dirty="0"/>
          </a:p>
        </p:txBody>
      </p:sp>
    </p:spTree>
    <p:extLst>
      <p:ext uri="{BB962C8B-B14F-4D97-AF65-F5344CB8AC3E}">
        <p14:creationId xmlns:p14="http://schemas.microsoft.com/office/powerpoint/2010/main" val="103519456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37</a:t>
            </a:fld>
            <a:endParaRPr lang="en-US" dirty="0"/>
          </a:p>
        </p:txBody>
      </p:sp>
    </p:spTree>
    <p:extLst>
      <p:ext uri="{BB962C8B-B14F-4D97-AF65-F5344CB8AC3E}">
        <p14:creationId xmlns:p14="http://schemas.microsoft.com/office/powerpoint/2010/main" val="4283710616"/>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39</a:t>
            </a:fld>
            <a:endParaRPr lang="en-US" dirty="0"/>
          </a:p>
        </p:txBody>
      </p:sp>
    </p:spTree>
    <p:extLst>
      <p:ext uri="{BB962C8B-B14F-4D97-AF65-F5344CB8AC3E}">
        <p14:creationId xmlns:p14="http://schemas.microsoft.com/office/powerpoint/2010/main" val="269399562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40</a:t>
            </a:fld>
            <a:endParaRPr lang="en-US" dirty="0"/>
          </a:p>
        </p:txBody>
      </p:sp>
    </p:spTree>
    <p:extLst>
      <p:ext uri="{BB962C8B-B14F-4D97-AF65-F5344CB8AC3E}">
        <p14:creationId xmlns:p14="http://schemas.microsoft.com/office/powerpoint/2010/main" val="811152227"/>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41</a:t>
            </a:fld>
            <a:endParaRPr lang="en-US" dirty="0"/>
          </a:p>
        </p:txBody>
      </p:sp>
    </p:spTree>
    <p:extLst>
      <p:ext uri="{BB962C8B-B14F-4D97-AF65-F5344CB8AC3E}">
        <p14:creationId xmlns:p14="http://schemas.microsoft.com/office/powerpoint/2010/main" val="4182078778"/>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42</a:t>
            </a:fld>
            <a:endParaRPr lang="en-US" dirty="0"/>
          </a:p>
        </p:txBody>
      </p:sp>
    </p:spTree>
    <p:extLst>
      <p:ext uri="{BB962C8B-B14F-4D97-AF65-F5344CB8AC3E}">
        <p14:creationId xmlns:p14="http://schemas.microsoft.com/office/powerpoint/2010/main" val="381093657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It</a:t>
            </a:r>
            <a:r>
              <a:rPr lang="en-US" baseline="0" dirty="0"/>
              <a:t> increases genetic diversity since 23 chromosomes yield over 8 million possible combinations. </a:t>
            </a: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43</a:t>
            </a:fld>
            <a:endParaRPr lang="en-US" dirty="0"/>
          </a:p>
        </p:txBody>
      </p:sp>
    </p:spTree>
    <p:extLst>
      <p:ext uri="{BB962C8B-B14F-4D97-AF65-F5344CB8AC3E}">
        <p14:creationId xmlns:p14="http://schemas.microsoft.com/office/powerpoint/2010/main" val="1156783912"/>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44</a:t>
            </a:fld>
            <a:endParaRPr lang="en-US" dirty="0"/>
          </a:p>
        </p:txBody>
      </p:sp>
    </p:spTree>
    <p:extLst>
      <p:ext uri="{BB962C8B-B14F-4D97-AF65-F5344CB8AC3E}">
        <p14:creationId xmlns:p14="http://schemas.microsoft.com/office/powerpoint/2010/main" val="1105529736"/>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45</a:t>
            </a:fld>
            <a:endParaRPr lang="en-US" dirty="0"/>
          </a:p>
        </p:txBody>
      </p:sp>
    </p:spTree>
    <p:extLst>
      <p:ext uri="{BB962C8B-B14F-4D97-AF65-F5344CB8AC3E}">
        <p14:creationId xmlns:p14="http://schemas.microsoft.com/office/powerpoint/2010/main" val="4044020839"/>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46</a:t>
            </a:fld>
            <a:endParaRPr lang="en-US" dirty="0"/>
          </a:p>
        </p:txBody>
      </p:sp>
    </p:spTree>
    <p:extLst>
      <p:ext uri="{BB962C8B-B14F-4D97-AF65-F5344CB8AC3E}">
        <p14:creationId xmlns:p14="http://schemas.microsoft.com/office/powerpoint/2010/main" val="1998647069"/>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47</a:t>
            </a:fld>
            <a:endParaRPr lang="en-US" dirty="0"/>
          </a:p>
        </p:txBody>
      </p:sp>
    </p:spTree>
    <p:extLst>
      <p:ext uri="{BB962C8B-B14F-4D97-AF65-F5344CB8AC3E}">
        <p14:creationId xmlns:p14="http://schemas.microsoft.com/office/powerpoint/2010/main" val="185184668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48</a:t>
            </a:fld>
            <a:endParaRPr lang="en-US" dirty="0"/>
          </a:p>
        </p:txBody>
      </p:sp>
    </p:spTree>
    <p:extLst>
      <p:ext uri="{BB962C8B-B14F-4D97-AF65-F5344CB8AC3E}">
        <p14:creationId xmlns:p14="http://schemas.microsoft.com/office/powerpoint/2010/main" val="1237644566"/>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49</a:t>
            </a:fld>
            <a:endParaRPr lang="en-US" dirty="0"/>
          </a:p>
        </p:txBody>
      </p:sp>
    </p:spTree>
    <p:extLst>
      <p:ext uri="{BB962C8B-B14F-4D97-AF65-F5344CB8AC3E}">
        <p14:creationId xmlns:p14="http://schemas.microsoft.com/office/powerpoint/2010/main" val="2141642500"/>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52</a:t>
            </a:fld>
            <a:endParaRPr lang="en-US" dirty="0"/>
          </a:p>
        </p:txBody>
      </p:sp>
    </p:spTree>
    <p:extLst>
      <p:ext uri="{BB962C8B-B14F-4D97-AF65-F5344CB8AC3E}">
        <p14:creationId xmlns:p14="http://schemas.microsoft.com/office/powerpoint/2010/main" val="1241461340"/>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53</a:t>
            </a:fld>
            <a:endParaRPr lang="en-US" dirty="0"/>
          </a:p>
        </p:txBody>
      </p:sp>
    </p:spTree>
    <p:extLst>
      <p:ext uri="{BB962C8B-B14F-4D97-AF65-F5344CB8AC3E}">
        <p14:creationId xmlns:p14="http://schemas.microsoft.com/office/powerpoint/2010/main" val="347260434"/>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54</a:t>
            </a:fld>
            <a:endParaRPr lang="en-US" dirty="0"/>
          </a:p>
        </p:txBody>
      </p:sp>
    </p:spTree>
    <p:extLst>
      <p:ext uri="{BB962C8B-B14F-4D97-AF65-F5344CB8AC3E}">
        <p14:creationId xmlns:p14="http://schemas.microsoft.com/office/powerpoint/2010/main" val="1525900978"/>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Tahoma" panose="020B0604030504040204" pitchFamily="34" charset="0"/>
                <a:ea typeface="+mn-ea"/>
                <a:cs typeface="+mn-cs"/>
              </a:rPr>
              <a:t>Meiosis.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Khan Academy.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https://www.khanacademy.org/science/biology/cellular-molecular-biology/meiosis/a/phases-of-meiosis</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BY-NC-SA: Attribution-</a:t>
            </a:r>
            <a:r>
              <a:rPr lang="en-US" sz="1200" b="1" i="1" u="sng" kern="1200" dirty="0" err="1">
                <a:solidFill>
                  <a:schemeClr val="tx1"/>
                </a:solidFill>
                <a:effectLst/>
                <a:latin typeface="Tahoma" panose="020B0604030504040204" pitchFamily="34" charset="0"/>
                <a:ea typeface="+mn-ea"/>
                <a:cs typeface="+mn-cs"/>
                <a:hlinkClick r:id="rId4"/>
              </a:rPr>
              <a:t>NonCommercial</a:t>
            </a:r>
            <a:r>
              <a:rPr lang="en-US" sz="1200" b="1" i="1" u="sng" kern="1200" dirty="0">
                <a:solidFill>
                  <a:schemeClr val="tx1"/>
                </a:solidFill>
                <a:effectLst/>
                <a:latin typeface="Tahoma" panose="020B0604030504040204" pitchFamily="34" charset="0"/>
                <a:ea typeface="+mn-ea"/>
                <a:cs typeface="+mn-cs"/>
                <a:hlinkClick r:id="rId4"/>
              </a:rPr>
              <a:t>-</a:t>
            </a:r>
            <a:r>
              <a:rPr lang="en-US" sz="1200" b="1" i="1" u="sng" kern="1200" dirty="0" err="1">
                <a:solidFill>
                  <a:schemeClr val="tx1"/>
                </a:solidFill>
                <a:effectLst/>
                <a:latin typeface="Tahoma" panose="020B0604030504040204" pitchFamily="34" charset="0"/>
                <a:ea typeface="+mn-ea"/>
                <a:cs typeface="+mn-cs"/>
                <a:hlinkClick r:id="rId4"/>
              </a:rPr>
              <a:t>ShareAlike</a:t>
            </a:r>
            <a:endParaRPr lang="en-US" sz="1200" kern="1200" dirty="0">
              <a:solidFill>
                <a:schemeClr val="tx1"/>
              </a:solidFill>
              <a:effectLst/>
              <a:latin typeface="Tahoma" panose="020B0604030504040204" pitchFamily="34" charset="0"/>
              <a:ea typeface="+mn-ea"/>
              <a:cs typeface="+mn-cs"/>
            </a:endParaRP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56</a:t>
            </a:fld>
            <a:endParaRPr lang="en-US" dirty="0"/>
          </a:p>
        </p:txBody>
      </p:sp>
    </p:spTree>
    <p:extLst>
      <p:ext uri="{BB962C8B-B14F-4D97-AF65-F5344CB8AC3E}">
        <p14:creationId xmlns:p14="http://schemas.microsoft.com/office/powerpoint/2010/main" val="3114382803"/>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58</a:t>
            </a:fld>
            <a:endParaRPr lang="en-US" dirty="0"/>
          </a:p>
        </p:txBody>
      </p:sp>
    </p:spTree>
    <p:extLst>
      <p:ext uri="{BB962C8B-B14F-4D97-AF65-F5344CB8AC3E}">
        <p14:creationId xmlns:p14="http://schemas.microsoft.com/office/powerpoint/2010/main" val="114135747"/>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59</a:t>
            </a:fld>
            <a:endParaRPr lang="en-US" dirty="0"/>
          </a:p>
        </p:txBody>
      </p:sp>
    </p:spTree>
    <p:extLst>
      <p:ext uri="{BB962C8B-B14F-4D97-AF65-F5344CB8AC3E}">
        <p14:creationId xmlns:p14="http://schemas.microsoft.com/office/powerpoint/2010/main" val="3111061799"/>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modification of work by National Human Genome Research/USA)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60</a:t>
            </a:fld>
            <a:endParaRPr lang="en-US" dirty="0"/>
          </a:p>
        </p:txBody>
      </p:sp>
    </p:spTree>
    <p:extLst>
      <p:ext uri="{BB962C8B-B14F-4D97-AF65-F5344CB8AC3E}">
        <p14:creationId xmlns:p14="http://schemas.microsoft.com/office/powerpoint/2010/main" val="2770221408"/>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61</a:t>
            </a:fld>
            <a:endParaRPr lang="en-US" dirty="0"/>
          </a:p>
        </p:txBody>
      </p:sp>
    </p:spTree>
    <p:extLst>
      <p:ext uri="{BB962C8B-B14F-4D97-AF65-F5344CB8AC3E}">
        <p14:creationId xmlns:p14="http://schemas.microsoft.com/office/powerpoint/2010/main" val="2501718118"/>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62</a:t>
            </a:fld>
            <a:endParaRPr lang="en-US" dirty="0"/>
          </a:p>
        </p:txBody>
      </p:sp>
    </p:spTree>
    <p:extLst>
      <p:ext uri="{BB962C8B-B14F-4D97-AF65-F5344CB8AC3E}">
        <p14:creationId xmlns:p14="http://schemas.microsoft.com/office/powerpoint/2010/main" val="1097093674"/>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B1E6DF9A-4138-4CE9-A2AE-AB9413786FF0}" type="slidenum">
              <a:rPr lang="en-US" smtClean="0"/>
              <a:t>66</a:t>
            </a:fld>
            <a:endParaRPr lang="en-US"/>
          </a:p>
        </p:txBody>
      </p:sp>
    </p:spTree>
    <p:extLst>
      <p:ext uri="{BB962C8B-B14F-4D97-AF65-F5344CB8AC3E}">
        <p14:creationId xmlns:p14="http://schemas.microsoft.com/office/powerpoint/2010/main" val="10810159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Slide">
    <p:bg>
      <p:bgPr>
        <a:solidFill>
          <a:srgbClr val="3A4047">
            <a:alpha val="25000"/>
          </a:srgbClr>
        </a:solidFill>
        <a:effectLst/>
      </p:bgPr>
    </p:bg>
    <p:spTree>
      <p:nvGrpSpPr>
        <p:cNvPr id="1" name="Shape 9"/>
        <p:cNvGrpSpPr/>
        <p:nvPr/>
      </p:nvGrpSpPr>
      <p:grpSpPr>
        <a:xfrm>
          <a:off x="0" y="0"/>
          <a:ext cx="0" cy="0"/>
          <a:chOff x="0" y="0"/>
          <a:chExt cx="0" cy="0"/>
        </a:xfrm>
      </p:grpSpPr>
      <p:sp>
        <p:nvSpPr>
          <p:cNvPr id="5" name="Google Shape;14;p3">
            <a:extLst>
              <a:ext uri="{FF2B5EF4-FFF2-40B4-BE49-F238E27FC236}">
                <a16:creationId xmlns:a16="http://schemas.microsoft.com/office/drawing/2014/main" id="{DB391CD0-B0FF-7C47-AEC7-712743E719D1}"/>
              </a:ext>
            </a:extLst>
          </p:cNvPr>
          <p:cNvSpPr/>
          <p:nvPr/>
        </p:nvSpPr>
        <p:spPr>
          <a:xfrm>
            <a:off x="0" y="552196"/>
            <a:ext cx="12207240" cy="2688336"/>
          </a:xfrm>
          <a:prstGeom prst="rect">
            <a:avLst/>
          </a:prstGeom>
          <a:solidFill>
            <a:srgbClr val="3A4047"/>
          </a:solidFill>
          <a:ln w="12700" cap="flat" cmpd="sng">
            <a:solidFill>
              <a:schemeClr val="dk1">
                <a:alpha val="1176"/>
              </a:schemeClr>
            </a:solidFill>
            <a:prstDash val="solid"/>
            <a:miter lim="800000"/>
            <a:headEnd type="none" w="sm" len="sm"/>
            <a:tailEnd type="none" w="sm" len="sm"/>
          </a:ln>
        </p:spPr>
        <p:txBody>
          <a:bodyPr spcFirstLastPara="1" wrap="square" lIns="68569" tIns="34275" rIns="68569" bIns="34275"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350" b="0" i="0" u="none" strike="noStrike" cap="none">
              <a:solidFill>
                <a:schemeClr val="lt1"/>
              </a:solidFill>
              <a:latin typeface="Century Gothic"/>
              <a:ea typeface="Century Gothic"/>
              <a:cs typeface="Century Gothic"/>
              <a:sym typeface="Century Gothic"/>
            </a:endParaRPr>
          </a:p>
        </p:txBody>
      </p:sp>
      <p:sp>
        <p:nvSpPr>
          <p:cNvPr id="11" name="Google Shape;11;p2"/>
          <p:cNvSpPr txBox="1">
            <a:spLocks noGrp="1"/>
          </p:cNvSpPr>
          <p:nvPr>
            <p:ph type="ctrTitle" hasCustomPrompt="1"/>
          </p:nvPr>
        </p:nvSpPr>
        <p:spPr>
          <a:xfrm>
            <a:off x="1519519" y="0"/>
            <a:ext cx="9144000" cy="2387600"/>
          </a:xfrm>
          <a:prstGeom prst="rect">
            <a:avLst/>
          </a:prstGeom>
          <a:noFill/>
          <a:ln>
            <a:noFill/>
          </a:ln>
        </p:spPr>
        <p:txBody>
          <a:bodyPr spcFirstLastPara="1" wrap="square" lIns="91425" tIns="45700" rIns="91425" bIns="45700" anchor="b" anchorCtr="0"/>
          <a:lstStyle>
            <a:lvl1pPr marR="0" lvl="0" algn="ctr" rtl="0">
              <a:lnSpc>
                <a:spcPct val="90000"/>
              </a:lnSpc>
              <a:spcBef>
                <a:spcPts val="0"/>
              </a:spcBef>
              <a:spcAft>
                <a:spcPts val="0"/>
              </a:spcAft>
              <a:buClr>
                <a:srgbClr val="F1F7FB"/>
              </a:buClr>
              <a:buSzPts val="5500"/>
              <a:buFont typeface="Century Gothic"/>
              <a:buNone/>
              <a:defRPr sz="4125" b="0" i="0" u="none" strike="noStrike" cap="none">
                <a:solidFill>
                  <a:srgbClr val="F1F7FB"/>
                </a:solidFill>
                <a:latin typeface="Century Gothic"/>
                <a:ea typeface="Century Gothic"/>
                <a:cs typeface="Century Gothic"/>
                <a:sym typeface="Century Gothic"/>
              </a:defRPr>
            </a:lvl1pPr>
            <a:lvl2pPr marR="0" lvl="1"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9pPr>
          </a:lstStyle>
          <a:p>
            <a:r>
              <a:rPr lang="en-US" dirty="0"/>
              <a:t>Course Title</a:t>
            </a:r>
            <a:endParaRPr dirty="0"/>
          </a:p>
        </p:txBody>
      </p:sp>
      <p:sp>
        <p:nvSpPr>
          <p:cNvPr id="12" name="Google Shape;12;p2"/>
          <p:cNvSpPr txBox="1">
            <a:spLocks noGrp="1"/>
          </p:cNvSpPr>
          <p:nvPr>
            <p:ph type="subTitle" idx="1" hasCustomPrompt="1"/>
          </p:nvPr>
        </p:nvSpPr>
        <p:spPr>
          <a:xfrm>
            <a:off x="0" y="2661428"/>
            <a:ext cx="12192000" cy="1655762"/>
          </a:xfrm>
          <a:prstGeom prst="rect">
            <a:avLst/>
          </a:prstGeom>
          <a:noFill/>
          <a:ln>
            <a:noFill/>
          </a:ln>
        </p:spPr>
        <p:txBody>
          <a:bodyPr spcFirstLastPara="1" wrap="square" lIns="91425" tIns="45700" rIns="91425" bIns="45700" anchor="t" anchorCtr="0"/>
          <a:lstStyle>
            <a:lvl1pPr marR="0" lvl="0" algn="ctr" rtl="0">
              <a:lnSpc>
                <a:spcPct val="90000"/>
              </a:lnSpc>
              <a:spcBef>
                <a:spcPts val="750"/>
              </a:spcBef>
              <a:spcAft>
                <a:spcPts val="0"/>
              </a:spcAft>
              <a:buClr>
                <a:srgbClr val="F1F7FB"/>
              </a:buClr>
              <a:buSzPts val="2400"/>
              <a:buFont typeface="Arial"/>
              <a:buNone/>
              <a:defRPr sz="1800" b="0" i="0" u="none" strike="noStrike" cap="none">
                <a:solidFill>
                  <a:srgbClr val="F1F7FB"/>
                </a:solidFill>
                <a:latin typeface="Century Gothic"/>
                <a:ea typeface="Century Gothic"/>
                <a:cs typeface="Century Gothic"/>
                <a:sym typeface="Century Gothic"/>
              </a:defRPr>
            </a:lvl1pPr>
            <a:lvl2pPr marR="0" lvl="1" algn="ctr" rtl="0">
              <a:lnSpc>
                <a:spcPct val="90000"/>
              </a:lnSpc>
              <a:spcBef>
                <a:spcPts val="375"/>
              </a:spcBef>
              <a:spcAft>
                <a:spcPts val="0"/>
              </a:spcAft>
              <a:buClr>
                <a:schemeClr val="dk1"/>
              </a:buClr>
              <a:buSzPts val="2000"/>
              <a:buFont typeface="Arial"/>
              <a:buNone/>
              <a:defRPr sz="1500" b="0" i="0" u="none" strike="noStrike" cap="none">
                <a:solidFill>
                  <a:schemeClr val="dk1"/>
                </a:solidFill>
                <a:latin typeface="Century Gothic"/>
                <a:ea typeface="Century Gothic"/>
                <a:cs typeface="Century Gothic"/>
                <a:sym typeface="Century Gothic"/>
              </a:defRPr>
            </a:lvl2pPr>
            <a:lvl3pPr marR="0" lvl="2" algn="ctr" rtl="0">
              <a:lnSpc>
                <a:spcPct val="90000"/>
              </a:lnSpc>
              <a:spcBef>
                <a:spcPts val="375"/>
              </a:spcBef>
              <a:spcAft>
                <a:spcPts val="0"/>
              </a:spcAft>
              <a:buClr>
                <a:schemeClr val="dk1"/>
              </a:buClr>
              <a:buSzPts val="1800"/>
              <a:buFont typeface="Arial"/>
              <a:buNone/>
              <a:defRPr sz="1350" b="0" i="0" u="none" strike="noStrike" cap="none">
                <a:solidFill>
                  <a:schemeClr val="dk1"/>
                </a:solidFill>
                <a:latin typeface="Century Gothic"/>
                <a:ea typeface="Century Gothic"/>
                <a:cs typeface="Century Gothic"/>
                <a:sym typeface="Century Gothic"/>
              </a:defRPr>
            </a:lvl3pPr>
            <a:lvl4pPr marR="0" lvl="3" algn="ctr" rtl="0">
              <a:lnSpc>
                <a:spcPct val="90000"/>
              </a:lnSpc>
              <a:spcBef>
                <a:spcPts val="375"/>
              </a:spcBef>
              <a:spcAft>
                <a:spcPts val="0"/>
              </a:spcAft>
              <a:buClr>
                <a:schemeClr val="dk1"/>
              </a:buClr>
              <a:buSzPts val="1600"/>
              <a:buFont typeface="Arial"/>
              <a:buNone/>
              <a:defRPr sz="1200" b="0" i="0" u="none" strike="noStrike" cap="none">
                <a:solidFill>
                  <a:schemeClr val="dk1"/>
                </a:solidFill>
                <a:latin typeface="Century Gothic"/>
                <a:ea typeface="Century Gothic"/>
                <a:cs typeface="Century Gothic"/>
                <a:sym typeface="Century Gothic"/>
              </a:defRPr>
            </a:lvl4pPr>
            <a:lvl5pPr marR="0" lvl="4" algn="ctr" rtl="0">
              <a:lnSpc>
                <a:spcPct val="90000"/>
              </a:lnSpc>
              <a:spcBef>
                <a:spcPts val="375"/>
              </a:spcBef>
              <a:spcAft>
                <a:spcPts val="0"/>
              </a:spcAft>
              <a:buClr>
                <a:schemeClr val="dk1"/>
              </a:buClr>
              <a:buSzPts val="1600"/>
              <a:buFont typeface="Arial"/>
              <a:buNone/>
              <a:defRPr sz="1200" b="0" i="0" u="none" strike="noStrike" cap="none">
                <a:solidFill>
                  <a:schemeClr val="dk1"/>
                </a:solidFill>
                <a:latin typeface="Century Gothic"/>
                <a:ea typeface="Century Gothic"/>
                <a:cs typeface="Century Gothic"/>
                <a:sym typeface="Century Gothic"/>
              </a:defRPr>
            </a:lvl5pPr>
            <a:lvl6pPr marR="0" lvl="5" algn="ctr" rtl="0">
              <a:lnSpc>
                <a:spcPct val="90000"/>
              </a:lnSpc>
              <a:spcBef>
                <a:spcPts val="375"/>
              </a:spcBef>
              <a:spcAft>
                <a:spcPts val="0"/>
              </a:spcAft>
              <a:buClr>
                <a:schemeClr val="dk1"/>
              </a:buClr>
              <a:buSzPts val="1600"/>
              <a:buFont typeface="Arial"/>
              <a:buNone/>
              <a:defRPr sz="1200" b="0" i="0" u="none" strike="noStrike" cap="none">
                <a:solidFill>
                  <a:schemeClr val="dk1"/>
                </a:solidFill>
                <a:latin typeface="Century Gothic"/>
                <a:ea typeface="Century Gothic"/>
                <a:cs typeface="Century Gothic"/>
                <a:sym typeface="Century Gothic"/>
              </a:defRPr>
            </a:lvl6pPr>
            <a:lvl7pPr marR="0" lvl="6" algn="ctr" rtl="0">
              <a:lnSpc>
                <a:spcPct val="90000"/>
              </a:lnSpc>
              <a:spcBef>
                <a:spcPts val="375"/>
              </a:spcBef>
              <a:spcAft>
                <a:spcPts val="0"/>
              </a:spcAft>
              <a:buClr>
                <a:schemeClr val="dk1"/>
              </a:buClr>
              <a:buSzPts val="1600"/>
              <a:buFont typeface="Arial"/>
              <a:buNone/>
              <a:defRPr sz="1200" b="0" i="0" u="none" strike="noStrike" cap="none">
                <a:solidFill>
                  <a:schemeClr val="dk1"/>
                </a:solidFill>
                <a:latin typeface="Century Gothic"/>
                <a:ea typeface="Century Gothic"/>
                <a:cs typeface="Century Gothic"/>
                <a:sym typeface="Century Gothic"/>
              </a:defRPr>
            </a:lvl7pPr>
            <a:lvl8pPr marR="0" lvl="7" algn="ctr" rtl="0">
              <a:lnSpc>
                <a:spcPct val="90000"/>
              </a:lnSpc>
              <a:spcBef>
                <a:spcPts val="375"/>
              </a:spcBef>
              <a:spcAft>
                <a:spcPts val="0"/>
              </a:spcAft>
              <a:buClr>
                <a:schemeClr val="dk1"/>
              </a:buClr>
              <a:buSzPts val="1600"/>
              <a:buFont typeface="Arial"/>
              <a:buNone/>
              <a:defRPr sz="1200" b="0" i="0" u="none" strike="noStrike" cap="none">
                <a:solidFill>
                  <a:schemeClr val="dk1"/>
                </a:solidFill>
                <a:latin typeface="Century Gothic"/>
                <a:ea typeface="Century Gothic"/>
                <a:cs typeface="Century Gothic"/>
                <a:sym typeface="Century Gothic"/>
              </a:defRPr>
            </a:lvl8pPr>
            <a:lvl9pPr marR="0" lvl="8" algn="ctr" rtl="0">
              <a:lnSpc>
                <a:spcPct val="90000"/>
              </a:lnSpc>
              <a:spcBef>
                <a:spcPts val="375"/>
              </a:spcBef>
              <a:spcAft>
                <a:spcPts val="0"/>
              </a:spcAft>
              <a:buClr>
                <a:schemeClr val="dk1"/>
              </a:buClr>
              <a:buSzPts val="1600"/>
              <a:buFont typeface="Arial"/>
              <a:buNone/>
              <a:defRPr sz="1200" b="0" i="0" u="none" strike="noStrike" cap="none">
                <a:solidFill>
                  <a:schemeClr val="dk1"/>
                </a:solidFill>
                <a:latin typeface="Century Gothic"/>
                <a:ea typeface="Century Gothic"/>
                <a:cs typeface="Century Gothic"/>
                <a:sym typeface="Century Gothic"/>
              </a:defRPr>
            </a:lvl9pPr>
          </a:lstStyle>
          <a:p>
            <a:r>
              <a:rPr lang="en-US" dirty="0"/>
              <a:t>Module: </a:t>
            </a:r>
            <a:endParaRPr dirty="0"/>
          </a:p>
        </p:txBody>
      </p:sp>
    </p:spTree>
    <p:extLst>
      <p:ext uri="{BB962C8B-B14F-4D97-AF65-F5344CB8AC3E}">
        <p14:creationId xmlns:p14="http://schemas.microsoft.com/office/powerpoint/2010/main" val="304280505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preserve="1">
  <p:cSld name="Section Header">
    <p:spTree>
      <p:nvGrpSpPr>
        <p:cNvPr id="1" name="Shape 13"/>
        <p:cNvGrpSpPr/>
        <p:nvPr/>
      </p:nvGrpSpPr>
      <p:grpSpPr>
        <a:xfrm>
          <a:off x="0" y="0"/>
          <a:ext cx="0" cy="0"/>
          <a:chOff x="0" y="0"/>
          <a:chExt cx="0" cy="0"/>
        </a:xfrm>
      </p:grpSpPr>
      <p:sp>
        <p:nvSpPr>
          <p:cNvPr id="14" name="Google Shape;14;p3"/>
          <p:cNvSpPr/>
          <p:nvPr/>
        </p:nvSpPr>
        <p:spPr>
          <a:xfrm>
            <a:off x="0" y="537882"/>
            <a:ext cx="12192000" cy="2689412"/>
          </a:xfrm>
          <a:prstGeom prst="rect">
            <a:avLst/>
          </a:prstGeom>
          <a:solidFill>
            <a:srgbClr val="3A4047"/>
          </a:solidFill>
          <a:ln w="12700" cap="flat" cmpd="sng">
            <a:solidFill>
              <a:schemeClr val="dk1">
                <a:alpha val="1176"/>
              </a:schemeClr>
            </a:solidFill>
            <a:prstDash val="solid"/>
            <a:miter lim="800000"/>
            <a:headEnd type="none" w="sm" len="sm"/>
            <a:tailEnd type="none" w="sm" len="sm"/>
          </a:ln>
        </p:spPr>
        <p:txBody>
          <a:bodyPr spcFirstLastPara="1" wrap="square" lIns="68569" tIns="34275" rIns="68569" bIns="34275"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350" b="0" i="0" u="none" strike="noStrike" cap="none">
              <a:solidFill>
                <a:schemeClr val="lt1"/>
              </a:solidFill>
              <a:latin typeface="Century Gothic"/>
              <a:ea typeface="Century Gothic"/>
              <a:cs typeface="Century Gothic"/>
              <a:sym typeface="Century Gothic"/>
            </a:endParaRPr>
          </a:p>
        </p:txBody>
      </p:sp>
      <p:sp>
        <p:nvSpPr>
          <p:cNvPr id="15" name="Google Shape;15;p3"/>
          <p:cNvSpPr txBox="1">
            <a:spLocks noGrp="1"/>
          </p:cNvSpPr>
          <p:nvPr>
            <p:ph type="title"/>
          </p:nvPr>
        </p:nvSpPr>
        <p:spPr>
          <a:xfrm>
            <a:off x="838200" y="537883"/>
            <a:ext cx="10515600" cy="2689412"/>
          </a:xfrm>
          <a:prstGeom prst="rect">
            <a:avLst/>
          </a:prstGeom>
          <a:noFill/>
          <a:ln>
            <a:noFill/>
          </a:ln>
        </p:spPr>
        <p:txBody>
          <a:bodyPr spcFirstLastPara="1" wrap="square" lIns="91425" tIns="45700" rIns="91425" bIns="45700" anchor="ctr" anchorCtr="0"/>
          <a:lstStyle>
            <a:lvl1pPr marR="0" lvl="0" algn="ctr" rtl="0">
              <a:lnSpc>
                <a:spcPct val="90000"/>
              </a:lnSpc>
              <a:spcBef>
                <a:spcPts val="0"/>
              </a:spcBef>
              <a:spcAft>
                <a:spcPts val="0"/>
              </a:spcAft>
              <a:buClr>
                <a:schemeClr val="dk1"/>
              </a:buClr>
              <a:buSzPts val="5000"/>
              <a:buFont typeface="Century Gothic"/>
              <a:buNone/>
              <a:defRPr sz="3750" b="0" i="0" u="none" strike="noStrike" cap="none">
                <a:solidFill>
                  <a:schemeClr val="bg1"/>
                </a:solidFill>
                <a:latin typeface="Century Gothic"/>
                <a:ea typeface="Century Gothic"/>
                <a:cs typeface="Century Gothic"/>
                <a:sym typeface="Century Gothic"/>
              </a:defRPr>
            </a:lvl1pPr>
            <a:lvl2pPr marR="0" lvl="1"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9pPr>
          </a:lstStyle>
          <a:p>
            <a:r>
              <a:rPr lang="en-US"/>
              <a:t>Click to edit Master title style</a:t>
            </a:r>
            <a:endParaRPr dirty="0"/>
          </a:p>
        </p:txBody>
      </p:sp>
    </p:spTree>
    <p:extLst>
      <p:ext uri="{BB962C8B-B14F-4D97-AF65-F5344CB8AC3E}">
        <p14:creationId xmlns:p14="http://schemas.microsoft.com/office/powerpoint/2010/main" val="339600496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Content" type="obj" preserve="1">
  <p:cSld name="Title and Content">
    <p:spTree>
      <p:nvGrpSpPr>
        <p:cNvPr id="1" name="Shape 16"/>
        <p:cNvGrpSpPr/>
        <p:nvPr/>
      </p:nvGrpSpPr>
      <p:grpSpPr>
        <a:xfrm>
          <a:off x="0" y="0"/>
          <a:ext cx="0" cy="0"/>
          <a:chOff x="0" y="0"/>
          <a:chExt cx="0" cy="0"/>
        </a:xfrm>
      </p:grpSpPr>
      <p:sp>
        <p:nvSpPr>
          <p:cNvPr id="17" name="Google Shape;17;p4"/>
          <p:cNvSpPr txBox="1">
            <a:spLocks noGrp="1"/>
          </p:cNvSpPr>
          <p:nvPr>
            <p:ph type="title"/>
          </p:nvPr>
        </p:nvSpPr>
        <p:spPr>
          <a:xfrm>
            <a:off x="838200" y="365127"/>
            <a:ext cx="10515600" cy="1325563"/>
          </a:xfrm>
          <a:prstGeom prst="rect">
            <a:avLst/>
          </a:prstGeom>
          <a:noFill/>
          <a:ln>
            <a:noFill/>
          </a:ln>
        </p:spPr>
        <p:txBody>
          <a:bodyPr spcFirstLastPara="1" wrap="square" lIns="91425" tIns="45700" rIns="91425" bIns="45700" anchor="ctr" anchorCtr="0"/>
          <a:lstStyle>
            <a:lvl1pPr marR="0" lvl="0" algn="l" rtl="0">
              <a:lnSpc>
                <a:spcPct val="90000"/>
              </a:lnSpc>
              <a:spcBef>
                <a:spcPts val="0"/>
              </a:spcBef>
              <a:spcAft>
                <a:spcPts val="0"/>
              </a:spcAft>
              <a:buClr>
                <a:schemeClr val="dk1"/>
              </a:buClr>
              <a:buSzPts val="4400"/>
              <a:buFont typeface="Century Gothic"/>
              <a:buNone/>
              <a:defRPr sz="3300" b="0" i="0" u="none" strike="noStrike" cap="none">
                <a:solidFill>
                  <a:schemeClr val="dk1"/>
                </a:solidFill>
                <a:latin typeface="Century Gothic"/>
                <a:ea typeface="Century Gothic"/>
                <a:cs typeface="Century Gothic"/>
                <a:sym typeface="Century Gothic"/>
              </a:defRPr>
            </a:lvl1pPr>
            <a:lvl2pPr marR="0" lvl="1"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9pPr>
          </a:lstStyle>
          <a:p>
            <a:r>
              <a:rPr lang="en-US"/>
              <a:t>Click to edit Master title style</a:t>
            </a:r>
            <a:endParaRPr/>
          </a:p>
        </p:txBody>
      </p:sp>
      <p:sp>
        <p:nvSpPr>
          <p:cNvPr id="18" name="Google Shape;18;p4"/>
          <p:cNvSpPr txBox="1">
            <a:spLocks noGrp="1"/>
          </p:cNvSpPr>
          <p:nvPr>
            <p:ph type="body" idx="1"/>
          </p:nvPr>
        </p:nvSpPr>
        <p:spPr>
          <a:xfrm>
            <a:off x="838200" y="1825625"/>
            <a:ext cx="10515600" cy="4351338"/>
          </a:xfrm>
          <a:prstGeom prst="rect">
            <a:avLst/>
          </a:prstGeom>
          <a:noFill/>
          <a:ln>
            <a:noFill/>
          </a:ln>
        </p:spPr>
        <p:txBody>
          <a:bodyPr spcFirstLastPara="1" wrap="square" lIns="91425" tIns="45700" rIns="91425" bIns="45700" anchor="t" anchorCtr="0"/>
          <a:lstStyle>
            <a:lvl1pPr marL="342900" marR="0" lvl="0" indent="-304800" algn="l" rtl="0">
              <a:lnSpc>
                <a:spcPct val="90000"/>
              </a:lnSpc>
              <a:spcBef>
                <a:spcPts val="750"/>
              </a:spcBef>
              <a:spcAft>
                <a:spcPts val="0"/>
              </a:spcAft>
              <a:buClr>
                <a:schemeClr val="dk1"/>
              </a:buClr>
              <a:buSzPts val="2800"/>
              <a:buFont typeface="Arial"/>
              <a:buChar char="•"/>
              <a:defRPr sz="2100" b="0" i="0" u="none" strike="noStrike" cap="none">
                <a:solidFill>
                  <a:schemeClr val="dk1"/>
                </a:solidFill>
                <a:latin typeface="Century Gothic"/>
                <a:ea typeface="Century Gothic"/>
                <a:cs typeface="Century Gothic"/>
                <a:sym typeface="Century Gothic"/>
              </a:defRPr>
            </a:lvl1pPr>
            <a:lvl2pPr marL="685800" marR="0" lvl="1" indent="-285750" algn="l" rtl="0">
              <a:lnSpc>
                <a:spcPct val="90000"/>
              </a:lnSpc>
              <a:spcBef>
                <a:spcPts val="375"/>
              </a:spcBef>
              <a:spcAft>
                <a:spcPts val="0"/>
              </a:spcAft>
              <a:buClr>
                <a:schemeClr val="dk1"/>
              </a:buClr>
              <a:buSzPts val="2400"/>
              <a:buFont typeface="Arial"/>
              <a:buChar char="•"/>
              <a:defRPr sz="1800" b="0" i="0" u="none" strike="noStrike" cap="none">
                <a:solidFill>
                  <a:schemeClr val="dk1"/>
                </a:solidFill>
                <a:latin typeface="Century Gothic"/>
                <a:ea typeface="Century Gothic"/>
                <a:cs typeface="Century Gothic"/>
                <a:sym typeface="Century Gothic"/>
              </a:defRPr>
            </a:lvl2pPr>
            <a:lvl3pPr marL="1028700" marR="0" lvl="2" indent="-266700" algn="l" rtl="0">
              <a:lnSpc>
                <a:spcPct val="90000"/>
              </a:lnSpc>
              <a:spcBef>
                <a:spcPts val="375"/>
              </a:spcBef>
              <a:spcAft>
                <a:spcPts val="0"/>
              </a:spcAft>
              <a:buClr>
                <a:schemeClr val="dk1"/>
              </a:buClr>
              <a:buSzPts val="2000"/>
              <a:buFont typeface="Arial"/>
              <a:buChar char="•"/>
              <a:defRPr sz="1500" b="0" i="0" u="none" strike="noStrike" cap="none">
                <a:solidFill>
                  <a:schemeClr val="dk1"/>
                </a:solidFill>
                <a:latin typeface="Century Gothic"/>
                <a:ea typeface="Century Gothic"/>
                <a:cs typeface="Century Gothic"/>
                <a:sym typeface="Century Gothic"/>
              </a:defRPr>
            </a:lvl3pPr>
            <a:lvl4pPr marL="1371600" marR="0" lvl="3"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4pPr>
            <a:lvl5pPr marL="1714500" marR="0" lvl="4"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5pPr>
            <a:lvl6pPr marL="2057400" marR="0" lvl="5"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6pPr>
            <a:lvl7pPr marL="2400300" marR="0" lvl="6"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7pPr>
            <a:lvl8pPr marL="2743200" marR="0" lvl="7"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8pPr>
            <a:lvl9pPr marL="3086100" marR="0" lvl="8"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9pPr>
          </a:lstStyle>
          <a:p>
            <a:pPr lvl="0"/>
            <a:r>
              <a:rPr lang="en-US"/>
              <a:t>Click to edit Master text styles</a:t>
            </a:r>
          </a:p>
        </p:txBody>
      </p:sp>
      <p:sp>
        <p:nvSpPr>
          <p:cNvPr id="19" name="Google Shape;19;p4"/>
          <p:cNvSpPr txBox="1">
            <a:spLocks noGrp="1"/>
          </p:cNvSpPr>
          <p:nvPr>
            <p:ph type="sldNum" idx="12"/>
          </p:nvPr>
        </p:nvSpPr>
        <p:spPr>
          <a:xfrm>
            <a:off x="838200" y="6356352"/>
            <a:ext cx="10515600" cy="365125"/>
          </a:xfrm>
          <a:prstGeom prst="rect">
            <a:avLst/>
          </a:prstGeom>
          <a:noFill/>
          <a:ln>
            <a:noFill/>
          </a:ln>
        </p:spPr>
        <p:txBody>
          <a:bodyPr spcFirstLastPara="1" wrap="square" lIns="91425" tIns="45700" rIns="91425" bIns="45700" anchor="ctr" anchorCtr="0">
            <a:noAutofit/>
          </a:bodyPr>
          <a:lstStyle>
            <a:lvl1pPr marL="0" marR="0" lvl="0"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1pPr>
            <a:lvl2pPr marL="0" marR="0" lvl="1"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2pPr>
            <a:lvl3pPr marL="0" marR="0" lvl="2"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3pPr>
            <a:lvl4pPr marL="0" marR="0" lvl="3"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4pPr>
            <a:lvl5pPr marL="0" marR="0" lvl="4"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5pPr>
            <a:lvl6pPr marL="0" marR="0" lvl="5"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6pPr>
            <a:lvl7pPr marL="0" marR="0" lvl="6"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7pPr>
            <a:lvl8pPr marL="0" marR="0" lvl="7"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8pPr>
            <a:lvl9pPr marL="0" marR="0" lvl="8"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9pPr>
          </a:lstStyle>
          <a:p>
            <a:fld id="{8AC1D5BD-6625-4530-9DC9-239739FF8170}" type="slidenum">
              <a:rPr lang="en-US" smtClean="0"/>
              <a:t>‹#›</a:t>
            </a:fld>
            <a:endParaRPr lang="en-US"/>
          </a:p>
        </p:txBody>
      </p:sp>
      <p:sp>
        <p:nvSpPr>
          <p:cNvPr id="6" name="Google Shape;20;p4">
            <a:extLst>
              <a:ext uri="{FF2B5EF4-FFF2-40B4-BE49-F238E27FC236}">
                <a16:creationId xmlns:a16="http://schemas.microsoft.com/office/drawing/2014/main" id="{AAE7BF4A-9551-9C45-B7D9-6E6531C8E0A8}"/>
              </a:ext>
            </a:extLst>
          </p:cNvPr>
          <p:cNvSpPr/>
          <p:nvPr/>
        </p:nvSpPr>
        <p:spPr>
          <a:xfrm rot="5400000">
            <a:off x="-3183272" y="3127248"/>
            <a:ext cx="6912864" cy="585216"/>
          </a:xfrm>
          <a:prstGeom prst="rect">
            <a:avLst/>
          </a:prstGeom>
          <a:solidFill>
            <a:srgbClr val="3A4047"/>
          </a:solidFill>
          <a:ln w="12700" cap="flat" cmpd="sng">
            <a:solidFill>
              <a:schemeClr val="dk1">
                <a:alpha val="1176"/>
              </a:schemeClr>
            </a:solidFill>
            <a:prstDash val="solid"/>
            <a:miter lim="800000"/>
            <a:headEnd type="none" w="sm" len="sm"/>
            <a:tailEnd type="none" w="sm" len="sm"/>
          </a:ln>
        </p:spPr>
        <p:txBody>
          <a:bodyPr spcFirstLastPara="1" wrap="square" lIns="0" tIns="0" rIns="0" bIns="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350" b="0" i="0" u="none" strike="noStrike" cap="none">
              <a:solidFill>
                <a:schemeClr val="lt1"/>
              </a:solidFill>
              <a:latin typeface="Century Gothic"/>
              <a:ea typeface="Century Gothic"/>
              <a:cs typeface="Century Gothic"/>
              <a:sym typeface="Century Gothic"/>
            </a:endParaRPr>
          </a:p>
        </p:txBody>
      </p:sp>
    </p:spTree>
    <p:extLst>
      <p:ext uri="{BB962C8B-B14F-4D97-AF65-F5344CB8AC3E}">
        <p14:creationId xmlns:p14="http://schemas.microsoft.com/office/powerpoint/2010/main" val="388656387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39"/>
        <p:cNvGrpSpPr/>
        <p:nvPr/>
      </p:nvGrpSpPr>
      <p:grpSpPr>
        <a:xfrm>
          <a:off x="0" y="0"/>
          <a:ext cx="0" cy="0"/>
          <a:chOff x="0" y="0"/>
          <a:chExt cx="0" cy="0"/>
        </a:xfrm>
      </p:grpSpPr>
      <p:sp>
        <p:nvSpPr>
          <p:cNvPr id="40" name="Google Shape;40;p8"/>
          <p:cNvSpPr txBox="1">
            <a:spLocks noGrp="1"/>
          </p:cNvSpPr>
          <p:nvPr>
            <p:ph type="sldNum" idx="12"/>
          </p:nvPr>
        </p:nvSpPr>
        <p:spPr>
          <a:xfrm>
            <a:off x="838200" y="6356352"/>
            <a:ext cx="10515600" cy="365125"/>
          </a:xfrm>
          <a:prstGeom prst="rect">
            <a:avLst/>
          </a:prstGeom>
          <a:noFill/>
          <a:ln>
            <a:noFill/>
          </a:ln>
        </p:spPr>
        <p:txBody>
          <a:bodyPr spcFirstLastPara="1" wrap="square" lIns="91425" tIns="45700" rIns="91425" bIns="45700" anchor="ctr" anchorCtr="0">
            <a:noAutofit/>
          </a:bodyPr>
          <a:lstStyle>
            <a:lvl1pPr marL="0" marR="0" lvl="0"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1pPr>
            <a:lvl2pPr marL="0" marR="0" lvl="1"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2pPr>
            <a:lvl3pPr marL="0" marR="0" lvl="2"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3pPr>
            <a:lvl4pPr marL="0" marR="0" lvl="3"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4pPr>
            <a:lvl5pPr marL="0" marR="0" lvl="4"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5pPr>
            <a:lvl6pPr marL="0" marR="0" lvl="5"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6pPr>
            <a:lvl7pPr marL="0" marR="0" lvl="6"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7pPr>
            <a:lvl8pPr marL="0" marR="0" lvl="7"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8pPr>
            <a:lvl9pPr marL="0" marR="0" lvl="8"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9pPr>
          </a:lstStyle>
          <a:p>
            <a:fld id="{8AC1D5BD-6625-4530-9DC9-239739FF8170}" type="slidenum">
              <a:rPr lang="en-US" smtClean="0"/>
              <a:t>‹#›</a:t>
            </a:fld>
            <a:endParaRPr lang="en-US"/>
          </a:p>
        </p:txBody>
      </p:sp>
      <p:sp>
        <p:nvSpPr>
          <p:cNvPr id="4" name="Google Shape;20;p4">
            <a:extLst>
              <a:ext uri="{FF2B5EF4-FFF2-40B4-BE49-F238E27FC236}">
                <a16:creationId xmlns:a16="http://schemas.microsoft.com/office/drawing/2014/main" id="{866938FD-48A8-C945-8F8D-948D6ACBB765}"/>
              </a:ext>
            </a:extLst>
          </p:cNvPr>
          <p:cNvSpPr/>
          <p:nvPr/>
        </p:nvSpPr>
        <p:spPr>
          <a:xfrm rot="5400000">
            <a:off x="-3137554" y="3137552"/>
            <a:ext cx="6858002" cy="582894"/>
          </a:xfrm>
          <a:prstGeom prst="rect">
            <a:avLst/>
          </a:prstGeom>
          <a:solidFill>
            <a:srgbClr val="3A4047"/>
          </a:solidFill>
          <a:ln w="12700" cap="flat" cmpd="sng">
            <a:solidFill>
              <a:schemeClr val="dk1">
                <a:alpha val="1176"/>
              </a:schemeClr>
            </a:solidFill>
            <a:prstDash val="solid"/>
            <a:miter lim="800000"/>
            <a:headEnd type="none" w="sm" len="sm"/>
            <a:tailEnd type="none" w="sm" len="sm"/>
          </a:ln>
        </p:spPr>
        <p:txBody>
          <a:bodyPr spcFirstLastPara="1" wrap="square" lIns="68569" tIns="34275" rIns="68569" bIns="34275"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350" b="0" i="0" u="none" strike="noStrike" cap="none">
              <a:solidFill>
                <a:schemeClr val="lt1"/>
              </a:solidFill>
              <a:latin typeface="Century Gothic"/>
              <a:ea typeface="Century Gothic"/>
              <a:cs typeface="Century Gothic"/>
              <a:sym typeface="Century Gothic"/>
            </a:endParaRPr>
          </a:p>
        </p:txBody>
      </p:sp>
    </p:spTree>
    <p:extLst>
      <p:ext uri="{BB962C8B-B14F-4D97-AF65-F5344CB8AC3E}">
        <p14:creationId xmlns:p14="http://schemas.microsoft.com/office/powerpoint/2010/main" val="21957840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and Vertical Text" type="vertTx">
  <p:cSld name="Title and Vertical Text">
    <p:spTree>
      <p:nvGrpSpPr>
        <p:cNvPr id="1" name="Shape 54"/>
        <p:cNvGrpSpPr/>
        <p:nvPr/>
      </p:nvGrpSpPr>
      <p:grpSpPr>
        <a:xfrm>
          <a:off x="0" y="0"/>
          <a:ext cx="0" cy="0"/>
          <a:chOff x="0" y="0"/>
          <a:chExt cx="0" cy="0"/>
        </a:xfrm>
      </p:grpSpPr>
      <p:sp>
        <p:nvSpPr>
          <p:cNvPr id="55" name="Google Shape;55;p11"/>
          <p:cNvSpPr txBox="1">
            <a:spLocks noGrp="1"/>
          </p:cNvSpPr>
          <p:nvPr>
            <p:ph type="title"/>
          </p:nvPr>
        </p:nvSpPr>
        <p:spPr>
          <a:xfrm>
            <a:off x="838200" y="365127"/>
            <a:ext cx="10515600" cy="1325563"/>
          </a:xfrm>
          <a:prstGeom prst="rect">
            <a:avLst/>
          </a:prstGeom>
          <a:noFill/>
          <a:ln>
            <a:noFill/>
          </a:ln>
        </p:spPr>
        <p:txBody>
          <a:bodyPr spcFirstLastPara="1" wrap="square" lIns="91425" tIns="45700" rIns="91425" bIns="45700" anchor="ctr" anchorCtr="0"/>
          <a:lstStyle>
            <a:lvl1pPr marR="0" lvl="0" algn="l" rtl="0">
              <a:lnSpc>
                <a:spcPct val="90000"/>
              </a:lnSpc>
              <a:spcBef>
                <a:spcPts val="0"/>
              </a:spcBef>
              <a:spcAft>
                <a:spcPts val="0"/>
              </a:spcAft>
              <a:buClr>
                <a:schemeClr val="dk1"/>
              </a:buClr>
              <a:buSzPts val="4400"/>
              <a:buFont typeface="Century Gothic"/>
              <a:buNone/>
              <a:defRPr sz="3300" b="0" i="0" u="none" strike="noStrike" cap="none">
                <a:solidFill>
                  <a:schemeClr val="dk1"/>
                </a:solidFill>
                <a:latin typeface="Century Gothic"/>
                <a:ea typeface="Century Gothic"/>
                <a:cs typeface="Century Gothic"/>
                <a:sym typeface="Century Gothic"/>
              </a:defRPr>
            </a:lvl1pPr>
            <a:lvl2pPr marR="0" lvl="1"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9pPr>
          </a:lstStyle>
          <a:p>
            <a:r>
              <a:rPr lang="en-US"/>
              <a:t>Click to edit Master title style</a:t>
            </a:r>
            <a:endParaRPr/>
          </a:p>
        </p:txBody>
      </p:sp>
      <p:sp>
        <p:nvSpPr>
          <p:cNvPr id="56" name="Google Shape;56;p11"/>
          <p:cNvSpPr txBox="1">
            <a:spLocks noGrp="1"/>
          </p:cNvSpPr>
          <p:nvPr>
            <p:ph type="body" idx="1"/>
          </p:nvPr>
        </p:nvSpPr>
        <p:spPr>
          <a:xfrm rot="5400000">
            <a:off x="3920331" y="-1256506"/>
            <a:ext cx="4351338" cy="10515600"/>
          </a:xfrm>
          <a:prstGeom prst="rect">
            <a:avLst/>
          </a:prstGeom>
          <a:noFill/>
          <a:ln>
            <a:noFill/>
          </a:ln>
        </p:spPr>
        <p:txBody>
          <a:bodyPr spcFirstLastPara="1" wrap="square" lIns="91425" tIns="45700" rIns="91425" bIns="45700" anchor="t" anchorCtr="0"/>
          <a:lstStyle>
            <a:lvl1pPr marL="342900" marR="0" lvl="0" indent="-304800" algn="l" rtl="0">
              <a:lnSpc>
                <a:spcPct val="90000"/>
              </a:lnSpc>
              <a:spcBef>
                <a:spcPts val="750"/>
              </a:spcBef>
              <a:spcAft>
                <a:spcPts val="0"/>
              </a:spcAft>
              <a:buClr>
                <a:schemeClr val="dk1"/>
              </a:buClr>
              <a:buSzPts val="2800"/>
              <a:buFont typeface="Arial"/>
              <a:buChar char="•"/>
              <a:defRPr sz="2100" b="0" i="0" u="none" strike="noStrike" cap="none">
                <a:solidFill>
                  <a:schemeClr val="dk1"/>
                </a:solidFill>
                <a:latin typeface="Century Gothic"/>
                <a:ea typeface="Century Gothic"/>
                <a:cs typeface="Century Gothic"/>
                <a:sym typeface="Century Gothic"/>
              </a:defRPr>
            </a:lvl1pPr>
            <a:lvl2pPr marL="685800" marR="0" lvl="1" indent="-285750" algn="l" rtl="0">
              <a:lnSpc>
                <a:spcPct val="90000"/>
              </a:lnSpc>
              <a:spcBef>
                <a:spcPts val="375"/>
              </a:spcBef>
              <a:spcAft>
                <a:spcPts val="0"/>
              </a:spcAft>
              <a:buClr>
                <a:schemeClr val="dk1"/>
              </a:buClr>
              <a:buSzPts val="2400"/>
              <a:buFont typeface="Arial"/>
              <a:buChar char="•"/>
              <a:defRPr sz="1800" b="0" i="0" u="none" strike="noStrike" cap="none">
                <a:solidFill>
                  <a:schemeClr val="dk1"/>
                </a:solidFill>
                <a:latin typeface="Century Gothic"/>
                <a:ea typeface="Century Gothic"/>
                <a:cs typeface="Century Gothic"/>
                <a:sym typeface="Century Gothic"/>
              </a:defRPr>
            </a:lvl2pPr>
            <a:lvl3pPr marL="1028700" marR="0" lvl="2" indent="-266700" algn="l" rtl="0">
              <a:lnSpc>
                <a:spcPct val="90000"/>
              </a:lnSpc>
              <a:spcBef>
                <a:spcPts val="375"/>
              </a:spcBef>
              <a:spcAft>
                <a:spcPts val="0"/>
              </a:spcAft>
              <a:buClr>
                <a:schemeClr val="dk1"/>
              </a:buClr>
              <a:buSzPts val="2000"/>
              <a:buFont typeface="Arial"/>
              <a:buChar char="•"/>
              <a:defRPr sz="1500" b="0" i="0" u="none" strike="noStrike" cap="none">
                <a:solidFill>
                  <a:schemeClr val="dk1"/>
                </a:solidFill>
                <a:latin typeface="Century Gothic"/>
                <a:ea typeface="Century Gothic"/>
                <a:cs typeface="Century Gothic"/>
                <a:sym typeface="Century Gothic"/>
              </a:defRPr>
            </a:lvl3pPr>
            <a:lvl4pPr marL="1371600" marR="0" lvl="3"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4pPr>
            <a:lvl5pPr marL="1714500" marR="0" lvl="4"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5pPr>
            <a:lvl6pPr marL="2057400" marR="0" lvl="5"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6pPr>
            <a:lvl7pPr marL="2400300" marR="0" lvl="6"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7pPr>
            <a:lvl8pPr marL="2743200" marR="0" lvl="7"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8pPr>
            <a:lvl9pPr marL="3086100" marR="0" lvl="8"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9pPr>
          </a:lstStyle>
          <a:p>
            <a:pPr lvl="0"/>
            <a:r>
              <a:rPr lang="en-US"/>
              <a:t>Click to edit Master text styles</a:t>
            </a:r>
          </a:p>
        </p:txBody>
      </p:sp>
      <p:sp>
        <p:nvSpPr>
          <p:cNvPr id="57" name="Google Shape;57;p11"/>
          <p:cNvSpPr txBox="1">
            <a:spLocks noGrp="1"/>
          </p:cNvSpPr>
          <p:nvPr>
            <p:ph type="sldNum" idx="12"/>
          </p:nvPr>
        </p:nvSpPr>
        <p:spPr>
          <a:xfrm>
            <a:off x="838200" y="6356352"/>
            <a:ext cx="10515600" cy="365125"/>
          </a:xfrm>
          <a:prstGeom prst="rect">
            <a:avLst/>
          </a:prstGeom>
          <a:noFill/>
          <a:ln>
            <a:noFill/>
          </a:ln>
        </p:spPr>
        <p:txBody>
          <a:bodyPr spcFirstLastPara="1" wrap="square" lIns="91425" tIns="45700" rIns="91425" bIns="45700" anchor="ctr" anchorCtr="0">
            <a:noAutofit/>
          </a:bodyPr>
          <a:lstStyle>
            <a:lvl1pPr marL="0" marR="0" lvl="0"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1pPr>
            <a:lvl2pPr marL="0" marR="0" lvl="1"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2pPr>
            <a:lvl3pPr marL="0" marR="0" lvl="2"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3pPr>
            <a:lvl4pPr marL="0" marR="0" lvl="3"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4pPr>
            <a:lvl5pPr marL="0" marR="0" lvl="4"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5pPr>
            <a:lvl6pPr marL="0" marR="0" lvl="5"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6pPr>
            <a:lvl7pPr marL="0" marR="0" lvl="6"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7pPr>
            <a:lvl8pPr marL="0" marR="0" lvl="7"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8pPr>
            <a:lvl9pPr marL="0" marR="0" lvl="8"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9pPr>
          </a:lstStyle>
          <a:p>
            <a:fld id="{8AC1D5BD-6625-4530-9DC9-239739FF8170}" type="slidenum">
              <a:rPr lang="en-US" smtClean="0"/>
              <a:t>‹#›</a:t>
            </a:fld>
            <a:endParaRPr lang="en-US"/>
          </a:p>
        </p:txBody>
      </p:sp>
      <p:sp>
        <p:nvSpPr>
          <p:cNvPr id="7" name="Google Shape;20;p4">
            <a:extLst>
              <a:ext uri="{FF2B5EF4-FFF2-40B4-BE49-F238E27FC236}">
                <a16:creationId xmlns:a16="http://schemas.microsoft.com/office/drawing/2014/main" id="{EE238881-7684-6E45-838B-2C5185AA693E}"/>
              </a:ext>
            </a:extLst>
          </p:cNvPr>
          <p:cNvSpPr/>
          <p:nvPr/>
        </p:nvSpPr>
        <p:spPr>
          <a:xfrm rot="5400000">
            <a:off x="-3183272" y="3127248"/>
            <a:ext cx="6912864" cy="585216"/>
          </a:xfrm>
          <a:prstGeom prst="rect">
            <a:avLst/>
          </a:prstGeom>
          <a:solidFill>
            <a:srgbClr val="3A4047"/>
          </a:solidFill>
          <a:ln w="12700" cap="flat" cmpd="sng">
            <a:solidFill>
              <a:schemeClr val="dk1">
                <a:alpha val="1176"/>
              </a:schemeClr>
            </a:solidFill>
            <a:prstDash val="solid"/>
            <a:miter lim="800000"/>
            <a:headEnd type="none" w="sm" len="sm"/>
            <a:tailEnd type="none" w="sm" len="sm"/>
          </a:ln>
        </p:spPr>
        <p:txBody>
          <a:bodyPr spcFirstLastPara="1" wrap="square" lIns="0" tIns="0" rIns="0" bIns="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350" b="0" i="0" u="none" strike="noStrike" cap="none">
              <a:solidFill>
                <a:schemeClr val="lt1"/>
              </a:solidFill>
              <a:latin typeface="Century Gothic"/>
              <a:ea typeface="Century Gothic"/>
              <a:cs typeface="Century Gothic"/>
              <a:sym typeface="Century Gothic"/>
            </a:endParaRPr>
          </a:p>
        </p:txBody>
      </p:sp>
    </p:spTree>
    <p:extLst>
      <p:ext uri="{BB962C8B-B14F-4D97-AF65-F5344CB8AC3E}">
        <p14:creationId xmlns:p14="http://schemas.microsoft.com/office/powerpoint/2010/main" val="327269112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 Title and Text">
    <p:spTree>
      <p:nvGrpSpPr>
        <p:cNvPr id="1" name="Shape 59"/>
        <p:cNvGrpSpPr/>
        <p:nvPr/>
      </p:nvGrpSpPr>
      <p:grpSpPr>
        <a:xfrm>
          <a:off x="0" y="0"/>
          <a:ext cx="0" cy="0"/>
          <a:chOff x="0" y="0"/>
          <a:chExt cx="0" cy="0"/>
        </a:xfrm>
      </p:grpSpPr>
      <p:sp>
        <p:nvSpPr>
          <p:cNvPr id="60" name="Google Shape;60;p12"/>
          <p:cNvSpPr txBox="1">
            <a:spLocks noGrp="1"/>
          </p:cNvSpPr>
          <p:nvPr>
            <p:ph type="title"/>
          </p:nvPr>
        </p:nvSpPr>
        <p:spPr>
          <a:xfrm rot="5400000">
            <a:off x="7133432" y="1956595"/>
            <a:ext cx="5811838" cy="2628900"/>
          </a:xfrm>
          <a:prstGeom prst="rect">
            <a:avLst/>
          </a:prstGeom>
          <a:noFill/>
          <a:ln>
            <a:noFill/>
          </a:ln>
        </p:spPr>
        <p:txBody>
          <a:bodyPr spcFirstLastPara="1" wrap="square" lIns="91425" tIns="45700" rIns="91425" bIns="45700" anchor="ctr" anchorCtr="0"/>
          <a:lstStyle>
            <a:lvl1pPr marR="0" lvl="0" algn="l" rtl="0">
              <a:lnSpc>
                <a:spcPct val="90000"/>
              </a:lnSpc>
              <a:spcBef>
                <a:spcPts val="0"/>
              </a:spcBef>
              <a:spcAft>
                <a:spcPts val="0"/>
              </a:spcAft>
              <a:buClr>
                <a:schemeClr val="dk1"/>
              </a:buClr>
              <a:buSzPts val="4400"/>
              <a:buFont typeface="Century Gothic"/>
              <a:buNone/>
              <a:defRPr sz="3300" b="0" i="0" u="none" strike="noStrike" cap="none">
                <a:solidFill>
                  <a:schemeClr val="dk1"/>
                </a:solidFill>
                <a:latin typeface="Century Gothic"/>
                <a:ea typeface="Century Gothic"/>
                <a:cs typeface="Century Gothic"/>
                <a:sym typeface="Century Gothic"/>
              </a:defRPr>
            </a:lvl1pPr>
            <a:lvl2pPr marR="0" lvl="1"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9pPr>
          </a:lstStyle>
          <a:p>
            <a:r>
              <a:rPr lang="en-US"/>
              <a:t>Click to edit Master title style</a:t>
            </a:r>
            <a:endParaRPr/>
          </a:p>
        </p:txBody>
      </p:sp>
      <p:sp>
        <p:nvSpPr>
          <p:cNvPr id="61" name="Google Shape;61;p12"/>
          <p:cNvSpPr txBox="1">
            <a:spLocks noGrp="1"/>
          </p:cNvSpPr>
          <p:nvPr>
            <p:ph type="body" idx="1"/>
          </p:nvPr>
        </p:nvSpPr>
        <p:spPr>
          <a:xfrm rot="5400000">
            <a:off x="1799432" y="-596105"/>
            <a:ext cx="5811838" cy="7734300"/>
          </a:xfrm>
          <a:prstGeom prst="rect">
            <a:avLst/>
          </a:prstGeom>
          <a:noFill/>
          <a:ln>
            <a:noFill/>
          </a:ln>
        </p:spPr>
        <p:txBody>
          <a:bodyPr spcFirstLastPara="1" wrap="square" lIns="91425" tIns="45700" rIns="91425" bIns="45700" anchor="t" anchorCtr="0"/>
          <a:lstStyle>
            <a:lvl1pPr marL="342900" marR="0" lvl="0" indent="-304800" algn="l" rtl="0">
              <a:lnSpc>
                <a:spcPct val="90000"/>
              </a:lnSpc>
              <a:spcBef>
                <a:spcPts val="750"/>
              </a:spcBef>
              <a:spcAft>
                <a:spcPts val="0"/>
              </a:spcAft>
              <a:buClr>
                <a:schemeClr val="dk1"/>
              </a:buClr>
              <a:buSzPts val="2800"/>
              <a:buFont typeface="Arial"/>
              <a:buChar char="•"/>
              <a:defRPr sz="2100" b="0" i="0" u="none" strike="noStrike" cap="none">
                <a:solidFill>
                  <a:schemeClr val="dk1"/>
                </a:solidFill>
                <a:latin typeface="Century Gothic"/>
                <a:ea typeface="Century Gothic"/>
                <a:cs typeface="Century Gothic"/>
                <a:sym typeface="Century Gothic"/>
              </a:defRPr>
            </a:lvl1pPr>
            <a:lvl2pPr marL="685800" marR="0" lvl="1" indent="-285750" algn="l" rtl="0">
              <a:lnSpc>
                <a:spcPct val="90000"/>
              </a:lnSpc>
              <a:spcBef>
                <a:spcPts val="375"/>
              </a:spcBef>
              <a:spcAft>
                <a:spcPts val="0"/>
              </a:spcAft>
              <a:buClr>
                <a:schemeClr val="dk1"/>
              </a:buClr>
              <a:buSzPts val="2400"/>
              <a:buFont typeface="Arial"/>
              <a:buChar char="•"/>
              <a:defRPr sz="1800" b="0" i="0" u="none" strike="noStrike" cap="none">
                <a:solidFill>
                  <a:schemeClr val="dk1"/>
                </a:solidFill>
                <a:latin typeface="Century Gothic"/>
                <a:ea typeface="Century Gothic"/>
                <a:cs typeface="Century Gothic"/>
                <a:sym typeface="Century Gothic"/>
              </a:defRPr>
            </a:lvl2pPr>
            <a:lvl3pPr marL="1028700" marR="0" lvl="2" indent="-266700" algn="l" rtl="0">
              <a:lnSpc>
                <a:spcPct val="90000"/>
              </a:lnSpc>
              <a:spcBef>
                <a:spcPts val="375"/>
              </a:spcBef>
              <a:spcAft>
                <a:spcPts val="0"/>
              </a:spcAft>
              <a:buClr>
                <a:schemeClr val="dk1"/>
              </a:buClr>
              <a:buSzPts val="2000"/>
              <a:buFont typeface="Arial"/>
              <a:buChar char="•"/>
              <a:defRPr sz="1500" b="0" i="0" u="none" strike="noStrike" cap="none">
                <a:solidFill>
                  <a:schemeClr val="dk1"/>
                </a:solidFill>
                <a:latin typeface="Century Gothic"/>
                <a:ea typeface="Century Gothic"/>
                <a:cs typeface="Century Gothic"/>
                <a:sym typeface="Century Gothic"/>
              </a:defRPr>
            </a:lvl3pPr>
            <a:lvl4pPr marL="1371600" marR="0" lvl="3"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4pPr>
            <a:lvl5pPr marL="1714500" marR="0" lvl="4"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5pPr>
            <a:lvl6pPr marL="2057400" marR="0" lvl="5"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6pPr>
            <a:lvl7pPr marL="2400300" marR="0" lvl="6"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7pPr>
            <a:lvl8pPr marL="2743200" marR="0" lvl="7"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8pPr>
            <a:lvl9pPr marL="3086100" marR="0" lvl="8"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9pPr>
          </a:lstStyle>
          <a:p>
            <a:pPr lvl="0"/>
            <a:r>
              <a:rPr lang="en-US"/>
              <a:t>Click to edit Master text styles</a:t>
            </a:r>
          </a:p>
        </p:txBody>
      </p:sp>
      <p:sp>
        <p:nvSpPr>
          <p:cNvPr id="62" name="Google Shape;62;p12"/>
          <p:cNvSpPr txBox="1">
            <a:spLocks noGrp="1"/>
          </p:cNvSpPr>
          <p:nvPr>
            <p:ph type="sldNum" idx="12"/>
          </p:nvPr>
        </p:nvSpPr>
        <p:spPr>
          <a:xfrm>
            <a:off x="838200" y="6356352"/>
            <a:ext cx="10515600" cy="365125"/>
          </a:xfrm>
          <a:prstGeom prst="rect">
            <a:avLst/>
          </a:prstGeom>
          <a:noFill/>
          <a:ln>
            <a:noFill/>
          </a:ln>
        </p:spPr>
        <p:txBody>
          <a:bodyPr spcFirstLastPara="1" wrap="square" lIns="91425" tIns="45700" rIns="91425" bIns="45700" anchor="ctr" anchorCtr="0">
            <a:noAutofit/>
          </a:bodyPr>
          <a:lstStyle>
            <a:lvl1pPr marL="0" marR="0" lvl="0"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1pPr>
            <a:lvl2pPr marL="0" marR="0" lvl="1"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2pPr>
            <a:lvl3pPr marL="0" marR="0" lvl="2"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3pPr>
            <a:lvl4pPr marL="0" marR="0" lvl="3"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4pPr>
            <a:lvl5pPr marL="0" marR="0" lvl="4"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5pPr>
            <a:lvl6pPr marL="0" marR="0" lvl="5"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6pPr>
            <a:lvl7pPr marL="0" marR="0" lvl="6"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7pPr>
            <a:lvl8pPr marL="0" marR="0" lvl="7"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8pPr>
            <a:lvl9pPr marL="0" marR="0" lvl="8"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9pPr>
          </a:lstStyle>
          <a:p>
            <a:fld id="{8AC1D5BD-6625-4530-9DC9-239739FF8170}" type="slidenum">
              <a:rPr lang="en-US" smtClean="0"/>
              <a:t>‹#›</a:t>
            </a:fld>
            <a:endParaRPr lang="en-US"/>
          </a:p>
        </p:txBody>
      </p:sp>
      <p:sp>
        <p:nvSpPr>
          <p:cNvPr id="8" name="Google Shape;20;p4">
            <a:extLst>
              <a:ext uri="{FF2B5EF4-FFF2-40B4-BE49-F238E27FC236}">
                <a16:creationId xmlns:a16="http://schemas.microsoft.com/office/drawing/2014/main" id="{52CFC662-DA86-E347-B571-4CAF57F1AA26}"/>
              </a:ext>
            </a:extLst>
          </p:cNvPr>
          <p:cNvSpPr/>
          <p:nvPr/>
        </p:nvSpPr>
        <p:spPr>
          <a:xfrm rot="5400000">
            <a:off x="-3183272" y="3127248"/>
            <a:ext cx="6912864" cy="585216"/>
          </a:xfrm>
          <a:prstGeom prst="rect">
            <a:avLst/>
          </a:prstGeom>
          <a:solidFill>
            <a:srgbClr val="3A4047"/>
          </a:solidFill>
          <a:ln w="12700" cap="flat" cmpd="sng">
            <a:solidFill>
              <a:schemeClr val="dk1">
                <a:alpha val="1176"/>
              </a:schemeClr>
            </a:solidFill>
            <a:prstDash val="solid"/>
            <a:miter lim="800000"/>
            <a:headEnd type="none" w="sm" len="sm"/>
            <a:tailEnd type="none" w="sm" len="sm"/>
          </a:ln>
        </p:spPr>
        <p:txBody>
          <a:bodyPr spcFirstLastPara="1" wrap="square" lIns="0" tIns="0" rIns="0" bIns="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350" b="0" i="0" u="none" strike="noStrike" cap="none">
              <a:solidFill>
                <a:schemeClr val="lt1"/>
              </a:solidFill>
              <a:latin typeface="Century Gothic"/>
              <a:ea typeface="Century Gothic"/>
              <a:cs typeface="Century Gothic"/>
              <a:sym typeface="Century Gothic"/>
            </a:endParaRPr>
          </a:p>
        </p:txBody>
      </p:sp>
    </p:spTree>
    <p:extLst>
      <p:ext uri="{BB962C8B-B14F-4D97-AF65-F5344CB8AC3E}">
        <p14:creationId xmlns:p14="http://schemas.microsoft.com/office/powerpoint/2010/main" val="353332828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woObj">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DEC29808-1B04-4B6F-9A1F-669A6E36388E}" type="datetimeFigureOut">
              <a:rPr lang="en-US" smtClean="0"/>
              <a:t>7/15/20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AC1D5BD-6625-4530-9DC9-239739FF8170}" type="slidenum">
              <a:rPr lang="en-US" smtClean="0"/>
              <a:t>‹#›</a:t>
            </a:fld>
            <a:endParaRPr lang="en-US"/>
          </a:p>
        </p:txBody>
      </p:sp>
    </p:spTree>
    <p:extLst>
      <p:ext uri="{BB962C8B-B14F-4D97-AF65-F5344CB8AC3E}">
        <p14:creationId xmlns:p14="http://schemas.microsoft.com/office/powerpoint/2010/main" val="66046390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F1F7FB">
            <a:alpha val="80000"/>
          </a:srgbClr>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838200" y="365127"/>
            <a:ext cx="10515600" cy="1325563"/>
          </a:xfrm>
          <a:prstGeom prst="rect">
            <a:avLst/>
          </a:prstGeom>
          <a:noFill/>
          <a:ln>
            <a:noFill/>
          </a:ln>
        </p:spPr>
        <p:txBody>
          <a:bodyPr spcFirstLastPara="1" wrap="square" lIns="91425" tIns="45700" rIns="91425" bIns="45700" anchor="ctr" anchorCtr="0"/>
          <a:lstStyle>
            <a:lvl1pPr marR="0" lvl="0" algn="l" rtl="0">
              <a:lnSpc>
                <a:spcPct val="90000"/>
              </a:lnSpc>
              <a:spcBef>
                <a:spcPts val="0"/>
              </a:spcBef>
              <a:spcAft>
                <a:spcPts val="0"/>
              </a:spcAft>
              <a:buClr>
                <a:schemeClr val="dk1"/>
              </a:buClr>
              <a:buSzPts val="4400"/>
              <a:buFont typeface="Century Gothic"/>
              <a:buNone/>
              <a:defRPr sz="4400" b="0" i="0" u="none" strike="noStrike" cap="none">
                <a:solidFill>
                  <a:schemeClr val="dk1"/>
                </a:solidFill>
                <a:latin typeface="Century Gothic"/>
                <a:ea typeface="Century Gothic"/>
                <a:cs typeface="Century Gothic"/>
                <a:sym typeface="Century Gothic"/>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7" name="Google Shape;7;p1"/>
          <p:cNvSpPr txBox="1">
            <a:spLocks noGrp="1"/>
          </p:cNvSpPr>
          <p:nvPr>
            <p:ph type="body" idx="1"/>
          </p:nvPr>
        </p:nvSpPr>
        <p:spPr>
          <a:xfrm>
            <a:off x="838200" y="1825625"/>
            <a:ext cx="10515600" cy="4351338"/>
          </a:xfrm>
          <a:prstGeom prst="rect">
            <a:avLst/>
          </a:prstGeom>
          <a:noFill/>
          <a:ln>
            <a:noFill/>
          </a:ln>
        </p:spPr>
        <p:txBody>
          <a:bodyPr spcFirstLastPara="1" wrap="square" lIns="91425" tIns="45700" rIns="91425" bIns="45700" anchor="t" anchorCtr="0"/>
          <a:lstStyle>
            <a:lvl1pPr marL="457200" marR="0" lvl="0" indent="-406400" algn="l" rtl="0">
              <a:lnSpc>
                <a:spcPct val="90000"/>
              </a:lnSpc>
              <a:spcBef>
                <a:spcPts val="1000"/>
              </a:spcBef>
              <a:spcAft>
                <a:spcPts val="0"/>
              </a:spcAft>
              <a:buClr>
                <a:schemeClr val="dk1"/>
              </a:buClr>
              <a:buSzPts val="2800"/>
              <a:buFont typeface="Arial"/>
              <a:buChar char="•"/>
              <a:defRPr sz="2800" b="0" i="0" u="none" strike="noStrike" cap="none">
                <a:solidFill>
                  <a:schemeClr val="dk1"/>
                </a:solidFill>
                <a:latin typeface="Century Gothic"/>
                <a:ea typeface="Century Gothic"/>
                <a:cs typeface="Century Gothic"/>
                <a:sym typeface="Century Gothic"/>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entury Gothic"/>
                <a:ea typeface="Century Gothic"/>
                <a:cs typeface="Century Gothic"/>
                <a:sym typeface="Century Gothic"/>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entury Gothic"/>
                <a:ea typeface="Century Gothic"/>
                <a:cs typeface="Century Gothic"/>
                <a:sym typeface="Century Gothic"/>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entury Gothic"/>
                <a:ea typeface="Century Gothic"/>
                <a:cs typeface="Century Gothic"/>
                <a:sym typeface="Century Gothic"/>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entury Gothic"/>
                <a:ea typeface="Century Gothic"/>
                <a:cs typeface="Century Gothic"/>
                <a:sym typeface="Century Gothic"/>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entury Gothic"/>
                <a:ea typeface="Century Gothic"/>
                <a:cs typeface="Century Gothic"/>
                <a:sym typeface="Century Gothic"/>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entury Gothic"/>
                <a:ea typeface="Century Gothic"/>
                <a:cs typeface="Century Gothic"/>
                <a:sym typeface="Century Gothic"/>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entury Gothic"/>
                <a:ea typeface="Century Gothic"/>
                <a:cs typeface="Century Gothic"/>
                <a:sym typeface="Century Gothic"/>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entury Gothic"/>
                <a:ea typeface="Century Gothic"/>
                <a:cs typeface="Century Gothic"/>
                <a:sym typeface="Century Gothic"/>
              </a:defRPr>
            </a:lvl9pPr>
          </a:lstStyle>
          <a:p>
            <a:endParaRPr dirty="0"/>
          </a:p>
        </p:txBody>
      </p:sp>
      <p:sp>
        <p:nvSpPr>
          <p:cNvPr id="8" name="Google Shape;8;p1"/>
          <p:cNvSpPr txBox="1">
            <a:spLocks noGrp="1"/>
          </p:cNvSpPr>
          <p:nvPr>
            <p:ph type="sldNum" idx="12"/>
          </p:nvPr>
        </p:nvSpPr>
        <p:spPr>
          <a:xfrm>
            <a:off x="838200" y="6356352"/>
            <a:ext cx="10515600" cy="365125"/>
          </a:xfrm>
          <a:prstGeom prst="rect">
            <a:avLst/>
          </a:prstGeom>
          <a:noFill/>
          <a:ln>
            <a:noFill/>
          </a:ln>
        </p:spPr>
        <p:txBody>
          <a:bodyPr spcFirstLastPara="1" wrap="square" lIns="91425" tIns="45700" rIns="91425" bIns="45700" anchor="ctr" anchorCtr="0">
            <a:noAutofit/>
          </a:bodyPr>
          <a:lstStyle>
            <a:lvl1pPr marL="0" marR="0" lvl="0"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1pPr>
            <a:lvl2pPr marL="0" marR="0" lvl="1"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2pPr>
            <a:lvl3pPr marL="0" marR="0" lvl="2"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3pPr>
            <a:lvl4pPr marL="0" marR="0" lvl="3"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4pPr>
            <a:lvl5pPr marL="0" marR="0" lvl="4"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5pPr>
            <a:lvl6pPr marL="0" marR="0" lvl="5"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6pPr>
            <a:lvl7pPr marL="0" marR="0" lvl="6"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7pPr>
            <a:lvl8pPr marL="0" marR="0" lvl="7"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8pPr>
            <a:lvl9pPr marL="0" marR="0" lvl="8"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9pPr>
          </a:lstStyle>
          <a:p>
            <a:fld id="{8AC1D5BD-6625-4530-9DC9-239739FF8170}" type="slidenum">
              <a:rPr lang="en-US" smtClean="0"/>
              <a:pPr/>
              <a:t>‹#›</a:t>
            </a:fld>
            <a:endParaRPr lang="en-US"/>
          </a:p>
        </p:txBody>
      </p:sp>
    </p:spTree>
    <p:extLst>
      <p:ext uri="{BB962C8B-B14F-4D97-AF65-F5344CB8AC3E}">
        <p14:creationId xmlns:p14="http://schemas.microsoft.com/office/powerpoint/2010/main" val="2587297369"/>
      </p:ext>
    </p:extLst>
  </p:cSld>
  <p:clrMap bg1="lt1" tx1="dk1" bg2="dk2" tx2="lt2" accent1="accent1" accent2="accent2" accent3="accent3" accent4="accent4" accent5="accent5" accent6="accent6" hlink="hlink" folHlink="folHlink"/>
  <p:sldLayoutIdLst>
    <p:sldLayoutId id="2147483693" r:id="rId1"/>
    <p:sldLayoutId id="2147483694" r:id="rId2"/>
    <p:sldLayoutId id="2147483695" r:id="rId3"/>
    <p:sldLayoutId id="2147483696" r:id="rId4"/>
    <p:sldLayoutId id="2147483697" r:id="rId5"/>
    <p:sldLayoutId id="2147483698" r:id="rId6"/>
    <p:sldLayoutId id="2147483699" r:id="rId7"/>
  </p:sldLayoutIdLst>
  <p:txStyles>
    <p:titleStyle>
      <a:defPPr marR="0" lvl="0" algn="l" rtl="0">
        <a:lnSpc>
          <a:spcPct val="100000"/>
        </a:lnSpc>
        <a:spcBef>
          <a:spcPts val="0"/>
        </a:spcBef>
        <a:spcAft>
          <a:spcPts val="0"/>
        </a:spcAft>
      </a:defPPr>
      <a:lvl1pPr marR="0" lvl="0"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1pPr>
      <a:lvl2pPr marR="0" lvl="1"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L="565150" marR="0" lvl="0" indent="-514350" algn="l" rtl="0" eaLnBrk="1" hangingPunct="1">
        <a:lnSpc>
          <a:spcPct val="100000"/>
        </a:lnSpc>
        <a:spcBef>
          <a:spcPts val="0"/>
        </a:spcBef>
        <a:spcAft>
          <a:spcPts val="0"/>
        </a:spcAft>
        <a:buClr>
          <a:srgbClr val="000000"/>
        </a:buClr>
        <a:buSzPct val="75000"/>
        <a:buFont typeface="+mj-lt"/>
        <a:buAutoNum type="arabicPeriod"/>
        <a:defRPr sz="1050" b="0" i="0" u="none" strike="noStrike" cap="none">
          <a:solidFill>
            <a:srgbClr val="000000"/>
          </a:solidFill>
          <a:latin typeface="Arial"/>
          <a:ea typeface="Arial"/>
          <a:cs typeface="Arial"/>
          <a:sym typeface="Arial"/>
        </a:defRPr>
      </a:lvl1pPr>
      <a:lvl2pPr marR="0" lvl="1"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1pPr>
      <a:lvl2pPr marR="0" lvl="1"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2.xml"/><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xml"/><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6.xml"/><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7.xml"/><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1.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8.xml"/><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9.xml"/><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0.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10.xml"/><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4.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11.xml"/><Relationship Id="rId1" Type="http://schemas.openxmlformats.org/officeDocument/2006/relationships/slideLayout" Target="../slideLayouts/slideLayout3.xml"/></Relationships>
</file>

<file path=ppt/slides/_rels/slide25.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12.xml"/><Relationship Id="rId1" Type="http://schemas.openxmlformats.org/officeDocument/2006/relationships/slideLayout" Target="../slideLayouts/slideLayout3.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3.xml"/></Relationships>
</file>

<file path=ppt/slides/_rels/slide28.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14.xml"/><Relationship Id="rId1" Type="http://schemas.openxmlformats.org/officeDocument/2006/relationships/slideLayout" Target="../slideLayouts/slideLayout3.xml"/></Relationships>
</file>

<file path=ppt/slides/_rels/slide29.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15.xml"/><Relationship Id="rId1" Type="http://schemas.openxmlformats.org/officeDocument/2006/relationships/slideLayout" Target="../slideLayouts/slideLayout3.xml"/></Relationships>
</file>

<file path=ppt/slides/_rels/slide30.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16.xml"/><Relationship Id="rId1" Type="http://schemas.openxmlformats.org/officeDocument/2006/relationships/slideLayout" Target="../slideLayouts/slideLayout3.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2.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7.xml"/><Relationship Id="rId1" Type="http://schemas.openxmlformats.org/officeDocument/2006/relationships/slideLayout" Target="../slideLayouts/slideLayout3.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4.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8.xml"/><Relationship Id="rId1" Type="http://schemas.openxmlformats.org/officeDocument/2006/relationships/slideLayout" Target="../slideLayouts/slideLayout3.xml"/></Relationships>
</file>

<file path=ppt/slides/_rels/slide35.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19.xml"/><Relationship Id="rId1" Type="http://schemas.openxmlformats.org/officeDocument/2006/relationships/slideLayout" Target="../slideLayouts/slideLayout3.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7.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notesSlide" Target="../notesSlides/notesSlide20.xml"/><Relationship Id="rId1" Type="http://schemas.openxmlformats.org/officeDocument/2006/relationships/slideLayout" Target="../slideLayouts/slideLayout3.xml"/></Relationships>
</file>

<file path=ppt/slides/_rels/slide38.xml.rels><?xml version="1.0" encoding="UTF-8" standalone="yes"?>
<Relationships xmlns="http://schemas.openxmlformats.org/package/2006/relationships"><Relationship Id="rId2" Type="http://schemas.openxmlformats.org/officeDocument/2006/relationships/image" Target="../media/image17.jpeg"/><Relationship Id="rId1" Type="http://schemas.openxmlformats.org/officeDocument/2006/relationships/slideLayout" Target="../slideLayouts/slideLayout3.xml"/></Relationships>
</file>

<file path=ppt/slides/_rels/slide39.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21.xml"/><Relationship Id="rId1" Type="http://schemas.openxmlformats.org/officeDocument/2006/relationships/slideLayout" Target="../slideLayouts/slideLayout3.xm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3.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3.xml"/></Relationships>
</file>

<file path=ppt/slides/_rels/slide42.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24.xml"/><Relationship Id="rId1" Type="http://schemas.openxmlformats.org/officeDocument/2006/relationships/slideLayout" Target="../slideLayouts/slideLayout3.xml"/></Relationships>
</file>

<file path=ppt/slides/_rels/slide43.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3.xml"/></Relationships>
</file>

<file path=ppt/slides/_rels/slide44.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3.xml"/></Relationships>
</file>

<file path=ppt/slides/_rels/slide45.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27.xml"/><Relationship Id="rId1" Type="http://schemas.openxmlformats.org/officeDocument/2006/relationships/slideLayout" Target="../slideLayouts/slideLayout3.xml"/></Relationships>
</file>

<file path=ppt/slides/_rels/slide46.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3.xml"/></Relationships>
</file>

<file path=ppt/slides/_rels/slide47.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3.xml"/></Relationships>
</file>

<file path=ppt/slides/_rels/slide48.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3.xml"/></Relationships>
</file>

<file path=ppt/slides/_rels/slide49.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3.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52.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32.xml"/><Relationship Id="rId1" Type="http://schemas.openxmlformats.org/officeDocument/2006/relationships/slideLayout" Target="../slideLayouts/slideLayout3.xml"/></Relationships>
</file>

<file path=ppt/slides/_rels/slide53.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33.xml"/><Relationship Id="rId1" Type="http://schemas.openxmlformats.org/officeDocument/2006/relationships/slideLayout" Target="../slideLayouts/slideLayout3.xml"/></Relationships>
</file>

<file path=ppt/slides/_rels/slide54.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notesSlide" Target="../notesSlides/notesSlide34.xml"/><Relationship Id="rId1" Type="http://schemas.openxmlformats.org/officeDocument/2006/relationships/slideLayout" Target="../slideLayouts/slideLayout3.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56.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35.xml"/><Relationship Id="rId1" Type="http://schemas.openxmlformats.org/officeDocument/2006/relationships/slideLayout" Target="../slideLayouts/slideLayout3.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58.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36.xml"/><Relationship Id="rId1" Type="http://schemas.openxmlformats.org/officeDocument/2006/relationships/slideLayout" Target="../slideLayouts/slideLayout3.xml"/></Relationships>
</file>

<file path=ppt/slides/_rels/slide59.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notesSlide" Target="../notesSlides/notesSlide37.xml"/><Relationship Id="rId1" Type="http://schemas.openxmlformats.org/officeDocument/2006/relationships/slideLayout" Target="../slideLayouts/slideLayout3.xml"/></Relationships>
</file>

<file path=ppt/slides/_rels/slide60.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38.xml"/><Relationship Id="rId1" Type="http://schemas.openxmlformats.org/officeDocument/2006/relationships/slideLayout" Target="../slideLayouts/slideLayout3.xml"/></Relationships>
</file>

<file path=ppt/slides/_rels/slide61.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39.xml"/><Relationship Id="rId1" Type="http://schemas.openxmlformats.org/officeDocument/2006/relationships/slideLayout" Target="../slideLayouts/slideLayout3.xml"/></Relationships>
</file>

<file path=ppt/slides/_rels/slide62.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notesSlide" Target="../notesSlides/notesSlide40.xml"/><Relationship Id="rId1" Type="http://schemas.openxmlformats.org/officeDocument/2006/relationships/slideLayout" Target="../slideLayouts/slideLayout3.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66.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3.xm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t="-39000" b="-39000"/>
          </a:stretch>
        </a:blip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a:t>Cell Division</a:t>
            </a:r>
          </a:p>
        </p:txBody>
      </p:sp>
      <p:sp>
        <p:nvSpPr>
          <p:cNvPr id="4" name="Subtitle 3"/>
          <p:cNvSpPr>
            <a:spLocks noGrp="1"/>
          </p:cNvSpPr>
          <p:nvPr>
            <p:ph type="subTitle" idx="1"/>
          </p:nvPr>
        </p:nvSpPr>
        <p:spPr/>
        <p:txBody>
          <a:bodyPr/>
          <a:lstStyle/>
          <a:p>
            <a:r>
              <a:rPr lang="en-US" dirty="0"/>
              <a:t>Biology for Majors</a:t>
            </a:r>
          </a:p>
        </p:txBody>
      </p:sp>
    </p:spTree>
    <p:extLst>
      <p:ext uri="{BB962C8B-B14F-4D97-AF65-F5344CB8AC3E}">
        <p14:creationId xmlns:p14="http://schemas.microsoft.com/office/powerpoint/2010/main" val="145753167"/>
      </p:ext>
    </p:extLst>
  </p:cSld>
  <p:clrMapOvr>
    <a:overrideClrMapping bg1="dk1" tx1="lt1" bg2="dk2" tx2="lt2" accent1="accent1" accent2="accent2" accent3="accent3" accent4="accent4" accent5="accent5" accent6="accent6" hlink="hlink" folHlink="folHlink"/>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Introduction to Cell Division</a:t>
            </a:r>
          </a:p>
        </p:txBody>
      </p:sp>
      <p:sp>
        <p:nvSpPr>
          <p:cNvPr id="3" name="Content Placeholder 2"/>
          <p:cNvSpPr>
            <a:spLocks noGrp="1"/>
          </p:cNvSpPr>
          <p:nvPr>
            <p:ph type="body" idx="1"/>
          </p:nvPr>
        </p:nvSpPr>
        <p:spPr/>
        <p:txBody>
          <a:bodyPr/>
          <a:lstStyle/>
          <a:p>
            <a:pPr marL="28575" indent="0">
              <a:buNone/>
            </a:pPr>
            <a:r>
              <a:rPr lang="en-US" dirty="0"/>
              <a:t>Cell division is necessary for reproduction in unicellular and multicellular organisms, growth, and injury repair. However, when cell division goes awry, dramatic results may occur. Without sufficient cellular oversight, repeated rounds of unregulated cell division can lead to a minor condition like psoriasis or a life-threatening disease like cancer. Cell division takes occurs by a strict cycle, with multiple stages and checkpoints to ensure things don’t go awry. </a:t>
            </a:r>
          </a:p>
        </p:txBody>
      </p:sp>
      <p:pic>
        <p:nvPicPr>
          <p:cNvPr id="1026" name="Picture 2" descr="Image A shows two conjoined cells forming a dumbbell shape; the fertilization envelope has been removed so that the mesh-like outer layer can be seen. Image B shows the sea urchin embryo when it has divided into 16 conjoined cells; the overall shape is rounder than in image A. Image C shows a “water melon” sea urchin which appears as a peach-colored ball covered in white protruding spine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524000" y="4535488"/>
            <a:ext cx="9144000" cy="232251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77802118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DNA</a:t>
            </a:r>
          </a:p>
        </p:txBody>
      </p:sp>
      <p:sp>
        <p:nvSpPr>
          <p:cNvPr id="3" name="Content Placeholder 2"/>
          <p:cNvSpPr>
            <a:spLocks noGrp="1"/>
          </p:cNvSpPr>
          <p:nvPr>
            <p:ph type="body" idx="1"/>
          </p:nvPr>
        </p:nvSpPr>
        <p:spPr/>
        <p:txBody>
          <a:bodyPr/>
          <a:lstStyle/>
          <a:p>
            <a:pPr marL="28575" indent="0">
              <a:buNone/>
            </a:pPr>
            <a:r>
              <a:rPr lang="en-US" b="1" dirty="0"/>
              <a:t>DNA (deoxyribonucleic acid)</a:t>
            </a:r>
            <a:r>
              <a:rPr lang="en-US" dirty="0"/>
              <a:t> is the genetic material of living organisms. It provides the instructions they need to grow, function, and respond to their environment. When a cell of the body divides, it will pass on a copy of its DNA to each of its daughter cells. DNA is also passed on at the at the level of organisms, with the DNA in sperm and egg cells combining to form a new organism that has genetic material from both its parents. Physically speaking, DNA is a long string of paired chemical units (nucleotides) that come in four different types, and it carries information organized into units called genes. Genes typically provide instructions for making proteins, which give cells and organisms their functional characteristics.</a:t>
            </a:r>
          </a:p>
        </p:txBody>
      </p:sp>
    </p:spTree>
    <p:extLst>
      <p:ext uri="{BB962C8B-B14F-4D97-AF65-F5344CB8AC3E}">
        <p14:creationId xmlns:p14="http://schemas.microsoft.com/office/powerpoint/2010/main" val="233595218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DNA in Eukaryotes</a:t>
            </a:r>
          </a:p>
        </p:txBody>
      </p:sp>
      <p:sp>
        <p:nvSpPr>
          <p:cNvPr id="3" name="Content Placeholder 2"/>
          <p:cNvSpPr>
            <a:spLocks noGrp="1"/>
          </p:cNvSpPr>
          <p:nvPr>
            <p:ph type="body" idx="1"/>
          </p:nvPr>
        </p:nvSpPr>
        <p:spPr>
          <a:xfrm>
            <a:off x="838200" y="1825625"/>
            <a:ext cx="4693024" cy="4351338"/>
          </a:xfrm>
        </p:spPr>
        <p:txBody>
          <a:bodyPr/>
          <a:lstStyle/>
          <a:p>
            <a:pPr marL="28575" indent="0">
              <a:buNone/>
            </a:pPr>
            <a:r>
              <a:rPr lang="en-US" sz="1600" dirty="0"/>
              <a:t>In eukaryotes most DNA is found in the nucleus and is called nuclear DNA. Mitochondria, organelles that harvest energy for the cell, contain their own mitochondrial DNA, and chloroplasts, organelles that carry out photosynthesis in plant cells, also have chloroplast DNA. The amounts of DNA found in mitochondria and chloroplasts are much smaller than the amount found in the nucleus. </a:t>
            </a:r>
          </a:p>
        </p:txBody>
      </p:sp>
      <p:pic>
        <p:nvPicPr>
          <p:cNvPr id="2050" name="Picture 2" descr="Image of a eukaryotic cell, showing the nuclear DNA (in the nucleus), the mitochondrial DNA (in the mitochondrial matrix, and the chloroplast DNA (in the stroma of the chloroplast."/>
          <p:cNvPicPr>
            <a:picLocks noChangeAspect="1" noChangeArrowheads="1"/>
          </p:cNvPicPr>
          <p:nvPr/>
        </p:nvPicPr>
        <p:blipFill rotWithShape="1">
          <a:blip r:embed="rId3">
            <a:extLst>
              <a:ext uri="{28A0092B-C50C-407E-A947-70E740481C1C}">
                <a14:useLocalDpi xmlns:a14="http://schemas.microsoft.com/office/drawing/2010/main" val="0"/>
              </a:ext>
            </a:extLst>
          </a:blip>
          <a:srcRect/>
          <a:stretch/>
        </p:blipFill>
        <p:spPr bwMode="auto">
          <a:xfrm>
            <a:off x="5669486" y="1904282"/>
            <a:ext cx="4369865" cy="325554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0583621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DNA in Prokaryotes</a:t>
            </a:r>
          </a:p>
        </p:txBody>
      </p:sp>
      <p:sp>
        <p:nvSpPr>
          <p:cNvPr id="3" name="Content Placeholder 2"/>
          <p:cNvSpPr>
            <a:spLocks noGrp="1"/>
          </p:cNvSpPr>
          <p:nvPr>
            <p:ph type="body" idx="1"/>
          </p:nvPr>
        </p:nvSpPr>
        <p:spPr/>
        <p:txBody>
          <a:bodyPr/>
          <a:lstStyle/>
          <a:p>
            <a:pPr marL="28575" indent="0">
              <a:buNone/>
            </a:pPr>
            <a:r>
              <a:rPr lang="en-US" dirty="0"/>
              <a:t>In bacteria and other prokaryotes, most of the DNA is found in a central region of the cell called the </a:t>
            </a:r>
            <a:r>
              <a:rPr lang="en-US" b="1" dirty="0"/>
              <a:t>nucleoid</a:t>
            </a:r>
            <a:r>
              <a:rPr lang="en-US" dirty="0"/>
              <a:t>, which functions similarly to a nucleus but is not surrounded by a membrane.</a:t>
            </a:r>
          </a:p>
        </p:txBody>
      </p:sp>
    </p:spTree>
    <p:extLst>
      <p:ext uri="{BB962C8B-B14F-4D97-AF65-F5344CB8AC3E}">
        <p14:creationId xmlns:p14="http://schemas.microsoft.com/office/powerpoint/2010/main" val="235162308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Genome</a:t>
            </a:r>
          </a:p>
        </p:txBody>
      </p:sp>
      <p:sp>
        <p:nvSpPr>
          <p:cNvPr id="3" name="Content Placeholder 2"/>
          <p:cNvSpPr>
            <a:spLocks noGrp="1"/>
          </p:cNvSpPr>
          <p:nvPr>
            <p:ph type="body" idx="1"/>
          </p:nvPr>
        </p:nvSpPr>
        <p:spPr/>
        <p:txBody>
          <a:bodyPr/>
          <a:lstStyle/>
          <a:p>
            <a:pPr marL="28575" indent="0">
              <a:buNone/>
            </a:pPr>
            <a:r>
              <a:rPr lang="en-US" dirty="0"/>
              <a:t>A cell’s set of DNA is called its </a:t>
            </a:r>
            <a:r>
              <a:rPr lang="en-US" b="1" dirty="0"/>
              <a:t>genome</a:t>
            </a:r>
            <a:r>
              <a:rPr lang="en-US" dirty="0"/>
              <a:t>. Since all of the cells in an organism (with a few exceptions) contain the same DNA, you can also say that an organism has its own genome, and since the members of a species typically have similar genomes, you can also describe the genome of a species. </a:t>
            </a:r>
          </a:p>
          <a:p>
            <a:pPr marL="28575" indent="0">
              <a:buNone/>
            </a:pPr>
            <a:r>
              <a:rPr lang="en-US" dirty="0"/>
              <a:t>In general, when people refer to the human genome, or any other eukaryotic genome, they mean the set of DNA found in the nucleus (that is, the nuclear genome). </a:t>
            </a:r>
          </a:p>
        </p:txBody>
      </p:sp>
    </p:spTree>
    <p:extLst>
      <p:ext uri="{BB962C8B-B14F-4D97-AF65-F5344CB8AC3E}">
        <p14:creationId xmlns:p14="http://schemas.microsoft.com/office/powerpoint/2010/main" val="305649200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Chromosomes</a:t>
            </a:r>
          </a:p>
        </p:txBody>
      </p:sp>
      <p:sp>
        <p:nvSpPr>
          <p:cNvPr id="3" name="Content Placeholder 2"/>
          <p:cNvSpPr>
            <a:spLocks noGrp="1"/>
          </p:cNvSpPr>
          <p:nvPr>
            <p:ph type="body" idx="1"/>
          </p:nvPr>
        </p:nvSpPr>
        <p:spPr>
          <a:xfrm>
            <a:off x="2152650" y="4851400"/>
            <a:ext cx="7886700" cy="1325563"/>
          </a:xfrm>
        </p:spPr>
        <p:txBody>
          <a:bodyPr/>
          <a:lstStyle/>
          <a:p>
            <a:pPr marL="28575" indent="0">
              <a:buNone/>
            </a:pPr>
            <a:r>
              <a:rPr lang="en-US" dirty="0"/>
              <a:t>Each species has its own characteristic number of </a:t>
            </a:r>
            <a:r>
              <a:rPr lang="en-US" b="1" dirty="0"/>
              <a:t>chromosomes</a:t>
            </a:r>
            <a:r>
              <a:rPr lang="en-US" dirty="0"/>
              <a:t>. Like many species of animals and plants, humans are diploid (2n), meaning that most of their 46 chromosomes come in matched sets of 23 homologous pairs as in the human karyotype above. </a:t>
            </a:r>
          </a:p>
        </p:txBody>
      </p:sp>
      <p:pic>
        <p:nvPicPr>
          <p:cNvPr id="3074" name="Picture 2" descr="Image of the karyotype of a human male, with chromosomes from the mother and father false-colored purple and green, respectively."/>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647358" y="681038"/>
            <a:ext cx="5628276" cy="409257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7339197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Chromosomes continued</a:t>
            </a:r>
          </a:p>
        </p:txBody>
      </p:sp>
      <p:sp>
        <p:nvSpPr>
          <p:cNvPr id="3" name="Content Placeholder 2"/>
          <p:cNvSpPr>
            <a:spLocks noGrp="1"/>
          </p:cNvSpPr>
          <p:nvPr>
            <p:ph type="body" idx="1"/>
          </p:nvPr>
        </p:nvSpPr>
        <p:spPr/>
        <p:txBody>
          <a:bodyPr/>
          <a:lstStyle/>
          <a:p>
            <a:pPr marL="28575" indent="0">
              <a:buNone/>
            </a:pPr>
            <a:r>
              <a:rPr lang="en-US" dirty="0"/>
              <a:t>The two homologues have the same type of gene in the same place, but they can have different versions (or </a:t>
            </a:r>
            <a:r>
              <a:rPr lang="en-US" b="1" dirty="0"/>
              <a:t>alleles</a:t>
            </a:r>
            <a:r>
              <a:rPr lang="en-US" dirty="0"/>
              <a:t>) of genes.</a:t>
            </a:r>
          </a:p>
          <a:p>
            <a:pPr marL="28575" indent="0">
              <a:buNone/>
            </a:pPr>
            <a:r>
              <a:rPr lang="en-US" dirty="0"/>
              <a:t>In humans, the X and Y chromosomes determine a person’s biological sex, with XX for female and XY for male. While the two X chromosomes in a woman’s cells are genuinely homologous, the X and Y chromosomes of a man’s cells are not. </a:t>
            </a:r>
          </a:p>
          <a:p>
            <a:pPr marL="28575" indent="0">
              <a:buNone/>
            </a:pPr>
            <a:r>
              <a:rPr lang="en-US" dirty="0"/>
              <a:t>The X and Y chromosomes are known as </a:t>
            </a:r>
            <a:r>
              <a:rPr lang="en-US" b="1" dirty="0"/>
              <a:t>sex chromosomes</a:t>
            </a:r>
            <a:r>
              <a:rPr lang="en-US" dirty="0"/>
              <a:t>, while the other 44 human chromosomes are called </a:t>
            </a:r>
            <a:r>
              <a:rPr lang="en-US" b="1" dirty="0"/>
              <a:t>autosomes</a:t>
            </a:r>
            <a:r>
              <a:rPr lang="en-US" dirty="0"/>
              <a:t>.</a:t>
            </a:r>
          </a:p>
          <a:p>
            <a:pPr marL="28575" indent="0">
              <a:buNone/>
            </a:pPr>
            <a:endParaRPr lang="en-US" dirty="0"/>
          </a:p>
        </p:txBody>
      </p:sp>
    </p:spTree>
    <p:extLst>
      <p:ext uri="{BB962C8B-B14F-4D97-AF65-F5344CB8AC3E}">
        <p14:creationId xmlns:p14="http://schemas.microsoft.com/office/powerpoint/2010/main" val="196350106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Organization of Eukaryotic Chromosomes</a:t>
            </a:r>
          </a:p>
        </p:txBody>
      </p:sp>
      <p:sp>
        <p:nvSpPr>
          <p:cNvPr id="3" name="Content Placeholder 2"/>
          <p:cNvSpPr>
            <a:spLocks noGrp="1"/>
          </p:cNvSpPr>
          <p:nvPr>
            <p:ph type="body" idx="1"/>
          </p:nvPr>
        </p:nvSpPr>
        <p:spPr>
          <a:xfrm>
            <a:off x="838201" y="2581835"/>
            <a:ext cx="5472954" cy="3595128"/>
          </a:xfrm>
        </p:spPr>
        <p:txBody>
          <a:bodyPr/>
          <a:lstStyle/>
          <a:p>
            <a:pPr marL="28575" indent="0">
              <a:buNone/>
            </a:pPr>
            <a:r>
              <a:rPr lang="en-US" dirty="0"/>
              <a:t>DNA is normally tightly packed into the nucleus of a eukaryotic cell, through protein-DNA complexes that form the characteristic condensed ‘chromosome’ shape. DNA compacts even further in preparation for cell division.</a:t>
            </a:r>
          </a:p>
        </p:txBody>
      </p:sp>
      <p:pic>
        <p:nvPicPr>
          <p:cNvPr id="4098" name="Picture 2" descr="There are five levels of chromosome organization. From top to bottom: The top panel shows a DNA double helix. The second panel shows the double helix wrapped around proteins called histones. The middle panel shows the entire DNA molecule wrapping around many histones, creating the appearance of beads on a string. The fourth panel shows that the chromatin fiber further condenses into the chromosome shown in the bottom panel."/>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10326" y="0"/>
            <a:ext cx="4257675" cy="685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5072051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Phases of the Cell Cycle</a:t>
            </a:r>
          </a:p>
        </p:txBody>
      </p:sp>
      <p:sp>
        <p:nvSpPr>
          <p:cNvPr id="3" name="Content Placeholder 2"/>
          <p:cNvSpPr>
            <a:spLocks noGrp="1"/>
          </p:cNvSpPr>
          <p:nvPr>
            <p:ph type="body" idx="1"/>
          </p:nvPr>
        </p:nvSpPr>
        <p:spPr/>
        <p:txBody>
          <a:bodyPr/>
          <a:lstStyle/>
          <a:p>
            <a:pPr marL="28575" indent="0">
              <a:buNone/>
            </a:pPr>
            <a:r>
              <a:rPr lang="en-US" dirty="0"/>
              <a:t>The cell cycle is a series of precisely timed and carefully regulated stages of growth, DNA replication, and division that produces two identical (clone) cells. The cell cycle has two major phases: interphase and the mitotic phase. </a:t>
            </a:r>
          </a:p>
          <a:p>
            <a:r>
              <a:rPr lang="en-US" dirty="0"/>
              <a:t>During interphase, the cell grows and DNA is replicated. </a:t>
            </a:r>
          </a:p>
          <a:p>
            <a:r>
              <a:rPr lang="en-US" dirty="0"/>
              <a:t>During the mitotic phase, the replicated DNA and cytoplasmic contents are separated, and the cell divides.</a:t>
            </a:r>
          </a:p>
        </p:txBody>
      </p:sp>
    </p:spTree>
    <p:extLst>
      <p:ext uri="{BB962C8B-B14F-4D97-AF65-F5344CB8AC3E}">
        <p14:creationId xmlns:p14="http://schemas.microsoft.com/office/powerpoint/2010/main" val="190876158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Cell Cycle</a:t>
            </a:r>
          </a:p>
        </p:txBody>
      </p:sp>
      <p:pic>
        <p:nvPicPr>
          <p:cNvPr id="5122" name="Picture 2" descr="The diagram shows Mitosis and cell division as a cyclic process. The cycle starts at interphase. Interphase is divided into three stages: G1, S, and G2. During interphase, the cell is preparing to divide; DNA is duplicated, creating sister chromatids. Interphase is followed by the mitotic cycle, mitosis and cytokinesis. Mitosis is a process in which a diploid cell nucleus divides itself (duplicates) into 2 diploid nuclei. The first stage is prophase, during which the nucleus begins to disappear. The next stage is metaphase. During this phase, all sister chromatids are aligned in the center of the cell. Next is anaphase. During this phase, the sister chromosomes are all split. Next is telophase. A new nucleus is formed around each set of chromatids. The two nuclei are divided from each other, creating two new cells in a process called cytokinesis. Each new cell is now ready to being the cycle again."/>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2782094" y="1496868"/>
            <a:ext cx="6627812" cy="489426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8468012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Stages of Interphase</a:t>
            </a:r>
          </a:p>
        </p:txBody>
      </p:sp>
      <p:sp>
        <p:nvSpPr>
          <p:cNvPr id="3" name="Content Placeholder 2"/>
          <p:cNvSpPr>
            <a:spLocks noGrp="1"/>
          </p:cNvSpPr>
          <p:nvPr>
            <p:ph type="body" idx="1"/>
          </p:nvPr>
        </p:nvSpPr>
        <p:spPr/>
        <p:txBody>
          <a:bodyPr/>
          <a:lstStyle/>
          <a:p>
            <a:pPr marL="28575" indent="0">
              <a:buNone/>
            </a:pPr>
            <a:r>
              <a:rPr lang="en-US" dirty="0"/>
              <a:t>During interphase, the cell undergoes normal growth processes while also preparing for cell division. </a:t>
            </a:r>
          </a:p>
          <a:p>
            <a:pPr marL="28575" indent="0">
              <a:buNone/>
            </a:pPr>
            <a:r>
              <a:rPr lang="en-US" dirty="0"/>
              <a:t>In order for a cell to move from interphase into the mitotic phase, many internal and external conditions must be met. </a:t>
            </a:r>
          </a:p>
          <a:p>
            <a:pPr marL="28575" indent="0">
              <a:buNone/>
            </a:pPr>
            <a:r>
              <a:rPr lang="en-US" dirty="0"/>
              <a:t>The three stages of interphase are called G1, S, and G2.</a:t>
            </a:r>
          </a:p>
          <a:p>
            <a:pPr marL="28575" indent="0">
              <a:buNone/>
            </a:pPr>
            <a:br>
              <a:rPr lang="en-US" dirty="0"/>
            </a:br>
            <a:endParaRPr lang="en-US" dirty="0"/>
          </a:p>
        </p:txBody>
      </p:sp>
    </p:spTree>
    <p:extLst>
      <p:ext uri="{BB962C8B-B14F-4D97-AF65-F5344CB8AC3E}">
        <p14:creationId xmlns:p14="http://schemas.microsoft.com/office/powerpoint/2010/main" val="24217516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G1 Phase (First Gap)</a:t>
            </a:r>
            <a:br>
              <a:rPr lang="en-US" dirty="0"/>
            </a:br>
            <a:endParaRPr lang="en-US" dirty="0"/>
          </a:p>
        </p:txBody>
      </p:sp>
      <p:sp>
        <p:nvSpPr>
          <p:cNvPr id="3" name="Content Placeholder 2"/>
          <p:cNvSpPr>
            <a:spLocks noGrp="1"/>
          </p:cNvSpPr>
          <p:nvPr>
            <p:ph type="body" idx="1"/>
          </p:nvPr>
        </p:nvSpPr>
        <p:spPr/>
        <p:txBody>
          <a:bodyPr/>
          <a:lstStyle/>
          <a:p>
            <a:pPr marL="28575" indent="0">
              <a:buNone/>
            </a:pPr>
            <a:r>
              <a:rPr lang="en-US" dirty="0"/>
              <a:t>The first stage of interphase is called the G1 phase (first gap) because, from a microscopic aspect, little change is visible. </a:t>
            </a:r>
          </a:p>
          <a:p>
            <a:pPr marL="28575" indent="0">
              <a:buNone/>
            </a:pPr>
            <a:r>
              <a:rPr lang="en-US" dirty="0"/>
              <a:t>However, during the G1 stage, the cell is quite active at the biochemical level. </a:t>
            </a:r>
          </a:p>
          <a:p>
            <a:pPr marL="28575" indent="0">
              <a:buNone/>
            </a:pPr>
            <a:r>
              <a:rPr lang="en-US" dirty="0"/>
              <a:t>The cell is accumulating the building blocks of chromosomal DNA and the associated proteins as well as accumulating sufficient energy reserves to complete the task of replicating each chromosome in the nucleus.</a:t>
            </a:r>
          </a:p>
        </p:txBody>
      </p:sp>
    </p:spTree>
    <p:extLst>
      <p:ext uri="{BB962C8B-B14F-4D97-AF65-F5344CB8AC3E}">
        <p14:creationId xmlns:p14="http://schemas.microsoft.com/office/powerpoint/2010/main" val="424455066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 Phase (Synthesis of DNA)</a:t>
            </a:r>
            <a:br>
              <a:rPr lang="en-US" dirty="0"/>
            </a:br>
            <a:endParaRPr lang="en-US" dirty="0"/>
          </a:p>
        </p:txBody>
      </p:sp>
      <p:sp>
        <p:nvSpPr>
          <p:cNvPr id="3" name="Content Placeholder 2"/>
          <p:cNvSpPr>
            <a:spLocks noGrp="1"/>
          </p:cNvSpPr>
          <p:nvPr>
            <p:ph type="body" idx="1"/>
          </p:nvPr>
        </p:nvSpPr>
        <p:spPr/>
        <p:txBody>
          <a:bodyPr/>
          <a:lstStyle/>
          <a:p>
            <a:pPr marL="28575" indent="0">
              <a:buNone/>
            </a:pPr>
            <a:r>
              <a:rPr lang="en-US" dirty="0"/>
              <a:t>Throughout interphase, nuclear DNA remains in a semi-condensed chromatin configuration. In the </a:t>
            </a:r>
            <a:r>
              <a:rPr lang="en-US" b="1" dirty="0"/>
              <a:t>S phase</a:t>
            </a:r>
            <a:r>
              <a:rPr lang="en-US" dirty="0"/>
              <a:t>, DNA replication can proceed through the mechanisms that result in the formation of identical pairs of DNA molecules—sister chromatids—that are firmly attached to the centromeric region. The centrosome is duplicated during the S phase. The two centrosomes will give rise to the mitotic spindle, the apparatus that orchestrates the movement of chromosomes during mitosis. At the center of each animal cell, the centrosomes of animal cells are associated with a pair of rod-like objects, the centrioles, which are at right angles to each other. Centrioles help organize cell division. Centrioles are not present in the centrosomes of other eukaryotic species, such as plants and most fungi.</a:t>
            </a:r>
          </a:p>
        </p:txBody>
      </p:sp>
    </p:spTree>
    <p:extLst>
      <p:ext uri="{BB962C8B-B14F-4D97-AF65-F5344CB8AC3E}">
        <p14:creationId xmlns:p14="http://schemas.microsoft.com/office/powerpoint/2010/main" val="291361315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G2 Phase (Second Gap)</a:t>
            </a:r>
            <a:br>
              <a:rPr lang="en-US" dirty="0"/>
            </a:br>
            <a:endParaRPr lang="en-US" dirty="0"/>
          </a:p>
        </p:txBody>
      </p:sp>
      <p:sp>
        <p:nvSpPr>
          <p:cNvPr id="3" name="Content Placeholder 2"/>
          <p:cNvSpPr>
            <a:spLocks noGrp="1"/>
          </p:cNvSpPr>
          <p:nvPr>
            <p:ph type="body" idx="1"/>
          </p:nvPr>
        </p:nvSpPr>
        <p:spPr/>
        <p:txBody>
          <a:bodyPr/>
          <a:lstStyle/>
          <a:p>
            <a:pPr marL="28575" indent="0">
              <a:buNone/>
            </a:pPr>
            <a:r>
              <a:rPr lang="en-US" dirty="0"/>
              <a:t>In the</a:t>
            </a:r>
            <a:r>
              <a:rPr lang="en-US" b="1" dirty="0"/>
              <a:t> G</a:t>
            </a:r>
            <a:r>
              <a:rPr lang="en-US" b="1" baseline="-25000" dirty="0"/>
              <a:t>2</a:t>
            </a:r>
            <a:r>
              <a:rPr lang="en-US" b="1" dirty="0"/>
              <a:t> phase</a:t>
            </a:r>
            <a:r>
              <a:rPr lang="en-US" dirty="0"/>
              <a:t>, the cell replenishes its energy stores and synthesizes proteins necessary for chromosome manipulation. </a:t>
            </a:r>
          </a:p>
          <a:p>
            <a:pPr marL="28575" indent="0">
              <a:buNone/>
            </a:pPr>
            <a:r>
              <a:rPr lang="en-US" dirty="0"/>
              <a:t>Some cell organelles are duplicated, and the cytoskeleton is dismantled to provide resources for the mitotic phase. </a:t>
            </a:r>
          </a:p>
          <a:p>
            <a:pPr marL="28575" indent="0">
              <a:buNone/>
            </a:pPr>
            <a:r>
              <a:rPr lang="en-US" dirty="0"/>
              <a:t>There may be additional cell growth during G2. </a:t>
            </a:r>
          </a:p>
          <a:p>
            <a:pPr marL="28575" indent="0">
              <a:buNone/>
            </a:pPr>
            <a:r>
              <a:rPr lang="en-US" dirty="0"/>
              <a:t>The final preparations for the mitotic phase must be completed before the cell is able to enter the first stage of mitosis.</a:t>
            </a:r>
          </a:p>
          <a:p>
            <a:pPr marL="28575" indent="0">
              <a:buNone/>
            </a:pPr>
            <a:endParaRPr lang="en-US" dirty="0"/>
          </a:p>
        </p:txBody>
      </p:sp>
    </p:spTree>
    <p:extLst>
      <p:ext uri="{BB962C8B-B14F-4D97-AF65-F5344CB8AC3E}">
        <p14:creationId xmlns:p14="http://schemas.microsoft.com/office/powerpoint/2010/main" val="66110470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Mitotic Phase</a:t>
            </a:r>
          </a:p>
        </p:txBody>
      </p:sp>
      <p:sp>
        <p:nvSpPr>
          <p:cNvPr id="3" name="Content Placeholder 2"/>
          <p:cNvSpPr>
            <a:spLocks noGrp="1"/>
          </p:cNvSpPr>
          <p:nvPr>
            <p:ph type="body" idx="1"/>
          </p:nvPr>
        </p:nvSpPr>
        <p:spPr/>
        <p:txBody>
          <a:bodyPr/>
          <a:lstStyle/>
          <a:p>
            <a:pPr marL="28575" indent="0">
              <a:buNone/>
            </a:pPr>
            <a:r>
              <a:rPr lang="en-US" dirty="0"/>
              <a:t>The </a:t>
            </a:r>
            <a:r>
              <a:rPr lang="en-US" b="1" dirty="0"/>
              <a:t>mitotic phase </a:t>
            </a:r>
            <a:r>
              <a:rPr lang="en-US" dirty="0"/>
              <a:t>(also known as M phase) is a multistep process during which the duplicated chromosomes are aligned, separated, and move into two new, identical daughter cells. </a:t>
            </a:r>
          </a:p>
          <a:p>
            <a:pPr marL="28575" indent="0">
              <a:buNone/>
            </a:pPr>
            <a:r>
              <a:rPr lang="en-US" dirty="0"/>
              <a:t>The first portion of the mitotic phase is called </a:t>
            </a:r>
            <a:r>
              <a:rPr lang="en-US" b="1" dirty="0" err="1"/>
              <a:t>karyokinesis</a:t>
            </a:r>
            <a:r>
              <a:rPr lang="en-US" dirty="0"/>
              <a:t>, or nuclear division. </a:t>
            </a:r>
          </a:p>
          <a:p>
            <a:pPr marL="28575" indent="0">
              <a:buNone/>
            </a:pPr>
            <a:r>
              <a:rPr lang="en-US" dirty="0"/>
              <a:t>The second portion of the mitotic phase, called </a:t>
            </a:r>
            <a:r>
              <a:rPr lang="en-US" b="1" dirty="0"/>
              <a:t>cytokinesis</a:t>
            </a:r>
            <a:r>
              <a:rPr lang="en-US" dirty="0"/>
              <a:t>, is the physical separation of the cytoplasmic components into the two daughter cells.</a:t>
            </a:r>
          </a:p>
        </p:txBody>
      </p:sp>
    </p:spTree>
    <p:extLst>
      <p:ext uri="{BB962C8B-B14F-4D97-AF65-F5344CB8AC3E}">
        <p14:creationId xmlns:p14="http://schemas.microsoft.com/office/powerpoint/2010/main" val="738289431"/>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Diagram of the Mitotic Phase</a:t>
            </a:r>
          </a:p>
        </p:txBody>
      </p:sp>
      <p:pic>
        <p:nvPicPr>
          <p:cNvPr id="6146" name="Picture 2" descr="The cell cycle, with each step labelled. The six steps in order are prophase, prometaphase, metaphase, anaphase, telophase, and cytokinesis. Mitosis ends when two daughter cells are produced."/>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1978025" y="1916545"/>
            <a:ext cx="8235950" cy="41433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3734005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Prophase</a:t>
            </a:r>
          </a:p>
        </p:txBody>
      </p:sp>
      <p:sp>
        <p:nvSpPr>
          <p:cNvPr id="3" name="Content Placeholder 2"/>
          <p:cNvSpPr>
            <a:spLocks noGrp="1"/>
          </p:cNvSpPr>
          <p:nvPr>
            <p:ph type="body" idx="1"/>
          </p:nvPr>
        </p:nvSpPr>
        <p:spPr/>
        <p:txBody>
          <a:bodyPr/>
          <a:lstStyle/>
          <a:p>
            <a:pPr marL="28575" indent="0">
              <a:buNone/>
            </a:pPr>
            <a:r>
              <a:rPr lang="en-US" dirty="0"/>
              <a:t>The nuclear envelope starts to dissociate into small vesicles, and the membranous organelles (such as the Golgi complex or Golgi apparatus, and endoplasmic reticulum), fragment and disperse toward the periphery of the cell. The nucleolus disappears (disperses). The centrosomes begin to move to opposite poles of the cell. Microtubules that will form the mitotic spindle extend between the centrosomes, pushing them farther apart as the microtubule fibers lengthen. The sister chromatids begin to coil more tightly with the aid of </a:t>
            </a:r>
            <a:r>
              <a:rPr lang="en-US" dirty="0" err="1"/>
              <a:t>condensin</a:t>
            </a:r>
            <a:r>
              <a:rPr lang="en-US" dirty="0"/>
              <a:t> proteins and become visible under a light microscope.</a:t>
            </a:r>
          </a:p>
        </p:txBody>
      </p:sp>
    </p:spTree>
    <p:extLst>
      <p:ext uri="{BB962C8B-B14F-4D97-AF65-F5344CB8AC3E}">
        <p14:creationId xmlns:p14="http://schemas.microsoft.com/office/powerpoint/2010/main" val="1382158065"/>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Prometaphase</a:t>
            </a:r>
          </a:p>
        </p:txBody>
      </p:sp>
      <p:sp>
        <p:nvSpPr>
          <p:cNvPr id="3" name="Content Placeholder 2"/>
          <p:cNvSpPr>
            <a:spLocks noGrp="1"/>
          </p:cNvSpPr>
          <p:nvPr>
            <p:ph type="body" idx="1"/>
          </p:nvPr>
        </p:nvSpPr>
        <p:spPr/>
        <p:txBody>
          <a:bodyPr/>
          <a:lstStyle/>
          <a:p>
            <a:pPr marL="28575" indent="0">
              <a:buNone/>
            </a:pPr>
            <a:r>
              <a:rPr lang="en-US" dirty="0"/>
              <a:t>Each sister chromatid develops a protein structure called a kinetochore in the </a:t>
            </a:r>
            <a:r>
              <a:rPr lang="en-US" dirty="0" err="1"/>
              <a:t>centromeric</a:t>
            </a:r>
            <a:r>
              <a:rPr lang="en-US" dirty="0"/>
              <a:t> region. The proteins of the kinetochore attract and bind mitotic spindle microtubules. As the spindle microtubules extend from the centrosomes, some of these microtubules come into contact with and firmly bind to the kinetochores. Once a mitotic fiber attaches to a chromosome, the chromosome will be oriented until the kinetochores of sister chromatids face the opposite poles. Eventually, all the sister chromatids will be attached via their kinetochores to microtubules from opposing poles. </a:t>
            </a:r>
          </a:p>
        </p:txBody>
      </p:sp>
    </p:spTree>
    <p:extLst>
      <p:ext uri="{BB962C8B-B14F-4D97-AF65-F5344CB8AC3E}">
        <p14:creationId xmlns:p14="http://schemas.microsoft.com/office/powerpoint/2010/main" val="277283312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t>Sister Chromatids </a:t>
            </a:r>
          </a:p>
        </p:txBody>
      </p:sp>
      <p:pic>
        <p:nvPicPr>
          <p:cNvPr id="7170" name="Picture 2" descr="This illustration shows two sister chromatids. Each has a kinetochore at the centromere, and mitotic spindle microtubules radiate from the kinetochore."/>
          <p:cNvPicPr>
            <a:picLocks noGrp="1" noChangeAspect="1" noChangeArrowheads="1"/>
          </p:cNvPicPr>
          <p:nvPr>
            <p:ph sz="half" idx="1"/>
          </p:nvPr>
        </p:nvPicPr>
        <p:blipFill>
          <a:blip r:embed="rId3">
            <a:extLst>
              <a:ext uri="{28A0092B-C50C-407E-A947-70E740481C1C}">
                <a14:useLocalDpi xmlns:a14="http://schemas.microsoft.com/office/drawing/2010/main" val="0"/>
              </a:ext>
            </a:extLst>
          </a:blip>
          <a:stretch>
            <a:fillRect/>
          </a:stretch>
        </p:blipFill>
        <p:spPr>
          <a:xfrm>
            <a:off x="1771650" y="2788444"/>
            <a:ext cx="3314700" cy="2425700"/>
          </a:xfrm>
        </p:spPr>
      </p:pic>
      <p:sp>
        <p:nvSpPr>
          <p:cNvPr id="5" name="Content Placeholder 4"/>
          <p:cNvSpPr>
            <a:spLocks noGrp="1"/>
          </p:cNvSpPr>
          <p:nvPr>
            <p:ph sz="half" idx="2"/>
          </p:nvPr>
        </p:nvSpPr>
        <p:spPr/>
        <p:txBody>
          <a:bodyPr/>
          <a:lstStyle/>
          <a:p>
            <a:pPr marL="50800" indent="0">
              <a:buNone/>
            </a:pPr>
            <a:r>
              <a:rPr lang="en-US" sz="2400" dirty="0"/>
              <a:t>During prometaphase, mitotic spindle microtubules from opposite poles attach to each sister chromatid at the kinetochore. In anaphase, the connection between the sister chromatids breaks down, and the microtubules pull the chromosomes toward opposite poles.</a:t>
            </a:r>
          </a:p>
        </p:txBody>
      </p:sp>
    </p:spTree>
    <p:extLst>
      <p:ext uri="{BB962C8B-B14F-4D97-AF65-F5344CB8AC3E}">
        <p14:creationId xmlns:p14="http://schemas.microsoft.com/office/powerpoint/2010/main" val="257652935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Metaphase</a:t>
            </a:r>
          </a:p>
        </p:txBody>
      </p:sp>
      <p:sp>
        <p:nvSpPr>
          <p:cNvPr id="3" name="Content Placeholder 2"/>
          <p:cNvSpPr>
            <a:spLocks noGrp="1"/>
          </p:cNvSpPr>
          <p:nvPr>
            <p:ph type="body" idx="1"/>
          </p:nvPr>
        </p:nvSpPr>
        <p:spPr/>
        <p:txBody>
          <a:bodyPr/>
          <a:lstStyle/>
          <a:p>
            <a:pPr marL="28575" indent="0">
              <a:buNone/>
            </a:pPr>
            <a:r>
              <a:rPr lang="en-US" dirty="0"/>
              <a:t>During metaphase, the “change phase,” all the chromosomes are aligned in a plane called the metaphase plate, or the equatorial plane, midway between the two poles of the cell. </a:t>
            </a:r>
          </a:p>
          <a:p>
            <a:pPr marL="28575" indent="0">
              <a:buNone/>
            </a:pPr>
            <a:r>
              <a:rPr lang="en-US" dirty="0"/>
              <a:t>The sister chromatids are still tightly attached to each other by </a:t>
            </a:r>
            <a:r>
              <a:rPr lang="en-US" dirty="0" err="1"/>
              <a:t>cohesin</a:t>
            </a:r>
            <a:r>
              <a:rPr lang="en-US" dirty="0"/>
              <a:t> proteins. </a:t>
            </a:r>
          </a:p>
          <a:p>
            <a:pPr marL="28575" indent="0">
              <a:buNone/>
            </a:pPr>
            <a:r>
              <a:rPr lang="en-US" dirty="0"/>
              <a:t>At this time, the chromosomes are maximally condensed.</a:t>
            </a:r>
          </a:p>
        </p:txBody>
      </p:sp>
    </p:spTree>
    <p:extLst>
      <p:ext uri="{BB962C8B-B14F-4D97-AF65-F5344CB8AC3E}">
        <p14:creationId xmlns:p14="http://schemas.microsoft.com/office/powerpoint/2010/main" val="36068005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Anaphase</a:t>
            </a:r>
          </a:p>
        </p:txBody>
      </p:sp>
      <p:sp>
        <p:nvSpPr>
          <p:cNvPr id="3" name="Content Placeholder 2"/>
          <p:cNvSpPr>
            <a:spLocks noGrp="1"/>
          </p:cNvSpPr>
          <p:nvPr>
            <p:ph type="body" idx="1"/>
          </p:nvPr>
        </p:nvSpPr>
        <p:spPr/>
        <p:txBody>
          <a:bodyPr/>
          <a:lstStyle/>
          <a:p>
            <a:pPr marL="28575" indent="0">
              <a:buNone/>
            </a:pPr>
            <a:r>
              <a:rPr lang="en-US" dirty="0"/>
              <a:t>During anaphase, the “upward phase,” the </a:t>
            </a:r>
            <a:r>
              <a:rPr lang="en-US" dirty="0" err="1"/>
              <a:t>cohesin</a:t>
            </a:r>
            <a:r>
              <a:rPr lang="en-US" dirty="0"/>
              <a:t> proteins degrade, and the sister chromatids separate at the centromere. </a:t>
            </a:r>
          </a:p>
          <a:p>
            <a:pPr marL="28575" indent="0">
              <a:buNone/>
            </a:pPr>
            <a:r>
              <a:rPr lang="en-US" dirty="0"/>
              <a:t>Each chromatid, now called a chromosome, is pulled rapidly toward the centrosome to which its microtubule is attached. </a:t>
            </a:r>
          </a:p>
          <a:p>
            <a:pPr marL="28575" indent="0">
              <a:buNone/>
            </a:pPr>
            <a:r>
              <a:rPr lang="en-US" dirty="0"/>
              <a:t>The cell becomes visibly elongated (oval shaped) as the polar microtubules slide against each other at the metaphase plate where they overlap.</a:t>
            </a:r>
          </a:p>
        </p:txBody>
      </p:sp>
    </p:spTree>
    <p:extLst>
      <p:ext uri="{BB962C8B-B14F-4D97-AF65-F5344CB8AC3E}">
        <p14:creationId xmlns:p14="http://schemas.microsoft.com/office/powerpoint/2010/main" val="340543563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Telophase</a:t>
            </a:r>
          </a:p>
        </p:txBody>
      </p:sp>
      <p:sp>
        <p:nvSpPr>
          <p:cNvPr id="3" name="Content Placeholder 2"/>
          <p:cNvSpPr>
            <a:spLocks noGrp="1"/>
          </p:cNvSpPr>
          <p:nvPr>
            <p:ph type="body" idx="1"/>
          </p:nvPr>
        </p:nvSpPr>
        <p:spPr/>
        <p:txBody>
          <a:bodyPr/>
          <a:lstStyle/>
          <a:p>
            <a:pPr marL="28575" indent="0">
              <a:buNone/>
            </a:pPr>
            <a:r>
              <a:rPr lang="en-US" dirty="0"/>
              <a:t>During telophase, the “distance phase,” the chromosomes reach the opposite poles and begin to decondense (unravel), relaxing into a chromatin configuration. </a:t>
            </a:r>
          </a:p>
          <a:p>
            <a:pPr marL="28575" indent="0">
              <a:buNone/>
            </a:pPr>
            <a:r>
              <a:rPr lang="en-US" dirty="0"/>
              <a:t>The mitotic spindles are depolymerized into tubulin monomers that will be used to assemble cytoskeletal components for each daughter cell. </a:t>
            </a:r>
          </a:p>
          <a:p>
            <a:pPr marL="28575" indent="0">
              <a:buNone/>
            </a:pPr>
            <a:r>
              <a:rPr lang="en-US" dirty="0"/>
              <a:t>Nuclear envelopes form around the chromosomes, and nucleosomes appear within the nuclear area.</a:t>
            </a:r>
          </a:p>
        </p:txBody>
      </p:sp>
    </p:spTree>
    <p:extLst>
      <p:ext uri="{BB962C8B-B14F-4D97-AF65-F5344CB8AC3E}">
        <p14:creationId xmlns:p14="http://schemas.microsoft.com/office/powerpoint/2010/main" val="3282241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t>Cytokinesis in Plant Cells</a:t>
            </a:r>
          </a:p>
        </p:txBody>
      </p:sp>
      <p:sp>
        <p:nvSpPr>
          <p:cNvPr id="8" name="Content Placeholder 7"/>
          <p:cNvSpPr>
            <a:spLocks noGrp="1"/>
          </p:cNvSpPr>
          <p:nvPr>
            <p:ph type="body" idx="1"/>
          </p:nvPr>
        </p:nvSpPr>
        <p:spPr/>
        <p:txBody>
          <a:bodyPr/>
          <a:lstStyle/>
          <a:p>
            <a:pPr marL="28575" indent="0">
              <a:buNone/>
            </a:pPr>
            <a:r>
              <a:rPr lang="en-US" dirty="0"/>
              <a:t>During cytokinesis in plant cells, Golgi vesicles coalesce at the former metaphase plate, forming a </a:t>
            </a:r>
            <a:r>
              <a:rPr lang="en-US" b="1" dirty="0" err="1"/>
              <a:t>phragmoplast</a:t>
            </a:r>
            <a:r>
              <a:rPr lang="en-US" dirty="0"/>
              <a:t>. A cell plate formed by the fusion of the vesicles of the </a:t>
            </a:r>
            <a:r>
              <a:rPr lang="en-US" dirty="0" err="1"/>
              <a:t>phragmoplast</a:t>
            </a:r>
            <a:r>
              <a:rPr lang="en-US" dirty="0"/>
              <a:t> grows from the center toward the cell walls, and the membranes of the vesicles fuse to form a plasma membrane that divides the cell in two.</a:t>
            </a:r>
          </a:p>
          <a:p>
            <a:endParaRPr lang="en-US" dirty="0"/>
          </a:p>
        </p:txBody>
      </p:sp>
      <p:pic>
        <p:nvPicPr>
          <p:cNvPr id="7" name="Picture 2" descr="Part a: This illustration shows cytokinesis in a typical animal cell. Part b: Cytokinesis is shown in a typical plant cell. In an animal cell, a contractile ring of actin filaments forms a cleavage furrow that divides the cell in two. In a plant cell, Golgi vesicles coalesce at the metaphase plate. A cell plate grows from the center outward, and the vesicles form a plasma membrane that divides the cytoplasm."/>
          <p:cNvPicPr>
            <a:picLocks noChangeAspect="1" noChangeArrowheads="1"/>
          </p:cNvPicPr>
          <p:nvPr/>
        </p:nvPicPr>
        <p:blipFill rotWithShape="1">
          <a:blip r:embed="rId3">
            <a:extLst>
              <a:ext uri="{28A0092B-C50C-407E-A947-70E740481C1C}">
                <a14:useLocalDpi xmlns:a14="http://schemas.microsoft.com/office/drawing/2010/main" val="0"/>
              </a:ext>
            </a:extLst>
          </a:blip>
          <a:srcRect t="49685"/>
          <a:stretch/>
        </p:blipFill>
        <p:spPr bwMode="auto">
          <a:xfrm>
            <a:off x="3505200" y="3704769"/>
            <a:ext cx="5181600" cy="260712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0453807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Cytokinesis in Animal Cells</a:t>
            </a:r>
          </a:p>
        </p:txBody>
      </p:sp>
      <p:sp>
        <p:nvSpPr>
          <p:cNvPr id="3" name="Content Placeholder 2"/>
          <p:cNvSpPr>
            <a:spLocks noGrp="1"/>
          </p:cNvSpPr>
          <p:nvPr>
            <p:ph type="body" idx="1"/>
          </p:nvPr>
        </p:nvSpPr>
        <p:spPr>
          <a:xfrm>
            <a:off x="2152650" y="1559859"/>
            <a:ext cx="7886700" cy="4617104"/>
          </a:xfrm>
        </p:spPr>
        <p:txBody>
          <a:bodyPr/>
          <a:lstStyle/>
          <a:p>
            <a:pPr marL="28575" indent="0">
              <a:buNone/>
            </a:pPr>
            <a:r>
              <a:rPr lang="en-US" dirty="0"/>
              <a:t>During cytokinesis in animal cells, a ring of actin filaments forms at the metaphase plate. The ring contracts, forming a cleavage furrow, which divides the cell in two. </a:t>
            </a:r>
            <a:br>
              <a:rPr lang="en-US" dirty="0"/>
            </a:br>
            <a:endParaRPr lang="en-US" dirty="0"/>
          </a:p>
        </p:txBody>
      </p:sp>
      <p:pic>
        <p:nvPicPr>
          <p:cNvPr id="8194" name="Picture 2" descr="Part a: This illustration shows cytokinesis in a typical animal cell. Part b: Cytokinesis is shown in a typical plant cell. In an animal cell, a contractile ring of actin filaments forms a cleavage furrow that divides the cell in two. In a plant cell, Golgi vesicles coalesce at the metaphase plate. A cell plate grows from the center outward, and the vesicles form a plasma membrane that divides the cytoplasm."/>
          <p:cNvPicPr>
            <a:picLocks noChangeAspect="1" noChangeArrowheads="1"/>
          </p:cNvPicPr>
          <p:nvPr/>
        </p:nvPicPr>
        <p:blipFill rotWithShape="1">
          <a:blip r:embed="rId3">
            <a:extLst>
              <a:ext uri="{28A0092B-C50C-407E-A947-70E740481C1C}">
                <a14:useLocalDpi xmlns:a14="http://schemas.microsoft.com/office/drawing/2010/main" val="0"/>
              </a:ext>
            </a:extLst>
          </a:blip>
          <a:srcRect b="50000"/>
          <a:stretch/>
        </p:blipFill>
        <p:spPr bwMode="auto">
          <a:xfrm>
            <a:off x="2261507" y="2775858"/>
            <a:ext cx="7772400" cy="38862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6590443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Regulation of the Cell Cycle by External Events</a:t>
            </a:r>
          </a:p>
        </p:txBody>
      </p:sp>
      <p:sp>
        <p:nvSpPr>
          <p:cNvPr id="3" name="Content Placeholder 2"/>
          <p:cNvSpPr>
            <a:spLocks noGrp="1"/>
          </p:cNvSpPr>
          <p:nvPr>
            <p:ph type="body" idx="1"/>
          </p:nvPr>
        </p:nvSpPr>
        <p:spPr/>
        <p:txBody>
          <a:bodyPr/>
          <a:lstStyle/>
          <a:p>
            <a:pPr marL="28575" indent="0">
              <a:buNone/>
            </a:pPr>
            <a:r>
              <a:rPr lang="en-US" dirty="0"/>
              <a:t>External factors that initiate cell division:</a:t>
            </a:r>
          </a:p>
          <a:p>
            <a:r>
              <a:rPr lang="en-US" dirty="0"/>
              <a:t>the death of a nearby cell</a:t>
            </a:r>
          </a:p>
          <a:p>
            <a:r>
              <a:rPr lang="en-US" dirty="0"/>
              <a:t>the release of growth-promoting hormones, such as human growth hormone (HGH). </a:t>
            </a:r>
          </a:p>
          <a:p>
            <a:r>
              <a:rPr lang="en-US" dirty="0"/>
              <a:t>the cell’s size: as a cell grows, it becomes inefficient due to its decreasing surface-to-volume ratio. The solution to this problem is to divide. </a:t>
            </a:r>
          </a:p>
          <a:p>
            <a:endParaRPr lang="en-US" dirty="0"/>
          </a:p>
          <a:p>
            <a:pPr marL="28575" indent="0">
              <a:buNone/>
            </a:pPr>
            <a:r>
              <a:rPr lang="en-US" dirty="0"/>
              <a:t>Crowding of cells can inhibit cell division. </a:t>
            </a:r>
            <a:br>
              <a:rPr lang="en-US" dirty="0"/>
            </a:br>
            <a:endParaRPr lang="en-US" dirty="0"/>
          </a:p>
        </p:txBody>
      </p:sp>
    </p:spTree>
    <p:extLst>
      <p:ext uri="{BB962C8B-B14F-4D97-AF65-F5344CB8AC3E}">
        <p14:creationId xmlns:p14="http://schemas.microsoft.com/office/powerpoint/2010/main" val="344054169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Internal Controls on the Cell Cycle</a:t>
            </a:r>
          </a:p>
        </p:txBody>
      </p:sp>
      <p:sp>
        <p:nvSpPr>
          <p:cNvPr id="3" name="Content Placeholder 2"/>
          <p:cNvSpPr>
            <a:spLocks noGrp="1"/>
          </p:cNvSpPr>
          <p:nvPr>
            <p:ph type="body" idx="1"/>
          </p:nvPr>
        </p:nvSpPr>
        <p:spPr/>
        <p:txBody>
          <a:bodyPr/>
          <a:lstStyle/>
          <a:p>
            <a:pPr marL="28575" indent="0">
              <a:buNone/>
            </a:pPr>
            <a:r>
              <a:rPr lang="en-US" dirty="0"/>
              <a:t>The cell cycle is controlled at three checkpoints:</a:t>
            </a:r>
          </a:p>
          <a:p>
            <a:pPr marL="371475" indent="-342900">
              <a:buFont typeface="+mj-lt"/>
              <a:buAutoNum type="arabicPeriod"/>
            </a:pPr>
            <a:r>
              <a:rPr lang="en-US" dirty="0"/>
              <a:t>The integrity of the DNA is assessed at the G1 checkpoint. </a:t>
            </a:r>
          </a:p>
          <a:p>
            <a:pPr marL="371475" indent="-342900">
              <a:buFont typeface="+mj-lt"/>
              <a:buAutoNum type="arabicPeriod"/>
            </a:pPr>
            <a:r>
              <a:rPr lang="en-US" dirty="0"/>
              <a:t>Proper chromosome duplication is assessed at the G2 checkpoint. </a:t>
            </a:r>
          </a:p>
          <a:p>
            <a:pPr marL="371475" indent="-342900">
              <a:buFont typeface="+mj-lt"/>
              <a:buAutoNum type="arabicPeriod"/>
            </a:pPr>
            <a:r>
              <a:rPr lang="en-US" dirty="0"/>
              <a:t>Attachment of each kinetochore to a spindle fiber is assessed at the M checkpoint.</a:t>
            </a:r>
          </a:p>
        </p:txBody>
      </p:sp>
      <p:sp>
        <p:nvSpPr>
          <p:cNvPr id="9" name="AutoShape 12" descr="This illustration shows the three major checkpoints of the cell cycle: G_{1}, G_{2}, and M."/>
          <p:cNvSpPr>
            <a:spLocks noChangeAspect="1" noChangeArrowheads="1"/>
          </p:cNvSpPr>
          <p:nvPr/>
        </p:nvSpPr>
        <p:spPr bwMode="auto">
          <a:xfrm>
            <a:off x="5943600" y="3276600"/>
            <a:ext cx="3401786" cy="3401786"/>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Tree>
    <p:extLst>
      <p:ext uri="{BB962C8B-B14F-4D97-AF65-F5344CB8AC3E}">
        <p14:creationId xmlns:p14="http://schemas.microsoft.com/office/powerpoint/2010/main" val="184065500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Checkpoints in the Cell Cycle</a:t>
            </a:r>
          </a:p>
        </p:txBody>
      </p:sp>
      <p:pic>
        <p:nvPicPr>
          <p:cNvPr id="5" name="Content Placeholder 4" descr="&quot;This illustration shows the three major checkpoints of the cell cycle: G_{1}, G_{2}, and M.&quot; "/>
          <p:cNvPicPr>
            <a:picLocks noGrp="1" noChangeAspect="1"/>
          </p:cNvPicPr>
          <p:nvPr>
            <p:ph idx="4294967295"/>
          </p:nvPr>
        </p:nvPicPr>
        <p:blipFill>
          <a:blip r:embed="rId3">
            <a:extLst>
              <a:ext uri="{28A0092B-C50C-407E-A947-70E740481C1C}">
                <a14:useLocalDpi xmlns:a14="http://schemas.microsoft.com/office/drawing/2010/main" val="0"/>
              </a:ext>
            </a:extLst>
          </a:blip>
          <a:stretch>
            <a:fillRect/>
          </a:stretch>
        </p:blipFill>
        <p:spPr>
          <a:xfrm>
            <a:off x="2835276" y="1279523"/>
            <a:ext cx="6826250" cy="5213350"/>
          </a:xfrm>
        </p:spPr>
      </p:pic>
      <p:sp>
        <p:nvSpPr>
          <p:cNvPr id="4" name="AutoShape 2" descr="This illustration shows the three major checkpoints of the cell cycle: G_{1}, G_{2}, and M."/>
          <p:cNvSpPr>
            <a:spLocks noChangeAspect="1" noChangeArrowheads="1"/>
          </p:cNvSpPr>
          <p:nvPr/>
        </p:nvSpPr>
        <p:spPr bwMode="auto">
          <a:xfrm>
            <a:off x="3213104" y="3276600"/>
            <a:ext cx="3035297" cy="3035297"/>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Tree>
    <p:extLst>
      <p:ext uri="{BB962C8B-B14F-4D97-AF65-F5344CB8AC3E}">
        <p14:creationId xmlns:p14="http://schemas.microsoft.com/office/powerpoint/2010/main" val="249950478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Positive Regulator Molecules</a:t>
            </a:r>
          </a:p>
        </p:txBody>
      </p:sp>
      <p:sp>
        <p:nvSpPr>
          <p:cNvPr id="3" name="Content Placeholder 2"/>
          <p:cNvSpPr>
            <a:spLocks noGrp="1"/>
          </p:cNvSpPr>
          <p:nvPr>
            <p:ph type="body" idx="1"/>
          </p:nvPr>
        </p:nvSpPr>
        <p:spPr/>
        <p:txBody>
          <a:bodyPr/>
          <a:lstStyle/>
          <a:p>
            <a:pPr marL="28575" indent="0">
              <a:buNone/>
            </a:pPr>
            <a:r>
              <a:rPr lang="en-US" dirty="0"/>
              <a:t>Two groups of proteins, called cyclins (below) and cyclin-dependent kinases (</a:t>
            </a:r>
            <a:r>
              <a:rPr lang="en-US" dirty="0" err="1"/>
              <a:t>Cdks</a:t>
            </a:r>
            <a:r>
              <a:rPr lang="en-US" dirty="0"/>
              <a:t>), are responsible for the progress of the cell through the various checkpoints.</a:t>
            </a:r>
          </a:p>
        </p:txBody>
      </p:sp>
      <p:pic>
        <p:nvPicPr>
          <p:cNvPr id="13314" name="Picture 2" descr="This graph shows the concentrations of different cyclin proteins during various phases of the cell cycle. Cyclin D concentrations increase in G_{1} and decrease at the end of mitosis. Cyclin E levels rise during G_{1} and fall during S phase. Cyclin A levels rise during S phase and fall during mitosis. Cyclin B levels rise in S phase and fall during mitosi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505200" y="3178173"/>
            <a:ext cx="5181600" cy="31337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00520672"/>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Cyclin-dependent Kinases</a:t>
            </a:r>
          </a:p>
        </p:txBody>
      </p:sp>
      <p:sp>
        <p:nvSpPr>
          <p:cNvPr id="3" name="Content Placeholder 2"/>
          <p:cNvSpPr>
            <a:spLocks noGrp="1"/>
          </p:cNvSpPr>
          <p:nvPr>
            <p:ph type="body" idx="1"/>
          </p:nvPr>
        </p:nvSpPr>
        <p:spPr>
          <a:xfrm>
            <a:off x="838200" y="1825625"/>
            <a:ext cx="5432612" cy="4351338"/>
          </a:xfrm>
        </p:spPr>
        <p:txBody>
          <a:bodyPr/>
          <a:lstStyle/>
          <a:p>
            <a:pPr marL="28575" indent="0">
              <a:buNone/>
            </a:pPr>
            <a:r>
              <a:rPr lang="en-US" dirty="0"/>
              <a:t>Without a specific concentration of fully activated cyclin/</a:t>
            </a:r>
            <a:r>
              <a:rPr lang="en-US" dirty="0" err="1"/>
              <a:t>Cdk</a:t>
            </a:r>
            <a:r>
              <a:rPr lang="en-US" dirty="0"/>
              <a:t> complexes, the cell cycle cannot proceed through the checkpoints.</a:t>
            </a:r>
          </a:p>
        </p:txBody>
      </p:sp>
      <p:pic>
        <p:nvPicPr>
          <p:cNvPr id="14338" name="Picture 2" descr="This illustration shows a cyclin protein binding to a Cdk. The cyclin/Cdk complex is activated when a kinase phosphorylates it. The cyclin/Cdk complex, in turn, phosphorylates other proteins, thus advancing the cell cycl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373814" y="0"/>
            <a:ext cx="3665537" cy="685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76717165"/>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Negative Regulator Molecules</a:t>
            </a:r>
          </a:p>
        </p:txBody>
      </p:sp>
      <p:sp>
        <p:nvSpPr>
          <p:cNvPr id="3" name="Content Placeholder 2"/>
          <p:cNvSpPr>
            <a:spLocks noGrp="1"/>
          </p:cNvSpPr>
          <p:nvPr>
            <p:ph type="body" idx="1"/>
          </p:nvPr>
        </p:nvSpPr>
        <p:spPr/>
        <p:txBody>
          <a:bodyPr/>
          <a:lstStyle/>
          <a:p>
            <a:pPr marL="28575" indent="0">
              <a:buNone/>
            </a:pPr>
            <a:r>
              <a:rPr lang="en-US" dirty="0"/>
              <a:t>Negative regulator molecules monitor cellular conditions and can halt the cycle until specific requirements are met. </a:t>
            </a:r>
          </a:p>
          <a:p>
            <a:pPr marL="28575" indent="0">
              <a:buNone/>
            </a:pPr>
            <a:r>
              <a:rPr lang="en-US" dirty="0"/>
              <a:t>Retinoblastoma proteins are a group of tumor-suppressor proteins common in many cells which act primarily at the G1 checkpoint. </a:t>
            </a:r>
          </a:p>
          <a:p>
            <a:pPr marL="28575" indent="0">
              <a:buNone/>
            </a:pPr>
            <a:r>
              <a:rPr lang="en-US" dirty="0"/>
              <a:t>Molecules p53 and p21 prevent duplication of faulty DNA. </a:t>
            </a:r>
            <a:r>
              <a:rPr lang="en-US" dirty="0" err="1"/>
              <a:t>Rb</a:t>
            </a:r>
            <a:r>
              <a:rPr lang="en-US" dirty="0"/>
              <a:t> (next slide) halts the cell cycle and releases its hold in response to cell growth.</a:t>
            </a:r>
          </a:p>
        </p:txBody>
      </p:sp>
    </p:spTree>
    <p:extLst>
      <p:ext uri="{BB962C8B-B14F-4D97-AF65-F5344CB8AC3E}">
        <p14:creationId xmlns:p14="http://schemas.microsoft.com/office/powerpoint/2010/main" val="416454854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Rb</a:t>
            </a:r>
            <a:r>
              <a:rPr lang="en-US" dirty="0"/>
              <a:t> Regulation of the Cell</a:t>
            </a:r>
          </a:p>
        </p:txBody>
      </p:sp>
      <p:pic>
        <p:nvPicPr>
          <p:cNvPr id="16386" name="Picture 2" descr="This illustration shows the regulation of the cell cycle by the Rb protein. Unphosphorylated Rb binds the transcription factor E2F. E2F cannot bind the DNA, and transcription is blocked. Cell growth triggers the phosphorylation of Rb. Phosphorylated Rb releases E2F, which binds the DNA and turns on gene expression, thus advancing the cell cycle."/>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2074862" y="1371600"/>
            <a:ext cx="8042275" cy="525938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66832516"/>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Cell Division and Cancer</a:t>
            </a:r>
          </a:p>
        </p:txBody>
      </p:sp>
      <p:sp>
        <p:nvSpPr>
          <p:cNvPr id="3" name="Content Placeholder 2"/>
          <p:cNvSpPr>
            <a:spLocks noGrp="1"/>
          </p:cNvSpPr>
          <p:nvPr>
            <p:ph type="body" idx="1"/>
          </p:nvPr>
        </p:nvSpPr>
        <p:spPr/>
        <p:txBody>
          <a:bodyPr/>
          <a:lstStyle/>
          <a:p>
            <a:pPr marL="28575" indent="0">
              <a:buNone/>
            </a:pPr>
            <a:r>
              <a:rPr lang="en-US" dirty="0"/>
              <a:t>Cancer is the result of unchecked cell division caused by a breakdown of the mechanisms that regulate the cell cycle. The loss of control begins with a change in the DNA sequence of a gene that codes for one of the regulatory molecules. Faulty instructions lead to a protein that does not function as it should. Any disruption of the monitoring system can allow other mistakes to be passed on to the daughter cells. Eventually, all checkpoints become nonfunctional, and rapidly reproducing cells crowd out normal cells, resulting in cancer.</a:t>
            </a:r>
          </a:p>
        </p:txBody>
      </p:sp>
    </p:spTree>
    <p:extLst>
      <p:ext uri="{BB962C8B-B14F-4D97-AF65-F5344CB8AC3E}">
        <p14:creationId xmlns:p14="http://schemas.microsoft.com/office/powerpoint/2010/main" val="3482743915"/>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Mutated p53 and Cancer</a:t>
            </a:r>
          </a:p>
        </p:txBody>
      </p:sp>
      <p:pic>
        <p:nvPicPr>
          <p:cNvPr id="17410" name="Picture 2" descr="Part a: This illustration shows cell cycle regulation by normal p53, which arrests the cell cycle in response to DNA damage, cell cycle abnormalities, or hypoxia. Once the damage is repaired, the cell cycle restarts. If the damage cannot be repaired, apoptosis (programmed cell death) occurs. Part b: Mutated p53 does not arrest the cell cycle in response to cellular damage. As a result, the cell cycle continues, and the cell may become cancerous."/>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3019425" y="1417636"/>
            <a:ext cx="6153150" cy="507523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88187002"/>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Sexual Reproduction: Meiosis</a:t>
            </a:r>
          </a:p>
        </p:txBody>
      </p:sp>
      <p:sp>
        <p:nvSpPr>
          <p:cNvPr id="3" name="Content Placeholder 2"/>
          <p:cNvSpPr>
            <a:spLocks noGrp="1"/>
          </p:cNvSpPr>
          <p:nvPr>
            <p:ph type="body" idx="1"/>
          </p:nvPr>
        </p:nvSpPr>
        <p:spPr/>
        <p:txBody>
          <a:bodyPr/>
          <a:lstStyle/>
          <a:p>
            <a:pPr marL="28575" indent="0">
              <a:buNone/>
            </a:pPr>
            <a:r>
              <a:rPr lang="en-US" dirty="0"/>
              <a:t>Sexual reproduction, specifically </a:t>
            </a:r>
            <a:r>
              <a:rPr lang="en-US" b="1" dirty="0"/>
              <a:t>meiosis</a:t>
            </a:r>
            <a:r>
              <a:rPr lang="en-US" dirty="0"/>
              <a:t> and fertilization, introduces variation into offspring that may account for the evolutionary success of sexual reproduction. The vast majority of eukaryotic organisms, both multicellular and unicellular, can or must employ some form of meiosis and fertilization to reproduce.</a:t>
            </a:r>
          </a:p>
        </p:txBody>
      </p:sp>
      <p:pic>
        <p:nvPicPr>
          <p:cNvPr id="18434" name="Picture 2" descr="Three images are shown. Part a shows a mother and baby hippopotamus. In part b, mature trees are pictured next to saplings. In part c, a mother and baby flamingo are shown."/>
          <p:cNvPicPr>
            <a:picLocks noChangeAspect="1" noChangeArrowheads="1"/>
          </p:cNvPicPr>
          <p:nvPr/>
        </p:nvPicPr>
        <p:blipFill rotWithShape="1">
          <a:blip r:embed="rId3">
            <a:extLst>
              <a:ext uri="{28A0092B-C50C-407E-A947-70E740481C1C}">
                <a14:useLocalDpi xmlns:a14="http://schemas.microsoft.com/office/drawing/2010/main" val="0"/>
              </a:ext>
            </a:extLst>
          </a:blip>
          <a:srcRect b="10872"/>
          <a:stretch/>
        </p:blipFill>
        <p:spPr bwMode="auto">
          <a:xfrm>
            <a:off x="1524000" y="4001294"/>
            <a:ext cx="9144000" cy="28567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52303402"/>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Meiosis vs. Mitosis</a:t>
            </a:r>
          </a:p>
        </p:txBody>
      </p:sp>
      <p:sp>
        <p:nvSpPr>
          <p:cNvPr id="3" name="Content Placeholder 2"/>
          <p:cNvSpPr>
            <a:spLocks noGrp="1"/>
          </p:cNvSpPr>
          <p:nvPr>
            <p:ph type="body" idx="1"/>
          </p:nvPr>
        </p:nvSpPr>
        <p:spPr/>
        <p:txBody>
          <a:bodyPr/>
          <a:lstStyle/>
          <a:p>
            <a:pPr marL="28575" indent="0">
              <a:buNone/>
            </a:pPr>
            <a:r>
              <a:rPr lang="en-US" dirty="0"/>
              <a:t>Meiosis employs many of the same mechanisms as mitosis. However, the starting nucleus is always diploid and the nuclei that result at the end of a meiotic cell division are haploid. </a:t>
            </a:r>
          </a:p>
          <a:p>
            <a:pPr marL="28575" indent="0">
              <a:buNone/>
            </a:pPr>
            <a:r>
              <a:rPr lang="en-US" dirty="0"/>
              <a:t>To achieve this reduction in chromosome number, meiosis consists of one round of chromosome duplication and two rounds of nuclear division.</a:t>
            </a:r>
          </a:p>
        </p:txBody>
      </p:sp>
    </p:spTree>
    <p:extLst>
      <p:ext uri="{BB962C8B-B14F-4D97-AF65-F5344CB8AC3E}">
        <p14:creationId xmlns:p14="http://schemas.microsoft.com/office/powerpoint/2010/main" val="1581110183"/>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Meiosis: An Overview</a:t>
            </a:r>
          </a:p>
        </p:txBody>
      </p:sp>
      <p:pic>
        <p:nvPicPr>
          <p:cNvPr id="19458" name="Picture 2" descr="This illustration outlines the stages of meiosis. In interphase, before meiosis begins, the chromosomes are duplicated. Meiosis I then proceeds through several stages. In prophase I, the chromosomes begin to condense and the nuclear envelope fragments. Homologous pairs of chromosomes line up, and chiasmata form between them. Crossing over occurs at the chiasmata. Spindle fibers emerge from the centrosomes. In prometaphase I, homologous chromosomes attach to the spindle microtubules. In metaphase I, homologous chromosomes line up at the metaphase plate. In anaphase I, the spindle microtubules pull the homologous pairs of chromosomes apart. In telophase I and cytokinesis, the sister chromatids arrive at the poles of the cell and begin to decondense. The nuclear envelope begins to form again, and cell division occurs. Meiosis II then proceeds through several stages. In prophase II, the sister chromatids condense and the nuclear envelope fragments. A new spindle begins to form. In prometaphase II, the sister chromatids become attached to the kinetochore. In metaphase II, the sister chromatids line up at the metaphase plate. In anaphase II, the sister chromatids are pulled apart by the shortening spindles. In telophase II and cytokinesis, the nuclear envelope forms again and cell division occurs, resulting in four haploid daughter cells."/>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7302500" y="0"/>
            <a:ext cx="4889500" cy="685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21287748"/>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Prophase 1</a:t>
            </a:r>
          </a:p>
        </p:txBody>
      </p:sp>
      <p:sp>
        <p:nvSpPr>
          <p:cNvPr id="3" name="Content Placeholder 2"/>
          <p:cNvSpPr>
            <a:spLocks noGrp="1"/>
          </p:cNvSpPr>
          <p:nvPr>
            <p:ph type="body" idx="1"/>
          </p:nvPr>
        </p:nvSpPr>
        <p:spPr>
          <a:xfrm>
            <a:off x="838200" y="1825625"/>
            <a:ext cx="4019550" cy="4351338"/>
          </a:xfrm>
        </p:spPr>
        <p:txBody>
          <a:bodyPr/>
          <a:lstStyle/>
          <a:p>
            <a:pPr marL="28575" indent="0">
              <a:buNone/>
            </a:pPr>
            <a:r>
              <a:rPr lang="en-US" dirty="0"/>
              <a:t>Early in prophase I, homologous chromosomes come together to form a synapse. The chromosomes are bound tightly together and in perfect alignment by a protein lattice called a </a:t>
            </a:r>
            <a:r>
              <a:rPr lang="en-US" dirty="0" err="1"/>
              <a:t>synaptonemal</a:t>
            </a:r>
            <a:r>
              <a:rPr lang="en-US" dirty="0"/>
              <a:t> complex and by </a:t>
            </a:r>
            <a:r>
              <a:rPr lang="en-US" dirty="0" err="1"/>
              <a:t>cohesin</a:t>
            </a:r>
            <a:r>
              <a:rPr lang="en-US" dirty="0"/>
              <a:t> proteins at the centromere.</a:t>
            </a:r>
          </a:p>
        </p:txBody>
      </p:sp>
      <p:pic>
        <p:nvPicPr>
          <p:cNvPr id="21506" name="Picture 2" descr="This illustration depicts two pairs of sister chromatids joined together to form homologous chromosomes. The chromatids are pinched together at the centromere and held together by the kinetochore. A protein lattice called a synaptonemal complex fuses the homologous chromosomes together along their entire length."/>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857750" y="2024857"/>
            <a:ext cx="5181600" cy="39528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44148992"/>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Crossing Over</a:t>
            </a:r>
          </a:p>
        </p:txBody>
      </p:sp>
      <p:sp>
        <p:nvSpPr>
          <p:cNvPr id="3" name="Content Placeholder 2"/>
          <p:cNvSpPr>
            <a:spLocks noGrp="1"/>
          </p:cNvSpPr>
          <p:nvPr>
            <p:ph type="body" idx="1"/>
          </p:nvPr>
        </p:nvSpPr>
        <p:spPr>
          <a:xfrm>
            <a:off x="838201" y="1825625"/>
            <a:ext cx="4573362" cy="4351338"/>
          </a:xfrm>
        </p:spPr>
        <p:txBody>
          <a:bodyPr/>
          <a:lstStyle/>
          <a:p>
            <a:pPr marL="28575" indent="0">
              <a:buNone/>
            </a:pPr>
            <a:r>
              <a:rPr lang="en-US" dirty="0"/>
              <a:t>Crossover occurs between non-sister chromatids of homologous chromosomes. The result is an exchange of genetic material between homologous chromosomes, increasing genetic diversity. </a:t>
            </a:r>
          </a:p>
        </p:txBody>
      </p:sp>
      <p:pic>
        <p:nvPicPr>
          <p:cNvPr id="22530" name="Picture 2" descr="This illustration shows a pair of homologous chromosomes that are aligned. The ends of two non-sister chromatids of the homologous chromosomes cross over, and genetic material is exchanged. The non-sister chromatids between which genetic material was exchanged are called recombinant chromosomes. The other pair of non-sister chromatids that did not exchange genetic material are called non-recombinant chromosome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411561" y="0"/>
            <a:ext cx="4895850" cy="685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3307083"/>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Prometaphase I</a:t>
            </a:r>
          </a:p>
        </p:txBody>
      </p:sp>
      <p:sp>
        <p:nvSpPr>
          <p:cNvPr id="3" name="Content Placeholder 2"/>
          <p:cNvSpPr>
            <a:spLocks noGrp="1"/>
          </p:cNvSpPr>
          <p:nvPr>
            <p:ph type="body" idx="1"/>
          </p:nvPr>
        </p:nvSpPr>
        <p:spPr/>
        <p:txBody>
          <a:bodyPr/>
          <a:lstStyle/>
          <a:p>
            <a:pPr marL="28575" indent="0">
              <a:buNone/>
            </a:pPr>
            <a:r>
              <a:rPr lang="en-US" dirty="0"/>
              <a:t>The key event in prometaphase I is the attachment of the spindle fiber microtubules to the kinetochore proteins at the centromeres. Kinetochore proteins are multiprotein complexes that bind the centromeres of a chromosome to the microtubules of the mitotic spindle. Microtubules grow from centrosomes placed at opposite poles of the cell. The microtubules move toward the middle of the cell and attach to one of the two fused homologous chromosomes. At the end of prometaphase I, each tetrad is attached to microtubules from both poles, with one homologous chromosome facing each pole. The homologous chromosomes are still held together at chiasmata.</a:t>
            </a:r>
          </a:p>
        </p:txBody>
      </p:sp>
    </p:spTree>
    <p:extLst>
      <p:ext uri="{BB962C8B-B14F-4D97-AF65-F5344CB8AC3E}">
        <p14:creationId xmlns:p14="http://schemas.microsoft.com/office/powerpoint/2010/main" val="3205157763"/>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Metaphase I</a:t>
            </a:r>
          </a:p>
        </p:txBody>
      </p:sp>
      <p:sp>
        <p:nvSpPr>
          <p:cNvPr id="3" name="Content Placeholder 2"/>
          <p:cNvSpPr>
            <a:spLocks noGrp="1"/>
          </p:cNvSpPr>
          <p:nvPr>
            <p:ph type="body" idx="1"/>
          </p:nvPr>
        </p:nvSpPr>
        <p:spPr/>
        <p:txBody>
          <a:bodyPr/>
          <a:lstStyle/>
          <a:p>
            <a:pPr marL="28575" indent="0">
              <a:buNone/>
            </a:pPr>
            <a:r>
              <a:rPr lang="en-US" dirty="0"/>
              <a:t>During metaphase I, the homologous chromosomes are arranged in the center of the cell with the kinetochores facing opposite poles. The homologous pairs orient themselves randomly at the equator. </a:t>
            </a:r>
          </a:p>
        </p:txBody>
      </p:sp>
    </p:spTree>
    <p:extLst>
      <p:ext uri="{BB962C8B-B14F-4D97-AF65-F5344CB8AC3E}">
        <p14:creationId xmlns:p14="http://schemas.microsoft.com/office/powerpoint/2010/main" val="510692711"/>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Random Assortment in Metaphase I</a:t>
            </a:r>
          </a:p>
        </p:txBody>
      </p:sp>
      <p:pic>
        <p:nvPicPr>
          <p:cNvPr id="23554" name="Picture 2" descr="This illustration shows that, in a cell with a set of two chromosomes, four possible arrangements of chromosomes can give rise to eight different kinds of gamete. These are the eight possible arrangements of chromosomes that can occur during meiosis of two chromosome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071741" y="1364186"/>
            <a:ext cx="6048519" cy="53402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13748226"/>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Practice Question</a:t>
            </a:r>
          </a:p>
        </p:txBody>
      </p:sp>
      <p:sp>
        <p:nvSpPr>
          <p:cNvPr id="3" name="Content Placeholder 2"/>
          <p:cNvSpPr>
            <a:spLocks noGrp="1"/>
          </p:cNvSpPr>
          <p:nvPr>
            <p:ph type="body" idx="1"/>
          </p:nvPr>
        </p:nvSpPr>
        <p:spPr/>
        <p:txBody>
          <a:bodyPr/>
          <a:lstStyle/>
          <a:p>
            <a:pPr marL="28575" indent="0">
              <a:buNone/>
            </a:pPr>
            <a:r>
              <a:rPr lang="en-US" dirty="0"/>
              <a:t>Why is random assortment in Metaphase I important?</a:t>
            </a:r>
          </a:p>
        </p:txBody>
      </p:sp>
    </p:spTree>
    <p:extLst>
      <p:ext uri="{BB962C8B-B14F-4D97-AF65-F5344CB8AC3E}">
        <p14:creationId xmlns:p14="http://schemas.microsoft.com/office/powerpoint/2010/main" val="2018279614"/>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Anaphase I</a:t>
            </a:r>
          </a:p>
        </p:txBody>
      </p:sp>
      <p:sp>
        <p:nvSpPr>
          <p:cNvPr id="3" name="Content Placeholder 2"/>
          <p:cNvSpPr>
            <a:spLocks noGrp="1"/>
          </p:cNvSpPr>
          <p:nvPr>
            <p:ph type="body" idx="1"/>
          </p:nvPr>
        </p:nvSpPr>
        <p:spPr/>
        <p:txBody>
          <a:bodyPr/>
          <a:lstStyle/>
          <a:p>
            <a:pPr marL="28575" indent="0">
              <a:buNone/>
            </a:pPr>
            <a:r>
              <a:rPr lang="en-US" dirty="0"/>
              <a:t>In anaphase I, the microtubules pull the linked chromosomes apart. The sister chromatids remain tightly bound together at the centromere. The chiasmata are broken in anaphase I as the microtubules attached to the fused kinetochores pull the homologous chromosomes apart.</a:t>
            </a:r>
          </a:p>
        </p:txBody>
      </p:sp>
    </p:spTree>
    <p:extLst>
      <p:ext uri="{BB962C8B-B14F-4D97-AF65-F5344CB8AC3E}">
        <p14:creationId xmlns:p14="http://schemas.microsoft.com/office/powerpoint/2010/main" val="231880007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Contrasting Anaphase I and II</a:t>
            </a:r>
          </a:p>
        </p:txBody>
      </p:sp>
      <p:pic>
        <p:nvPicPr>
          <p:cNvPr id="20482" name="Picture 2" descr="This illustration compares chromosome alignment in meiosis I and meiosis II. In prometaphase I, homologous pairs of chromosomes are held together by chiasmata. In anaphase I, the homologous pair separates and the connections at the chiasmata are broken, but the sister chromatids remain attached at the centromere. In prometaphase II, the sister chromatids are held together at the centromere. In anaphase II, the centromere connections are broken and the sister chromatids separate."/>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2936875" y="1465263"/>
            <a:ext cx="6318250" cy="507206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49076375"/>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Telophase I and Cytokinesis</a:t>
            </a:r>
          </a:p>
        </p:txBody>
      </p:sp>
      <p:sp>
        <p:nvSpPr>
          <p:cNvPr id="3" name="Content Placeholder 2"/>
          <p:cNvSpPr>
            <a:spLocks noGrp="1"/>
          </p:cNvSpPr>
          <p:nvPr>
            <p:ph type="body" idx="1"/>
          </p:nvPr>
        </p:nvSpPr>
        <p:spPr/>
        <p:txBody>
          <a:bodyPr/>
          <a:lstStyle/>
          <a:p>
            <a:pPr marL="28575" indent="0">
              <a:buNone/>
            </a:pPr>
            <a:r>
              <a:rPr lang="en-US" dirty="0"/>
              <a:t>In telophase, the separated chromosomes arrive at opposite poles. The remainder of the typical telophase events may or may not occur, depending on the species. </a:t>
            </a:r>
          </a:p>
          <a:p>
            <a:pPr marL="28575" indent="0">
              <a:buNone/>
            </a:pPr>
            <a:r>
              <a:rPr lang="en-US" dirty="0"/>
              <a:t>In some organisms, the chromosomes decondense and nuclear envelopes form around the chromatids in telophase I. </a:t>
            </a:r>
          </a:p>
          <a:p>
            <a:pPr marL="28575" indent="0">
              <a:buNone/>
            </a:pPr>
            <a:r>
              <a:rPr lang="en-US" dirty="0"/>
              <a:t>In other organisms, cytokinesis—the physical separation of the cytoplasmic components into two daughter cells—occurs without reformation of the nuclei. </a:t>
            </a:r>
          </a:p>
        </p:txBody>
      </p:sp>
    </p:spTree>
    <p:extLst>
      <p:ext uri="{BB962C8B-B14F-4D97-AF65-F5344CB8AC3E}">
        <p14:creationId xmlns:p14="http://schemas.microsoft.com/office/powerpoint/2010/main" val="1856195042"/>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Meiosis II</a:t>
            </a:r>
          </a:p>
        </p:txBody>
      </p:sp>
      <p:sp>
        <p:nvSpPr>
          <p:cNvPr id="3" name="Content Placeholder 2"/>
          <p:cNvSpPr>
            <a:spLocks noGrp="1"/>
          </p:cNvSpPr>
          <p:nvPr>
            <p:ph type="body" idx="1"/>
          </p:nvPr>
        </p:nvSpPr>
        <p:spPr/>
        <p:txBody>
          <a:bodyPr/>
          <a:lstStyle/>
          <a:p>
            <a:pPr marL="28575" indent="0">
              <a:buNone/>
            </a:pPr>
            <a:r>
              <a:rPr lang="en-US" dirty="0"/>
              <a:t>In some species, cells enter a brief interphase, or </a:t>
            </a:r>
            <a:r>
              <a:rPr lang="en-US" b="1" dirty="0"/>
              <a:t>interkinesis</a:t>
            </a:r>
            <a:r>
              <a:rPr lang="en-US" dirty="0"/>
              <a:t>, before entering meiosis II. </a:t>
            </a:r>
          </a:p>
          <a:p>
            <a:pPr marL="28575" indent="0">
              <a:buNone/>
            </a:pPr>
            <a:r>
              <a:rPr lang="en-US" dirty="0"/>
              <a:t>Interkinesis lacks an S phase, so chromosomes are not duplicated. The two cells produced in meiosis I go through the events of meiosis II in synchrony. </a:t>
            </a:r>
          </a:p>
          <a:p>
            <a:pPr marL="28575" indent="0">
              <a:buNone/>
            </a:pPr>
            <a:r>
              <a:rPr lang="en-US" dirty="0"/>
              <a:t>The mechanics of meiosis II is similar to mitosis, except that each dividing cell has only one set of homologous chromosomes. Therefore, each cell has half the number of sister chromatids to separate out as a diploid cell undergoing mitosis.</a:t>
            </a:r>
          </a:p>
          <a:p>
            <a:pPr marL="28575" indent="0">
              <a:buNone/>
            </a:pPr>
            <a:endParaRPr lang="en-US" dirty="0"/>
          </a:p>
        </p:txBody>
      </p:sp>
    </p:spTree>
    <p:extLst>
      <p:ext uri="{BB962C8B-B14F-4D97-AF65-F5344CB8AC3E}">
        <p14:creationId xmlns:p14="http://schemas.microsoft.com/office/powerpoint/2010/main" val="1508732754"/>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Meiosis II Phases</a:t>
            </a:r>
          </a:p>
        </p:txBody>
      </p:sp>
      <p:sp>
        <p:nvSpPr>
          <p:cNvPr id="3" name="Content Placeholder 2"/>
          <p:cNvSpPr>
            <a:spLocks noGrp="1"/>
          </p:cNvSpPr>
          <p:nvPr>
            <p:ph type="body" idx="1"/>
          </p:nvPr>
        </p:nvSpPr>
        <p:spPr/>
        <p:txBody>
          <a:bodyPr/>
          <a:lstStyle/>
          <a:p>
            <a:pPr marL="28575" indent="0">
              <a:buNone/>
            </a:pPr>
            <a:r>
              <a:rPr lang="en-US" b="1" dirty="0"/>
              <a:t>Prophase II</a:t>
            </a:r>
          </a:p>
          <a:p>
            <a:r>
              <a:rPr lang="en-US" dirty="0"/>
              <a:t>If the chromosomes </a:t>
            </a:r>
            <a:r>
              <a:rPr lang="en-US" dirty="0" err="1"/>
              <a:t>decondensed</a:t>
            </a:r>
            <a:r>
              <a:rPr lang="en-US" dirty="0"/>
              <a:t> in telophase I, they condense again. If nuclear envelopes were formed, they fragment into vesicles. The centrosomes that were duplicated during interkinesis move away from each other toward opposite poles, and new spindles are formed.</a:t>
            </a:r>
          </a:p>
          <a:p>
            <a:pPr marL="28575" indent="0">
              <a:buNone/>
            </a:pPr>
            <a:r>
              <a:rPr lang="en-US" b="1" dirty="0"/>
              <a:t>Prometaphase II</a:t>
            </a:r>
          </a:p>
          <a:p>
            <a:r>
              <a:rPr lang="en-US" dirty="0"/>
              <a:t>The nuclear envelopes are completely broken down, and the spindle is fully formed. Each sister chromatid forms an individual kinetochore that attaches to microtubules from opposite poles.</a:t>
            </a:r>
          </a:p>
          <a:p>
            <a:pPr marL="28575" indent="0">
              <a:buNone/>
            </a:pPr>
            <a:r>
              <a:rPr lang="en-US" b="1" dirty="0"/>
              <a:t>Metaphase II</a:t>
            </a:r>
          </a:p>
          <a:p>
            <a:r>
              <a:rPr lang="en-US" dirty="0"/>
              <a:t>The sister chromatids are maximally condensed and aligned at the equator of the cell.</a:t>
            </a:r>
          </a:p>
          <a:p>
            <a:endParaRPr lang="en-US" dirty="0"/>
          </a:p>
        </p:txBody>
      </p:sp>
    </p:spTree>
    <p:extLst>
      <p:ext uri="{BB962C8B-B14F-4D97-AF65-F5344CB8AC3E}">
        <p14:creationId xmlns:p14="http://schemas.microsoft.com/office/powerpoint/2010/main" val="2591528392"/>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Meiosis II Phases (continued)</a:t>
            </a:r>
          </a:p>
        </p:txBody>
      </p:sp>
      <p:sp>
        <p:nvSpPr>
          <p:cNvPr id="3" name="Content Placeholder 2"/>
          <p:cNvSpPr>
            <a:spLocks noGrp="1"/>
          </p:cNvSpPr>
          <p:nvPr>
            <p:ph type="body" idx="1"/>
          </p:nvPr>
        </p:nvSpPr>
        <p:spPr/>
        <p:txBody>
          <a:bodyPr>
            <a:normAutofit/>
          </a:bodyPr>
          <a:lstStyle/>
          <a:p>
            <a:pPr marL="0" indent="0" fontAlgn="base">
              <a:buNone/>
            </a:pPr>
            <a:r>
              <a:rPr lang="en-US" b="1" dirty="0"/>
              <a:t>Anaphase II</a:t>
            </a:r>
          </a:p>
          <a:p>
            <a:pPr fontAlgn="base"/>
            <a:r>
              <a:rPr lang="en-US" dirty="0"/>
              <a:t>The sister chromatids are pulled apart by the kinetochore microtubules and move toward opposite poles. Non-kinetochore microtubules elongate the cell.</a:t>
            </a:r>
          </a:p>
          <a:p>
            <a:pPr marL="0" indent="0" fontAlgn="base">
              <a:buNone/>
            </a:pPr>
            <a:endParaRPr lang="en-US" b="1" dirty="0"/>
          </a:p>
          <a:p>
            <a:pPr marL="0" indent="0" fontAlgn="base">
              <a:buNone/>
            </a:pPr>
            <a:r>
              <a:rPr lang="en-US" b="1" dirty="0"/>
              <a:t>Telophase II and Cytokinesis</a:t>
            </a:r>
          </a:p>
          <a:p>
            <a:pPr fontAlgn="base"/>
            <a:r>
              <a:rPr lang="en-US" dirty="0"/>
              <a:t>The chromosomes arrive at opposite poles and begin to decondense. Nuclear envelopes form around the chromosomes. Cytokinesis separates the two cells into four unique haploid cells. At this point, the newly formed nuclei are both haploid. The cells produced are genetically unique because of the random assortment of paternal and maternal homologs and because of the recombining of maternal and paternal segments of chromosomes (with their sets of genes) that occurs during crossover. </a:t>
            </a:r>
          </a:p>
          <a:p>
            <a:pPr marL="0" indent="0" fontAlgn="base">
              <a:buNone/>
            </a:pPr>
            <a:endParaRPr lang="en-US" dirty="0"/>
          </a:p>
        </p:txBody>
      </p:sp>
    </p:spTree>
    <p:extLst>
      <p:ext uri="{BB962C8B-B14F-4D97-AF65-F5344CB8AC3E}">
        <p14:creationId xmlns:p14="http://schemas.microsoft.com/office/powerpoint/2010/main" val="2507684838"/>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Sexual Reproduction</a:t>
            </a:r>
          </a:p>
        </p:txBody>
      </p:sp>
      <p:sp>
        <p:nvSpPr>
          <p:cNvPr id="3" name="Content Placeholder 2"/>
          <p:cNvSpPr>
            <a:spLocks noGrp="1"/>
          </p:cNvSpPr>
          <p:nvPr>
            <p:ph type="body" idx="1"/>
          </p:nvPr>
        </p:nvSpPr>
        <p:spPr/>
        <p:txBody>
          <a:bodyPr/>
          <a:lstStyle/>
          <a:p>
            <a:pPr marL="0" indent="0">
              <a:buNone/>
            </a:pPr>
            <a:r>
              <a:rPr lang="en-US" dirty="0"/>
              <a:t>Nearly all eukaryotes undergo </a:t>
            </a:r>
            <a:r>
              <a:rPr lang="en-US" b="1" dirty="0"/>
              <a:t>sexual reproduction</a:t>
            </a:r>
            <a:r>
              <a:rPr lang="en-US" dirty="0"/>
              <a:t>. The variation introduced into the reproductive cells by meiosis appears to be one of the advantages of sexual reproduction that has made it so successful. Meiosis and fertilization alternate in sexual life cycles. The process of meiosis produces unique reproductive cells called gametes, which have half the number of chromosomes as the parent cell. Fertilization, the fusion of haploid gametes from two individuals, restores the diploid condition. Thus, sexually reproducing organisms alternate between haploid and diploid stages. </a:t>
            </a:r>
          </a:p>
        </p:txBody>
      </p:sp>
    </p:spTree>
    <p:extLst>
      <p:ext uri="{BB962C8B-B14F-4D97-AF65-F5344CB8AC3E}">
        <p14:creationId xmlns:p14="http://schemas.microsoft.com/office/powerpoint/2010/main" val="4258731913"/>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Life Cycles</a:t>
            </a:r>
          </a:p>
        </p:txBody>
      </p:sp>
      <p:sp>
        <p:nvSpPr>
          <p:cNvPr id="3" name="Content Placeholder 2"/>
          <p:cNvSpPr>
            <a:spLocks noGrp="1"/>
          </p:cNvSpPr>
          <p:nvPr>
            <p:ph type="body" idx="1"/>
          </p:nvPr>
        </p:nvSpPr>
        <p:spPr/>
        <p:txBody>
          <a:bodyPr/>
          <a:lstStyle/>
          <a:p>
            <a:pPr marL="0" indent="0">
              <a:buNone/>
            </a:pPr>
            <a:r>
              <a:rPr lang="en-US" dirty="0"/>
              <a:t>The ways in which reproductive cells are produced and the timing between meiosis and fertilization vary greatly. There are three main categories of life cycles: </a:t>
            </a:r>
          </a:p>
          <a:p>
            <a:r>
              <a:rPr lang="en-US" dirty="0"/>
              <a:t>diploid-dominant, demonstrated by most animals</a:t>
            </a:r>
          </a:p>
          <a:p>
            <a:r>
              <a:rPr lang="en-US" dirty="0"/>
              <a:t>haploid-dominant, demonstrated by all fungi and some algae </a:t>
            </a:r>
          </a:p>
          <a:p>
            <a:r>
              <a:rPr lang="en-US" dirty="0"/>
              <a:t>the alternation of generations, demonstrated by plants and some algae.</a:t>
            </a:r>
          </a:p>
        </p:txBody>
      </p:sp>
    </p:spTree>
    <p:extLst>
      <p:ext uri="{BB962C8B-B14F-4D97-AF65-F5344CB8AC3E}">
        <p14:creationId xmlns:p14="http://schemas.microsoft.com/office/powerpoint/2010/main" val="940141349"/>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Diploid Dominant Life Cycle</a:t>
            </a:r>
          </a:p>
        </p:txBody>
      </p:sp>
      <p:pic>
        <p:nvPicPr>
          <p:cNvPr id="24578" name="Picture 2" descr="This illustration shows the life cycle of animals. Through meiosis, adult males produce haploid (1n) sperm, and adult females produce haploid eggs. Upon fertilization, a diploid (2n) zygote forms, which, through mitosis and cell division, grows into an adult."/>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2974975" y="1690690"/>
            <a:ext cx="6242050" cy="418941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3030455"/>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62000" y="365129"/>
            <a:ext cx="9277350" cy="908501"/>
          </a:xfrm>
        </p:spPr>
        <p:txBody>
          <a:bodyPr/>
          <a:lstStyle/>
          <a:p>
            <a:r>
              <a:rPr lang="en-US" dirty="0"/>
              <a:t>Haploid Dominant Life Cycle</a:t>
            </a:r>
          </a:p>
        </p:txBody>
      </p:sp>
      <p:pic>
        <p:nvPicPr>
          <p:cNvPr id="25602" name="Picture 2" descr="This illustration shows the life cycle of fungi. In fungi, the diploid (2n) zygospore undergoes meiosis to form haploid (1n) spores. Mitosis of the spores occurs to form hyphae. Hyphae can undergo asexual reproduction to form more spores, or they form plus and minus mating types that undergo nuclear fusion to form a zygospore."/>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2324100" y="1282696"/>
            <a:ext cx="7543800" cy="52101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88777289"/>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Alternation of Generations</a:t>
            </a:r>
          </a:p>
        </p:txBody>
      </p:sp>
      <p:pic>
        <p:nvPicPr>
          <p:cNvPr id="26626" name="Picture 2" descr="This illustration shows the life cycle of fern plants. The diploid (2n) zygote undergoes mitosis to produce the sphorophyte, which is the familiar, leafy plant. Sporangia form on the underside of the leaves of the sphorophyte. Sporangia undergo meiosis to form haploid (1n) spores. The spores germinate and undergo mitosis to form a multicellular, leafy gametophyte. The gametophyte produces eggs and sperm. Upon fertilization, the egg and sperm form a diploid zygote."/>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2244436" y="1690690"/>
            <a:ext cx="7356475" cy="419576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23695637"/>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Genetic Variation in Meiosis</a:t>
            </a:r>
          </a:p>
        </p:txBody>
      </p:sp>
      <p:sp>
        <p:nvSpPr>
          <p:cNvPr id="3" name="Content Placeholder 2"/>
          <p:cNvSpPr>
            <a:spLocks noGrp="1"/>
          </p:cNvSpPr>
          <p:nvPr>
            <p:ph type="body" idx="1"/>
          </p:nvPr>
        </p:nvSpPr>
        <p:spPr/>
        <p:txBody>
          <a:bodyPr>
            <a:normAutofit/>
          </a:bodyPr>
          <a:lstStyle/>
          <a:p>
            <a:pPr fontAlgn="base"/>
            <a:r>
              <a:rPr lang="en-US" b="1" dirty="0"/>
              <a:t>Crossing over.</a:t>
            </a:r>
            <a:r>
              <a:rPr lang="en-US" dirty="0"/>
              <a:t> The points where homologues cross over and exchange genetic material are chosen more or less at random, and they will be different in each cell that goes through meiosis. If meiosis happens many times, as it does in human ovaries and testes, crossovers will happen at many different points. This repetition produces a wide variety of recombinant chromosomes, chromosomes where fragments of DNA have been exchanged between homologues.</a:t>
            </a:r>
          </a:p>
          <a:p>
            <a:pPr fontAlgn="base"/>
            <a:r>
              <a:rPr lang="en-US" b="1" dirty="0"/>
              <a:t>Random orientation of homologue pairs.</a:t>
            </a:r>
            <a:r>
              <a:rPr lang="en-US" dirty="0"/>
              <a:t> The random orientation of homologue pairs during metaphase of meiosis I is another important source of gamete diversity.</a:t>
            </a:r>
          </a:p>
          <a:p>
            <a:pPr marL="0" indent="0">
              <a:buNone/>
            </a:pPr>
            <a:endParaRPr lang="en-US" dirty="0"/>
          </a:p>
        </p:txBody>
      </p:sp>
    </p:spTree>
    <p:extLst>
      <p:ext uri="{BB962C8B-B14F-4D97-AF65-F5344CB8AC3E}">
        <p14:creationId xmlns:p14="http://schemas.microsoft.com/office/powerpoint/2010/main" val="395904373"/>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89709" y="365129"/>
            <a:ext cx="4822105" cy="1325563"/>
          </a:xfrm>
        </p:spPr>
        <p:txBody>
          <a:bodyPr/>
          <a:lstStyle/>
          <a:p>
            <a:r>
              <a:rPr lang="en-US" dirty="0"/>
              <a:t>Random orientation of homologue pairs</a:t>
            </a:r>
          </a:p>
        </p:txBody>
      </p:sp>
      <p:sp>
        <p:nvSpPr>
          <p:cNvPr id="3" name="Content Placeholder 2"/>
          <p:cNvSpPr>
            <a:spLocks noGrp="1"/>
          </p:cNvSpPr>
          <p:nvPr>
            <p:ph type="body" idx="1"/>
          </p:nvPr>
        </p:nvSpPr>
        <p:spPr>
          <a:xfrm>
            <a:off x="789709" y="1825625"/>
            <a:ext cx="4822105" cy="4351338"/>
          </a:xfrm>
        </p:spPr>
        <p:txBody>
          <a:bodyPr/>
          <a:lstStyle/>
          <a:p>
            <a:pPr marL="28575" indent="0">
              <a:buNone/>
            </a:pPr>
            <a:r>
              <a:rPr lang="en-US" dirty="0"/>
              <a:t>Each pair of homologues will effectively flip a coin to decide which chromosome goes into which group. In a cell with just two pairs of homologous chromosomes, like the one at right, random metaphase orientation allows for 22 = 4 different types of possible gametes. In a human cell, the same mechanism allows for 223 = 8,388,608 different types of possible gametes.</a:t>
            </a:r>
          </a:p>
        </p:txBody>
      </p:sp>
      <p:pic>
        <p:nvPicPr>
          <p:cNvPr id="27650" name="Picture 2" descr="Diagram showing the relationship between chromosome configuration at meiosis I and homologue segregation to gametes. The diagram depicts a simplified case in which an organism only has 2n = 4 chromosomes. In this case, four different types of gametes may be produced, depending on whether the maternal homologues are positioned on the same side or on opposite sides of the metaphase plat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611815" y="0"/>
            <a:ext cx="5056187" cy="685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18361260"/>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Chromosomal structural changes</a:t>
            </a:r>
          </a:p>
        </p:txBody>
      </p:sp>
      <p:sp>
        <p:nvSpPr>
          <p:cNvPr id="3" name="Content Placeholder 2"/>
          <p:cNvSpPr>
            <a:spLocks noGrp="1"/>
          </p:cNvSpPr>
          <p:nvPr>
            <p:ph type="body" idx="1"/>
          </p:nvPr>
        </p:nvSpPr>
        <p:spPr/>
        <p:txBody>
          <a:bodyPr>
            <a:normAutofit/>
          </a:bodyPr>
          <a:lstStyle/>
          <a:p>
            <a:pPr marL="0" indent="0" fontAlgn="base">
              <a:buNone/>
            </a:pPr>
            <a:r>
              <a:rPr lang="en-US" dirty="0"/>
              <a:t>Cytologists have characterized numerous structural rearrangements in chromosomes, but chromosome inversions and translocations are the most common. </a:t>
            </a:r>
          </a:p>
          <a:p>
            <a:pPr marL="0" indent="0" fontAlgn="base">
              <a:buNone/>
            </a:pPr>
            <a:r>
              <a:rPr lang="en-US" dirty="0"/>
              <a:t>Both are identified during meiosis by the adaptive pairing of rearranged chromosomes with their former homologs to maintain appropriate gene alignment.</a:t>
            </a:r>
          </a:p>
        </p:txBody>
      </p:sp>
    </p:spTree>
    <p:extLst>
      <p:ext uri="{BB962C8B-B14F-4D97-AF65-F5344CB8AC3E}">
        <p14:creationId xmlns:p14="http://schemas.microsoft.com/office/powerpoint/2010/main" val="4175691407"/>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Chromosome Inversions</a:t>
            </a:r>
          </a:p>
        </p:txBody>
      </p:sp>
      <p:sp>
        <p:nvSpPr>
          <p:cNvPr id="3" name="Content Placeholder 2"/>
          <p:cNvSpPr>
            <a:spLocks noGrp="1"/>
          </p:cNvSpPr>
          <p:nvPr>
            <p:ph type="body" idx="1"/>
          </p:nvPr>
        </p:nvSpPr>
        <p:spPr>
          <a:xfrm>
            <a:off x="734291" y="1825625"/>
            <a:ext cx="4393521" cy="4351338"/>
          </a:xfrm>
        </p:spPr>
        <p:txBody>
          <a:bodyPr/>
          <a:lstStyle/>
          <a:p>
            <a:pPr marL="28575" indent="0">
              <a:buNone/>
            </a:pPr>
            <a:r>
              <a:rPr lang="en-US" dirty="0"/>
              <a:t>Chromosome inversions involve the detachment, flipping, and reinsertion of a portion of a chromosome. Pericentric inversions include the centromere, and paracentric inversions do not. A pericentric inversion can change the relative lengths of the chromosome arms; a paracentric inversion cannot.</a:t>
            </a:r>
          </a:p>
        </p:txBody>
      </p:sp>
      <p:pic>
        <p:nvPicPr>
          <p:cNvPr id="28674" name="Picture 2" descr=" Illustration shows pericentric and paracentric inversions. In this example, the order of genes in the normal chromosome is ABCDEF, with the centromere between genes C and D. In the pericentric inversion the order is ABDCEF. In the paracentric inversion example, the resulting gene order is ABCDF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68685" y="1941061"/>
            <a:ext cx="5181600" cy="38576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55330183"/>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Inversion Pairing</a:t>
            </a:r>
          </a:p>
        </p:txBody>
      </p:sp>
      <p:sp>
        <p:nvSpPr>
          <p:cNvPr id="3" name="Content Placeholder 2"/>
          <p:cNvSpPr>
            <a:spLocks noGrp="1"/>
          </p:cNvSpPr>
          <p:nvPr>
            <p:ph type="body" idx="1"/>
          </p:nvPr>
        </p:nvSpPr>
        <p:spPr>
          <a:xfrm>
            <a:off x="838200" y="1825625"/>
            <a:ext cx="4648200" cy="4351338"/>
          </a:xfrm>
        </p:spPr>
        <p:txBody>
          <a:bodyPr/>
          <a:lstStyle/>
          <a:p>
            <a:pPr marL="28575" indent="0">
              <a:buNone/>
            </a:pPr>
            <a:r>
              <a:rPr lang="en-US" dirty="0"/>
              <a:t>When one chromosome undergoes an inversion but the other does not, one chromosome must form an inverted loop to retain point-for-point interaction during synapsis. This inversion pairing is essential to maintaining gene alignment during meiosis and to allow for recombination.</a:t>
            </a:r>
          </a:p>
        </p:txBody>
      </p:sp>
      <p:pic>
        <p:nvPicPr>
          <p:cNvPr id="30722" name="Picture 2" descr=" This illustration shows the inversion pairing that occurs when one chromosome undergoes inversion but the other does not. For chromosome alignment to occur during meiosis, one chromosome must form an inverted loop while the other conforms around it."/>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486400" y="1825626"/>
            <a:ext cx="5181600" cy="33051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52869485"/>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Chromosome Translocations</a:t>
            </a:r>
          </a:p>
        </p:txBody>
      </p:sp>
      <p:sp>
        <p:nvSpPr>
          <p:cNvPr id="3" name="Content Placeholder 2"/>
          <p:cNvSpPr>
            <a:spLocks noGrp="1"/>
          </p:cNvSpPr>
          <p:nvPr>
            <p:ph type="body" idx="1"/>
          </p:nvPr>
        </p:nvSpPr>
        <p:spPr>
          <a:xfrm>
            <a:off x="838201" y="1825625"/>
            <a:ext cx="4033158" cy="4351338"/>
          </a:xfrm>
        </p:spPr>
        <p:txBody>
          <a:bodyPr/>
          <a:lstStyle/>
          <a:p>
            <a:pPr marL="0" indent="0">
              <a:buNone/>
            </a:pPr>
            <a:r>
              <a:rPr lang="en-US" dirty="0"/>
              <a:t>Chromosome translocations involve the insertion of a piece of DNA from one chromosome into a non-homologous chromosome.</a:t>
            </a:r>
          </a:p>
        </p:txBody>
      </p:sp>
      <p:pic>
        <p:nvPicPr>
          <p:cNvPr id="31746" name="Picture 2" descr=" Illustration shows a reciprocal translocation in which DNA is transferred from one chromosome to another. No genetic information is gained or lost in the proces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19700" y="1560739"/>
            <a:ext cx="5181600" cy="40957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5752442"/>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Karyotype</a:t>
            </a:r>
          </a:p>
        </p:txBody>
      </p:sp>
      <p:sp>
        <p:nvSpPr>
          <p:cNvPr id="3" name="Content Placeholder 2"/>
          <p:cNvSpPr>
            <a:spLocks noGrp="1"/>
          </p:cNvSpPr>
          <p:nvPr>
            <p:ph type="body" idx="1"/>
          </p:nvPr>
        </p:nvSpPr>
        <p:spPr/>
        <p:txBody>
          <a:bodyPr/>
          <a:lstStyle/>
          <a:p>
            <a:pPr marL="38100" indent="0">
              <a:buNone/>
            </a:pPr>
            <a:r>
              <a:rPr lang="en-US" dirty="0"/>
              <a:t>A karyotype is the number and appearance of chromosomes, and includes their length, banding pattern, and centromere position. To obtain a view of an individual’s karyotype, cytologists photograph the chromosomes and then cut and paste each chromosome into a chart, or </a:t>
            </a:r>
            <a:r>
              <a:rPr lang="en-US" dirty="0" err="1"/>
              <a:t>karyogram</a:t>
            </a:r>
            <a:r>
              <a:rPr lang="en-US" dirty="0"/>
              <a:t>.</a:t>
            </a:r>
          </a:p>
        </p:txBody>
      </p:sp>
      <p:pic>
        <p:nvPicPr>
          <p:cNvPr id="2050" name="Picture 2" descr="This is a karyotype of a human female. There are 22 homologous pairs of chromosomes and an X chromosom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86000" y="4235447"/>
            <a:ext cx="7620000" cy="20764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03093233"/>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Nondisjunction</a:t>
            </a:r>
          </a:p>
        </p:txBody>
      </p:sp>
      <p:sp>
        <p:nvSpPr>
          <p:cNvPr id="3" name="Content Placeholder 2"/>
          <p:cNvSpPr>
            <a:spLocks noGrp="1"/>
          </p:cNvSpPr>
          <p:nvPr>
            <p:ph type="body" idx="1"/>
          </p:nvPr>
        </p:nvSpPr>
        <p:spPr>
          <a:xfrm>
            <a:off x="838200" y="1825625"/>
            <a:ext cx="3832412" cy="4351338"/>
          </a:xfrm>
        </p:spPr>
        <p:txBody>
          <a:bodyPr/>
          <a:lstStyle/>
          <a:p>
            <a:pPr marL="28575" indent="0">
              <a:buNone/>
            </a:pPr>
            <a:r>
              <a:rPr lang="en-US" dirty="0"/>
              <a:t>Nondisjunction occurs in Meiosis I or II when homologous chromosomes fail to separate, resulting in abnormal number of chromosomes: monosomy (loss of one chromosome) or trisomy (gain of an extraneous chromosome).</a:t>
            </a:r>
          </a:p>
        </p:txBody>
      </p:sp>
      <p:pic>
        <p:nvPicPr>
          <p:cNvPr id="1026" name="Picture 2" descr="This illustration shows nondisjunction that occurs during meiosis I. Nondisjunction during meiosis I occurs when a homologous pair fails to separate, and results in two gametes with n + 1 chromosomes, and two gametes with n − 1 chromosomes. Nondisjunction during meiosis II would occur when sister chromatids fail to separate, and results in one gamete with n + 1 chromosomes, one gamete with n − 1 chromosomes, and two normal gamete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797426" y="0"/>
            <a:ext cx="5870575" cy="685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8683576"/>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Monosomy and Trisomy</a:t>
            </a:r>
          </a:p>
        </p:txBody>
      </p:sp>
      <p:sp>
        <p:nvSpPr>
          <p:cNvPr id="3" name="Content Placeholder 2"/>
          <p:cNvSpPr>
            <a:spLocks noGrp="1"/>
          </p:cNvSpPr>
          <p:nvPr>
            <p:ph type="body" idx="1"/>
          </p:nvPr>
        </p:nvSpPr>
        <p:spPr>
          <a:xfrm>
            <a:off x="838200" y="1825625"/>
            <a:ext cx="9201150" cy="4689475"/>
          </a:xfrm>
        </p:spPr>
        <p:txBody>
          <a:bodyPr>
            <a:normAutofit/>
          </a:bodyPr>
          <a:lstStyle/>
          <a:p>
            <a:pPr marL="0" indent="0">
              <a:buNone/>
            </a:pPr>
            <a:r>
              <a:rPr lang="en-US" dirty="0" err="1"/>
              <a:t>Monosomic</a:t>
            </a:r>
            <a:r>
              <a:rPr lang="en-US" dirty="0"/>
              <a:t> human zygotes missing any one copy of an autosome invariably fail to develop to birth because they lack essential genes. </a:t>
            </a:r>
          </a:p>
          <a:p>
            <a:pPr marL="0" indent="0">
              <a:buNone/>
            </a:pPr>
            <a:r>
              <a:rPr lang="en-US" dirty="0"/>
              <a:t>Most autosomal </a:t>
            </a:r>
            <a:r>
              <a:rPr lang="en-US" dirty="0" err="1"/>
              <a:t>trisomies</a:t>
            </a:r>
            <a:r>
              <a:rPr lang="en-US" dirty="0"/>
              <a:t> also fail to develop to birth; however, duplications of some of the smaller chromosomes (13, 15, 18, 21, or 22) can result in offspring that survive for several weeks to many years. </a:t>
            </a:r>
          </a:p>
          <a:p>
            <a:pPr marL="0" indent="0">
              <a:buNone/>
            </a:pPr>
            <a:r>
              <a:rPr lang="en-US" dirty="0"/>
              <a:t>Individuals with an extra chromosome may synthesize an abundance of the gene products encoded by that chromosome. This extra dose can lead to a number of functional challenges and often precludes development. </a:t>
            </a:r>
          </a:p>
          <a:p>
            <a:pPr marL="0" indent="0">
              <a:buNone/>
            </a:pPr>
            <a:r>
              <a:rPr lang="en-US" dirty="0"/>
              <a:t>The most common trisomy among viable births is that of chromosome 21, which corresponds to Down Syndrome. </a:t>
            </a:r>
          </a:p>
        </p:txBody>
      </p:sp>
    </p:spTree>
    <p:extLst>
      <p:ext uri="{BB962C8B-B14F-4D97-AF65-F5344CB8AC3E}">
        <p14:creationId xmlns:p14="http://schemas.microsoft.com/office/powerpoint/2010/main" val="14763009"/>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X Chromosome Abnormalities</a:t>
            </a:r>
          </a:p>
        </p:txBody>
      </p:sp>
      <p:sp>
        <p:nvSpPr>
          <p:cNvPr id="3" name="Content Placeholder 2"/>
          <p:cNvSpPr>
            <a:spLocks noGrp="1"/>
          </p:cNvSpPr>
          <p:nvPr>
            <p:ph type="body" idx="1"/>
          </p:nvPr>
        </p:nvSpPr>
        <p:spPr/>
        <p:txBody>
          <a:bodyPr/>
          <a:lstStyle/>
          <a:p>
            <a:pPr marL="0" indent="0">
              <a:buNone/>
            </a:pPr>
            <a:r>
              <a:rPr lang="en-US" dirty="0"/>
              <a:t>An individual carrying an abnormal number of X chromosomes will inactivate all but one X chromosome in each of her cells. </a:t>
            </a:r>
          </a:p>
          <a:p>
            <a:pPr marL="0" indent="0">
              <a:buNone/>
            </a:pPr>
            <a:r>
              <a:rPr lang="en-US" dirty="0"/>
              <a:t>However, even inactivated X chromosomes continue to express a few genes, and X chromosomes must reactivate for the proper maturation of female ovaries. </a:t>
            </a:r>
          </a:p>
          <a:p>
            <a:pPr marL="0" indent="0">
              <a:buNone/>
            </a:pPr>
            <a:r>
              <a:rPr lang="en-US" dirty="0"/>
              <a:t>As a result, X-chromosomal abnormalities are typically associated with mild mental and physical defects, as well as sterility. If the X chromosome is absent altogether, the individual will not develop in utero.</a:t>
            </a:r>
          </a:p>
        </p:txBody>
      </p:sp>
    </p:spTree>
    <p:extLst>
      <p:ext uri="{BB962C8B-B14F-4D97-AF65-F5344CB8AC3E}">
        <p14:creationId xmlns:p14="http://schemas.microsoft.com/office/powerpoint/2010/main" val="2255657889"/>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Duplications and Deletions</a:t>
            </a:r>
          </a:p>
        </p:txBody>
      </p:sp>
      <p:sp>
        <p:nvSpPr>
          <p:cNvPr id="3" name="Content Placeholder 2"/>
          <p:cNvSpPr>
            <a:spLocks noGrp="1"/>
          </p:cNvSpPr>
          <p:nvPr>
            <p:ph type="body" idx="1"/>
          </p:nvPr>
        </p:nvSpPr>
        <p:spPr/>
        <p:txBody>
          <a:bodyPr/>
          <a:lstStyle/>
          <a:p>
            <a:pPr marL="0" indent="0">
              <a:buNone/>
            </a:pPr>
            <a:r>
              <a:rPr lang="en-US" dirty="0"/>
              <a:t>A chromosomal segment may be duplicated or lost. </a:t>
            </a:r>
          </a:p>
          <a:p>
            <a:pPr marL="0" indent="0">
              <a:buNone/>
            </a:pPr>
            <a:r>
              <a:rPr lang="en-US" dirty="0"/>
              <a:t>Duplications and deletions often produce offspring that survive but exhibit physical and mental abnormalities. </a:t>
            </a:r>
          </a:p>
          <a:p>
            <a:pPr marL="0" indent="0">
              <a:buNone/>
            </a:pPr>
            <a:r>
              <a:rPr lang="en-US" dirty="0"/>
              <a:t>Duplicated chromosomal segments may fuse to existing chromosomes or may be free in the nucleus. </a:t>
            </a:r>
          </a:p>
          <a:p>
            <a:pPr marL="0" indent="0">
              <a:buNone/>
            </a:pPr>
            <a:r>
              <a:rPr lang="en-US" dirty="0"/>
              <a:t>Cri-du-chat (from the French for “cry of the cat”) is a syndrome associated with nervous system abnormalities and identifiable physical features that result from a deletion of most of 5p (the small arm of chromosome 5). </a:t>
            </a:r>
          </a:p>
        </p:txBody>
      </p:sp>
    </p:spTree>
    <p:extLst>
      <p:ext uri="{BB962C8B-B14F-4D97-AF65-F5344CB8AC3E}">
        <p14:creationId xmlns:p14="http://schemas.microsoft.com/office/powerpoint/2010/main" val="2728065658"/>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Quick Review</a:t>
            </a:r>
          </a:p>
        </p:txBody>
      </p:sp>
      <p:sp>
        <p:nvSpPr>
          <p:cNvPr id="3" name="Content Placeholder 2"/>
          <p:cNvSpPr>
            <a:spLocks noGrp="1"/>
          </p:cNvSpPr>
          <p:nvPr>
            <p:ph type="body" idx="1"/>
          </p:nvPr>
        </p:nvSpPr>
        <p:spPr/>
        <p:txBody>
          <a:bodyPr/>
          <a:lstStyle/>
          <a:p>
            <a:r>
              <a:rPr lang="en-US" dirty="0"/>
              <a:t>What is the chromosome structure and organization in eukaryotic cells</a:t>
            </a:r>
          </a:p>
          <a:p>
            <a:r>
              <a:rPr lang="en-US" dirty="0"/>
              <a:t>What are the stages of the cell cycle? What does each stage look like and what major milestones occur?</a:t>
            </a:r>
          </a:p>
          <a:p>
            <a:r>
              <a:rPr lang="en-US" dirty="0"/>
              <a:t>What are the checkpoints that a cell passes through during the cell cycle?</a:t>
            </a:r>
          </a:p>
          <a:p>
            <a:r>
              <a:rPr lang="en-US" dirty="0"/>
              <a:t>What are the stages of meiosis? What does each stage look like and what major milestones occur? Why does meiosis involve two rounds of nuclear division?</a:t>
            </a:r>
          </a:p>
          <a:p>
            <a:r>
              <a:rPr lang="en-US" dirty="0"/>
              <a:t>What are a range of mechanisms for generating genetic diversity?</a:t>
            </a:r>
          </a:p>
          <a:p>
            <a:r>
              <a:rPr lang="en-US" dirty="0"/>
              <a:t>What are karyotypes? What are the effects of significant changes in chromosome number?</a:t>
            </a:r>
          </a:p>
          <a:p>
            <a:endParaRPr lang="en-US" dirty="0"/>
          </a:p>
        </p:txBody>
      </p:sp>
    </p:spTree>
    <p:extLst>
      <p:ext uri="{BB962C8B-B14F-4D97-AF65-F5344CB8AC3E}">
        <p14:creationId xmlns:p14="http://schemas.microsoft.com/office/powerpoint/2010/main" val="2555586840"/>
      </p:ext>
    </p:extLst>
  </p:cSld>
  <p:clrMapOvr>
    <a:masterClrMapping/>
  </p:clrMapOvr>
</p:sld>
</file>

<file path=ppt/theme/theme1.xml><?xml version="1.0" encoding="utf-8"?>
<a:theme xmlns:a="http://schemas.openxmlformats.org/drawingml/2006/main" name="Theme2020">
  <a:themeElements>
    <a:clrScheme name="Blue Warm">
      <a:dk1>
        <a:srgbClr val="000000"/>
      </a:dk1>
      <a:lt1>
        <a:srgbClr val="FFFFFF"/>
      </a:lt1>
      <a:dk2>
        <a:srgbClr val="242852"/>
      </a:dk2>
      <a:lt2>
        <a:srgbClr val="ACCBF9"/>
      </a:lt2>
      <a:accent1>
        <a:srgbClr val="4A66AC"/>
      </a:accent1>
      <a:accent2>
        <a:srgbClr val="629DD1"/>
      </a:accent2>
      <a:accent3>
        <a:srgbClr val="297FD5"/>
      </a:accent3>
      <a:accent4>
        <a:srgbClr val="7F8FA9"/>
      </a:accent4>
      <a:accent5>
        <a:srgbClr val="5AA2AE"/>
      </a:accent5>
      <a:accent6>
        <a:srgbClr val="9D90A0"/>
      </a:accent6>
      <a:hlink>
        <a:srgbClr val="9454C3"/>
      </a:hlink>
      <a:folHlink>
        <a:srgbClr val="3EBBF0"/>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Lst>
    <a:ext uri="{05A4C25C-085E-4340-85A3-A5531E510DB2}">
      <thm15:themeFamily xmlns:thm15="http://schemas.microsoft.com/office/thememl/2012/main" name="Theme2020" id="{00977985-12D8-EC49-A63B-74525E3696D0}" vid="{962D5CC6-41C5-7D4B-831B-E034D5772278}"/>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Theme2020</Template>
  <TotalTime>8379</TotalTime>
  <Words>5414</Words>
  <Application>Microsoft Macintosh PowerPoint</Application>
  <PresentationFormat>Widescreen</PresentationFormat>
  <Paragraphs>265</Paragraphs>
  <Slides>66</Slides>
  <Notes>41</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66</vt:i4>
      </vt:variant>
    </vt:vector>
  </HeadingPairs>
  <TitlesOfParts>
    <vt:vector size="70" baseType="lpstr">
      <vt:lpstr>Arial</vt:lpstr>
      <vt:lpstr>Century Gothic</vt:lpstr>
      <vt:lpstr>Tahoma</vt:lpstr>
      <vt:lpstr>Theme2020</vt:lpstr>
      <vt:lpstr>Cell Division</vt:lpstr>
      <vt:lpstr>Introduction to Cell Division</vt:lpstr>
      <vt:lpstr>DNA</vt:lpstr>
      <vt:lpstr>DNA in Eukaryotes</vt:lpstr>
      <vt:lpstr>DNA in Prokaryotes</vt:lpstr>
      <vt:lpstr>Genome</vt:lpstr>
      <vt:lpstr>Chromosomes</vt:lpstr>
      <vt:lpstr>Chromosomes continued</vt:lpstr>
      <vt:lpstr>Organization of Eukaryotic Chromosomes</vt:lpstr>
      <vt:lpstr>Phases of the Cell Cycle</vt:lpstr>
      <vt:lpstr>The Cell Cycle</vt:lpstr>
      <vt:lpstr>Stages of Interphase</vt:lpstr>
      <vt:lpstr>G1 Phase (First Gap) </vt:lpstr>
      <vt:lpstr>S Phase (Synthesis of DNA) </vt:lpstr>
      <vt:lpstr>G2 Phase (Second Gap) </vt:lpstr>
      <vt:lpstr>The Mitotic Phase</vt:lpstr>
      <vt:lpstr>Diagram of the Mitotic Phase</vt:lpstr>
      <vt:lpstr>Prophase</vt:lpstr>
      <vt:lpstr>Prometaphase</vt:lpstr>
      <vt:lpstr>Sister Chromatids </vt:lpstr>
      <vt:lpstr>Metaphase</vt:lpstr>
      <vt:lpstr>Anaphase</vt:lpstr>
      <vt:lpstr>Telophase</vt:lpstr>
      <vt:lpstr>Cytokinesis in Plant Cells</vt:lpstr>
      <vt:lpstr>Cytokinesis in Animal Cells</vt:lpstr>
      <vt:lpstr>Regulation of the Cell Cycle by External Events</vt:lpstr>
      <vt:lpstr>Internal Controls on the Cell Cycle</vt:lpstr>
      <vt:lpstr>Checkpoints in the Cell Cycle</vt:lpstr>
      <vt:lpstr>Positive Regulator Molecules</vt:lpstr>
      <vt:lpstr>Cyclin-dependent Kinases</vt:lpstr>
      <vt:lpstr>Negative Regulator Molecules</vt:lpstr>
      <vt:lpstr>Rb Regulation of the Cell</vt:lpstr>
      <vt:lpstr>Cell Division and Cancer</vt:lpstr>
      <vt:lpstr>Mutated p53 and Cancer</vt:lpstr>
      <vt:lpstr>Sexual Reproduction: Meiosis</vt:lpstr>
      <vt:lpstr>Meiosis vs. Mitosis</vt:lpstr>
      <vt:lpstr>Meiosis: An Overview</vt:lpstr>
      <vt:lpstr>Prophase 1</vt:lpstr>
      <vt:lpstr>Crossing Over</vt:lpstr>
      <vt:lpstr>Prometaphase I</vt:lpstr>
      <vt:lpstr>Metaphase I</vt:lpstr>
      <vt:lpstr>Random Assortment in Metaphase I</vt:lpstr>
      <vt:lpstr>Practice Question</vt:lpstr>
      <vt:lpstr>Anaphase I</vt:lpstr>
      <vt:lpstr>Contrasting Anaphase I and II</vt:lpstr>
      <vt:lpstr>Telophase I and Cytokinesis</vt:lpstr>
      <vt:lpstr>Meiosis II</vt:lpstr>
      <vt:lpstr>Meiosis II Phases</vt:lpstr>
      <vt:lpstr>Meiosis II Phases (continued)</vt:lpstr>
      <vt:lpstr>Sexual Reproduction</vt:lpstr>
      <vt:lpstr>Life Cycles</vt:lpstr>
      <vt:lpstr>Diploid Dominant Life Cycle</vt:lpstr>
      <vt:lpstr>Haploid Dominant Life Cycle</vt:lpstr>
      <vt:lpstr>Alternation of Generations</vt:lpstr>
      <vt:lpstr>Genetic Variation in Meiosis</vt:lpstr>
      <vt:lpstr>Random orientation of homologue pairs</vt:lpstr>
      <vt:lpstr>Chromosomal structural changes</vt:lpstr>
      <vt:lpstr>Chromosome Inversions</vt:lpstr>
      <vt:lpstr>Inversion Pairing</vt:lpstr>
      <vt:lpstr>Chromosome Translocations</vt:lpstr>
      <vt:lpstr>Karyotype</vt:lpstr>
      <vt:lpstr>Nondisjunction</vt:lpstr>
      <vt:lpstr>Monosomy and Trisomy</vt:lpstr>
      <vt:lpstr>X Chromosome Abnormalities</vt:lpstr>
      <vt:lpstr>Duplications and Deletions</vt:lpstr>
      <vt:lpstr>Quick Review</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Sarah Liebman</dc:creator>
  <cp:lastModifiedBy>Maxine Francisco</cp:lastModifiedBy>
  <cp:revision>257</cp:revision>
  <dcterms:created xsi:type="dcterms:W3CDTF">2017-01-24T14:54:50Z</dcterms:created>
  <dcterms:modified xsi:type="dcterms:W3CDTF">2020-07-15T20:42:35Z</dcterms:modified>
</cp:coreProperties>
</file>