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0"/>
  </p:notesMasterIdLst>
  <p:sldIdLst>
    <p:sldId id="256" r:id="rId2"/>
    <p:sldId id="295" r:id="rId3"/>
    <p:sldId id="299" r:id="rId4"/>
    <p:sldId id="298" r:id="rId5"/>
    <p:sldId id="300" r:id="rId6"/>
    <p:sldId id="301" r:id="rId7"/>
    <p:sldId id="302" r:id="rId8"/>
    <p:sldId id="303" r:id="rId9"/>
    <p:sldId id="304" r:id="rId10"/>
    <p:sldId id="305" r:id="rId11"/>
    <p:sldId id="306" r:id="rId12"/>
    <p:sldId id="307" r:id="rId13"/>
    <p:sldId id="296" r:id="rId14"/>
    <p:sldId id="297" r:id="rId15"/>
    <p:sldId id="308" r:id="rId16"/>
    <p:sldId id="309" r:id="rId17"/>
    <p:sldId id="317" r:id="rId18"/>
    <p:sldId id="319" r:id="rId19"/>
    <p:sldId id="318" r:id="rId20"/>
    <p:sldId id="316" r:id="rId21"/>
    <p:sldId id="315" r:id="rId22"/>
    <p:sldId id="314" r:id="rId23"/>
    <p:sldId id="310" r:id="rId24"/>
    <p:sldId id="311" r:id="rId25"/>
    <p:sldId id="312" r:id="rId26"/>
    <p:sldId id="313" r:id="rId27"/>
    <p:sldId id="294" r:id="rId28"/>
    <p:sldId id="273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rah Liebman" initials="SL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885" autoAdjust="0"/>
    <p:restoredTop sz="86420" autoAdjust="0"/>
  </p:normalViewPr>
  <p:slideViewPr>
    <p:cSldViewPr snapToGrid="0">
      <p:cViewPr varScale="1">
        <p:scale>
          <a:sx n="91" d="100"/>
          <a:sy n="91" d="100"/>
        </p:scale>
        <p:origin x="1960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2" d="100"/>
          <a:sy n="52" d="100"/>
        </p:scale>
        <p:origin x="201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notesMaster" Target="notesMasters/notesMaster1.xml"/><Relationship Id="rId31" Type="http://schemas.openxmlformats.org/officeDocument/2006/relationships/commentAuthors" Target="commentAuthors.xml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ahoma" panose="020B060403050404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ahoma" panose="020B0604030504040204" pitchFamily="34" charset="0"/>
              </a:defRPr>
            </a:lvl1pPr>
          </a:lstStyle>
          <a:p>
            <a:fld id="{EE334AF8-4DBC-4D52-BC39-DA880392D7D5}" type="datetimeFigureOut">
              <a:rPr lang="en-US" smtClean="0"/>
              <a:pPr/>
              <a:t>5/2/17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ahoma" panose="020B060403050404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ahoma" panose="020B0604030504040204" pitchFamily="34" charset="0"/>
              </a:defRPr>
            </a:lvl1pPr>
          </a:lstStyle>
          <a:p>
            <a:fld id="{B1E6DF9A-4138-4CE9-A2AE-AB9413786FF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6078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kamikura/3976320866/" TargetMode="External"/><Relationship Id="rId4" Type="http://schemas.openxmlformats.org/officeDocument/2006/relationships/hyperlink" Target="https://creativecommons.org/licenses/by/4.0/" TargetMode="External"/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Martin_Winterkorn_2013-09-09_001.jpg" TargetMode="External"/><Relationship Id="rId4" Type="http://schemas.openxmlformats.org/officeDocument/2006/relationships/hyperlink" Target="https://creativecommons.org/licenses/by/4.0/" TargetMode="External"/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Relationship Id="rId3" Type="http://schemas.openxmlformats.org/officeDocument/2006/relationships/hyperlink" Target="https://creativecommons.org/licenses/by/4.0/" TargetMode="Externa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xperiencetheblog.com/2013/04/three-steps-to-improve-ethics-in-social.html" TargetMode="External"/><Relationship Id="rId4" Type="http://schemas.openxmlformats.org/officeDocument/2006/relationships/hyperlink" Target="https://creativecommons.org/licenses/by/4.0/" TargetMode="External"/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jcapaldi/6162898675/" TargetMode="External"/><Relationship Id="rId4" Type="http://schemas.openxmlformats.org/officeDocument/2006/relationships/hyperlink" Target="https://creativecommons.org/licenses/by/4.0/" TargetMode="External"/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natalieguinsler/5565750498/" TargetMode="External"/><Relationship Id="rId4" Type="http://schemas.openxmlformats.org/officeDocument/2006/relationships/hyperlink" Target="https://creativecommons.org/licenses/by-nc-nd/4.0/" TargetMode="External"/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Relationship Id="rId3" Type="http://schemas.openxmlformats.org/officeDocument/2006/relationships/hyperlink" Target="https://creativecommons.org/licenses/by/4.0/" TargetMode="Externa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Relationship Id="rId3" Type="http://schemas.openxmlformats.org/officeDocument/2006/relationships/hyperlink" Target="https://creativecommons.org/licenses/by/4.0/" TargetMode="Externa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Relationship Id="rId3" Type="http://schemas.openxmlformats.org/officeDocument/2006/relationships/hyperlink" Target="https://creativecommons.org/licenses/by/4.0/" TargetMode="Externa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Relationship Id="rId3" Type="http://schemas.openxmlformats.org/officeDocument/2006/relationships/hyperlink" Target="https://creativecommons.org/licenses/by/4.0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All text in these slides is taken from  </a:t>
            </a:r>
            <a:r>
              <a:rPr lang="en-US" sz="1200" b="0" i="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https://courses.lumenlearning.com/waymakerintromarketingxmasterfall2016/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, where it is published under one or more open licenses.</a:t>
            </a:r>
            <a:endParaRPr lang="en-US" b="0" dirty="0">
              <a:effectLst/>
            </a:endParaRP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All images in these slides are attributed in the notes of the slide on which they appear and licensed as indicated.</a:t>
            </a:r>
          </a:p>
          <a:p>
            <a:endParaRPr lang="en-US" sz="1200" b="0" i="0" u="none" strike="noStrike" kern="1200" dirty="0">
              <a:solidFill>
                <a:schemeClr val="tx1"/>
              </a:solidFill>
              <a:effectLst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ea typeface="+mn-ea"/>
                <a:cs typeface="+mn-cs"/>
              </a:rPr>
              <a:t>Cover Image: No title Authored by: Nicolai Berntsen Located at: https://unsplash.com/photos/F3uyey6ours License: Creative Commons Zero </a:t>
            </a: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E6DF9A-4138-4CE9-A2AE-AB9413786FF0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5920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Acer Ferrari One.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Authored by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: Masaru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Kamikura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Located at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: </a:t>
            </a:r>
            <a:r>
              <a:rPr lang="en-US" sz="1200" b="1" i="0" u="sng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  <a:hlinkClick r:id="rId3"/>
              </a:rPr>
              <a:t>https://www.flickr.com/photos/kamikura/3976320866/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License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: </a:t>
            </a:r>
            <a:r>
              <a:rPr lang="en-US" sz="1200" b="1" i="1" u="sng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  <a:hlinkClick r:id="rId4"/>
              </a:rPr>
              <a:t>CC BY: Attribution</a:t>
            </a:r>
            <a:endParaRPr lang="en-US" sz="1200" b="0" i="0" kern="1200" dirty="0">
              <a:solidFill>
                <a:schemeClr val="tx1"/>
              </a:solidFill>
              <a:effectLst/>
              <a:latin typeface="Tahoma" panose="020B0604030504040204" pitchFamily="34" charset="0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E6DF9A-4138-4CE9-A2AE-AB9413786FF0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05917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Martin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Winterkorn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Authored by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: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Volkswagon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 AG.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Provided by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: Wikimedia.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Located at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: </a:t>
            </a:r>
            <a:r>
              <a:rPr lang="en-US" sz="1200" b="1" i="0" u="sng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  <a:hlinkClick r:id="rId3"/>
              </a:rPr>
              <a:t>https://commons.wikimedia.org/wiki/File:Martin_Winterkorn_2013-09-09_001.jpg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License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: </a:t>
            </a:r>
            <a:r>
              <a:rPr lang="en-US" sz="1200" b="1" i="1" u="sng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  <a:hlinkClick r:id="rId4"/>
              </a:rPr>
              <a:t>CC BY: Attribution</a:t>
            </a:r>
            <a:endParaRPr lang="en-US" sz="1200" b="0" i="0" kern="1200" dirty="0">
              <a:solidFill>
                <a:schemeClr val="tx1"/>
              </a:solidFill>
              <a:effectLst/>
              <a:latin typeface="Tahoma" panose="020B0604030504040204" pitchFamily="34" charset="0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E6DF9A-4138-4CE9-A2AE-AB9413786FF0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58173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E6DF9A-4138-4CE9-A2AE-AB9413786FF0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07451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Putting It Together: Ethical and Social Responsibility.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Provided by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: Lumen Learning 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License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: </a:t>
            </a:r>
            <a:r>
              <a:rPr lang="en-US" sz="1200" b="1" i="1" u="sng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  <a:hlinkClick r:id="rId3"/>
              </a:rPr>
              <a:t>CC BY: Attribution</a:t>
            </a:r>
            <a:endParaRPr lang="en-US" sz="1200" b="0" i="0" kern="1200" dirty="0">
              <a:solidFill>
                <a:schemeClr val="tx1"/>
              </a:solidFill>
              <a:effectLst/>
              <a:latin typeface="Tahoma" panose="020B0604030504040204" pitchFamily="34" charset="0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E6DF9A-4138-4CE9-A2AE-AB9413786FF0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6748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seminar and mug are probably ok.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E6DF9A-4138-4CE9-A2AE-AB9413786FF0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50893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E6DF9A-4138-4CE9-A2AE-AB9413786FF0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015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Three Steps to Improve Ethics in Social Media Marketing.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Authored by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: Augie Ray.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Provided by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: Experience: The Blog.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Located at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: </a:t>
            </a:r>
            <a:r>
              <a:rPr lang="en-US" sz="1200" b="1" i="0" u="sng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  <a:hlinkClick r:id="rId3"/>
              </a:rPr>
              <a:t>http://www.experiencetheblog.com/2013/04/three-steps-to-improve-ethics-in-social.html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License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: </a:t>
            </a:r>
            <a:r>
              <a:rPr lang="en-US" sz="1200" b="1" i="1" u="sng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  <a:hlinkClick r:id="rId4"/>
              </a:rPr>
              <a:t>CC BY: Attribution</a:t>
            </a:r>
            <a:endParaRPr lang="en-US" sz="1200" b="0" i="0" kern="1200" dirty="0">
              <a:solidFill>
                <a:schemeClr val="tx1"/>
              </a:solidFill>
              <a:effectLst/>
              <a:latin typeface="Tahoma" panose="020B0604030504040204" pitchFamily="34" charset="0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E6DF9A-4138-4CE9-A2AE-AB9413786FF0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2731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Honey Bee (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Apis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mellifera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 Linnaeus).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Authored by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: Jim, the Photographer.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Located at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: </a:t>
            </a:r>
            <a:r>
              <a:rPr lang="en-US" sz="1200" b="1" i="0" u="sng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  <a:hlinkClick r:id="rId3"/>
              </a:rPr>
              <a:t>https://www.flickr.com/photos/jcapaldi/6162898675/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License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: </a:t>
            </a:r>
            <a:r>
              <a:rPr lang="en-US" sz="1200" b="1" i="1" u="sng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  <a:hlinkClick r:id="rId4"/>
              </a:rPr>
              <a:t>CC BY: Attribution</a:t>
            </a:r>
            <a:endParaRPr lang="en-US" sz="1200" b="0" i="0" kern="1200" dirty="0">
              <a:solidFill>
                <a:schemeClr val="tx1"/>
              </a:solidFill>
              <a:effectLst/>
              <a:latin typeface="Tahoma" panose="020B0604030504040204" pitchFamily="34" charset="0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E6DF9A-4138-4CE9-A2AE-AB9413786FF0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3854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Lawsuits Welcome. Authored by: Chris </a:t>
            </a:r>
            <a:r>
              <a:rPr lang="en-US" dirty="0" err="1"/>
              <a:t>Tengi</a:t>
            </a:r>
            <a:r>
              <a:rPr lang="en-US" dirty="0"/>
              <a:t>. Located at: https://www.flickr.com/photos/cjtengi/2022308688/. License: CC BY-NC-ND: Attribution-</a:t>
            </a:r>
            <a:r>
              <a:rPr lang="en-US" dirty="0" err="1"/>
              <a:t>NonCommercial</a:t>
            </a:r>
            <a:r>
              <a:rPr lang="en-US" dirty="0"/>
              <a:t>-</a:t>
            </a:r>
            <a:r>
              <a:rPr lang="en-US" dirty="0" err="1"/>
              <a:t>NoDerivatives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E6DF9A-4138-4CE9-A2AE-AB9413786FF0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31971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Integrity.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Authored by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: </a:t>
            </a:r>
            <a:r>
              <a:rPr lang="en-US" sz="1200" b="0" i="0" kern="1200" dirty="0" err="1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atalou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Located at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: </a:t>
            </a:r>
            <a:r>
              <a:rPr lang="en-US" sz="1200" b="1" i="0" u="sng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  <a:hlinkClick r:id="rId3"/>
              </a:rPr>
              <a:t>https://www.flickr.com/photos/natalieguinsler/5565750498/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License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: </a:t>
            </a:r>
            <a:r>
              <a:rPr lang="en-US" sz="1200" b="1" i="1" u="sng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  <a:hlinkClick r:id="rId4"/>
              </a:rPr>
              <a:t>CC BY-NC-ND: Attribution-</a:t>
            </a:r>
            <a:r>
              <a:rPr lang="en-US" sz="1200" b="1" i="1" u="sng" kern="1200" dirty="0" err="1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  <a:hlinkClick r:id="rId4"/>
              </a:rPr>
              <a:t>NonCommercial</a:t>
            </a:r>
            <a:r>
              <a:rPr lang="en-US" sz="1200" b="1" i="1" u="sng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  <a:hlinkClick r:id="rId4"/>
              </a:rPr>
              <a:t>-</a:t>
            </a:r>
            <a:r>
              <a:rPr lang="en-US" sz="1200" b="1" i="1" u="sng" kern="1200" dirty="0" err="1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  <a:hlinkClick r:id="rId4"/>
              </a:rPr>
              <a:t>NoDerivatives</a:t>
            </a:r>
            <a:endParaRPr lang="en-US" sz="1200" b="0" i="0" kern="1200" dirty="0">
              <a:solidFill>
                <a:schemeClr val="tx1"/>
              </a:solidFill>
              <a:effectLst/>
              <a:latin typeface="Tahoma" panose="020B0604030504040204" pitchFamily="34" charset="0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E6DF9A-4138-4CE9-A2AE-AB9413786FF0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7959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Fraud in Marketing.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Provided by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: Lumen Learning.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License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: </a:t>
            </a:r>
            <a:r>
              <a:rPr lang="en-US" sz="1200" b="1" i="1" u="sng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  <a:hlinkClick r:id="rId3"/>
              </a:rPr>
              <a:t>CC BY: Attribution</a:t>
            </a:r>
            <a:endParaRPr lang="en-US" sz="1200" b="0" i="0" kern="1200" dirty="0">
              <a:solidFill>
                <a:schemeClr val="tx1"/>
              </a:solidFill>
              <a:effectLst/>
              <a:latin typeface="Tahoma" panose="020B0604030504040204" pitchFamily="34" charset="0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E6DF9A-4138-4CE9-A2AE-AB9413786FF0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27611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Fraud in Marketing.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Provided by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: Lumen Learning.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License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: </a:t>
            </a:r>
            <a:r>
              <a:rPr lang="en-US" sz="1200" b="1" i="1" u="sng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  <a:hlinkClick r:id="rId3"/>
              </a:rPr>
              <a:t>CC BY: Attribution</a:t>
            </a:r>
            <a:endParaRPr lang="en-US" sz="1200" b="0" i="0" kern="1200" dirty="0">
              <a:solidFill>
                <a:schemeClr val="tx1"/>
              </a:solidFill>
              <a:effectLst/>
              <a:latin typeface="Tahoma" panose="020B0604030504040204" pitchFamily="34" charset="0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E6DF9A-4138-4CE9-A2AE-AB9413786FF0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3983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Fraud in Marketing.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Provided by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: Lumen Learning.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License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: </a:t>
            </a:r>
            <a:r>
              <a:rPr lang="en-US" sz="1200" b="1" i="1" u="sng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  <a:hlinkClick r:id="rId3"/>
              </a:rPr>
              <a:t>CC BY: Attribution</a:t>
            </a:r>
            <a:endParaRPr lang="en-US" sz="1200" b="0" i="0" kern="1200" dirty="0">
              <a:solidFill>
                <a:schemeClr val="tx1"/>
              </a:solidFill>
              <a:effectLst/>
              <a:latin typeface="Tahoma" panose="020B0604030504040204" pitchFamily="34" charset="0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E6DF9A-4138-4CE9-A2AE-AB9413786FF0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46299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Fraud in Marketing.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Provided by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: Lumen Learning. 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License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</a:rPr>
              <a:t>: </a:t>
            </a:r>
            <a:r>
              <a:rPr lang="en-US" sz="1200" b="1" i="1" u="sng" kern="1200" dirty="0">
                <a:solidFill>
                  <a:schemeClr val="tx1"/>
                </a:solidFill>
                <a:effectLst/>
                <a:latin typeface="Tahoma" panose="020B0604030504040204" pitchFamily="34" charset="0"/>
                <a:ea typeface="+mn-ea"/>
                <a:cs typeface="+mn-cs"/>
                <a:hlinkClick r:id="rId3"/>
              </a:rPr>
              <a:t>CC BY: Attribution</a:t>
            </a:r>
            <a:endParaRPr lang="en-US" sz="1200" b="0" i="0" kern="1200" dirty="0">
              <a:solidFill>
                <a:schemeClr val="tx1"/>
              </a:solidFill>
              <a:effectLst/>
              <a:latin typeface="Tahoma" panose="020B0604030504040204" pitchFamily="34" charset="0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E6DF9A-4138-4CE9-A2AE-AB9413786FF0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8649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>
                <a:latin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>
                <a:latin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DEC29808-1B04-4B6F-9A1F-669A6E36388E}" type="datetimeFigureOut">
              <a:rPr lang="en-US" smtClean="0"/>
              <a:pPr/>
              <a:t>5/2/17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8AC1D5BD-6625-4530-9DC9-239739FF817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6792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DEC29808-1B04-4B6F-9A1F-669A6E36388E}" type="datetimeFigureOut">
              <a:rPr lang="en-US" smtClean="0"/>
              <a:pPr/>
              <a:t>5/2/17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8AC1D5BD-6625-4530-9DC9-239739FF817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4210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>
            <a:lvl1pPr>
              <a:defRPr>
                <a:latin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DEC29808-1B04-4B6F-9A1F-669A6E36388E}" type="datetimeFigureOut">
              <a:rPr lang="en-US" smtClean="0"/>
              <a:pPr/>
              <a:t>5/2/17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8AC1D5BD-6625-4530-9DC9-239739FF817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730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ctr">
              <a:defRPr sz="3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DEC29808-1B04-4B6F-9A1F-669A6E36388E}" type="datetimeFigureOut">
              <a:rPr lang="en-US" smtClean="0"/>
              <a:pPr/>
              <a:t>5/2/17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8AC1D5BD-6625-4530-9DC9-239739FF817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888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>
                <a:latin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DEC29808-1B04-4B6F-9A1F-669A6E36388E}" type="datetimeFigureOut">
              <a:rPr lang="en-US" smtClean="0"/>
              <a:pPr/>
              <a:t>5/2/17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8AC1D5BD-6625-4530-9DC9-239739FF817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055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DEC29808-1B04-4B6F-9A1F-669A6E36388E}" type="datetimeFigureOut">
              <a:rPr lang="en-US" smtClean="0"/>
              <a:pPr/>
              <a:t>5/2/17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8AC1D5BD-6625-4530-9DC9-239739FF817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5477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>
                <a:latin typeface="Tahom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>
                <a:latin typeface="Tahom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  <a:lvl2pPr>
              <a:defRPr>
                <a:latin typeface="Tahoma" panose="020B0604030504040204" pitchFamily="34" charset="0"/>
              </a:defRPr>
            </a:lvl2pPr>
            <a:lvl3pPr>
              <a:defRPr>
                <a:latin typeface="Tahoma" panose="020B0604030504040204" pitchFamily="34" charset="0"/>
              </a:defRPr>
            </a:lvl3pPr>
            <a:lvl4pPr>
              <a:defRPr>
                <a:latin typeface="Tahoma" panose="020B0604030504040204" pitchFamily="34" charset="0"/>
              </a:defRPr>
            </a:lvl4pPr>
            <a:lvl5pPr>
              <a:defRPr>
                <a:latin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DEC29808-1B04-4B6F-9A1F-669A6E36388E}" type="datetimeFigureOut">
              <a:rPr lang="en-US" smtClean="0"/>
              <a:pPr/>
              <a:t>5/2/17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8AC1D5BD-6625-4530-9DC9-239739FF817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750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DEC29808-1B04-4B6F-9A1F-669A6E36388E}" type="datetimeFigureOut">
              <a:rPr lang="en-US" smtClean="0"/>
              <a:pPr/>
              <a:t>5/2/17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8AC1D5BD-6625-4530-9DC9-239739FF817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8077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DEC29808-1B04-4B6F-9A1F-669A6E36388E}" type="datetimeFigureOut">
              <a:rPr lang="en-US" smtClean="0"/>
              <a:pPr/>
              <a:t>5/2/17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8AC1D5BD-6625-4530-9DC9-239739FF817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8141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>
                <a:latin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>
                <a:latin typeface="Tahoma" panose="020B0604030504040204" pitchFamily="34" charset="0"/>
              </a:defRPr>
            </a:lvl1pPr>
            <a:lvl2pPr>
              <a:defRPr sz="2800">
                <a:latin typeface="Tahoma" panose="020B0604030504040204" pitchFamily="34" charset="0"/>
              </a:defRPr>
            </a:lvl2pPr>
            <a:lvl3pPr>
              <a:defRPr sz="2400">
                <a:latin typeface="Tahoma" panose="020B0604030504040204" pitchFamily="34" charset="0"/>
              </a:defRPr>
            </a:lvl3pPr>
            <a:lvl4pPr>
              <a:defRPr sz="2000">
                <a:latin typeface="Tahoma" panose="020B0604030504040204" pitchFamily="34" charset="0"/>
              </a:defRPr>
            </a:lvl4pPr>
            <a:lvl5pPr>
              <a:defRPr sz="2000">
                <a:latin typeface="Tahoma" panose="020B060403050404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>
                <a:latin typeface="Tahom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DEC29808-1B04-4B6F-9A1F-669A6E36388E}" type="datetimeFigureOut">
              <a:rPr lang="en-US" smtClean="0"/>
              <a:pPr/>
              <a:t>5/2/17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8AC1D5BD-6625-4530-9DC9-239739FF817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4843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>
                <a:latin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>
                <a:latin typeface="Tahoma" panose="020B060403050404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>
                <a:latin typeface="Tahom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DEC29808-1B04-4B6F-9A1F-669A6E36388E}" type="datetimeFigureOut">
              <a:rPr lang="en-US" smtClean="0"/>
              <a:pPr/>
              <a:t>5/2/17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ahoma" panose="020B0604030504040204" pitchFamily="34" charset="0"/>
              </a:defRPr>
            </a:lvl1pPr>
          </a:lstStyle>
          <a:p>
            <a:fld id="{8AC1D5BD-6625-4530-9DC9-239739FF817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0295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</a:defRPr>
            </a:lvl1pPr>
          </a:lstStyle>
          <a:p>
            <a:fld id="{DEC29808-1B04-4B6F-9A1F-669A6E36388E}" type="datetimeFigureOut">
              <a:rPr lang="en-US" smtClean="0"/>
              <a:pPr/>
              <a:t>5/2/17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</a:defRPr>
            </a:lvl1pPr>
          </a:lstStyle>
          <a:p>
            <a:fld id="{8AC1D5BD-6625-4530-9DC9-239739FF817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626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ahoma" panose="020B060403050404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89"/>
          <a:stretch/>
        </p:blipFill>
        <p:spPr>
          <a:xfrm>
            <a:off x="0" y="0"/>
            <a:ext cx="9315989" cy="6849687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3316923"/>
            <a:ext cx="7772400" cy="23876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Ethics and Social Responsibility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type="subTitle" idx="1"/>
          </p:nvPr>
        </p:nvSpPr>
        <p:spPr>
          <a:xfrm>
            <a:off x="1143000" y="5796598"/>
            <a:ext cx="6858000" cy="1655762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Principles </a:t>
            </a:r>
            <a:r>
              <a:rPr lang="en-US">
                <a:solidFill>
                  <a:schemeClr val="bg1"/>
                </a:solidFill>
              </a:rPr>
              <a:t>of Marketing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531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Fair Information Practice Principles.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dirty="0"/>
              <a:t>The Federal Trade Commission recommends that companies follow these guidelines:</a:t>
            </a:r>
          </a:p>
          <a:p>
            <a:pPr fontAlgn="base"/>
            <a:r>
              <a:rPr lang="en-US" b="1" dirty="0"/>
              <a:t>Notice: </a:t>
            </a:r>
            <a:r>
              <a:rPr lang="en-US" dirty="0"/>
              <a:t>Consumers should be given notice before any personal information is collected from them.</a:t>
            </a:r>
          </a:p>
          <a:p>
            <a:pPr fontAlgn="base"/>
            <a:r>
              <a:rPr lang="en-US" b="1" dirty="0"/>
              <a:t>Choice: </a:t>
            </a:r>
            <a:r>
              <a:rPr lang="en-US" dirty="0"/>
              <a:t>Consumers can control how their data is used. </a:t>
            </a:r>
          </a:p>
          <a:p>
            <a:pPr lvl="1" fontAlgn="base"/>
            <a:r>
              <a:rPr lang="en-US" dirty="0"/>
              <a:t>Opt in or opt out models</a:t>
            </a:r>
          </a:p>
          <a:p>
            <a:pPr fontAlgn="base"/>
            <a:r>
              <a:rPr lang="en-US" b="1" dirty="0"/>
              <a:t>Access: </a:t>
            </a:r>
            <a:r>
              <a:rPr lang="en-US" dirty="0"/>
              <a:t>The</a:t>
            </a:r>
            <a:r>
              <a:rPr lang="en-US" b="1" dirty="0"/>
              <a:t> </a:t>
            </a:r>
            <a:r>
              <a:rPr lang="en-US" dirty="0"/>
              <a:t>consumer’s ability to view the data collected and  also to verify and contest its accuracy. </a:t>
            </a:r>
          </a:p>
          <a:p>
            <a:pPr fontAlgn="base"/>
            <a:r>
              <a:rPr lang="en-US" b="1" dirty="0"/>
              <a:t>Security: </a:t>
            </a:r>
            <a:r>
              <a:rPr lang="en-US" dirty="0"/>
              <a:t>Information collectors should ensure that the data they collect is accurate and secure. </a:t>
            </a:r>
          </a:p>
        </p:txBody>
      </p:sp>
    </p:spTree>
    <p:extLst>
      <p:ext uri="{BB962C8B-B14F-4D97-AF65-F5344CB8AC3E}">
        <p14:creationId xmlns:p14="http://schemas.microsoft.com/office/powerpoint/2010/main" val="14366545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Fraud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base">
              <a:buNone/>
            </a:pPr>
            <a:r>
              <a:rPr lang="en-US" dirty="0"/>
              <a:t>The Federal Trade Commission has determined that a representation, omission, or practice is deceptive if it is likely to:</a:t>
            </a:r>
          </a:p>
          <a:p>
            <a:pPr fontAlgn="base"/>
            <a:r>
              <a:rPr lang="en-US" dirty="0" smtClean="0"/>
              <a:t>Mislead </a:t>
            </a:r>
            <a:r>
              <a:rPr lang="en-US" dirty="0"/>
              <a:t>consumers and</a:t>
            </a:r>
          </a:p>
          <a:p>
            <a:pPr fontAlgn="base"/>
            <a:r>
              <a:rPr lang="en-US" dirty="0" smtClean="0"/>
              <a:t>Affect </a:t>
            </a:r>
            <a:r>
              <a:rPr lang="en-US" dirty="0"/>
              <a:t>consumers’ behavior or decisions about the product or service.</a:t>
            </a:r>
          </a:p>
          <a:p>
            <a:pPr marL="0" indent="0" fontAlgn="base">
              <a:buNone/>
            </a:pPr>
            <a:r>
              <a:rPr lang="en-US" dirty="0"/>
              <a:t>When it comes to marketing fraud, the two key words are </a:t>
            </a:r>
            <a:r>
              <a:rPr lang="en-US" i="1" dirty="0"/>
              <a:t>deliberate </a:t>
            </a:r>
            <a:r>
              <a:rPr lang="en-US" i="1" dirty="0" smtClean="0"/>
              <a:t>deception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67824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goal of marketing is </a:t>
            </a:r>
            <a:r>
              <a:rPr lang="en-US" i="1" dirty="0"/>
              <a:t>not</a:t>
            </a:r>
            <a:r>
              <a:rPr lang="en-US" dirty="0"/>
              <a:t> to deceive the customer; it is, in fact, to build </a:t>
            </a:r>
            <a:r>
              <a:rPr lang="en-US" dirty="0" smtClean="0"/>
              <a:t>trust</a:t>
            </a:r>
            <a:endParaRPr lang="en-US" dirty="0"/>
          </a:p>
        </p:txBody>
      </p:sp>
      <p:pic>
        <p:nvPicPr>
          <p:cNvPr id="10242" name="Picture 2" descr="5565750498_fce5c7b84c_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3550" y="2906713"/>
            <a:ext cx="4916899" cy="327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99989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The Marketing Mix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31" b="242"/>
          <a:stretch/>
        </p:blipFill>
        <p:spPr bwMode="auto">
          <a:xfrm>
            <a:off x="20" y="10"/>
            <a:ext cx="9143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Rectangle 70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17752" y="320041"/>
            <a:ext cx="4150476" cy="5861304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264" y="478241"/>
            <a:ext cx="3911452" cy="1325563"/>
          </a:xfrm>
        </p:spPr>
        <p:txBody>
          <a:bodyPr>
            <a:normAutofit/>
          </a:bodyPr>
          <a:lstStyle/>
          <a:p>
            <a:r>
              <a:rPr lang="en-US" dirty="0"/>
              <a:t>Deception in </a:t>
            </a:r>
            <a:r>
              <a:rPr lang="en-US" dirty="0" smtClean="0"/>
              <a:t>Product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264" y="1938740"/>
            <a:ext cx="3879555" cy="4089920"/>
          </a:xfrm>
        </p:spPr>
        <p:txBody>
          <a:bodyPr>
            <a:normAutofit/>
          </a:bodyPr>
          <a:lstStyle/>
          <a:p>
            <a:pPr fontAlgn="base"/>
            <a:r>
              <a:rPr lang="en-US" dirty="0"/>
              <a:t>Is the product designed and manufactured as the customer would expect, given the other elements of the marketing mix?</a:t>
            </a:r>
          </a:p>
          <a:p>
            <a:pPr fontAlgn="base"/>
            <a:r>
              <a:rPr lang="en-US" dirty="0"/>
              <a:t>Is the customer warned about the product’s limitations or uses that are not recommended?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73641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The Marketing Mix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31" b="242"/>
          <a:stretch/>
        </p:blipFill>
        <p:spPr bwMode="auto">
          <a:xfrm>
            <a:off x="20" y="10"/>
            <a:ext cx="9143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Rectangle 70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17752" y="320041"/>
            <a:ext cx="4150476" cy="5861304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264" y="478241"/>
            <a:ext cx="3911452" cy="1325563"/>
          </a:xfrm>
        </p:spPr>
        <p:txBody>
          <a:bodyPr>
            <a:normAutofit/>
          </a:bodyPr>
          <a:lstStyle/>
          <a:p>
            <a:r>
              <a:rPr lang="en-US" dirty="0"/>
              <a:t>Deception in Price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264" y="1938740"/>
            <a:ext cx="3879555" cy="4089920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</a:pPr>
            <a:r>
              <a:rPr lang="en-US" sz="2200"/>
              <a:t>Is the total price of the product fairly presented to the customer? </a:t>
            </a:r>
          </a:p>
          <a:p>
            <a:pPr>
              <a:lnSpc>
                <a:spcPct val="70000"/>
              </a:lnSpc>
            </a:pPr>
            <a:r>
              <a:rPr lang="en-US" sz="2200"/>
              <a:t>Is the price charged for the product the same as the price posted or advertised?  </a:t>
            </a:r>
          </a:p>
          <a:p>
            <a:pPr>
              <a:lnSpc>
                <a:spcPct val="70000"/>
              </a:lnSpc>
            </a:pPr>
            <a:r>
              <a:rPr lang="en-US" sz="2200"/>
              <a:t>Has something been marketed as “free” and, if so, does it meet FTC guidelines for the definition of free? </a:t>
            </a:r>
          </a:p>
          <a:p>
            <a:pPr>
              <a:lnSpc>
                <a:spcPct val="70000"/>
              </a:lnSpc>
            </a:pPr>
            <a:r>
              <a:rPr lang="en-US" sz="2200"/>
              <a:t>Does the company disclose information about finance charges?</a:t>
            </a:r>
          </a:p>
          <a:p>
            <a:pPr>
              <a:lnSpc>
                <a:spcPct val="70000"/>
              </a:lnSpc>
            </a:pPr>
            <a:endParaRPr lang="en-US" sz="2200"/>
          </a:p>
        </p:txBody>
      </p:sp>
    </p:spTree>
    <p:extLst>
      <p:ext uri="{BB962C8B-B14F-4D97-AF65-F5344CB8AC3E}">
        <p14:creationId xmlns:p14="http://schemas.microsoft.com/office/powerpoint/2010/main" val="15454578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The Marketing Mix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31" b="242"/>
          <a:stretch/>
        </p:blipFill>
        <p:spPr bwMode="auto">
          <a:xfrm>
            <a:off x="20" y="10"/>
            <a:ext cx="9143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Rectangle 70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17752" y="320041"/>
            <a:ext cx="4150476" cy="5861304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264" y="478241"/>
            <a:ext cx="3911452" cy="1325563"/>
          </a:xfrm>
        </p:spPr>
        <p:txBody>
          <a:bodyPr>
            <a:normAutofit/>
          </a:bodyPr>
          <a:lstStyle/>
          <a:p>
            <a:r>
              <a:rPr lang="en-US" dirty="0"/>
              <a:t>Deception in Promotion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264" y="1938740"/>
            <a:ext cx="3879555" cy="4089920"/>
          </a:xfrm>
        </p:spPr>
        <p:txBody>
          <a:bodyPr>
            <a:normAutofit/>
          </a:bodyPr>
          <a:lstStyle/>
          <a:p>
            <a:r>
              <a:rPr lang="en-US" dirty="0"/>
              <a:t>Can claims made to consumers be substantiated? </a:t>
            </a:r>
          </a:p>
          <a:p>
            <a:r>
              <a:rPr lang="en-US" dirty="0"/>
              <a:t>Are disclaimers clear and conspicuous? </a:t>
            </a:r>
          </a:p>
          <a:p>
            <a:r>
              <a:rPr lang="en-US" dirty="0"/>
              <a:t>For products marketed to children, is extra care taken to accurately represent the product?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8645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The Marketing Mix 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31" b="242"/>
          <a:stretch/>
        </p:blipFill>
        <p:spPr bwMode="auto">
          <a:xfrm>
            <a:off x="20" y="10"/>
            <a:ext cx="9143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Rectangle 70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17752" y="320041"/>
            <a:ext cx="4150476" cy="5861304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7264" y="478241"/>
            <a:ext cx="3911452" cy="1325563"/>
          </a:xfrm>
        </p:spPr>
        <p:txBody>
          <a:bodyPr>
            <a:normAutofit/>
          </a:bodyPr>
          <a:lstStyle/>
          <a:p>
            <a:r>
              <a:rPr lang="en-US" dirty="0"/>
              <a:t>Deception in Place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264" y="1938740"/>
            <a:ext cx="3879555" cy="4089920"/>
          </a:xfrm>
        </p:spPr>
        <p:txBody>
          <a:bodyPr>
            <a:normAutofit/>
          </a:bodyPr>
          <a:lstStyle/>
          <a:p>
            <a:r>
              <a:rPr lang="en-US" dirty="0"/>
              <a:t>Does the distribution channel deliver the product at the price and quality promised? </a:t>
            </a:r>
          </a:p>
          <a:p>
            <a:r>
              <a:rPr lang="en-US" dirty="0"/>
              <a:t>Do other companies in the distribution channel (wholesalers, retailers) perform as promised and deliver on expectations set for product, price, and promotions?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1067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Challenges of B2B Ethics: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dirty="0"/>
              <a:t>Personal sales are relationship based, requiring the seller to tailor the process according to the buyer’s personality and approach</a:t>
            </a:r>
          </a:p>
          <a:p>
            <a:pPr fontAlgn="base"/>
            <a:r>
              <a:rPr lang="en-US" dirty="0"/>
              <a:t>B2B sales are often large and </a:t>
            </a:r>
            <a:r>
              <a:rPr lang="en-US" dirty="0" smtClean="0"/>
              <a:t>complex</a:t>
            </a:r>
          </a:p>
          <a:p>
            <a:pPr fontAlgn="base"/>
            <a:r>
              <a:rPr lang="en-US" dirty="0" smtClean="0"/>
              <a:t>Pricing </a:t>
            </a:r>
            <a:r>
              <a:rPr lang="en-US" dirty="0"/>
              <a:t>is negotiated between the buyer and seller, rather than being set and uniform across all customers</a:t>
            </a:r>
          </a:p>
          <a:p>
            <a:pPr fontAlgn="base"/>
            <a:r>
              <a:rPr lang="en-US" dirty="0"/>
              <a:t>Communication about the product and pricing takes place mainly through informal or formal verbal presentations and discussions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1814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Company </a:t>
            </a:r>
            <a:r>
              <a:rPr lang="en-US" dirty="0" smtClean="0"/>
              <a:t>Policies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en-US" dirty="0" smtClean="0"/>
              <a:t>Company policies generally define:</a:t>
            </a:r>
          </a:p>
          <a:p>
            <a:pPr fontAlgn="base"/>
            <a:r>
              <a:rPr lang="en-US" dirty="0" smtClean="0"/>
              <a:t>The </a:t>
            </a:r>
            <a:r>
              <a:rPr lang="en-US" dirty="0"/>
              <a:t>total purchase authority of a single individual or department</a:t>
            </a:r>
          </a:p>
          <a:p>
            <a:pPr fontAlgn="base"/>
            <a:r>
              <a:rPr lang="en-US" dirty="0"/>
              <a:t>The threshold at which a purchase decision must go out for competitive bid</a:t>
            </a:r>
          </a:p>
          <a:p>
            <a:pPr fontAlgn="base"/>
            <a:r>
              <a:rPr lang="en-US" dirty="0"/>
              <a:t>The circumstances under which the company’s status as a customer can be disclosed</a:t>
            </a:r>
          </a:p>
          <a:p>
            <a:pPr fontAlgn="base"/>
            <a:r>
              <a:rPr lang="en-US" dirty="0"/>
              <a:t>A dollar threshold for gifts from vendors</a:t>
            </a:r>
          </a:p>
          <a:p>
            <a:pPr fontAlgn="base"/>
            <a:endParaRPr lang="en-US" dirty="0"/>
          </a:p>
          <a:p>
            <a:pPr marL="0" indent="0" fontAlgn="base">
              <a:buNone/>
            </a:pPr>
            <a:r>
              <a:rPr lang="en-US" dirty="0"/>
              <a:t>It is wise for B2B Marketers to understand these rules to avoid putting people in awkward positions.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56798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Business Gifts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base">
              <a:buNone/>
            </a:pPr>
            <a:r>
              <a:rPr lang="en-US" dirty="0">
                <a:solidFill>
                  <a:srgbClr val="1F1F1D"/>
                </a:solidFill>
              </a:rPr>
              <a:t>Business gifts are usually seen as an advertising, sales-promotion, and marketing-communication medium. Such gifting is usually practiced for the following reasons:</a:t>
            </a:r>
          </a:p>
          <a:p>
            <a:pPr fontAlgn="base">
              <a:buFont typeface="+mj-lt"/>
              <a:buAutoNum type="arabicPeriod"/>
            </a:pPr>
            <a:r>
              <a:rPr lang="en-US" dirty="0">
                <a:solidFill>
                  <a:srgbClr val="1F1F1D"/>
                </a:solidFill>
              </a:rPr>
              <a:t>In appreciation for past client relationships, placing a new order, referrals to other clients, </a:t>
            </a:r>
            <a:r>
              <a:rPr lang="en-US" dirty="0" err="1" smtClean="0">
                <a:solidFill>
                  <a:srgbClr val="1F1F1D"/>
                </a:solidFill>
              </a:rPr>
              <a:t>etc</a:t>
            </a:r>
            <a:endParaRPr lang="en-US" dirty="0">
              <a:solidFill>
                <a:srgbClr val="1F1F1D"/>
              </a:solidFill>
            </a:endParaRPr>
          </a:p>
          <a:p>
            <a:pPr fontAlgn="base">
              <a:buFont typeface="+mj-lt"/>
              <a:buAutoNum type="arabicPeriod"/>
            </a:pPr>
            <a:r>
              <a:rPr lang="en-US" dirty="0">
                <a:solidFill>
                  <a:srgbClr val="1F1F1D"/>
                </a:solidFill>
              </a:rPr>
              <a:t>In the hopes of creating a positive first impression that might help to establish an initial business relationship</a:t>
            </a:r>
          </a:p>
          <a:p>
            <a:pPr fontAlgn="base">
              <a:buFont typeface="+mj-lt"/>
              <a:buAutoNum type="arabicPeriod"/>
            </a:pPr>
            <a:r>
              <a:rPr lang="en-US" dirty="0">
                <a:solidFill>
                  <a:srgbClr val="1F1F1D"/>
                </a:solidFill>
              </a:rPr>
              <a:t>As a quid pro quo—returning a favor or expecting a favor in return for </a:t>
            </a:r>
            <a:r>
              <a:rPr lang="en-US" dirty="0" smtClean="0">
                <a:solidFill>
                  <a:srgbClr val="1F1F1D"/>
                </a:solidFill>
              </a:rPr>
              <a:t>something</a:t>
            </a:r>
            <a:endParaRPr lang="en-US" dirty="0">
              <a:solidFill>
                <a:srgbClr val="1F1F1D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4389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3619793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Ethics is the set of moral principles or values that guides </a:t>
            </a:r>
            <a:r>
              <a:rPr lang="en-US" dirty="0" smtClean="0"/>
              <a:t>behavior</a:t>
            </a:r>
          </a:p>
          <a:p>
            <a:pPr marL="0" indent="0">
              <a:buNone/>
            </a:pPr>
            <a:r>
              <a:rPr lang="en-US" dirty="0" smtClean="0"/>
              <a:t>If </a:t>
            </a:r>
            <a:r>
              <a:rPr lang="en-US" dirty="0"/>
              <a:t>a company acts unethically, it risks damaging its reputation and its customers’ trust—worse, it can face lawsuits and criminal </a:t>
            </a:r>
            <a:r>
              <a:rPr lang="en-US" dirty="0" smtClean="0"/>
              <a:t>prosecution</a:t>
            </a:r>
            <a:endParaRPr lang="en-US" dirty="0"/>
          </a:p>
        </p:txBody>
      </p:sp>
      <p:pic>
        <p:nvPicPr>
          <p:cNvPr id="9218" name="Picture 2" descr="Bright pink laminated paper thumbtacked to a cork board. The pink sign contains the word ETHICS in black; to the right of the word is a black arrow pointing up.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86606"/>
            <a:ext cx="4508027" cy="4490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38667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Standards for Business Conduct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dirty="0"/>
              <a:t>Define the threshold for </a:t>
            </a:r>
            <a:r>
              <a:rPr lang="en-US" dirty="0" smtClean="0"/>
              <a:t>behavior: Companies require their employees to follow the law</a:t>
            </a:r>
          </a:p>
          <a:p>
            <a:pPr fontAlgn="base"/>
            <a:r>
              <a:rPr lang="en-US" dirty="0" smtClean="0"/>
              <a:t>Create expectations for behavior: The policies identify common issues that employees may encounter—such as accepting gifts from suppliers—and explain how they should be handled</a:t>
            </a:r>
          </a:p>
          <a:p>
            <a:pPr fontAlgn="base"/>
            <a:r>
              <a:rPr lang="en-US" dirty="0" smtClean="0"/>
              <a:t>Set </a:t>
            </a:r>
            <a:r>
              <a:rPr lang="en-US" dirty="0"/>
              <a:t>policy: establish company protocols for handling confidential information, including customer data, etc.</a:t>
            </a:r>
          </a:p>
          <a:p>
            <a:pPr fontAlgn="base"/>
            <a:r>
              <a:rPr lang="en-US" dirty="0"/>
              <a:t>Give guidance on making judgment calls</a:t>
            </a:r>
          </a:p>
          <a:p>
            <a:pPr fontAlgn="base"/>
            <a:r>
              <a:rPr lang="en-US" dirty="0"/>
              <a:t>Describe reporting and enforcement procedures</a:t>
            </a:r>
          </a:p>
        </p:txBody>
      </p:sp>
    </p:spTree>
    <p:extLst>
      <p:ext uri="{BB962C8B-B14F-4D97-AF65-F5344CB8AC3E}">
        <p14:creationId xmlns:p14="http://schemas.microsoft.com/office/powerpoint/2010/main" val="17107141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Red Acer Ferrari laptop shown partly open on a grey carpeted surface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6" r="19091" b="5056"/>
          <a:stretch/>
        </p:blipFill>
        <p:spPr bwMode="auto">
          <a:xfrm>
            <a:off x="4726745" y="2043330"/>
            <a:ext cx="4093698" cy="3070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/>
              <a:t>Judgement Calls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3943350" cy="4351338"/>
          </a:xfrm>
        </p:spPr>
        <p:txBody>
          <a:bodyPr>
            <a:normAutofit/>
          </a:bodyPr>
          <a:lstStyle/>
          <a:p>
            <a:pPr fontAlgn="base">
              <a:lnSpc>
                <a:spcPct val="80000"/>
              </a:lnSpc>
            </a:pPr>
            <a:r>
              <a:rPr lang="en-US" dirty="0"/>
              <a:t>Is it legal? If it’s not legal, don’t do it.</a:t>
            </a:r>
          </a:p>
          <a:p>
            <a:pPr fontAlgn="base">
              <a:lnSpc>
                <a:spcPct val="80000"/>
              </a:lnSpc>
            </a:pPr>
            <a:r>
              <a:rPr lang="en-US" dirty="0"/>
              <a:t>Is it ethical? If it feels wrong, it probably is wrong.</a:t>
            </a:r>
          </a:p>
          <a:p>
            <a:pPr fontAlgn="base">
              <a:lnSpc>
                <a:spcPct val="80000"/>
              </a:lnSpc>
            </a:pPr>
            <a:r>
              <a:rPr lang="en-US" dirty="0"/>
              <a:t>How would it look in the newspaper? If you wouldn’t feel comfortable if your friends and family knew about your actions, you probably shouldn’t do it.</a:t>
            </a:r>
          </a:p>
          <a:p>
            <a:pPr>
              <a:lnSpc>
                <a:spcPct val="8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22582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Photo of former VW CEO, Martin Winterkor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8" r="19091" b="8544"/>
          <a:stretch/>
        </p:blipFill>
        <p:spPr bwMode="auto">
          <a:xfrm>
            <a:off x="2074984" y="2802984"/>
            <a:ext cx="4994031" cy="3745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70000"/>
              </a:lnSpc>
            </a:pPr>
            <a:r>
              <a:rPr lang="en-US" sz="3700" dirty="0"/>
              <a:t>Executives Shape </a:t>
            </a:r>
            <a:r>
              <a:rPr lang="en-US" sz="3700" dirty="0" smtClean="0"/>
              <a:t/>
            </a:r>
            <a:br>
              <a:rPr lang="en-US" sz="3700" dirty="0" smtClean="0"/>
            </a:br>
            <a:r>
              <a:rPr lang="en-US" sz="3700" dirty="0" smtClean="0"/>
              <a:t>Company </a:t>
            </a:r>
            <a:r>
              <a:rPr lang="en-US" sz="3700" dirty="0"/>
              <a:t>Culture and Policy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They set objectives, policies, and make personnel decisions. </a:t>
            </a:r>
          </a:p>
        </p:txBody>
      </p:sp>
    </p:spTree>
    <p:extLst>
      <p:ext uri="{BB962C8B-B14F-4D97-AF65-F5344CB8AC3E}">
        <p14:creationId xmlns:p14="http://schemas.microsoft.com/office/powerpoint/2010/main" val="15443533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The Market Planning Process: vertical Flowchart with 7 layers. From top, Layer 1 “Corporate Mission” points to Layer 2 “Situational Analysis,” points Layer 3 “Internal Factors: Strengths &amp; Weaknesses” and “External Factors: Opportunities &amp; Threats,” points to Layer 4 “Corporate Strategy: Objectives &amp; Tactics.” Layers 2-4 are connected with gray lines, as one sub-unit. This points to Layer 5 “Marketing Strategy: Objectives &amp; Tactics,” to Layer 6, a graphic showing “Target Market” as the central piece of the 4 Ps surrounding it: Product, Price, Promotion, Place. The final layer is “Implementation &amp; Evaluation.” Layers 5-7 are connected with gray lines, as a second sub-unit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3" r="129"/>
          <a:stretch/>
        </p:blipFill>
        <p:spPr bwMode="auto">
          <a:xfrm>
            <a:off x="4567960" y="10"/>
            <a:ext cx="4576040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697" y="629267"/>
            <a:ext cx="3761223" cy="1676603"/>
          </a:xfrm>
        </p:spPr>
        <p:txBody>
          <a:bodyPr>
            <a:noAutofit/>
          </a:bodyPr>
          <a:lstStyle/>
          <a:p>
            <a:r>
              <a:rPr lang="en-US" dirty="0"/>
              <a:t>Social Responsibility in Marketing Strategy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6698" y="2857500"/>
            <a:ext cx="3761222" cy="3366320"/>
          </a:xfrm>
        </p:spPr>
        <p:txBody>
          <a:bodyPr>
            <a:normAutofit/>
          </a:bodyPr>
          <a:lstStyle/>
          <a:p>
            <a:pPr fontAlgn="base"/>
            <a:r>
              <a:rPr lang="en-US" dirty="0"/>
              <a:t>Social responsibility may be a corporate-level strategy with specific objectives.</a:t>
            </a:r>
          </a:p>
          <a:p>
            <a:pPr fontAlgn="base"/>
            <a:r>
              <a:rPr lang="en-US" dirty="0"/>
              <a:t>Social responsibility may be part of the marketing mix based on the situation analysis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23172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Sustainable Products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sustainable product is constantly environmental-friendly during its entire </a:t>
            </a:r>
            <a:r>
              <a:rPr lang="en-US" dirty="0" smtClean="0"/>
              <a:t>life</a:t>
            </a:r>
          </a:p>
          <a:p>
            <a:pPr marL="0" indent="0">
              <a:buNone/>
            </a:pPr>
            <a:r>
              <a:rPr lang="en-US" dirty="0"/>
              <a:t>F</a:t>
            </a:r>
            <a:r>
              <a:rPr lang="en-US" dirty="0" smtClean="0"/>
              <a:t>rom </a:t>
            </a:r>
            <a:r>
              <a:rPr lang="en-US" dirty="0"/>
              <a:t>the moment the raw materials are extracted to the moment the final product is disposed of, there must be no permanent damage to the </a:t>
            </a:r>
            <a:r>
              <a:rPr lang="en-US" dirty="0" smtClean="0"/>
              <a:t>environment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96959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Ethics for Marketing Employees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918075"/>
          </a:xfrm>
        </p:spPr>
        <p:txBody>
          <a:bodyPr>
            <a:normAutofit/>
          </a:bodyPr>
          <a:lstStyle/>
          <a:p>
            <a:pPr fontAlgn="base"/>
            <a:r>
              <a:rPr lang="en-US" dirty="0"/>
              <a:t>Demonstrate </a:t>
            </a:r>
            <a:r>
              <a:rPr lang="en-US" dirty="0" smtClean="0"/>
              <a:t>respect </a:t>
            </a:r>
            <a:r>
              <a:rPr lang="en-US" dirty="0"/>
              <a:t>for </a:t>
            </a:r>
            <a:r>
              <a:rPr lang="en-US" dirty="0" err="1" smtClean="0"/>
              <a:t>uour</a:t>
            </a:r>
            <a:r>
              <a:rPr lang="en-US" dirty="0" smtClean="0"/>
              <a:t> target customer</a:t>
            </a:r>
            <a:endParaRPr lang="en-US" dirty="0"/>
          </a:p>
          <a:p>
            <a:pPr fontAlgn="base"/>
            <a:r>
              <a:rPr lang="en-US" dirty="0"/>
              <a:t>Prepare the </a:t>
            </a:r>
            <a:r>
              <a:rPr lang="en-US" dirty="0" smtClean="0"/>
              <a:t>sales team </a:t>
            </a:r>
            <a:r>
              <a:rPr lang="en-US" dirty="0"/>
              <a:t>to </a:t>
            </a:r>
            <a:r>
              <a:rPr lang="en-US" dirty="0" smtClean="0"/>
              <a:t>sell effectively </a:t>
            </a:r>
            <a:r>
              <a:rPr lang="en-US" dirty="0"/>
              <a:t>and </a:t>
            </a:r>
            <a:r>
              <a:rPr lang="en-US" dirty="0" smtClean="0"/>
              <a:t>ethically</a:t>
            </a:r>
            <a:endParaRPr lang="en-US" dirty="0"/>
          </a:p>
          <a:p>
            <a:pPr fontAlgn="base"/>
            <a:r>
              <a:rPr lang="en-US" dirty="0"/>
              <a:t>Demonstrate </a:t>
            </a:r>
            <a:r>
              <a:rPr lang="en-US" dirty="0"/>
              <a:t>h</a:t>
            </a:r>
            <a:r>
              <a:rPr lang="en-US" dirty="0" smtClean="0"/>
              <a:t>igh personal standards </a:t>
            </a:r>
            <a:r>
              <a:rPr lang="en-US" dirty="0"/>
              <a:t>in </a:t>
            </a:r>
            <a:r>
              <a:rPr lang="en-US" dirty="0" smtClean="0"/>
              <a:t>business relationships</a:t>
            </a:r>
            <a:endParaRPr lang="en-US" dirty="0"/>
          </a:p>
          <a:p>
            <a:pPr fontAlgn="base"/>
            <a:r>
              <a:rPr lang="en-US" dirty="0" smtClean="0"/>
              <a:t>Provide fair value </a:t>
            </a:r>
            <a:r>
              <a:rPr lang="en-US" dirty="0"/>
              <a:t>to the </a:t>
            </a:r>
            <a:r>
              <a:rPr lang="en-US" dirty="0" smtClean="0"/>
              <a:t>target customer</a:t>
            </a:r>
            <a:endParaRPr lang="en-US" dirty="0"/>
          </a:p>
          <a:p>
            <a:pPr fontAlgn="base"/>
            <a:r>
              <a:rPr lang="en-US" dirty="0"/>
              <a:t>Play </a:t>
            </a:r>
            <a:r>
              <a:rPr lang="en-US" dirty="0" smtClean="0"/>
              <a:t>nicely </a:t>
            </a:r>
            <a:r>
              <a:rPr lang="en-US" dirty="0"/>
              <a:t>in the </a:t>
            </a:r>
            <a:r>
              <a:rPr lang="en-US" dirty="0" smtClean="0"/>
              <a:t>competitive environment</a:t>
            </a:r>
            <a:endParaRPr lang="en-US" dirty="0"/>
          </a:p>
          <a:p>
            <a:pPr fontAlgn="base"/>
            <a:r>
              <a:rPr lang="en-US" dirty="0"/>
              <a:t>Be </a:t>
            </a:r>
            <a:r>
              <a:rPr lang="en-US" dirty="0" smtClean="0"/>
              <a:t>truthful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8375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Ethics Makes (Dollars and) Cents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world’s most ethical companies outperform their peers in the stock market.</a:t>
            </a:r>
          </a:p>
        </p:txBody>
      </p:sp>
      <p:pic>
        <p:nvPicPr>
          <p:cNvPr id="8194" name="Picture 2" descr="The world's most ethical companies outperform their peers in the stock market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9745" y="1690691"/>
            <a:ext cx="5564510" cy="343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91318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Practice Question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You are creating a marketing plan for a pharmaceutical </a:t>
            </a:r>
            <a:r>
              <a:rPr lang="en-US" dirty="0" smtClean="0"/>
              <a:t>company</a:t>
            </a:r>
          </a:p>
          <a:p>
            <a:pPr marL="0" indent="0">
              <a:buNone/>
            </a:pPr>
            <a:r>
              <a:rPr lang="en-US" dirty="0" smtClean="0"/>
              <a:t>Which </a:t>
            </a:r>
            <a:r>
              <a:rPr lang="en-US" dirty="0"/>
              <a:t>of these is an appropriate gift for doctors?</a:t>
            </a:r>
          </a:p>
          <a:p>
            <a:pPr marL="0" indent="0">
              <a:buNone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 golf </a:t>
            </a:r>
            <a:r>
              <a:rPr lang="en-US" dirty="0" smtClean="0"/>
              <a:t>vacation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 free continuing education </a:t>
            </a:r>
            <a:r>
              <a:rPr lang="en-US" dirty="0" smtClean="0"/>
              <a:t>seminar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A coffee mug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22894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Quick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dirty="0"/>
              <a:t>What types of ethical and social responsibility issues does marketing need to address?</a:t>
            </a:r>
          </a:p>
          <a:p>
            <a:pPr fontAlgn="base"/>
            <a:r>
              <a:rPr lang="en-US" dirty="0"/>
              <a:t>What laws regulate marketing?</a:t>
            </a:r>
          </a:p>
          <a:p>
            <a:pPr fontAlgn="base"/>
            <a:r>
              <a:rPr lang="en-US" dirty="0"/>
              <a:t>How do ethical dilemmas in business-to-business marketing differ from those in consumer marketing?</a:t>
            </a:r>
          </a:p>
          <a:p>
            <a:pPr fontAlgn="base"/>
            <a:r>
              <a:rPr lang="en-US" dirty="0"/>
              <a:t>What measures do companies take to encourage ethical behavior?</a:t>
            </a:r>
          </a:p>
          <a:p>
            <a:pPr fontAlgn="base"/>
            <a:r>
              <a:rPr lang="en-US" dirty="0"/>
              <a:t>How can demonstrating corporate social responsibility impact marketing?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55868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Norms and Values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Norms are established standards of conduct that are expected and maintained by society and/or professional </a:t>
            </a:r>
            <a:r>
              <a:rPr lang="en-US" dirty="0" smtClean="0"/>
              <a:t>organizations</a:t>
            </a:r>
            <a:endParaRPr lang="en-US" dirty="0"/>
          </a:p>
          <a:p>
            <a:r>
              <a:rPr lang="en-US" dirty="0"/>
              <a:t>Values represent the collective conception of what communities find desirable, important, and morally </a:t>
            </a:r>
            <a:r>
              <a:rPr lang="en-US" dirty="0" smtClean="0"/>
              <a:t>proper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8593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1325563"/>
          </a:xfrm>
        </p:spPr>
        <p:txBody>
          <a:bodyPr/>
          <a:lstStyle/>
          <a:p>
            <a:r>
              <a:rPr lang="en-US" dirty="0"/>
              <a:t>Common Ethical Issues in Marketing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6745798"/>
              </p:ext>
            </p:extLst>
          </p:nvPr>
        </p:nvGraphicFramePr>
        <p:xfrm>
          <a:off x="628650" y="1279092"/>
          <a:ext cx="7886700" cy="5578908"/>
        </p:xfrm>
        <a:graphic>
          <a:graphicData uri="http://schemas.openxmlformats.org/drawingml/2006/table">
            <a:tbl>
              <a:tblPr/>
              <a:tblGrid>
                <a:gridCol w="1314451">
                  <a:extLst>
                    <a:ext uri="{9D8B030D-6E8A-4147-A177-3AD203B41FA5}">
                      <a16:colId xmlns:a16="http://schemas.microsoft.com/office/drawing/2014/main" xmlns="" val="1120282239"/>
                    </a:ext>
                  </a:extLst>
                </a:gridCol>
                <a:gridCol w="5878286">
                  <a:extLst>
                    <a:ext uri="{9D8B030D-6E8A-4147-A177-3AD203B41FA5}">
                      <a16:colId xmlns:a16="http://schemas.microsoft.com/office/drawing/2014/main" xmlns="" val="4096531163"/>
                    </a:ext>
                  </a:extLst>
                </a:gridCol>
                <a:gridCol w="693963">
                  <a:extLst>
                    <a:ext uri="{9D8B030D-6E8A-4147-A177-3AD203B41FA5}">
                      <a16:colId xmlns:a16="http://schemas.microsoft.com/office/drawing/2014/main" xmlns="" val="469841783"/>
                    </a:ext>
                  </a:extLst>
                </a:gridCol>
              </a:tblGrid>
              <a:tr h="24938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>
                          <a:solidFill>
                            <a:srgbClr val="222222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Most Difficult Issue</a:t>
                      </a:r>
                      <a:endParaRPr lang="en-US" sz="1600">
                        <a:solidFill>
                          <a:srgbClr val="222222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85995" marR="85995" marT="21499" marB="2149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b="1" dirty="0">
                          <a:solidFill>
                            <a:srgbClr val="222222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Percent</a:t>
                      </a:r>
                      <a:r>
                        <a:rPr lang="en-US" sz="1600" dirty="0">
                          <a:solidFill>
                            <a:srgbClr val="222222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 </a:t>
                      </a:r>
                      <a:r>
                        <a:rPr lang="en-US" sz="1600" b="1" dirty="0">
                          <a:solidFill>
                            <a:srgbClr val="222222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of Marketing Professionals Responding</a:t>
                      </a:r>
                      <a:endParaRPr lang="en-US" sz="1600" dirty="0">
                        <a:solidFill>
                          <a:srgbClr val="222222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85995" marR="85995" marT="21499" marB="2149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34398" marR="34398" marT="17199" marB="17199">
                    <a:lnL>
                      <a:noFill/>
                    </a:lnL>
                    <a:lnB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3235938702"/>
                  </a:ext>
                </a:extLst>
              </a:tr>
              <a:tr h="45577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>
                          <a:solidFill>
                            <a:srgbClr val="222222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Bribery</a:t>
                      </a:r>
                    </a:p>
                  </a:txBody>
                  <a:tcPr marL="85995" marR="85995" marT="21499" marB="2149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>
                          <a:solidFill>
                            <a:srgbClr val="222222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Gifts from outside vendors, payment of questionable commissions, “money under the table”</a:t>
                      </a:r>
                    </a:p>
                  </a:txBody>
                  <a:tcPr marL="85995" marR="85995" marT="21499" marB="2149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>
                          <a:solidFill>
                            <a:srgbClr val="222222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15%</a:t>
                      </a:r>
                    </a:p>
                  </a:txBody>
                  <a:tcPr marL="85995" marR="85995" marT="21499" marB="2149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40444125"/>
                  </a:ext>
                </a:extLst>
              </a:tr>
              <a:tr h="7653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dirty="0">
                          <a:solidFill>
                            <a:srgbClr val="222222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Fairness</a:t>
                      </a:r>
                    </a:p>
                  </a:txBody>
                  <a:tcPr marL="85995" marR="85995" marT="21499" marB="2149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dirty="0">
                          <a:solidFill>
                            <a:srgbClr val="222222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Unfairly placing company interests over family obligations, taking credit for the work of others, inducing customers to use services not needed, manipulation of others</a:t>
                      </a:r>
                    </a:p>
                  </a:txBody>
                  <a:tcPr marL="85995" marR="85995" marT="21499" marB="2149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>
                          <a:solidFill>
                            <a:srgbClr val="222222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14%</a:t>
                      </a:r>
                    </a:p>
                  </a:txBody>
                  <a:tcPr marL="85995" marR="85995" marT="21499" marB="2149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80766358"/>
                  </a:ext>
                </a:extLst>
              </a:tr>
              <a:tr h="45577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>
                          <a:solidFill>
                            <a:srgbClr val="222222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Honesty</a:t>
                      </a:r>
                    </a:p>
                  </a:txBody>
                  <a:tcPr marL="85995" marR="85995" marT="21499" marB="2149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>
                          <a:solidFill>
                            <a:srgbClr val="222222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Lying to customers to obtain orders, misrepresenting services and capabilities</a:t>
                      </a:r>
                    </a:p>
                  </a:txBody>
                  <a:tcPr marL="85995" marR="85995" marT="21499" marB="2149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>
                          <a:solidFill>
                            <a:srgbClr val="222222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12%</a:t>
                      </a:r>
                    </a:p>
                  </a:txBody>
                  <a:tcPr marL="85995" marR="85995" marT="21499" marB="2149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68897710"/>
                  </a:ext>
                </a:extLst>
              </a:tr>
              <a:tr h="45577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>
                          <a:solidFill>
                            <a:srgbClr val="222222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Price</a:t>
                      </a:r>
                    </a:p>
                  </a:txBody>
                  <a:tcPr marL="85995" marR="85995" marT="21499" marB="2149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>
                          <a:solidFill>
                            <a:srgbClr val="222222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Differential pricing, charging higher prices than firms with similar products while claiming superiority</a:t>
                      </a:r>
                    </a:p>
                  </a:txBody>
                  <a:tcPr marL="85995" marR="85995" marT="21499" marB="2149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>
                          <a:solidFill>
                            <a:srgbClr val="222222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12%</a:t>
                      </a:r>
                    </a:p>
                  </a:txBody>
                  <a:tcPr marL="85995" marR="85995" marT="21499" marB="2149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12105546"/>
                  </a:ext>
                </a:extLst>
              </a:tr>
              <a:tr h="5589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>
                          <a:solidFill>
                            <a:srgbClr val="222222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Product</a:t>
                      </a:r>
                    </a:p>
                  </a:txBody>
                  <a:tcPr marL="85995" marR="85995" marT="21499" marB="2149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>
                          <a:solidFill>
                            <a:srgbClr val="222222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Product safety, product and brand infringement, exaggerated performance claims, products that do not benefit consumers</a:t>
                      </a:r>
                    </a:p>
                  </a:txBody>
                  <a:tcPr marL="85995" marR="85995" marT="21499" marB="2149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>
                          <a:solidFill>
                            <a:srgbClr val="222222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11%</a:t>
                      </a:r>
                    </a:p>
                  </a:txBody>
                  <a:tcPr marL="85995" marR="85995" marT="21499" marB="2149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5856254"/>
                  </a:ext>
                </a:extLst>
              </a:tr>
              <a:tr h="249385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>
                          <a:solidFill>
                            <a:srgbClr val="222222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Personnel</a:t>
                      </a:r>
                    </a:p>
                  </a:txBody>
                  <a:tcPr marL="85995" marR="85995" marT="21499" marB="2149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>
                          <a:solidFill>
                            <a:srgbClr val="222222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Firing, hiring, employee evaluation</a:t>
                      </a:r>
                    </a:p>
                  </a:txBody>
                  <a:tcPr marL="85995" marR="85995" marT="21499" marB="2149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>
                          <a:solidFill>
                            <a:srgbClr val="222222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10%</a:t>
                      </a:r>
                    </a:p>
                  </a:txBody>
                  <a:tcPr marL="85995" marR="85995" marT="21499" marB="2149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25006307"/>
                  </a:ext>
                </a:extLst>
              </a:tr>
              <a:tr h="3525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>
                          <a:solidFill>
                            <a:srgbClr val="222222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Confidentiality</a:t>
                      </a:r>
                    </a:p>
                  </a:txBody>
                  <a:tcPr marL="85995" marR="85995" marT="21499" marB="2149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>
                          <a:solidFill>
                            <a:srgbClr val="222222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Temptations to use or obtain classified, secret, or competitive information</a:t>
                      </a:r>
                    </a:p>
                  </a:txBody>
                  <a:tcPr marL="85995" marR="85995" marT="21499" marB="2149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>
                          <a:solidFill>
                            <a:srgbClr val="222222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5%</a:t>
                      </a:r>
                    </a:p>
                  </a:txBody>
                  <a:tcPr marL="85995" marR="85995" marT="21499" marB="2149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16679279"/>
                  </a:ext>
                </a:extLst>
              </a:tr>
              <a:tr h="45577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>
                          <a:solidFill>
                            <a:srgbClr val="222222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Advertising</a:t>
                      </a:r>
                    </a:p>
                  </a:txBody>
                  <a:tcPr marL="85995" marR="85995" marT="21499" marB="2149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>
                          <a:solidFill>
                            <a:srgbClr val="222222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Crossing the line between exaggeration and misrepresentation, misleading customers</a:t>
                      </a:r>
                    </a:p>
                  </a:txBody>
                  <a:tcPr marL="85995" marR="85995" marT="21499" marB="2149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>
                          <a:solidFill>
                            <a:srgbClr val="222222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4%</a:t>
                      </a:r>
                    </a:p>
                  </a:txBody>
                  <a:tcPr marL="85995" marR="85995" marT="21499" marB="2149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77361346"/>
                  </a:ext>
                </a:extLst>
              </a:tr>
              <a:tr h="35257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>
                          <a:solidFill>
                            <a:srgbClr val="222222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Manipulation of Data</a:t>
                      </a:r>
                    </a:p>
                  </a:txBody>
                  <a:tcPr marL="85995" marR="85995" marT="21499" marB="2149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>
                          <a:solidFill>
                            <a:srgbClr val="222222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Falsifying figures or misusing statistics or information, distortion</a:t>
                      </a:r>
                    </a:p>
                  </a:txBody>
                  <a:tcPr marL="85995" marR="85995" marT="21499" marB="2149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dirty="0">
                          <a:solidFill>
                            <a:srgbClr val="222222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4%</a:t>
                      </a:r>
                    </a:p>
                  </a:txBody>
                  <a:tcPr marL="85995" marR="85995" marT="21499" marB="21499" anchor="ctr">
                    <a:lnL>
                      <a:noFill/>
                    </a:lnL>
                    <a:lnR>
                      <a:noFill/>
                    </a:lnR>
                    <a:lnT w="9525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9F9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762732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83202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Brand 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fontAlgn="base">
              <a:buNone/>
            </a:pPr>
            <a:endParaRPr lang="en-US" dirty="0" smtClean="0"/>
          </a:p>
          <a:p>
            <a:pPr marL="0" indent="0" fontAlgn="base">
              <a:buNone/>
            </a:pPr>
            <a:endParaRPr lang="en-US" dirty="0"/>
          </a:p>
          <a:p>
            <a:pPr marL="0" indent="0" fontAlgn="base">
              <a:buNone/>
            </a:pPr>
            <a:endParaRPr lang="en-US" dirty="0" smtClean="0"/>
          </a:p>
          <a:p>
            <a:pPr marL="0" indent="0" fontAlgn="base">
              <a:buNone/>
            </a:pPr>
            <a:endParaRPr lang="en-US" dirty="0"/>
          </a:p>
          <a:p>
            <a:pPr marL="0" indent="0" fontAlgn="base">
              <a:buNone/>
            </a:pPr>
            <a:endParaRPr lang="en-US" dirty="0" smtClean="0"/>
          </a:p>
          <a:p>
            <a:pPr marL="0" indent="0" fontAlgn="base">
              <a:buNone/>
            </a:pPr>
            <a:endParaRPr lang="en-US" dirty="0"/>
          </a:p>
          <a:p>
            <a:pPr marL="0" indent="0" fontAlgn="base">
              <a:buNone/>
            </a:pPr>
            <a:endParaRPr lang="en-US" dirty="0" smtClean="0"/>
          </a:p>
          <a:p>
            <a:pPr marL="0" indent="0" fontAlgn="base">
              <a:buNone/>
            </a:pPr>
            <a:r>
              <a:rPr lang="en-US" dirty="0" smtClean="0"/>
              <a:t>What </a:t>
            </a:r>
            <a:r>
              <a:rPr lang="en-US" dirty="0"/>
              <a:t>does the product and brand imagery of the post on the right add (if anything) to the sincerity of the gratitude compared to the simple text version?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 descr="What is the difference between the post on the left (which was not made) and the one on the right (which was)? On the left is an image formatted like a Twitter tweet from Ford Motor Company that reads To the first responders of Boston: Thank you. You are true American heroes. On the right is an image of two police cars with their lights on and a helicopter flying above them. The cars are on a road with dramatic lighting and are viewed from a dramatic angle. Text over the photo says To the first responders of Boston: Thank you. You are true American heroes. Sincerely, Ford Motor Company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807" y="1403522"/>
            <a:ext cx="6678385" cy="3222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0733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oney bee atop a pink clover flower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91" r="19091"/>
          <a:stretch/>
        </p:blipFill>
        <p:spPr bwMode="auto">
          <a:xfrm>
            <a:off x="2541564" y="3695307"/>
            <a:ext cx="4060871" cy="3045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Corporate Social Responsibility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Corporate social responsibility is the ethical behavior of a company toward </a:t>
            </a:r>
            <a:r>
              <a:rPr lang="en-US" dirty="0" smtClean="0"/>
              <a:t>society</a:t>
            </a:r>
          </a:p>
          <a:p>
            <a:pPr marL="0" indent="0">
              <a:buNone/>
            </a:pPr>
            <a:r>
              <a:rPr lang="en-US" dirty="0" smtClean="0"/>
              <a:t>It</a:t>
            </a:r>
            <a:r>
              <a:rPr lang="en-US" dirty="0"/>
              <a:t> means acting responsibly toward the stakeholders—not just the shareholders—who have a legitimate interest in the </a:t>
            </a:r>
            <a:r>
              <a:rPr lang="en-US" dirty="0" smtClean="0"/>
              <a:t>business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6682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hoto of McDonald's Restaurant sign (with the famous golden arches) that reads underneath, &quot;Blazing hot coffee, 69 cents.&quot;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8" r="4765"/>
          <a:stretch/>
        </p:blipFill>
        <p:spPr bwMode="auto">
          <a:xfrm>
            <a:off x="4567960" y="10"/>
            <a:ext cx="4576040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6697" y="629267"/>
            <a:ext cx="3761223" cy="1676603"/>
          </a:xfrm>
        </p:spPr>
        <p:txBody>
          <a:bodyPr>
            <a:normAutofit/>
          </a:bodyPr>
          <a:lstStyle/>
          <a:p>
            <a:r>
              <a:rPr lang="en-US" dirty="0"/>
              <a:t>Product Liability: Marketing Defects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6698" y="2438401"/>
            <a:ext cx="3339714" cy="37854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Marketing defects result from flaws in the way a product is </a:t>
            </a:r>
            <a:r>
              <a:rPr lang="en-US" dirty="0" smtClean="0"/>
              <a:t>marketed</a:t>
            </a:r>
          </a:p>
          <a:p>
            <a:pPr marL="0" indent="0">
              <a:buNone/>
            </a:pPr>
            <a:r>
              <a:rPr lang="en-US" dirty="0" smtClean="0"/>
              <a:t>Examples </a:t>
            </a:r>
            <a:r>
              <a:rPr lang="en-US" dirty="0"/>
              <a:t>include improper labeling, poor or incomplete instructions, or inadequate safety </a:t>
            </a:r>
            <a:r>
              <a:rPr lang="en-US" dirty="0" smtClean="0"/>
              <a:t>warnings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866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Privacy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Do-Not-Call Implementation Act of </a:t>
            </a:r>
            <a:r>
              <a:rPr lang="en-US" dirty="0" smtClean="0"/>
              <a:t>2003</a:t>
            </a:r>
          </a:p>
          <a:p>
            <a:r>
              <a:rPr lang="en-US" dirty="0" smtClean="0"/>
              <a:t>The </a:t>
            </a:r>
            <a:r>
              <a:rPr lang="en-US" dirty="0"/>
              <a:t>Controlling the Assault of Non-Solicited Pornography and Marketing (CAN-SPAM) </a:t>
            </a:r>
            <a:r>
              <a:rPr lang="en-US" dirty="0" smtClean="0"/>
              <a:t>Act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1390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Keep Customer Information Secure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885418"/>
          </a:xfrm>
        </p:spPr>
        <p:txBody>
          <a:bodyPr>
            <a:normAutofit/>
          </a:bodyPr>
          <a:lstStyle/>
          <a:p>
            <a:pPr fontAlgn="base"/>
            <a:r>
              <a:rPr lang="en-US" dirty="0"/>
              <a:t>Start with security: only collect customer data when necessary; be transparent; and treat the data with extreme </a:t>
            </a:r>
            <a:r>
              <a:rPr lang="en-US" dirty="0" smtClean="0"/>
              <a:t>care</a:t>
            </a:r>
            <a:endParaRPr lang="en-US" dirty="0"/>
          </a:p>
          <a:p>
            <a:pPr fontAlgn="base"/>
            <a:r>
              <a:rPr lang="en-US" dirty="0"/>
              <a:t>Control and restrict access to sensitive </a:t>
            </a:r>
            <a:r>
              <a:rPr lang="en-US" dirty="0" smtClean="0"/>
              <a:t>data </a:t>
            </a:r>
          </a:p>
          <a:p>
            <a:pPr fontAlgn="base"/>
            <a:r>
              <a:rPr lang="en-US" dirty="0" smtClean="0"/>
              <a:t>Make </a:t>
            </a:r>
            <a:r>
              <a:rPr lang="en-US" dirty="0"/>
              <a:t>sure your service providers implement reasonable security measures: write security into contracts and verify </a:t>
            </a:r>
            <a:r>
              <a:rPr lang="en-US" dirty="0" smtClean="0"/>
              <a:t>compliance</a:t>
            </a:r>
            <a:endParaRPr lang="en-US" dirty="0"/>
          </a:p>
          <a:p>
            <a:pPr fontAlgn="base"/>
            <a:r>
              <a:rPr lang="en-US" dirty="0"/>
              <a:t>Establish procedures to keep your security current and address vulnerabilities that may arise; heed credible security </a:t>
            </a:r>
            <a:r>
              <a:rPr lang="en-US" dirty="0" smtClean="0"/>
              <a:t>warnings</a:t>
            </a:r>
            <a:endParaRPr lang="en-US" dirty="0"/>
          </a:p>
          <a:p>
            <a:pPr fontAlgn="base"/>
            <a:r>
              <a:rPr lang="en-US" dirty="0"/>
              <a:t>Secure paper, physical media, and devices—not all data are stored </a:t>
            </a:r>
            <a:r>
              <a:rPr lang="en-US" dirty="0" smtClean="0"/>
              <a:t>digitally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3244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GillSans Light"/>
        <a:ea typeface=""/>
        <a:cs typeface=""/>
      </a:majorFont>
      <a:minorFont>
        <a:latin typeface="GillSans Light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2372</TotalTime>
  <Words>1058</Words>
  <Application>Microsoft Macintosh PowerPoint</Application>
  <PresentationFormat>On-screen Show (4:3)</PresentationFormat>
  <Paragraphs>188</Paragraphs>
  <Slides>28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GillSans Light</vt:lpstr>
      <vt:lpstr>Tahoma</vt:lpstr>
      <vt:lpstr>Arial</vt:lpstr>
      <vt:lpstr>Office Theme</vt:lpstr>
      <vt:lpstr>Ethics and Social Responsibility</vt:lpstr>
      <vt:lpstr>Ethics</vt:lpstr>
      <vt:lpstr>Norms and Values</vt:lpstr>
      <vt:lpstr>Common Ethical Issues in Marketing</vt:lpstr>
      <vt:lpstr>Brand Management</vt:lpstr>
      <vt:lpstr>Corporate Social Responsibility</vt:lpstr>
      <vt:lpstr>Product Liability: Marketing Defects</vt:lpstr>
      <vt:lpstr>Privacy</vt:lpstr>
      <vt:lpstr>Keep Customer Information Secure</vt:lpstr>
      <vt:lpstr>Fair Information Practice Principles. </vt:lpstr>
      <vt:lpstr>Fraud</vt:lpstr>
      <vt:lpstr>Trust</vt:lpstr>
      <vt:lpstr>Deception in Product</vt:lpstr>
      <vt:lpstr>Deception in Price</vt:lpstr>
      <vt:lpstr>Deception in Promotion</vt:lpstr>
      <vt:lpstr>Deception in Place</vt:lpstr>
      <vt:lpstr>Challenges of B2B Ethics:</vt:lpstr>
      <vt:lpstr>Company Policies</vt:lpstr>
      <vt:lpstr>Business Gifts</vt:lpstr>
      <vt:lpstr>Standards for Business Conduct</vt:lpstr>
      <vt:lpstr>Judgement Calls</vt:lpstr>
      <vt:lpstr>Executives Shape  Company Culture and Policy</vt:lpstr>
      <vt:lpstr>Social Responsibility in Marketing Strategy</vt:lpstr>
      <vt:lpstr>Sustainable Products</vt:lpstr>
      <vt:lpstr>Ethics for Marketing Employees</vt:lpstr>
      <vt:lpstr>Ethics Makes (Dollars and) Cents</vt:lpstr>
      <vt:lpstr>Practice Question</vt:lpstr>
      <vt:lpstr>Quick Review</vt:lpstr>
    </vt:vector>
  </TitlesOfParts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Liebman</dc:creator>
  <cp:lastModifiedBy>Jessica Hanson</cp:lastModifiedBy>
  <cp:revision>62</cp:revision>
  <dcterms:created xsi:type="dcterms:W3CDTF">2017-01-24T14:54:50Z</dcterms:created>
  <dcterms:modified xsi:type="dcterms:W3CDTF">2017-05-02T18:20:43Z</dcterms:modified>
</cp:coreProperties>
</file>