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31"/>
  </p:notesMasterIdLst>
  <p:sldIdLst>
    <p:sldId id="256" r:id="rId3"/>
    <p:sldId id="298" r:id="rId4"/>
    <p:sldId id="318" r:id="rId5"/>
    <p:sldId id="319" r:id="rId6"/>
    <p:sldId id="320" r:id="rId7"/>
    <p:sldId id="289" r:id="rId8"/>
    <p:sldId id="299" r:id="rId9"/>
    <p:sldId id="300" r:id="rId10"/>
    <p:sldId id="301" r:id="rId11"/>
    <p:sldId id="302" r:id="rId12"/>
    <p:sldId id="303" r:id="rId13"/>
    <p:sldId id="304" r:id="rId14"/>
    <p:sldId id="305" r:id="rId15"/>
    <p:sldId id="306" r:id="rId16"/>
    <p:sldId id="308" r:id="rId17"/>
    <p:sldId id="309" r:id="rId18"/>
    <p:sldId id="307" r:id="rId19"/>
    <p:sldId id="316" r:id="rId20"/>
    <p:sldId id="317" r:id="rId21"/>
    <p:sldId id="310" r:id="rId22"/>
    <p:sldId id="311" r:id="rId23"/>
    <p:sldId id="312" r:id="rId24"/>
    <p:sldId id="313" r:id="rId25"/>
    <p:sldId id="314" r:id="rId26"/>
    <p:sldId id="315" r:id="rId27"/>
    <p:sldId id="294" r:id="rId28"/>
    <p:sldId id="288" r:id="rId29"/>
    <p:sldId id="27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h Liebman" initials="SL"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4" autoAdjust="0"/>
    <p:restoredTop sz="86420" autoAdjust="0"/>
  </p:normalViewPr>
  <p:slideViewPr>
    <p:cSldViewPr snapToGrid="0">
      <p:cViewPr varScale="1">
        <p:scale>
          <a:sx n="91" d="100"/>
          <a:sy n="91" d="100"/>
        </p:scale>
        <p:origin x="1056" y="192"/>
      </p:cViewPr>
      <p:guideLst>
        <p:guide orient="horz" pos="2160"/>
        <p:guide pos="2880"/>
      </p:guideLst>
    </p:cSldViewPr>
  </p:slideViewPr>
  <p:outlineViewPr>
    <p:cViewPr>
      <p:scale>
        <a:sx n="33" d="100"/>
        <a:sy n="33" d="100"/>
      </p:scale>
      <p:origin x="0" y="-18372"/>
    </p:cViewPr>
  </p:outlin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notesMaster" Target="notesMasters/notesMaster1.xml"/><Relationship Id="rId32" Type="http://schemas.openxmlformats.org/officeDocument/2006/relationships/commentAuthors" Target="commentAuthor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fld id="{EE334AF8-4DBC-4D52-BC39-DA880392D7D5}" type="datetimeFigureOut">
              <a:rPr lang="en-US" smtClean="0"/>
              <a:pPr/>
              <a:t>5/2/17</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fld id="{B1E6DF9A-4138-4CE9-A2AE-AB9413786FF0}" type="slidenum">
              <a:rPr lang="en-US" smtClean="0"/>
              <a:pPr/>
              <a:t>‹#›</a:t>
            </a:fld>
            <a:endParaRPr lang="en-US" dirty="0"/>
          </a:p>
        </p:txBody>
      </p:sp>
    </p:spTree>
    <p:extLst>
      <p:ext uri="{BB962C8B-B14F-4D97-AF65-F5344CB8AC3E}">
        <p14:creationId xmlns:p14="http://schemas.microsoft.com/office/powerpoint/2010/main" val="337607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anose="020B0604030504040204" pitchFamily="34" charset="0"/>
        <a:ea typeface="+mn-ea"/>
        <a:cs typeface="+mn-cs"/>
      </a:defRPr>
    </a:lvl1pPr>
    <a:lvl2pPr marL="457200" algn="l" defTabSz="914400" rtl="0" eaLnBrk="1" latinLnBrk="0" hangingPunct="1">
      <a:defRPr sz="1200" kern="1200">
        <a:solidFill>
          <a:schemeClr val="tx1"/>
        </a:solidFill>
        <a:latin typeface="Tahoma" panose="020B0604030504040204" pitchFamily="34" charset="0"/>
        <a:ea typeface="+mn-ea"/>
        <a:cs typeface="+mn-cs"/>
      </a:defRPr>
    </a:lvl2pPr>
    <a:lvl3pPr marL="914400" algn="l" defTabSz="914400" rtl="0" eaLnBrk="1" latinLnBrk="0" hangingPunct="1">
      <a:defRPr sz="1200" kern="1200">
        <a:solidFill>
          <a:schemeClr val="tx1"/>
        </a:solidFill>
        <a:latin typeface="Tahoma" panose="020B0604030504040204" pitchFamily="34" charset="0"/>
        <a:ea typeface="+mn-ea"/>
        <a:cs typeface="+mn-cs"/>
      </a:defRPr>
    </a:lvl3pPr>
    <a:lvl4pPr marL="1371600" algn="l" defTabSz="914400" rtl="0" eaLnBrk="1" latinLnBrk="0" hangingPunct="1">
      <a:defRPr sz="1200" kern="1200">
        <a:solidFill>
          <a:schemeClr val="tx1"/>
        </a:solidFill>
        <a:latin typeface="Tahoma" panose="020B0604030504040204" pitchFamily="34" charset="0"/>
        <a:ea typeface="+mn-ea"/>
        <a:cs typeface="+mn-cs"/>
      </a:defRPr>
    </a:lvl4pPr>
    <a:lvl5pPr marL="1828800" algn="l" defTabSz="914400" rtl="0" eaLnBrk="1" latinLnBrk="0" hangingPunct="1">
      <a:defRPr sz="1200" kern="1200">
        <a:solidFill>
          <a:schemeClr val="tx1"/>
        </a:solidFill>
        <a:latin typeface="Tahom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ixabay.com/en/giant-rubber-bear-gummib%C3%A4r-1089618/" TargetMode="External"/><Relationship Id="rId4" Type="http://schemas.openxmlformats.org/officeDocument/2006/relationships/hyperlink" Target="https://creativecommons.org/about/cc0" TargetMode="External"/><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lickr.com/photos/upnorthmemories/5147038060/" TargetMode="External"/><Relationship Id="rId4" Type="http://schemas.openxmlformats.org/officeDocument/2006/relationships/hyperlink" Target="https://creativecommons.org/licenses/by-nc-nd/4.0/"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s://creativecommons.org/licenses/by/4.0/"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flickr.com/photos/muszka/19991616450/" TargetMode="External"/><Relationship Id="rId4" Type="http://schemas.openxmlformats.org/officeDocument/2006/relationships/hyperlink" Target="https://creativecommons.org/licenses/by-nd/4.0/" TargetMode="External"/><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s://creativecommons.org/licenses/by/4.0/"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lickr.com/photos/paulbrigham/8423157044/" TargetMode="External"/><Relationship Id="rId4" Type="http://schemas.openxmlformats.org/officeDocument/2006/relationships/hyperlink" Target="https://creativecommons.org/licenses/by-nd/4.0/" TargetMode="External"/><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ixabay.com/en/registered-trademark-brand-sign-98574/" TargetMode="External"/><Relationship Id="rId4" Type="http://schemas.openxmlformats.org/officeDocument/2006/relationships/hyperlink" Target="https://creativecommons.org/about/cc0" TargetMode="External"/><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 Id="rId3" Type="http://schemas.openxmlformats.org/officeDocument/2006/relationships/hyperlink" Target="https://creativecommons.org/licenses/by/4.0/"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lickr.com/photos/cmichel67/39944369/"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urses.candelalearning.com/masterybusiness2xngcxmasterfall2015/chapter/reading-branding-labeling-and-packaging/"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4" Type="http://schemas.openxmlformats.org/officeDocument/2006/relationships/hyperlink" Target="https://courses.candelalearning.com/masterybusiness2xngcxmasterfall2015/chapter/reading-branding-labeling-and-packaging/" TargetMode="External"/><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 Id="rId3" Type="http://schemas.openxmlformats.org/officeDocument/2006/relationships/hyperlink" Target="https://creativecommons.org/licenses/by/4.0/"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lickr.com/photos/mdpettitt/7980662156/"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urses.candelalearning.com/masterybusiness2xngcxmasterfall2015/chapter/reading-branding-labeling-and-packaging/" TargetMode="External"/><Relationship Id="rId4" Type="http://schemas.openxmlformats.org/officeDocument/2006/relationships/hyperlink" Target="https://creativecommons.org/licenses/by-sa/4.0/"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qqjawe/8452733327/"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reativecommons.org/licenses/by/4.0/"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young-rubicam.de/tools-wissen/tools/brandasset-valuator/?lang=en"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lickr.com/photos/christopherdombres/6629335105/" TargetMode="External"/><Relationship Id="rId4" Type="http://schemas.openxmlformats.org/officeDocument/2006/relationships/hyperlink" Target="https://creativecommons.org/licenses/by/4.0/" TargetMode="External"/><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s://en.wikipedia.org/wiki/File:Energizer_Bunny.png"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ea typeface="+mn-ea"/>
                <a:cs typeface="+mn-cs"/>
              </a:rPr>
              <a:t>All text in these slides is taken from  </a:t>
            </a:r>
            <a:r>
              <a:rPr lang="en-US" sz="1200" b="0" i="0" kern="1200" dirty="0">
                <a:solidFill>
                  <a:schemeClr val="tx1"/>
                </a:solidFill>
                <a:effectLst/>
                <a:ea typeface="+mn-ea"/>
                <a:cs typeface="+mn-cs"/>
              </a:rPr>
              <a:t>https://courses.lumenlearning.com/waymakerintromarketingxmasterfall2016/</a:t>
            </a:r>
            <a:r>
              <a:rPr lang="en-US" sz="1200" b="0" i="0" u="none" strike="noStrike" kern="1200" dirty="0">
                <a:solidFill>
                  <a:schemeClr val="tx1"/>
                </a:solidFill>
                <a:effectLst/>
                <a:ea typeface="+mn-ea"/>
                <a:cs typeface="+mn-cs"/>
              </a:rPr>
              <a:t>, where it is published under one or more open licenses.</a:t>
            </a:r>
            <a:endParaRPr lang="en-US" b="0" dirty="0">
              <a:effectLst/>
            </a:endParaRPr>
          </a:p>
          <a:p>
            <a:r>
              <a:rPr lang="en-US" sz="1200" b="0" i="0" u="none" strike="noStrike" kern="1200" dirty="0">
                <a:solidFill>
                  <a:schemeClr val="tx1"/>
                </a:solidFill>
                <a:effectLst/>
                <a:ea typeface="+mn-ea"/>
                <a:cs typeface="+mn-cs"/>
              </a:rPr>
              <a:t>All images in these slides are attributed in the notes of the slide on which they appear and licensed as indicated.</a:t>
            </a:r>
          </a:p>
          <a:p>
            <a:endParaRPr lang="en-US" sz="1200" b="0" i="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ea typeface="+mn-ea"/>
                <a:cs typeface="+mn-cs"/>
              </a:rPr>
              <a:t>Cover Image: No title Authored by: Nicolai Berntsen Located at: https://unsplash.com/photos/F3uyey6ours License: Creative Commons Zero </a:t>
            </a:r>
            <a:endParaRPr lang="en-US" b="0" dirty="0"/>
          </a:p>
        </p:txBody>
      </p:sp>
      <p:sp>
        <p:nvSpPr>
          <p:cNvPr id="4" name="Slide Number Placeholder 3"/>
          <p:cNvSpPr>
            <a:spLocks noGrp="1"/>
          </p:cNvSpPr>
          <p:nvPr>
            <p:ph type="sldNum" sz="quarter" idx="10"/>
          </p:nvPr>
        </p:nvSpPr>
        <p:spPr/>
        <p:txBody>
          <a:bodyPr/>
          <a:lstStyle/>
          <a:p>
            <a:fld id="{B1E6DF9A-4138-4CE9-A2AE-AB9413786FF0}" type="slidenum">
              <a:rPr lang="en-US" smtClean="0"/>
              <a:t>1</a:t>
            </a:fld>
            <a:endParaRPr lang="en-US" dirty="0"/>
          </a:p>
        </p:txBody>
      </p:sp>
    </p:spTree>
    <p:extLst>
      <p:ext uri="{BB962C8B-B14F-4D97-AF65-F5344CB8AC3E}">
        <p14:creationId xmlns:p14="http://schemas.microsoft.com/office/powerpoint/2010/main" val="1954592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Gummi Bears.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Pixabay</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https://pixabay.com/en/giant-rubber-bear-gummib%C3%A4r-1089618/</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CC0: No Rights Reserved</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15</a:t>
            </a:fld>
            <a:endParaRPr lang="en-US" dirty="0"/>
          </a:p>
        </p:txBody>
      </p:sp>
    </p:spTree>
    <p:extLst>
      <p:ext uri="{BB962C8B-B14F-4D97-AF65-F5344CB8AC3E}">
        <p14:creationId xmlns:p14="http://schemas.microsoft.com/office/powerpoint/2010/main" val="1997001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Lone Texas Cowboy. </a:t>
            </a:r>
            <a:r>
              <a:rPr lang="en-US" sz="1200" b="1" kern="1200" dirty="0">
                <a:solidFill>
                  <a:schemeClr val="tx1"/>
                </a:solidFill>
                <a:effectLst/>
                <a:latin typeface="Tahoma" panose="020B0604030504040204" pitchFamily="34" charset="0"/>
                <a:ea typeface="+mn-ea"/>
                <a:cs typeface="+mn-cs"/>
              </a:rPr>
              <a:t>Authored by</a:t>
            </a:r>
            <a:r>
              <a:rPr lang="en-US" sz="1200" kern="1200" dirty="0">
                <a:solidFill>
                  <a:schemeClr val="tx1"/>
                </a:solidFill>
                <a:effectLst/>
                <a:latin typeface="Tahoma" panose="020B0604030504040204" pitchFamily="34" charset="0"/>
                <a:ea typeface="+mn-ea"/>
                <a:cs typeface="+mn-cs"/>
              </a:rPr>
              <a:t>: Don the </a:t>
            </a:r>
            <a:r>
              <a:rPr lang="en-US" sz="1200" kern="1200" dirty="0" err="1">
                <a:solidFill>
                  <a:schemeClr val="tx1"/>
                </a:solidFill>
                <a:effectLst/>
                <a:latin typeface="Tahoma" panose="020B0604030504040204" pitchFamily="34" charset="0"/>
                <a:ea typeface="+mn-ea"/>
                <a:cs typeface="+mn-cs"/>
              </a:rPr>
              <a:t>Upnorth</a:t>
            </a:r>
            <a:r>
              <a:rPr lang="en-US" sz="1200" kern="1200" dirty="0">
                <a:solidFill>
                  <a:schemeClr val="tx1"/>
                </a:solidFill>
                <a:effectLst/>
                <a:latin typeface="Tahoma" panose="020B0604030504040204" pitchFamily="34" charset="0"/>
                <a:ea typeface="+mn-ea"/>
                <a:cs typeface="+mn-cs"/>
              </a:rPr>
              <a:t> Memories Guy.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https://www.flickr.com/photos/upnorthmemories/5147038060/</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BY-NC-ND: Attribution-</a:t>
            </a:r>
            <a:r>
              <a:rPr lang="en-US" sz="1200" b="1" i="1" u="sng" kern="1200" dirty="0" err="1">
                <a:solidFill>
                  <a:schemeClr val="tx1"/>
                </a:solidFill>
                <a:effectLst/>
                <a:latin typeface="Tahoma" panose="020B0604030504040204" pitchFamily="34" charset="0"/>
                <a:ea typeface="+mn-ea"/>
                <a:cs typeface="+mn-cs"/>
                <a:hlinkClick r:id="rId4"/>
              </a:rPr>
              <a:t>NonCommercial</a:t>
            </a:r>
            <a:r>
              <a:rPr lang="en-US" sz="1200" b="1" i="1" u="sng" kern="1200" dirty="0">
                <a:solidFill>
                  <a:schemeClr val="tx1"/>
                </a:solidFill>
                <a:effectLst/>
                <a:latin typeface="Tahoma" panose="020B0604030504040204" pitchFamily="34" charset="0"/>
                <a:ea typeface="+mn-ea"/>
                <a:cs typeface="+mn-cs"/>
                <a:hlinkClick r:id="rId4"/>
              </a:rPr>
              <a:t>-</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16</a:t>
            </a:fld>
            <a:endParaRPr lang="en-US" dirty="0"/>
          </a:p>
        </p:txBody>
      </p:sp>
    </p:spTree>
    <p:extLst>
      <p:ext uri="{BB962C8B-B14F-4D97-AF65-F5344CB8AC3E}">
        <p14:creationId xmlns:p14="http://schemas.microsoft.com/office/powerpoint/2010/main" val="55872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17</a:t>
            </a:fld>
            <a:endParaRPr lang="en-US" dirty="0"/>
          </a:p>
        </p:txBody>
      </p:sp>
    </p:spTree>
    <p:extLst>
      <p:ext uri="{BB962C8B-B14F-4D97-AF65-F5344CB8AC3E}">
        <p14:creationId xmlns:p14="http://schemas.microsoft.com/office/powerpoint/2010/main" val="611698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Screenshot LEGO Brand Framework.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18</a:t>
            </a:fld>
            <a:endParaRPr lang="en-US" dirty="0"/>
          </a:p>
        </p:txBody>
      </p:sp>
    </p:spTree>
    <p:extLst>
      <p:ext uri="{BB962C8B-B14F-4D97-AF65-F5344CB8AC3E}">
        <p14:creationId xmlns:p14="http://schemas.microsoft.com/office/powerpoint/2010/main" val="807851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LEGOLAND.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a:t>
            </a:r>
            <a:r>
              <a:rPr lang="en-US" sz="1200" b="0" i="0" kern="1200" dirty="0" err="1">
                <a:solidFill>
                  <a:schemeClr val="tx1"/>
                </a:solidFill>
                <a:effectLst/>
                <a:latin typeface="Tahoma" panose="020B0604030504040204" pitchFamily="34" charset="0"/>
                <a:ea typeface="+mn-ea"/>
                <a:cs typeface="+mn-cs"/>
              </a:rPr>
              <a:t>lisa-skorpion</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https://www.flickr.com/photos/muszka/19991616450/</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BY-ND: Attribution-</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19</a:t>
            </a:fld>
            <a:endParaRPr lang="en-US" dirty="0"/>
          </a:p>
        </p:txBody>
      </p:sp>
    </p:spTree>
    <p:extLst>
      <p:ext uri="{BB962C8B-B14F-4D97-AF65-F5344CB8AC3E}">
        <p14:creationId xmlns:p14="http://schemas.microsoft.com/office/powerpoint/2010/main" val="1258090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20</a:t>
            </a:fld>
            <a:endParaRPr lang="en-US" dirty="0"/>
          </a:p>
        </p:txBody>
      </p:sp>
    </p:spTree>
    <p:extLst>
      <p:ext uri="{BB962C8B-B14F-4D97-AF65-F5344CB8AC3E}">
        <p14:creationId xmlns:p14="http://schemas.microsoft.com/office/powerpoint/2010/main" val="821149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Hello, My Name Is Opportunity.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One Way Stock.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https://www.flickr.com/photos/paulbrigham/8423157044/</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BY-ND: Attribution-</a:t>
            </a:r>
            <a:r>
              <a:rPr lang="en-US" sz="1200" b="1" i="1" u="sng" kern="1200" dirty="0" err="1">
                <a:solidFill>
                  <a:schemeClr val="tx1"/>
                </a:solidFill>
                <a:effectLst/>
                <a:latin typeface="Tahoma" panose="020B0604030504040204" pitchFamily="34" charset="0"/>
                <a:ea typeface="+mn-ea"/>
                <a:cs typeface="+mn-cs"/>
                <a:hlinkClick r:id="rId4"/>
              </a:rPr>
              <a:t>NoDerivatives</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21</a:t>
            </a:fld>
            <a:endParaRPr lang="en-US" dirty="0"/>
          </a:p>
        </p:txBody>
      </p:sp>
    </p:spTree>
    <p:extLst>
      <p:ext uri="{BB962C8B-B14F-4D97-AF65-F5344CB8AC3E}">
        <p14:creationId xmlns:p14="http://schemas.microsoft.com/office/powerpoint/2010/main" val="26476055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Registered Trademark Symbol. </a:t>
            </a:r>
            <a:r>
              <a:rPr lang="en-US" sz="1200" b="1" kern="1200" dirty="0">
                <a:solidFill>
                  <a:schemeClr val="tx1"/>
                </a:solidFill>
                <a:effectLst/>
                <a:latin typeface="Tahoma" panose="020B0604030504040204" pitchFamily="34" charset="0"/>
                <a:ea typeface="+mn-ea"/>
                <a:cs typeface="+mn-cs"/>
              </a:rPr>
              <a:t>Provided by</a:t>
            </a:r>
            <a:r>
              <a:rPr lang="en-US" sz="1200" kern="1200" dirty="0">
                <a:solidFill>
                  <a:schemeClr val="tx1"/>
                </a:solidFill>
                <a:effectLst/>
                <a:latin typeface="Tahoma" panose="020B0604030504040204" pitchFamily="34" charset="0"/>
                <a:ea typeface="+mn-ea"/>
                <a:cs typeface="+mn-cs"/>
              </a:rPr>
              <a:t>: </a:t>
            </a:r>
            <a:r>
              <a:rPr lang="en-US" sz="1200" kern="1200" dirty="0" err="1">
                <a:solidFill>
                  <a:schemeClr val="tx1"/>
                </a:solidFill>
                <a:effectLst/>
                <a:latin typeface="Tahoma" panose="020B0604030504040204" pitchFamily="34" charset="0"/>
                <a:ea typeface="+mn-ea"/>
                <a:cs typeface="+mn-cs"/>
              </a:rPr>
              <a:t>Pixabay</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https://pixabay.com/en/registered-trademark-brand-sign-98574/</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CC0: No Rights Reserved</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23</a:t>
            </a:fld>
            <a:endParaRPr lang="en-US" dirty="0"/>
          </a:p>
        </p:txBody>
      </p:sp>
    </p:spTree>
    <p:extLst>
      <p:ext uri="{BB962C8B-B14F-4D97-AF65-F5344CB8AC3E}">
        <p14:creationId xmlns:p14="http://schemas.microsoft.com/office/powerpoint/2010/main" val="2037090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Screenshot Versace Bright Crystal Perfume.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24</a:t>
            </a:fld>
            <a:endParaRPr lang="en-US" dirty="0"/>
          </a:p>
        </p:txBody>
      </p:sp>
    </p:spTree>
    <p:extLst>
      <p:ext uri="{BB962C8B-B14F-4D97-AF65-F5344CB8AC3E}">
        <p14:creationId xmlns:p14="http://schemas.microsoft.com/office/powerpoint/2010/main" val="1431204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Little Pringle. </a:t>
            </a:r>
            <a:r>
              <a:rPr lang="en-US" sz="1200" b="1" kern="1200" dirty="0">
                <a:solidFill>
                  <a:schemeClr val="tx1"/>
                </a:solidFill>
                <a:effectLst/>
                <a:latin typeface="Tahoma" panose="020B0604030504040204" pitchFamily="34" charset="0"/>
                <a:ea typeface="+mn-ea"/>
                <a:cs typeface="+mn-cs"/>
              </a:rPr>
              <a:t>Authored by</a:t>
            </a:r>
            <a:r>
              <a:rPr lang="en-US" sz="1200" kern="1200" dirty="0">
                <a:solidFill>
                  <a:schemeClr val="tx1"/>
                </a:solidFill>
                <a:effectLst/>
                <a:latin typeface="Tahoma" panose="020B0604030504040204" pitchFamily="34" charset="0"/>
                <a:ea typeface="+mn-ea"/>
                <a:cs typeface="+mn-cs"/>
              </a:rPr>
              <a:t>: Christopher Michel.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https://www.flickr.com/photos/cmichel67/39944369/</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25</a:t>
            </a:fld>
            <a:endParaRPr lang="en-US" dirty="0"/>
          </a:p>
        </p:txBody>
      </p:sp>
    </p:spTree>
    <p:extLst>
      <p:ext uri="{BB962C8B-B14F-4D97-AF65-F5344CB8AC3E}">
        <p14:creationId xmlns:p14="http://schemas.microsoft.com/office/powerpoint/2010/main" val="963590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Reading: Branding. </a:t>
            </a:r>
            <a:r>
              <a:rPr lang="en-US" sz="1200" b="1" i="0" u="none" strike="noStrike" kern="1200" cap="none" dirty="0">
                <a:solidFill>
                  <a:schemeClr val="dk1"/>
                </a:solidFill>
                <a:effectLst/>
                <a:latin typeface="Calibri"/>
                <a:ea typeface="Calibri"/>
                <a:cs typeface="Calibri"/>
                <a:sym typeface="Calibri"/>
              </a:rPr>
              <a:t>Authored by</a:t>
            </a:r>
            <a:r>
              <a:rPr lang="en-US" sz="1200" b="0" i="0" u="none" strike="noStrike" kern="1200" cap="none" dirty="0">
                <a:solidFill>
                  <a:schemeClr val="dk1"/>
                </a:solidFill>
                <a:effectLst/>
                <a:latin typeface="Calibri"/>
                <a:ea typeface="Calibri"/>
                <a:cs typeface="Calibri"/>
                <a:sym typeface="Calibri"/>
              </a:rPr>
              <a:t>: Linda Williams and Lumen Learning.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https://courses.candelalearning.com/masterybusiness2xngcxmasterfall2015/chapter/reading-branding-labeling-and-packaging/</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BY-SA: Attribution-</a:t>
            </a:r>
            <a:r>
              <a:rPr lang="en-US" sz="1200" b="1" i="1" u="sng" strike="noStrike" kern="1200" cap="none" dirty="0" err="1">
                <a:solidFill>
                  <a:schemeClr val="dk1"/>
                </a:solidFill>
                <a:effectLst/>
                <a:latin typeface="Calibri"/>
                <a:ea typeface="Calibri"/>
                <a:cs typeface="Calibri"/>
                <a:sym typeface="Calibri"/>
                <a:hlinkClick r:id="rId4"/>
              </a:rPr>
              <a:t>ShareAlike</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2706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Revision and adaptation.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BY-SA: Attribution-</a:t>
            </a:r>
            <a:r>
              <a:rPr lang="en-US" sz="1200" b="1" i="1" u="sng" kern="1200" dirty="0" err="1">
                <a:solidFill>
                  <a:schemeClr val="tx1"/>
                </a:solidFill>
                <a:effectLst/>
                <a:latin typeface="Tahoma" panose="020B0604030504040204" pitchFamily="34" charset="0"/>
                <a:ea typeface="+mn-ea"/>
                <a:cs typeface="+mn-cs"/>
                <a:hlinkClick r:id="rId3"/>
              </a:rPr>
              <a:t>ShareAlike</a:t>
            </a:r>
            <a:endParaRPr lang="en-US" sz="1200" b="0" i="0" kern="1200" dirty="0">
              <a:solidFill>
                <a:schemeClr val="tx1"/>
              </a:solidFill>
              <a:effectLst/>
              <a:latin typeface="Tahom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Branding.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Linda Williams and Lumen Learning.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4"/>
              </a:rPr>
              <a:t>https://courses.candelalearning.com/masterybusiness2xngcxmasterfall2015/chapter/reading-branding-labeling-and-packaging/</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BY-SA: Attribution-</a:t>
            </a:r>
            <a:r>
              <a:rPr lang="en-US" sz="1200" b="1" i="1" u="sng" kern="1200" dirty="0" err="1">
                <a:solidFill>
                  <a:schemeClr val="tx1"/>
                </a:solidFill>
                <a:effectLst/>
                <a:latin typeface="Tahoma" panose="020B0604030504040204" pitchFamily="34" charset="0"/>
                <a:ea typeface="+mn-ea"/>
                <a:cs typeface="+mn-cs"/>
                <a:hlinkClick r:id="rId3"/>
              </a:rPr>
              <a:t>ShareAlike</a:t>
            </a:r>
            <a:endParaRPr lang="en-US" sz="1200" b="0" i="0" kern="1200">
              <a:solidFill>
                <a:schemeClr val="tx1"/>
              </a:solidFill>
              <a:effectLst/>
              <a:latin typeface="Tahom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Pct val="25000"/>
                <a:buFontTx/>
                <a:buNone/>
                <a:tabLst/>
                <a:defRPr/>
              </a:pPr>
              <a:t>26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018583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Advantages:</a:t>
            </a:r>
            <a:r>
              <a:rPr lang="en-US" baseline="0" dirty="0"/>
              <a:t> Licensing can be very lucrative. Disadvantages: If the other company is not successful it could reflect poorly on the brand. The company that owns the brand has less control over how it is used, although licensing agreements can restrict how a licensed brand is used.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Screenshot Campbell's Star Wars Soup. </a:t>
            </a:r>
            <a:r>
              <a:rPr lang="en-US" sz="1200" b="1" i="0" u="none" strike="noStrike" kern="1200" cap="none" dirty="0">
                <a:solidFill>
                  <a:schemeClr val="dk1"/>
                </a:solidFill>
                <a:effectLst/>
                <a:latin typeface="Calibri"/>
                <a:ea typeface="Calibri"/>
                <a:cs typeface="Calibri"/>
                <a:sym typeface="Calibri"/>
              </a:rPr>
              <a:t>Provided by</a:t>
            </a:r>
            <a:r>
              <a:rPr lang="en-US" sz="1200" b="0" i="0" u="none" strike="noStrike" kern="1200" cap="none" dirty="0">
                <a:solidFill>
                  <a:schemeClr val="dk1"/>
                </a:solidFill>
                <a:effectLst/>
                <a:latin typeface="Calibri"/>
                <a:ea typeface="Calibri"/>
                <a:cs typeface="Calibri"/>
                <a:sym typeface="Calibri"/>
              </a:rPr>
              <a:t>: Lumen Learning.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3"/>
              </a:rPr>
              <a:t>CC BY: Attribution</a:t>
            </a:r>
            <a:endParaRPr lang="en-US" sz="1200" b="0" i="0" u="none" strike="noStrike" kern="1200" cap="none" dirty="0">
              <a:solidFill>
                <a:schemeClr val="dk1"/>
              </a:solidFill>
              <a:effectLst/>
              <a:latin typeface="Calibri"/>
              <a:ea typeface="Calibri"/>
              <a:cs typeface="Calibri"/>
              <a:sym typeface="Calibri"/>
            </a:endParaRPr>
          </a:p>
          <a:p>
            <a:r>
              <a:rPr lang="en-US" sz="1200" b="0" i="0" u="none" strike="noStrike" kern="1200" cap="none" dirty="0">
                <a:solidFill>
                  <a:schemeClr val="dk1"/>
                </a:solidFill>
                <a:effectLst/>
                <a:latin typeface="Calibri"/>
                <a:ea typeface="Calibri"/>
                <a:cs typeface="Calibri"/>
                <a:sym typeface="Calibri"/>
              </a:rPr>
              <a:t>Source: http://www.campbells.com/star-wars/</a:t>
            </a:r>
            <a:endParaRPr lang="en-US" dirty="0"/>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27</a:t>
            </a:fld>
            <a:endParaRPr lang="en-US" dirty="0"/>
          </a:p>
        </p:txBody>
      </p:sp>
    </p:spTree>
    <p:extLst>
      <p:ext uri="{BB962C8B-B14F-4D97-AF65-F5344CB8AC3E}">
        <p14:creationId xmlns:p14="http://schemas.microsoft.com/office/powerpoint/2010/main" val="3360181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t>28</a:t>
            </a:fld>
            <a:endParaRPr lang="en-US" dirty="0"/>
          </a:p>
        </p:txBody>
      </p:sp>
    </p:spTree>
    <p:extLst>
      <p:ext uri="{BB962C8B-B14F-4D97-AF65-F5344CB8AC3E}">
        <p14:creationId xmlns:p14="http://schemas.microsoft.com/office/powerpoint/2010/main" val="108101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Mercedes Benz 500sl 1996. </a:t>
            </a:r>
            <a:r>
              <a:rPr lang="en-US" sz="1200" b="1" i="0" u="none" strike="noStrike" kern="1200" cap="none" dirty="0">
                <a:solidFill>
                  <a:schemeClr val="dk1"/>
                </a:solidFill>
                <a:effectLst/>
                <a:latin typeface="Calibri"/>
                <a:ea typeface="Calibri"/>
                <a:cs typeface="Calibri"/>
                <a:sym typeface="Calibri"/>
              </a:rPr>
              <a:t>Authored by</a:t>
            </a:r>
            <a:r>
              <a:rPr lang="en-US" sz="1200" b="0" i="0" u="none" strike="noStrike" kern="1200" cap="none" dirty="0">
                <a:solidFill>
                  <a:schemeClr val="dk1"/>
                </a:solidFill>
                <a:effectLst/>
                <a:latin typeface="Calibri"/>
                <a:ea typeface="Calibri"/>
                <a:cs typeface="Calibri"/>
                <a:sym typeface="Calibri"/>
              </a:rPr>
              <a:t>: Martin </a:t>
            </a:r>
            <a:r>
              <a:rPr lang="en-US" sz="1200" b="0" i="0" u="none" strike="noStrike" kern="1200" cap="none" dirty="0" err="1">
                <a:solidFill>
                  <a:schemeClr val="dk1"/>
                </a:solidFill>
                <a:effectLst/>
                <a:latin typeface="Calibri"/>
                <a:ea typeface="Calibri"/>
                <a:cs typeface="Calibri"/>
                <a:sym typeface="Calibri"/>
              </a:rPr>
              <a:t>Pettitt</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https://www.flickr.com/photos/mdpettitt/7980662156/</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 Attribution</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9312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effectLst/>
                <a:latin typeface="Calibri"/>
                <a:ea typeface="Calibri"/>
                <a:cs typeface="Calibri"/>
                <a:sym typeface="Calibri"/>
              </a:rPr>
              <a:t>Reading: Branding. </a:t>
            </a:r>
            <a:r>
              <a:rPr lang="en-US" sz="1200" b="1" i="0" u="none" strike="noStrike" kern="1200" cap="none" dirty="0">
                <a:solidFill>
                  <a:schemeClr val="dk1"/>
                </a:solidFill>
                <a:effectLst/>
                <a:latin typeface="Calibri"/>
                <a:ea typeface="Calibri"/>
                <a:cs typeface="Calibri"/>
                <a:sym typeface="Calibri"/>
              </a:rPr>
              <a:t>Authored by</a:t>
            </a:r>
            <a:r>
              <a:rPr lang="en-US" sz="1200" b="0" i="0" u="none" strike="noStrike" kern="1200" cap="none" dirty="0">
                <a:solidFill>
                  <a:schemeClr val="dk1"/>
                </a:solidFill>
                <a:effectLst/>
                <a:latin typeface="Calibri"/>
                <a:ea typeface="Calibri"/>
                <a:cs typeface="Calibri"/>
                <a:sym typeface="Calibri"/>
              </a:rPr>
              <a:t>: Linda Williams and Lumen Learning. </a:t>
            </a:r>
            <a:r>
              <a:rPr lang="en-US" sz="1200" b="1" i="0" u="none" strike="noStrike" kern="1200" cap="none" dirty="0">
                <a:solidFill>
                  <a:schemeClr val="dk1"/>
                </a:solidFill>
                <a:effectLst/>
                <a:latin typeface="Calibri"/>
                <a:ea typeface="Calibri"/>
                <a:cs typeface="Calibri"/>
                <a:sym typeface="Calibri"/>
              </a:rPr>
              <a:t>Located at</a:t>
            </a:r>
            <a:r>
              <a:rPr lang="en-US" sz="1200" b="0" i="0" u="none" strike="noStrike" kern="1200" cap="none" dirty="0">
                <a:solidFill>
                  <a:schemeClr val="dk1"/>
                </a:solidFill>
                <a:effectLst/>
                <a:latin typeface="Calibri"/>
                <a:ea typeface="Calibri"/>
                <a:cs typeface="Calibri"/>
                <a:sym typeface="Calibri"/>
              </a:rPr>
              <a:t>: </a:t>
            </a:r>
            <a:r>
              <a:rPr lang="en-US" sz="1200" b="1" i="0" u="sng" strike="noStrike" kern="1200" cap="none" dirty="0">
                <a:solidFill>
                  <a:schemeClr val="dk1"/>
                </a:solidFill>
                <a:effectLst/>
                <a:latin typeface="Calibri"/>
                <a:ea typeface="Calibri"/>
                <a:cs typeface="Calibri"/>
                <a:sym typeface="Calibri"/>
                <a:hlinkClick r:id="rId3"/>
              </a:rPr>
              <a:t>https://courses.candelalearning.com/masterybusiness2xngcxmasterfall2015/chapter/reading-branding-labeling-and-packaging/</a:t>
            </a:r>
            <a:r>
              <a:rPr lang="en-US" sz="1200" b="0" i="0" u="none" strike="noStrike" kern="1200" cap="none" dirty="0">
                <a:solidFill>
                  <a:schemeClr val="dk1"/>
                </a:solidFill>
                <a:effectLst/>
                <a:latin typeface="Calibri"/>
                <a:ea typeface="Calibri"/>
                <a:cs typeface="Calibri"/>
                <a:sym typeface="Calibri"/>
              </a:rPr>
              <a:t>. </a:t>
            </a:r>
            <a:r>
              <a:rPr lang="en-US" sz="1200" b="1" i="0" u="none" strike="noStrike" kern="1200" cap="none" dirty="0">
                <a:solidFill>
                  <a:schemeClr val="dk1"/>
                </a:solidFill>
                <a:effectLst/>
                <a:latin typeface="Calibri"/>
                <a:ea typeface="Calibri"/>
                <a:cs typeface="Calibri"/>
                <a:sym typeface="Calibri"/>
              </a:rPr>
              <a:t>License</a:t>
            </a:r>
            <a:r>
              <a:rPr lang="en-US" sz="1200" b="0" i="0" u="none" strike="noStrike" kern="1200" cap="none" dirty="0">
                <a:solidFill>
                  <a:schemeClr val="dk1"/>
                </a:solidFill>
                <a:effectLst/>
                <a:latin typeface="Calibri"/>
                <a:ea typeface="Calibri"/>
                <a:cs typeface="Calibri"/>
                <a:sym typeface="Calibri"/>
              </a:rPr>
              <a:t>: </a:t>
            </a:r>
            <a:r>
              <a:rPr lang="en-US" sz="1200" b="1" i="1" u="sng" strike="noStrike" kern="1200" cap="none" dirty="0">
                <a:solidFill>
                  <a:schemeClr val="dk1"/>
                </a:solidFill>
                <a:effectLst/>
                <a:latin typeface="Calibri"/>
                <a:ea typeface="Calibri"/>
                <a:cs typeface="Calibri"/>
                <a:sym typeface="Calibri"/>
                <a:hlinkClick r:id="rId4"/>
              </a:rPr>
              <a:t>CC BY-SA: Attribution-</a:t>
            </a:r>
            <a:r>
              <a:rPr lang="en-US" sz="1200" b="1" i="1" u="sng" strike="noStrike" kern="1200" cap="none" dirty="0" err="1">
                <a:solidFill>
                  <a:schemeClr val="dk1"/>
                </a:solidFill>
                <a:effectLst/>
                <a:latin typeface="Calibri"/>
                <a:ea typeface="Calibri"/>
                <a:cs typeface="Calibri"/>
                <a:sym typeface="Calibri"/>
                <a:hlinkClick r:id="rId4"/>
              </a:rPr>
              <a:t>ShareAlike</a:t>
            </a:r>
            <a:endParaRPr lang="en-US" sz="1200" b="0" i="0" u="none" strike="noStrike" kern="1200" cap="none" dirty="0">
              <a:solidFill>
                <a:schemeClr val="dk1"/>
              </a:solidFill>
              <a:effectLst/>
              <a:latin typeface="Calibri"/>
              <a:ea typeface="Calibri"/>
              <a:cs typeface="Calibri"/>
              <a:sym typeface="Calibri"/>
            </a:endParaRP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1512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kern="1200" dirty="0">
                <a:solidFill>
                  <a:schemeClr val="tx1"/>
                </a:solidFill>
                <a:effectLst/>
                <a:latin typeface="Tahoma" panose="020B0604030504040204" pitchFamily="34" charset="0"/>
                <a:ea typeface="+mn-ea"/>
                <a:cs typeface="+mn-cs"/>
              </a:rPr>
              <a:t>Coffee Art in 3D. </a:t>
            </a:r>
            <a:r>
              <a:rPr lang="en-US" sz="1200" b="1" kern="1200" dirty="0">
                <a:solidFill>
                  <a:schemeClr val="tx1"/>
                </a:solidFill>
                <a:effectLst/>
                <a:latin typeface="Tahoma" panose="020B0604030504040204" pitchFamily="34" charset="0"/>
                <a:ea typeface="+mn-ea"/>
                <a:cs typeface="+mn-cs"/>
              </a:rPr>
              <a:t>Authored by</a:t>
            </a:r>
            <a:r>
              <a:rPr lang="en-US" sz="1200" kern="1200" dirty="0">
                <a:solidFill>
                  <a:schemeClr val="tx1"/>
                </a:solidFill>
                <a:effectLst/>
                <a:latin typeface="Tahoma" panose="020B0604030504040204" pitchFamily="34" charset="0"/>
                <a:ea typeface="+mn-ea"/>
                <a:cs typeface="+mn-cs"/>
              </a:rPr>
              <a:t>: JC Awe. </a:t>
            </a:r>
            <a:r>
              <a:rPr lang="en-US" sz="1200" b="1" kern="1200" dirty="0">
                <a:solidFill>
                  <a:schemeClr val="tx1"/>
                </a:solidFill>
                <a:effectLst/>
                <a:latin typeface="Tahoma" panose="020B0604030504040204" pitchFamily="34" charset="0"/>
                <a:ea typeface="+mn-ea"/>
                <a:cs typeface="+mn-cs"/>
              </a:rPr>
              <a:t>Located at</a:t>
            </a:r>
            <a:r>
              <a:rPr lang="en-US" sz="1200" kern="1200" dirty="0">
                <a:solidFill>
                  <a:schemeClr val="tx1"/>
                </a:solidFill>
                <a:effectLst/>
                <a:latin typeface="Tahoma" panose="020B0604030504040204" pitchFamily="34" charset="0"/>
                <a:ea typeface="+mn-ea"/>
                <a:cs typeface="+mn-cs"/>
              </a:rPr>
              <a:t>: </a:t>
            </a:r>
            <a:r>
              <a:rPr lang="en-US" sz="1200" b="1" u="sng" kern="1200" dirty="0">
                <a:solidFill>
                  <a:schemeClr val="tx1"/>
                </a:solidFill>
                <a:effectLst/>
                <a:latin typeface="Tahoma" panose="020B0604030504040204" pitchFamily="34" charset="0"/>
                <a:ea typeface="+mn-ea"/>
                <a:cs typeface="+mn-cs"/>
                <a:hlinkClick r:id="rId3"/>
              </a:rPr>
              <a:t>https://www.flickr.com/photos/qqjawe/8452733327/</a:t>
            </a:r>
            <a:r>
              <a:rPr lang="en-US" sz="1200" kern="1200" dirty="0">
                <a:solidFill>
                  <a:schemeClr val="tx1"/>
                </a:solidFill>
                <a:effectLst/>
                <a:latin typeface="Tahoma" panose="020B0604030504040204" pitchFamily="34" charset="0"/>
                <a:ea typeface="+mn-ea"/>
                <a:cs typeface="+mn-cs"/>
              </a:rPr>
              <a:t>. </a:t>
            </a:r>
            <a:r>
              <a:rPr lang="en-US" sz="1200" b="1" kern="1200" dirty="0">
                <a:solidFill>
                  <a:schemeClr val="tx1"/>
                </a:solidFill>
                <a:effectLst/>
                <a:latin typeface="Tahoma" panose="020B0604030504040204" pitchFamily="34" charset="0"/>
                <a:ea typeface="+mn-ea"/>
                <a:cs typeface="+mn-cs"/>
              </a:rPr>
              <a:t>License</a:t>
            </a:r>
            <a:r>
              <a:rPr lang="en-US" sz="120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endParaRPr lang="en-US" sz="1200" kern="1200" dirty="0">
              <a:solidFill>
                <a:schemeClr val="tx1"/>
              </a:solidFill>
              <a:effectLst/>
              <a:latin typeface="Tahoma" panose="020B0604030504040204" pitchFamily="34" charset="0"/>
              <a:ea typeface="+mn-ea"/>
              <a:cs typeface="+mn-cs"/>
            </a:endParaRPr>
          </a:p>
          <a:p>
            <a:r>
              <a:rPr lang="en-US" sz="1200" b="0" i="0" kern="1200" dirty="0">
                <a:solidFill>
                  <a:schemeClr val="tx1"/>
                </a:solidFill>
                <a:effectLst/>
                <a:latin typeface="Tahoma" panose="020B0604030504040204" pitchFamily="34" charset="0"/>
                <a:ea typeface="+mn-ea"/>
                <a:cs typeface="+mn-cs"/>
              </a:rPr>
              <a:t/>
            </a:r>
            <a:br>
              <a:rPr lang="en-US" sz="1200" b="0" i="0" kern="1200" dirty="0">
                <a:solidFill>
                  <a:schemeClr val="tx1"/>
                </a:solidFill>
                <a:effectLst/>
                <a:latin typeface="Tahoma" panose="020B0604030504040204" pitchFamily="34" charset="0"/>
                <a:ea typeface="+mn-ea"/>
                <a:cs typeface="+mn-cs"/>
              </a:rPr>
            </a:br>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6</a:t>
            </a:fld>
            <a:endParaRPr lang="en-US" dirty="0"/>
          </a:p>
        </p:txBody>
      </p:sp>
    </p:spTree>
    <p:extLst>
      <p:ext uri="{BB962C8B-B14F-4D97-AF65-F5344CB8AC3E}">
        <p14:creationId xmlns:p14="http://schemas.microsoft.com/office/powerpoint/2010/main" val="1585569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Screenshot </a:t>
            </a:r>
            <a:r>
              <a:rPr lang="en-US" sz="1200" b="0" i="0" kern="1200" dirty="0" err="1">
                <a:solidFill>
                  <a:schemeClr val="tx1"/>
                </a:solidFill>
                <a:effectLst/>
                <a:latin typeface="Tahoma" panose="020B0604030504040204" pitchFamily="34" charset="0"/>
                <a:ea typeface="+mn-ea"/>
                <a:cs typeface="+mn-cs"/>
              </a:rPr>
              <a:t>Geico</a:t>
            </a:r>
            <a:r>
              <a:rPr lang="en-US" sz="1200" b="0" i="0" kern="1200" dirty="0">
                <a:solidFill>
                  <a:schemeClr val="tx1"/>
                </a:solidFill>
                <a:effectLst/>
                <a:latin typeface="Tahoma" panose="020B0604030504040204" pitchFamily="34" charset="0"/>
                <a:ea typeface="+mn-ea"/>
                <a:cs typeface="+mn-cs"/>
              </a:rPr>
              <a:t> Gecko.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3"/>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7</a:t>
            </a:fld>
            <a:endParaRPr lang="en-US" dirty="0"/>
          </a:p>
        </p:txBody>
      </p:sp>
    </p:spTree>
    <p:extLst>
      <p:ext uri="{BB962C8B-B14F-4D97-AF65-F5344CB8AC3E}">
        <p14:creationId xmlns:p14="http://schemas.microsoft.com/office/powerpoint/2010/main" val="2803634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Source: </a:t>
            </a:r>
            <a:r>
              <a:rPr lang="en-US" sz="1200" b="1" i="0" u="sng" kern="1200" dirty="0">
                <a:solidFill>
                  <a:schemeClr val="tx1"/>
                </a:solidFill>
                <a:effectLst/>
                <a:latin typeface="Tahoma" panose="020B0604030504040204" pitchFamily="34" charset="0"/>
                <a:ea typeface="+mn-ea"/>
                <a:cs typeface="+mn-cs"/>
                <a:hlinkClick r:id="rId3"/>
              </a:rPr>
              <a:t>http://young-rubicam.de/tools-wissen/tools/brandasset-valuator/?lang=en</a:t>
            </a:r>
            <a:r>
              <a:rPr lang="en-US" sz="1200" b="1" i="0" u="sng" kern="1200" dirty="0">
                <a:solidFill>
                  <a:schemeClr val="tx1"/>
                </a:solidFill>
                <a:effectLst/>
                <a:latin typeface="Tahoma" panose="020B0604030504040204" pitchFamily="34" charset="0"/>
                <a:ea typeface="+mn-ea"/>
                <a:cs typeface="+mn-cs"/>
              </a:rPr>
              <a:t>  </a:t>
            </a:r>
            <a:r>
              <a:rPr lang="en-US" sz="1200" b="0" i="0" kern="1200" dirty="0">
                <a:solidFill>
                  <a:schemeClr val="tx1"/>
                </a:solidFill>
                <a:effectLst/>
                <a:latin typeface="Tahoma" panose="020B0604030504040204" pitchFamily="34" charset="0"/>
                <a:ea typeface="+mn-ea"/>
                <a:cs typeface="+mn-cs"/>
              </a:rPr>
              <a:t>Screenshot Power Grid.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Lumen Learning.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10</a:t>
            </a:fld>
            <a:endParaRPr lang="en-US" dirty="0"/>
          </a:p>
        </p:txBody>
      </p:sp>
    </p:spTree>
    <p:extLst>
      <p:ext uri="{BB962C8B-B14F-4D97-AF65-F5344CB8AC3E}">
        <p14:creationId xmlns:p14="http://schemas.microsoft.com/office/powerpoint/2010/main" val="261290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Coco Chanel 2011 . </a:t>
            </a:r>
            <a:r>
              <a:rPr lang="en-US" sz="1200" b="1" i="0" kern="1200" dirty="0">
                <a:solidFill>
                  <a:schemeClr val="tx1"/>
                </a:solidFill>
                <a:effectLst/>
                <a:latin typeface="Tahoma" panose="020B0604030504040204" pitchFamily="34" charset="0"/>
                <a:ea typeface="+mn-ea"/>
                <a:cs typeface="+mn-cs"/>
              </a:rPr>
              <a:t>Authored by</a:t>
            </a:r>
            <a:r>
              <a:rPr lang="en-US" sz="1200" b="0" i="0" kern="1200" dirty="0">
                <a:solidFill>
                  <a:schemeClr val="tx1"/>
                </a:solidFill>
                <a:effectLst/>
                <a:latin typeface="Tahoma" panose="020B0604030504040204" pitchFamily="34" charset="0"/>
                <a:ea typeface="+mn-ea"/>
                <a:cs typeface="+mn-cs"/>
              </a:rPr>
              <a:t>: Christopher </a:t>
            </a:r>
            <a:r>
              <a:rPr lang="en-US" sz="1200" b="0" i="0" kern="1200" dirty="0" err="1">
                <a:solidFill>
                  <a:schemeClr val="tx1"/>
                </a:solidFill>
                <a:effectLst/>
                <a:latin typeface="Tahoma" panose="020B0604030504040204" pitchFamily="34" charset="0"/>
                <a:ea typeface="+mn-ea"/>
                <a:cs typeface="+mn-cs"/>
              </a:rPr>
              <a:t>Dombres</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https://www.flickr.com/photos/christopherdombres/6629335105/</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1" i="1" u="sng" kern="1200" dirty="0">
                <a:solidFill>
                  <a:schemeClr val="tx1"/>
                </a:solidFill>
                <a:effectLst/>
                <a:latin typeface="Tahoma" panose="020B0604030504040204" pitchFamily="34" charset="0"/>
                <a:ea typeface="+mn-ea"/>
                <a:cs typeface="+mn-cs"/>
                <a:hlinkClick r:id="rId4"/>
              </a:rPr>
              <a:t>CC BY: Attribution</a:t>
            </a:r>
            <a:endParaRPr lang="en-US" sz="1200" b="0" i="0" kern="1200" dirty="0">
              <a:solidFill>
                <a:schemeClr val="tx1"/>
              </a:solidFill>
              <a:effectLst/>
              <a:latin typeface="Tahoma" panose="020B060403050404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11</a:t>
            </a:fld>
            <a:endParaRPr lang="en-US" dirty="0"/>
          </a:p>
        </p:txBody>
      </p:sp>
    </p:spTree>
    <p:extLst>
      <p:ext uri="{BB962C8B-B14F-4D97-AF65-F5344CB8AC3E}">
        <p14:creationId xmlns:p14="http://schemas.microsoft.com/office/powerpoint/2010/main" val="2900279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Tahoma" panose="020B0604030504040204" pitchFamily="34" charset="0"/>
                <a:ea typeface="+mn-ea"/>
                <a:cs typeface="+mn-cs"/>
              </a:rPr>
              <a:t>Energizer Bunny. </a:t>
            </a:r>
            <a:r>
              <a:rPr lang="en-US" sz="1200" b="1" i="0" kern="1200" dirty="0">
                <a:solidFill>
                  <a:schemeClr val="tx1"/>
                </a:solidFill>
                <a:effectLst/>
                <a:latin typeface="Tahoma" panose="020B0604030504040204" pitchFamily="34" charset="0"/>
                <a:ea typeface="+mn-ea"/>
                <a:cs typeface="+mn-cs"/>
              </a:rPr>
              <a:t>Provided by</a:t>
            </a:r>
            <a:r>
              <a:rPr lang="en-US" sz="1200" b="0" i="0" kern="1200" dirty="0">
                <a:solidFill>
                  <a:schemeClr val="tx1"/>
                </a:solidFill>
                <a:effectLst/>
                <a:latin typeface="Tahoma" panose="020B0604030504040204" pitchFamily="34" charset="0"/>
                <a:ea typeface="+mn-ea"/>
                <a:cs typeface="+mn-cs"/>
              </a:rPr>
              <a:t>: Energizer. </a:t>
            </a:r>
            <a:r>
              <a:rPr lang="en-US" sz="1200" b="1" i="0" kern="1200" dirty="0">
                <a:solidFill>
                  <a:schemeClr val="tx1"/>
                </a:solidFill>
                <a:effectLst/>
                <a:latin typeface="Tahoma" panose="020B0604030504040204" pitchFamily="34" charset="0"/>
                <a:ea typeface="+mn-ea"/>
                <a:cs typeface="+mn-cs"/>
              </a:rPr>
              <a:t>Located at</a:t>
            </a:r>
            <a:r>
              <a:rPr lang="en-US" sz="1200" b="0" i="0" kern="1200" dirty="0">
                <a:solidFill>
                  <a:schemeClr val="tx1"/>
                </a:solidFill>
                <a:effectLst/>
                <a:latin typeface="Tahoma" panose="020B0604030504040204" pitchFamily="34" charset="0"/>
                <a:ea typeface="+mn-ea"/>
                <a:cs typeface="+mn-cs"/>
              </a:rPr>
              <a:t>: </a:t>
            </a:r>
            <a:r>
              <a:rPr lang="en-US" sz="1200" b="1" i="0" u="sng" kern="1200" dirty="0">
                <a:solidFill>
                  <a:schemeClr val="tx1"/>
                </a:solidFill>
                <a:effectLst/>
                <a:latin typeface="Tahoma" panose="020B0604030504040204" pitchFamily="34" charset="0"/>
                <a:ea typeface="+mn-ea"/>
                <a:cs typeface="+mn-cs"/>
                <a:hlinkClick r:id="rId3"/>
              </a:rPr>
              <a:t>https://en.wikipedia.org/wiki/File:Energizer_Bunny.png</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a:t>
            </a:r>
            <a:r>
              <a:rPr lang="en-US" sz="1200" b="0" i="0" kern="1200" dirty="0">
                <a:solidFill>
                  <a:schemeClr val="tx1"/>
                </a:solidFill>
                <a:effectLst/>
                <a:latin typeface="Tahoma" panose="020B0604030504040204" pitchFamily="34" charset="0"/>
                <a:ea typeface="+mn-ea"/>
                <a:cs typeface="+mn-cs"/>
              </a:rPr>
              <a:t>: </a:t>
            </a:r>
            <a:r>
              <a:rPr lang="en-US" sz="1200" b="0" i="1" kern="1200" dirty="0">
                <a:solidFill>
                  <a:schemeClr val="tx1"/>
                </a:solidFill>
                <a:effectLst/>
                <a:latin typeface="Tahoma" panose="020B0604030504040204" pitchFamily="34" charset="0"/>
                <a:ea typeface="+mn-ea"/>
                <a:cs typeface="+mn-cs"/>
              </a:rPr>
              <a:t>All Rights Reserved</a:t>
            </a:r>
            <a:r>
              <a:rPr lang="en-US" sz="1200" b="0" i="0" kern="1200" dirty="0">
                <a:solidFill>
                  <a:schemeClr val="tx1"/>
                </a:solidFill>
                <a:effectLst/>
                <a:latin typeface="Tahoma" panose="020B0604030504040204" pitchFamily="34" charset="0"/>
                <a:ea typeface="+mn-ea"/>
                <a:cs typeface="+mn-cs"/>
              </a:rPr>
              <a:t>. </a:t>
            </a:r>
            <a:r>
              <a:rPr lang="en-US" sz="1200" b="1" i="0" kern="1200" dirty="0">
                <a:solidFill>
                  <a:schemeClr val="tx1"/>
                </a:solidFill>
                <a:effectLst/>
                <a:latin typeface="Tahoma" panose="020B0604030504040204" pitchFamily="34" charset="0"/>
                <a:ea typeface="+mn-ea"/>
                <a:cs typeface="+mn-cs"/>
              </a:rPr>
              <a:t>License Terms</a:t>
            </a:r>
            <a:r>
              <a:rPr lang="en-US" sz="1200" b="0" i="0" kern="1200" dirty="0">
                <a:solidFill>
                  <a:schemeClr val="tx1"/>
                </a:solidFill>
                <a:effectLst/>
                <a:latin typeface="Tahoma" panose="020B0604030504040204" pitchFamily="34" charset="0"/>
                <a:ea typeface="+mn-ea"/>
                <a:cs typeface="+mn-cs"/>
              </a:rPr>
              <a:t>: Qualifies as fair use under U.S. copyright law</a:t>
            </a:r>
          </a:p>
          <a:p>
            <a:endParaRPr lang="en-US" dirty="0"/>
          </a:p>
        </p:txBody>
      </p:sp>
      <p:sp>
        <p:nvSpPr>
          <p:cNvPr id="4" name="Slide Number Placeholder 3"/>
          <p:cNvSpPr>
            <a:spLocks noGrp="1"/>
          </p:cNvSpPr>
          <p:nvPr>
            <p:ph type="sldNum" sz="quarter" idx="10"/>
          </p:nvPr>
        </p:nvSpPr>
        <p:spPr/>
        <p:txBody>
          <a:bodyPr/>
          <a:lstStyle/>
          <a:p>
            <a:fld id="{B1E6DF9A-4138-4CE9-A2AE-AB9413786FF0}" type="slidenum">
              <a:rPr lang="en-US" smtClean="0"/>
              <a:pPr/>
              <a:t>12</a:t>
            </a:fld>
            <a:endParaRPr lang="en-US" dirty="0"/>
          </a:p>
        </p:txBody>
      </p:sp>
    </p:spTree>
    <p:extLst>
      <p:ext uri="{BB962C8B-B14F-4D97-AF65-F5344CB8AC3E}">
        <p14:creationId xmlns:p14="http://schemas.microsoft.com/office/powerpoint/2010/main" val="1923301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atin typeface="Tahoma" panose="020B060403050404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336792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94421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lvl1pPr>
              <a:defRPr>
                <a:latin typeface="Tahoma" panose="020B060403050404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1" y="365125"/>
            <a:ext cx="5800725" cy="5811838"/>
          </a:xfrm>
        </p:spPr>
        <p:txBody>
          <a:bodyPr vert="eaVert"/>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3780730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5"/>
        <p:cNvGrpSpPr/>
        <p:nvPr/>
      </p:nvGrpSpPr>
      <p:grpSpPr>
        <a:xfrm>
          <a:off x="0" y="0"/>
          <a:ext cx="0" cy="0"/>
          <a:chOff x="0" y="0"/>
          <a:chExt cx="0" cy="0"/>
        </a:xfrm>
      </p:grpSpPr>
      <p:sp>
        <p:nvSpPr>
          <p:cNvPr id="16" name="Shape 16"/>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Gill Sans"/>
              <a:buNone/>
              <a:defRPr sz="44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Shape 17"/>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Tahoma" panose="020B0604030504040204" pitchFamily="34" charset="0"/>
                <a:ea typeface="Tahoma" panose="020B0604030504040204" pitchFamily="34" charset="0"/>
                <a:cs typeface="Tahoma" panose="020B0604030504040204" pitchFamily="34" charset="0"/>
                <a:sym typeface="Gill Sans"/>
              </a:defRPr>
            </a:lvl1pPr>
            <a:lvl2pPr marL="457200" marR="0" lvl="1" indent="0" algn="ctr" rtl="0">
              <a:spcBef>
                <a:spcPts val="560"/>
              </a:spcBef>
              <a:buClr>
                <a:srgbClr val="888888"/>
              </a:buClr>
              <a:buFont typeface="Arial"/>
              <a:buNone/>
              <a:defRPr sz="2800" b="0" i="0" u="none" strike="noStrike" cap="none">
                <a:solidFill>
                  <a:srgbClr val="888888"/>
                </a:solidFill>
                <a:latin typeface="Gill Sans"/>
                <a:ea typeface="Gill Sans"/>
                <a:cs typeface="Gill Sans"/>
                <a:sym typeface="Gill Sans"/>
              </a:defRPr>
            </a:lvl2pPr>
            <a:lvl3pPr marL="914400" marR="0" lvl="2" indent="0" algn="ctr" rtl="0">
              <a:spcBef>
                <a:spcPts val="480"/>
              </a:spcBef>
              <a:buClr>
                <a:srgbClr val="888888"/>
              </a:buClr>
              <a:buFont typeface="Arial"/>
              <a:buNone/>
              <a:defRPr sz="2400" b="0" i="0" u="none" strike="noStrike" cap="none">
                <a:solidFill>
                  <a:srgbClr val="888888"/>
                </a:solidFill>
                <a:latin typeface="Gill Sans"/>
                <a:ea typeface="Gill Sans"/>
                <a:cs typeface="Gill Sans"/>
                <a:sym typeface="Gill Sans"/>
              </a:defRPr>
            </a:lvl3pPr>
            <a:lvl4pPr marL="1371600" marR="0" lvl="3" indent="0" algn="ctr" rtl="0">
              <a:spcBef>
                <a:spcPts val="400"/>
              </a:spcBef>
              <a:buClr>
                <a:srgbClr val="888888"/>
              </a:buClr>
              <a:buFont typeface="Arial"/>
              <a:buNone/>
              <a:defRPr sz="2000" b="0" i="0" u="none" strike="noStrike" cap="none">
                <a:solidFill>
                  <a:srgbClr val="888888"/>
                </a:solidFill>
                <a:latin typeface="Gill Sans"/>
                <a:ea typeface="Gill Sans"/>
                <a:cs typeface="Gill Sans"/>
                <a:sym typeface="Gill Sans"/>
              </a:defRPr>
            </a:lvl4pPr>
            <a:lvl5pPr marL="1828800" marR="0" lvl="4" indent="0" algn="ctr" rtl="0">
              <a:spcBef>
                <a:spcPts val="400"/>
              </a:spcBef>
              <a:buClr>
                <a:srgbClr val="888888"/>
              </a:buClr>
              <a:buFont typeface="Arial"/>
              <a:buNone/>
              <a:defRPr sz="2000" b="0" i="0" u="none" strike="noStrike" cap="none">
                <a:solidFill>
                  <a:srgbClr val="888888"/>
                </a:solidFill>
                <a:latin typeface="Gill Sans"/>
                <a:ea typeface="Gill Sans"/>
                <a:cs typeface="Gill Sans"/>
                <a:sym typeface="Gill Sans"/>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dirty="0"/>
          </a:p>
        </p:txBody>
      </p:sp>
      <p:sp>
        <p:nvSpPr>
          <p:cNvPr id="18" name="Shape 18"/>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99363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Gill Sans"/>
              <a:buNone/>
              <a:defRPr sz="36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3" name="Shape 23"/>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24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Gill Sans"/>
                <a:ea typeface="Gill Sans"/>
                <a:cs typeface="Gill Sans"/>
                <a:sym typeface="Gill Sans"/>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Gill Sans"/>
                <a:ea typeface="Gill Sans"/>
                <a:cs typeface="Gill Sans"/>
                <a:sym typeface="Gill Sans"/>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24" name="Shape 24"/>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488962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Gill Sans"/>
              <a:buNone/>
              <a:defRPr sz="4000" b="1"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9" name="Shape 29"/>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marR="0" lvl="0" indent="0" algn="l" rtl="0">
              <a:spcBef>
                <a:spcPts val="400"/>
              </a:spcBef>
              <a:buClr>
                <a:srgbClr val="888888"/>
              </a:buClr>
              <a:buFont typeface="Arial"/>
              <a:buNone/>
              <a:defRPr sz="2000" b="0" i="0" u="none" strike="noStrike" cap="none">
                <a:solidFill>
                  <a:srgbClr val="888888"/>
                </a:solidFill>
                <a:latin typeface="Tahoma" panose="020B0604030504040204" pitchFamily="34" charset="0"/>
                <a:ea typeface="Tahoma" panose="020B0604030504040204" pitchFamily="34" charset="0"/>
                <a:cs typeface="Tahoma" panose="020B0604030504040204" pitchFamily="34" charset="0"/>
                <a:sym typeface="Gill Sans"/>
              </a:defRPr>
            </a:lvl1pPr>
            <a:lvl2pPr marL="457200" marR="0" lvl="1" indent="0" algn="l" rtl="0">
              <a:spcBef>
                <a:spcPts val="360"/>
              </a:spcBef>
              <a:buClr>
                <a:srgbClr val="888888"/>
              </a:buClr>
              <a:buFont typeface="Arial"/>
              <a:buNone/>
              <a:defRPr sz="1800" b="0" i="0" u="none" strike="noStrike" cap="none">
                <a:solidFill>
                  <a:srgbClr val="888888"/>
                </a:solidFill>
                <a:latin typeface="Gill Sans"/>
                <a:ea typeface="Gill Sans"/>
                <a:cs typeface="Gill Sans"/>
                <a:sym typeface="Gill Sans"/>
              </a:defRPr>
            </a:lvl2pPr>
            <a:lvl3pPr marL="914400" marR="0" lvl="2" indent="0" algn="l" rtl="0">
              <a:spcBef>
                <a:spcPts val="320"/>
              </a:spcBef>
              <a:buClr>
                <a:srgbClr val="888888"/>
              </a:buClr>
              <a:buFont typeface="Arial"/>
              <a:buNone/>
              <a:defRPr sz="1600" b="0" i="0" u="none" strike="noStrike" cap="none">
                <a:solidFill>
                  <a:srgbClr val="888888"/>
                </a:solidFill>
                <a:latin typeface="Gill Sans"/>
                <a:ea typeface="Gill Sans"/>
                <a:cs typeface="Gill Sans"/>
                <a:sym typeface="Gill Sans"/>
              </a:defRPr>
            </a:lvl3pPr>
            <a:lvl4pPr marL="1371600" marR="0" lvl="3" indent="0" algn="l" rtl="0">
              <a:spcBef>
                <a:spcPts val="280"/>
              </a:spcBef>
              <a:buClr>
                <a:srgbClr val="888888"/>
              </a:buClr>
              <a:buFont typeface="Arial"/>
              <a:buNone/>
              <a:defRPr sz="1400" b="0" i="0" u="none" strike="noStrike" cap="none">
                <a:solidFill>
                  <a:srgbClr val="888888"/>
                </a:solidFill>
                <a:latin typeface="Gill Sans"/>
                <a:ea typeface="Gill Sans"/>
                <a:cs typeface="Gill Sans"/>
                <a:sym typeface="Gill Sans"/>
              </a:defRPr>
            </a:lvl4pPr>
            <a:lvl5pPr marL="1828800" marR="0" lvl="4" indent="0" algn="l" rtl="0">
              <a:spcBef>
                <a:spcPts val="280"/>
              </a:spcBef>
              <a:buClr>
                <a:srgbClr val="888888"/>
              </a:buClr>
              <a:buFont typeface="Arial"/>
              <a:buNone/>
              <a:defRPr sz="1400" b="0" i="0" u="none" strike="noStrike" cap="none">
                <a:solidFill>
                  <a:srgbClr val="888888"/>
                </a:solidFill>
                <a:latin typeface="Gill Sans"/>
                <a:ea typeface="Gill Sans"/>
                <a:cs typeface="Gill Sans"/>
                <a:sym typeface="Gill Sans"/>
              </a:defRPr>
            </a:lvl5pPr>
            <a:lvl6pPr marL="2286000" marR="0" lvl="5"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6pPr>
            <a:lvl7pPr marL="2743200" marR="0" lvl="6"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7pPr>
            <a:lvl8pPr marL="3200400" marR="0" lvl="7"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8pPr>
            <a:lvl9pPr marL="3657600" marR="0" lvl="8" indent="0" algn="l" rtl="0">
              <a:spcBef>
                <a:spcPts val="280"/>
              </a:spcBef>
              <a:buClr>
                <a:srgbClr val="888888"/>
              </a:buClr>
              <a:buFont typeface="Arial"/>
              <a:buNone/>
              <a:defRPr sz="1400" b="0" i="0" u="none" strike="noStrike" cap="none">
                <a:solidFill>
                  <a:srgbClr val="888888"/>
                </a:solidFill>
                <a:latin typeface="Calibri"/>
                <a:ea typeface="Calibri"/>
                <a:cs typeface="Calibri"/>
                <a:sym typeface="Calibri"/>
              </a:defRPr>
            </a:lvl9pPr>
          </a:lstStyle>
          <a:p>
            <a:endParaRPr dirty="0"/>
          </a:p>
        </p:txBody>
      </p:sp>
      <p:sp>
        <p:nvSpPr>
          <p:cNvPr id="30" name="Shape 30"/>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1125909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Gill Sans"/>
              <a:buNone/>
              <a:defRPr sz="36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51" name="Shape 51"/>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415285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4"/>
        <p:cNvGrpSpPr/>
        <p:nvPr/>
      </p:nvGrpSpPr>
      <p:grpSpPr>
        <a:xfrm>
          <a:off x="0" y="0"/>
          <a:ext cx="0" cy="0"/>
          <a:chOff x="0" y="0"/>
          <a:chExt cx="0" cy="0"/>
        </a:xfrm>
      </p:grpSpPr>
      <p:sp>
        <p:nvSpPr>
          <p:cNvPr id="55" name="Shape 55"/>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689466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Gill Sans"/>
              <a:buNone/>
              <a:defRPr sz="2000" b="1"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60" name="Shape 60"/>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Gill Sans"/>
                <a:ea typeface="Gill Sans"/>
                <a:cs typeface="Gill Sans"/>
                <a:sym typeface="Gill Sans"/>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Gill Sans"/>
                <a:ea typeface="Gill Sans"/>
                <a:cs typeface="Gill Sans"/>
                <a:sym typeface="Gill Sans"/>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61" name="Shape 61"/>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457200" marR="0" lvl="1" indent="0" algn="l" rtl="0">
              <a:spcBef>
                <a:spcPts val="240"/>
              </a:spcBef>
              <a:buClr>
                <a:schemeClr val="dk1"/>
              </a:buClr>
              <a:buFont typeface="Arial"/>
              <a:buNone/>
              <a:defRPr sz="1200" b="0" i="0" u="none" strike="noStrike" cap="none">
                <a:solidFill>
                  <a:schemeClr val="dk1"/>
                </a:solidFill>
                <a:latin typeface="Gill Sans"/>
                <a:ea typeface="Gill Sans"/>
                <a:cs typeface="Gill Sans"/>
                <a:sym typeface="Gill Sans"/>
              </a:defRPr>
            </a:lvl2pPr>
            <a:lvl3pPr marL="914400" marR="0" lvl="2" indent="0" algn="l" rtl="0">
              <a:spcBef>
                <a:spcPts val="200"/>
              </a:spcBef>
              <a:buClr>
                <a:schemeClr val="dk1"/>
              </a:buClr>
              <a:buFont typeface="Arial"/>
              <a:buNone/>
              <a:defRPr sz="1000" b="0" i="0" u="none" strike="noStrike" cap="none">
                <a:solidFill>
                  <a:schemeClr val="dk1"/>
                </a:solidFill>
                <a:latin typeface="Gill Sans"/>
                <a:ea typeface="Gill Sans"/>
                <a:cs typeface="Gill Sans"/>
                <a:sym typeface="Gill Sans"/>
              </a:defRPr>
            </a:lvl3pPr>
            <a:lvl4pPr marL="1371600" marR="0" lvl="3" indent="0" algn="l" rtl="0">
              <a:spcBef>
                <a:spcPts val="180"/>
              </a:spcBef>
              <a:buClr>
                <a:schemeClr val="dk1"/>
              </a:buClr>
              <a:buFont typeface="Arial"/>
              <a:buNone/>
              <a:defRPr sz="900" b="0" i="0" u="none" strike="noStrike" cap="none">
                <a:solidFill>
                  <a:schemeClr val="dk1"/>
                </a:solidFill>
                <a:latin typeface="Gill Sans"/>
                <a:ea typeface="Gill Sans"/>
                <a:cs typeface="Gill Sans"/>
                <a:sym typeface="Gill Sans"/>
              </a:defRPr>
            </a:lvl4pPr>
            <a:lvl5pPr marL="1828800" marR="0" lvl="4" indent="0" algn="l" rtl="0">
              <a:spcBef>
                <a:spcPts val="180"/>
              </a:spcBef>
              <a:buClr>
                <a:schemeClr val="dk1"/>
              </a:buClr>
              <a:buFont typeface="Arial"/>
              <a:buNone/>
              <a:defRPr sz="900" b="0" i="0" u="none" strike="noStrike" cap="none">
                <a:solidFill>
                  <a:schemeClr val="dk1"/>
                </a:solidFill>
                <a:latin typeface="Gill Sans"/>
                <a:ea typeface="Gill Sans"/>
                <a:cs typeface="Gill Sans"/>
                <a:sym typeface="Gill Sans"/>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dirty="0"/>
          </a:p>
        </p:txBody>
      </p:sp>
      <p:sp>
        <p:nvSpPr>
          <p:cNvPr id="62" name="Shape 62"/>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365963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buClr>
                <a:schemeClr val="dk1"/>
              </a:buClr>
              <a:buFont typeface="Gill Sans"/>
              <a:buNone/>
              <a:defRPr sz="2000" b="1"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67" name="Shape 67"/>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buClr>
                <a:schemeClr val="dk1"/>
              </a:buClr>
              <a:buFont typeface="Arial"/>
              <a:buNone/>
              <a:defRPr sz="32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457200" marR="0" lvl="1" indent="0" algn="l" rtl="0">
              <a:spcBef>
                <a:spcPts val="560"/>
              </a:spcBef>
              <a:buClr>
                <a:schemeClr val="dk1"/>
              </a:buClr>
              <a:buFont typeface="Arial"/>
              <a:buNone/>
              <a:defRPr sz="2800" b="0" i="0" u="none" strike="noStrike" cap="none">
                <a:solidFill>
                  <a:schemeClr val="dk1"/>
                </a:solidFill>
                <a:latin typeface="Gill Sans"/>
                <a:ea typeface="Gill Sans"/>
                <a:cs typeface="Gill Sans"/>
                <a:sym typeface="Gill Sans"/>
              </a:defRPr>
            </a:lvl2pPr>
            <a:lvl3pPr marL="914400" marR="0" lvl="2" indent="0" algn="l" rtl="0">
              <a:spcBef>
                <a:spcPts val="480"/>
              </a:spcBef>
              <a:buClr>
                <a:schemeClr val="dk1"/>
              </a:buClr>
              <a:buFont typeface="Arial"/>
              <a:buNone/>
              <a:defRPr sz="2400" b="0" i="0" u="none" strike="noStrike" cap="none">
                <a:solidFill>
                  <a:schemeClr val="dk1"/>
                </a:solidFill>
                <a:latin typeface="Gill Sans"/>
                <a:ea typeface="Gill Sans"/>
                <a:cs typeface="Gill Sans"/>
                <a:sym typeface="Gill Sans"/>
              </a:defRPr>
            </a:lvl3pPr>
            <a:lvl4pPr marL="1371600" marR="0" lvl="3" indent="0" algn="l" rtl="0">
              <a:spcBef>
                <a:spcPts val="400"/>
              </a:spcBef>
              <a:buClr>
                <a:schemeClr val="dk1"/>
              </a:buClr>
              <a:buFont typeface="Arial"/>
              <a:buNone/>
              <a:defRPr sz="2000" b="0" i="0" u="none" strike="noStrike" cap="none">
                <a:solidFill>
                  <a:schemeClr val="dk1"/>
                </a:solidFill>
                <a:latin typeface="Gill Sans"/>
                <a:ea typeface="Gill Sans"/>
                <a:cs typeface="Gill Sans"/>
                <a:sym typeface="Gill Sans"/>
              </a:defRPr>
            </a:lvl4pPr>
            <a:lvl5pPr marL="1828800" marR="0" lvl="4" indent="0" algn="l" rtl="0">
              <a:spcBef>
                <a:spcPts val="400"/>
              </a:spcBef>
              <a:buClr>
                <a:schemeClr val="dk1"/>
              </a:buClr>
              <a:buFont typeface="Arial"/>
              <a:buNone/>
              <a:defRPr sz="2000" b="0" i="0" u="none" strike="noStrike" cap="none">
                <a:solidFill>
                  <a:schemeClr val="dk1"/>
                </a:solidFill>
                <a:latin typeface="Gill Sans"/>
                <a:ea typeface="Gill Sans"/>
                <a:cs typeface="Gill Sans"/>
                <a:sym typeface="Gill Sans"/>
              </a:defRPr>
            </a:lvl5pPr>
            <a:lvl6pPr marL="2286000" marR="0" lvl="5"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spcBef>
                <a:spcPts val="4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8" name="Shape 68"/>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buClr>
                <a:schemeClr val="dk1"/>
              </a:buClr>
              <a:buFont typeface="Arial"/>
              <a:buNone/>
              <a:defRPr sz="14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457200" marR="0" lvl="1" indent="0" algn="l" rtl="0">
              <a:spcBef>
                <a:spcPts val="240"/>
              </a:spcBef>
              <a:buClr>
                <a:schemeClr val="dk1"/>
              </a:buClr>
              <a:buFont typeface="Arial"/>
              <a:buNone/>
              <a:defRPr sz="1200" b="0" i="0" u="none" strike="noStrike" cap="none">
                <a:solidFill>
                  <a:schemeClr val="dk1"/>
                </a:solidFill>
                <a:latin typeface="Gill Sans"/>
                <a:ea typeface="Gill Sans"/>
                <a:cs typeface="Gill Sans"/>
                <a:sym typeface="Gill Sans"/>
              </a:defRPr>
            </a:lvl2pPr>
            <a:lvl3pPr marL="914400" marR="0" lvl="2" indent="0" algn="l" rtl="0">
              <a:spcBef>
                <a:spcPts val="200"/>
              </a:spcBef>
              <a:buClr>
                <a:schemeClr val="dk1"/>
              </a:buClr>
              <a:buFont typeface="Arial"/>
              <a:buNone/>
              <a:defRPr sz="1000" b="0" i="0" u="none" strike="noStrike" cap="none">
                <a:solidFill>
                  <a:schemeClr val="dk1"/>
                </a:solidFill>
                <a:latin typeface="Gill Sans"/>
                <a:ea typeface="Gill Sans"/>
                <a:cs typeface="Gill Sans"/>
                <a:sym typeface="Gill Sans"/>
              </a:defRPr>
            </a:lvl3pPr>
            <a:lvl4pPr marL="1371600" marR="0" lvl="3" indent="0" algn="l" rtl="0">
              <a:spcBef>
                <a:spcPts val="180"/>
              </a:spcBef>
              <a:buClr>
                <a:schemeClr val="dk1"/>
              </a:buClr>
              <a:buFont typeface="Arial"/>
              <a:buNone/>
              <a:defRPr sz="900" b="0" i="0" u="none" strike="noStrike" cap="none">
                <a:solidFill>
                  <a:schemeClr val="dk1"/>
                </a:solidFill>
                <a:latin typeface="Gill Sans"/>
                <a:ea typeface="Gill Sans"/>
                <a:cs typeface="Gill Sans"/>
                <a:sym typeface="Gill Sans"/>
              </a:defRPr>
            </a:lvl4pPr>
            <a:lvl5pPr marL="1828800" marR="0" lvl="4" indent="0" algn="l" rtl="0">
              <a:spcBef>
                <a:spcPts val="180"/>
              </a:spcBef>
              <a:buClr>
                <a:schemeClr val="dk1"/>
              </a:buClr>
              <a:buFont typeface="Arial"/>
              <a:buNone/>
              <a:defRPr sz="900" b="0" i="0" u="none" strike="noStrike" cap="none">
                <a:solidFill>
                  <a:schemeClr val="dk1"/>
                </a:solidFill>
                <a:latin typeface="Gill Sans"/>
                <a:ea typeface="Gill Sans"/>
                <a:cs typeface="Gill Sans"/>
                <a:sym typeface="Gill Sans"/>
              </a:defRPr>
            </a:lvl5pPr>
            <a:lvl6pPr marL="2286000" marR="0" lvl="5"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6pPr>
            <a:lvl7pPr marL="2743200" marR="0" lvl="6"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7pPr>
            <a:lvl8pPr marL="3200400" marR="0" lvl="7"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8pPr>
            <a:lvl9pPr marL="3657600" marR="0" lvl="8" indent="0" algn="l" rtl="0">
              <a:spcBef>
                <a:spcPts val="180"/>
              </a:spcBef>
              <a:buClr>
                <a:schemeClr val="dk1"/>
              </a:buClr>
              <a:buFont typeface="Arial"/>
              <a:buNone/>
              <a:defRPr sz="900" b="0" i="0" u="none" strike="noStrike" cap="none">
                <a:solidFill>
                  <a:schemeClr val="dk1"/>
                </a:solidFill>
                <a:latin typeface="Calibri"/>
                <a:ea typeface="Calibri"/>
                <a:cs typeface="Calibri"/>
                <a:sym typeface="Calibri"/>
              </a:defRPr>
            </a:lvl9pPr>
          </a:lstStyle>
          <a:p>
            <a:endParaRPr dirty="0"/>
          </a:p>
        </p:txBody>
      </p:sp>
      <p:sp>
        <p:nvSpPr>
          <p:cNvPr id="69" name="Shape 69"/>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1653689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Gill Sans"/>
              <a:buNone/>
              <a:defRPr sz="44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74" name="Shape 74"/>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Gill Sans"/>
                <a:ea typeface="Gill Sans"/>
                <a:cs typeface="Gill Sans"/>
                <a:sym typeface="Gill Sans"/>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Gill Sans"/>
                <a:ea typeface="Gill Sans"/>
                <a:cs typeface="Gill Sans"/>
                <a:sym typeface="Gill Sans"/>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75" name="Shape 75"/>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3298946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600">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215888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Gill Sans"/>
              <a:buNone/>
              <a:defRPr sz="44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0" name="Shape 80"/>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Tahoma" panose="020B0604030504040204" pitchFamily="34" charset="0"/>
                <a:ea typeface="Tahoma" panose="020B0604030504040204" pitchFamily="34" charset="0"/>
                <a:cs typeface="Tahoma" panose="020B0604030504040204" pitchFamily="34" charset="0"/>
                <a:sym typeface="Gill Sans"/>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Gill Sans"/>
                <a:ea typeface="Gill Sans"/>
                <a:cs typeface="Gill Sans"/>
                <a:sym typeface="Gill Sans"/>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Gill Sans"/>
                <a:ea typeface="Gill Sans"/>
                <a:cs typeface="Gill Sans"/>
                <a:sym typeface="Gill Sans"/>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81" name="Shape 81"/>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buNone/>
              <a:defRPr sz="1800">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extLst>
      <p:ext uri="{BB962C8B-B14F-4D97-AF65-F5344CB8AC3E}">
        <p14:creationId xmlns:p14="http://schemas.microsoft.com/office/powerpoint/2010/main" val="2937655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latin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722055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035477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lvl1pPr>
              <a:defRPr>
                <a:latin typeface="Tahoma" panose="020B0604030504040204" pitchFamily="34" charset="0"/>
              </a:defRPr>
            </a:lvl1p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atin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1" y="2505075"/>
            <a:ext cx="3887391" cy="3684588"/>
          </a:xfrm>
        </p:spPr>
        <p:txBody>
          <a:bodyPr/>
          <a:lstStyle>
            <a:lvl1pPr>
              <a:defRPr>
                <a:latin typeface="Tahoma" panose="020B0604030504040204" pitchFamily="34" charset="0"/>
              </a:defRPr>
            </a:lvl1pPr>
            <a:lvl2pPr>
              <a:defRPr>
                <a:latin typeface="Tahoma" panose="020B0604030504040204" pitchFamily="34" charset="0"/>
              </a:defRPr>
            </a:lvl2pPr>
            <a:lvl3pPr>
              <a:defRPr>
                <a:latin typeface="Tahoma" panose="020B0604030504040204" pitchFamily="34" charset="0"/>
              </a:defRPr>
            </a:lvl3pPr>
            <a:lvl4pPr>
              <a:defRPr>
                <a:latin typeface="Tahoma" panose="020B0604030504040204" pitchFamily="34" charset="0"/>
              </a:defRPr>
            </a:lvl4pPr>
            <a:lvl5pPr>
              <a:defRPr>
                <a:latin typeface="Tahom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8" name="Footer Placeholder 7"/>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77750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ahoma" panose="020B060403050404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4" name="Footer Placeholder 3"/>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148077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3" name="Footer Placeholder 2"/>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163814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887391" y="987428"/>
            <a:ext cx="4629150" cy="4873625"/>
          </a:xfrm>
        </p:spPr>
        <p:txBody>
          <a:bodyPr/>
          <a:lstStyle>
            <a:lvl1pPr>
              <a:defRPr sz="3200">
                <a:latin typeface="Tahoma" panose="020B0604030504040204" pitchFamily="34" charset="0"/>
              </a:defRPr>
            </a:lvl1pPr>
            <a:lvl2pPr>
              <a:defRPr sz="2800">
                <a:latin typeface="Tahoma" panose="020B0604030504040204" pitchFamily="34" charset="0"/>
              </a:defRPr>
            </a:lvl2pPr>
            <a:lvl3pPr>
              <a:defRPr sz="2400">
                <a:latin typeface="Tahoma" panose="020B0604030504040204" pitchFamily="34" charset="0"/>
              </a:defRPr>
            </a:lvl3pPr>
            <a:lvl4pPr>
              <a:defRPr sz="2000">
                <a:latin typeface="Tahoma" panose="020B0604030504040204" pitchFamily="34" charset="0"/>
              </a:defRPr>
            </a:lvl4pPr>
            <a:lvl5pPr>
              <a:defRPr sz="2000">
                <a:latin typeface="Tahoma" panose="020B0604030504040204" pitchFamily="34" charset="0"/>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424484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atin typeface="Tahoma" panose="020B060403050404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atin typeface="Tahom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Tahom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a:latin typeface="Tahoma" panose="020B0604030504040204" pitchFamily="34" charset="0"/>
              </a:defRPr>
            </a:lvl1pPr>
          </a:lstStyle>
          <a:p>
            <a:fld id="{DEC29808-1B04-4B6F-9A1F-669A6E36388E}" type="datetimeFigureOut">
              <a:rPr lang="en-US" smtClean="0"/>
              <a:pPr/>
              <a:t>5/2/17</a:t>
            </a:fld>
            <a:endParaRPr lang="en-US" dirty="0"/>
          </a:p>
        </p:txBody>
      </p:sp>
      <p:sp>
        <p:nvSpPr>
          <p:cNvPr id="6" name="Footer Placeholder 5"/>
          <p:cNvSpPr>
            <a:spLocks noGrp="1"/>
          </p:cNvSpPr>
          <p:nvPr>
            <p:ph type="ftr" sz="quarter" idx="11"/>
          </p:nvPr>
        </p:nvSpPr>
        <p:spPr/>
        <p:txBody>
          <a:bodyPr/>
          <a:lstStyle>
            <a:lvl1pPr>
              <a:defRPr>
                <a:latin typeface="Tahoma" panose="020B0604030504040204" pitchFamily="34"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5302957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theme" Target="../theme/theme2.xml"/><Relationship Id="rId11"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latin typeface="Tahoma" panose="020B0604030504040204" pitchFamily="34" charset="0"/>
              </a:defRPr>
            </a:lvl1pPr>
          </a:lstStyle>
          <a:p>
            <a:fld id="{DEC29808-1B04-4B6F-9A1F-669A6E36388E}" type="datetimeFigureOut">
              <a:rPr lang="en-US" smtClean="0"/>
              <a:pPr/>
              <a:t>5/2/17</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latin typeface="Tahom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latin typeface="Tahoma" panose="020B0604030504040204" pitchFamily="34" charset="0"/>
              </a:defRPr>
            </a:lvl1pPr>
          </a:lstStyle>
          <a:p>
            <a:fld id="{8AC1D5BD-6625-4530-9DC9-239739FF8170}" type="slidenum">
              <a:rPr lang="en-US" smtClean="0"/>
              <a:pPr/>
              <a:t>‹#›</a:t>
            </a:fld>
            <a:endParaRPr lang="en-US" dirty="0"/>
          </a:p>
        </p:txBody>
      </p:sp>
    </p:spTree>
    <p:extLst>
      <p:ext uri="{BB962C8B-B14F-4D97-AF65-F5344CB8AC3E}">
        <p14:creationId xmlns:p14="http://schemas.microsoft.com/office/powerpoint/2010/main" val="21856261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3600" kern="1200">
          <a:solidFill>
            <a:schemeClr val="tx1"/>
          </a:solidFill>
          <a:latin typeface="Tahoma" panose="020B0604030504040204" pitchFamily="34" charset="0"/>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Tahoma" panose="020B060403050404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Tahoma" panose="020B060403050404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Tahoma" panose="020B060403050404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Tahom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Gill Sans"/>
              <a:buNone/>
              <a:defRPr sz="4400" b="0" i="0" u="none" strike="noStrike" cap="none">
                <a:solidFill>
                  <a:schemeClr val="dk1"/>
                </a:solidFill>
                <a:latin typeface="Gill Sans"/>
                <a:ea typeface="Gill Sans"/>
                <a:cs typeface="Gill Sans"/>
                <a:sym typeface="Gill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SzPct val="100000"/>
              <a:buFont typeface="Arial"/>
              <a:buChar char="•"/>
              <a:defRPr sz="3200" b="0" i="0" u="none" strike="noStrike" cap="none">
                <a:solidFill>
                  <a:schemeClr val="dk1"/>
                </a:solidFill>
                <a:latin typeface="Gill Sans"/>
                <a:ea typeface="Gill Sans"/>
                <a:cs typeface="Gill Sans"/>
                <a:sym typeface="Gill Sans"/>
              </a:defRPr>
            </a:lvl1pPr>
            <a:lvl2pPr marL="742950" marR="0" lvl="1" indent="-107950" algn="l" rtl="0">
              <a:spcBef>
                <a:spcPts val="560"/>
              </a:spcBef>
              <a:buClr>
                <a:schemeClr val="dk1"/>
              </a:buClr>
              <a:buSzPct val="100000"/>
              <a:buFont typeface="Arial"/>
              <a:buChar char="–"/>
              <a:defRPr sz="2800" b="0" i="0" u="none" strike="noStrike" cap="none">
                <a:solidFill>
                  <a:schemeClr val="dk1"/>
                </a:solidFill>
                <a:latin typeface="Gill Sans"/>
                <a:ea typeface="Gill Sans"/>
                <a:cs typeface="Gill Sans"/>
                <a:sym typeface="Gill Sans"/>
              </a:defRPr>
            </a:lvl2pPr>
            <a:lvl3pPr marL="1143000" marR="0" lvl="2" indent="-76200" algn="l" rtl="0">
              <a:spcBef>
                <a:spcPts val="480"/>
              </a:spcBef>
              <a:buClr>
                <a:schemeClr val="dk1"/>
              </a:buClr>
              <a:buSzPct val="100000"/>
              <a:buFont typeface="Arial"/>
              <a:buChar char="•"/>
              <a:defRPr sz="2400" b="0" i="0" u="none" strike="noStrike" cap="none">
                <a:solidFill>
                  <a:schemeClr val="dk1"/>
                </a:solidFill>
                <a:latin typeface="Gill Sans"/>
                <a:ea typeface="Gill Sans"/>
                <a:cs typeface="Gill Sans"/>
                <a:sym typeface="Gill Sans"/>
              </a:defRPr>
            </a:lvl3pPr>
            <a:lvl4pPr marL="1600200" marR="0" lvl="3"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4pPr>
            <a:lvl5pPr marL="2057400" marR="0" lvl="4" indent="-101600" algn="l" rtl="0">
              <a:spcBef>
                <a:spcPts val="400"/>
              </a:spcBef>
              <a:buClr>
                <a:schemeClr val="dk1"/>
              </a:buClr>
              <a:buSzPct val="100000"/>
              <a:buFont typeface="Arial"/>
              <a:buChar char="»"/>
              <a:defRPr sz="2000" b="0" i="0" u="none" strike="noStrike" cap="none">
                <a:solidFill>
                  <a:schemeClr val="dk1"/>
                </a:solidFill>
                <a:latin typeface="Gill Sans"/>
                <a:ea typeface="Gill Sans"/>
                <a:cs typeface="Gill Sans"/>
                <a:sym typeface="Gill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8313102" y="6389339"/>
            <a:ext cx="373698"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pic>
        <p:nvPicPr>
          <p:cNvPr id="14" name="Shape 14" descr="LumenLogo.png"/>
          <p:cNvPicPr preferRelativeResize="0"/>
          <p:nvPr/>
        </p:nvPicPr>
        <p:blipFill rotWithShape="1">
          <a:blip r:embed="rId11">
            <a:alphaModFix amt="39000"/>
          </a:blip>
          <a:srcRect/>
          <a:stretch/>
        </p:blipFill>
        <p:spPr>
          <a:xfrm>
            <a:off x="262465" y="6409271"/>
            <a:ext cx="457200" cy="213360"/>
          </a:xfrm>
          <a:prstGeom prst="rect">
            <a:avLst/>
          </a:prstGeom>
          <a:noFill/>
          <a:ln>
            <a:noFill/>
          </a:ln>
        </p:spPr>
      </p:pic>
    </p:spTree>
    <p:extLst>
      <p:ext uri="{BB962C8B-B14F-4D97-AF65-F5344CB8AC3E}">
        <p14:creationId xmlns:p14="http://schemas.microsoft.com/office/powerpoint/2010/main" val="220293469"/>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Tahoma" panose="020B0604030504040204" pitchFamily="34" charset="0"/>
          <a:ea typeface="Tahoma" panose="020B0604030504040204" pitchFamily="34" charset="0"/>
          <a:cs typeface="Tahoma" panose="020B0604030504040204" pitchFamily="34" charset="0"/>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Tahoma" panose="020B0604030504040204" pitchFamily="34" charset="0"/>
          <a:ea typeface="Tahoma" panose="020B0604030504040204" pitchFamily="34" charset="0"/>
          <a:cs typeface="Tahoma" panose="020B0604030504040204" pitchFamily="34" charset="0"/>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589"/>
          <a:stretch/>
        </p:blipFill>
        <p:spPr>
          <a:xfrm>
            <a:off x="0" y="0"/>
            <a:ext cx="9315989" cy="6849687"/>
          </a:xfrm>
          <a:prstGeom prst="rect">
            <a:avLst/>
          </a:prstGeom>
        </p:spPr>
      </p:pic>
      <p:sp>
        <p:nvSpPr>
          <p:cNvPr id="3" name="Title 2"/>
          <p:cNvSpPr>
            <a:spLocks noGrp="1"/>
          </p:cNvSpPr>
          <p:nvPr>
            <p:ph type="ctrTitle"/>
          </p:nvPr>
        </p:nvSpPr>
        <p:spPr>
          <a:xfrm>
            <a:off x="685800" y="3302852"/>
            <a:ext cx="7772400" cy="2387600"/>
          </a:xfrm>
        </p:spPr>
        <p:txBody>
          <a:bodyPr/>
          <a:lstStyle/>
          <a:p>
            <a:r>
              <a:rPr lang="en-US" dirty="0">
                <a:solidFill>
                  <a:schemeClr val="bg1"/>
                </a:solidFill>
              </a:rPr>
              <a:t>Branding</a:t>
            </a:r>
          </a:p>
        </p:txBody>
      </p:sp>
      <p:sp>
        <p:nvSpPr>
          <p:cNvPr id="4" name="Content Placeholder 3"/>
          <p:cNvSpPr>
            <a:spLocks noGrp="1"/>
          </p:cNvSpPr>
          <p:nvPr>
            <p:ph type="subTitle" idx="1"/>
          </p:nvPr>
        </p:nvSpPr>
        <p:spPr>
          <a:xfrm>
            <a:off x="1143000" y="5782527"/>
            <a:ext cx="6858000" cy="1655762"/>
          </a:xfrm>
        </p:spPr>
        <p:txBody>
          <a:bodyPr/>
          <a:lstStyle/>
          <a:p>
            <a:pPr marL="0" indent="0">
              <a:buNone/>
            </a:pPr>
            <a:r>
              <a:rPr lang="en-US" dirty="0">
                <a:solidFill>
                  <a:schemeClr val="bg1"/>
                </a:solidFill>
              </a:rPr>
              <a:t>Principles of Marketing</a:t>
            </a:r>
          </a:p>
        </p:txBody>
      </p:sp>
    </p:spTree>
    <p:extLst>
      <p:ext uri="{BB962C8B-B14F-4D97-AF65-F5344CB8AC3E}">
        <p14:creationId xmlns:p14="http://schemas.microsoft.com/office/powerpoint/2010/main" val="145753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Grid</a:t>
            </a:r>
          </a:p>
        </p:txBody>
      </p:sp>
      <p:sp>
        <p:nvSpPr>
          <p:cNvPr id="4" name="Content Placeholder 3"/>
          <p:cNvSpPr>
            <a:spLocks noGrp="1"/>
          </p:cNvSpPr>
          <p:nvPr>
            <p:ph idx="1"/>
          </p:nvPr>
        </p:nvSpPr>
        <p:spPr/>
        <p:txBody>
          <a:bodyPr/>
          <a:lstStyle/>
          <a:p>
            <a:endParaRPr lang="en-US"/>
          </a:p>
        </p:txBody>
      </p:sp>
      <p:pic>
        <p:nvPicPr>
          <p:cNvPr id="2050" name="Picture 2" descr="Chart measuring brand strength (Differentiation and Relevance) and Brand Stature (Esteem and Knowledge). Unused potential/niche has high differentiation, medium relevance, slightly less esteem, and slightly less knowledge. It is in the aspiring brand category. Leadership has high differentiation, high relevance, high esteem, and high knowledge. Decline has low differentiation and high relevance, high esteem, and high knowledge. Leadership and Decline are both in the power brands category. Erosion has low differentiation, slightly higher relevance, slightly higher esteem, and medium knowledge. Erosion is in the eroding brands category. Unfocused has low-medium differentiation, low relevance, low esteem, and high-medium knowledge. Neu has medium differentiation, less relevance, less esteem, and low knowledge. Unfocused and neu are new/fading brands. Arrows show that new/fading brands and aspiring brands become power brands, which in turn become eroding brands, which in turn become new/fading bran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99" y="1280160"/>
            <a:ext cx="8974402"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1453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365128"/>
            <a:ext cx="3371850" cy="2100485"/>
          </a:xfrm>
        </p:spPr>
        <p:txBody>
          <a:bodyPr>
            <a:normAutofit/>
          </a:bodyPr>
          <a:lstStyle/>
          <a:p>
            <a:r>
              <a:rPr lang="en-US" dirty="0"/>
              <a:t>Other Methods to Measure Brand Equity</a:t>
            </a:r>
          </a:p>
        </p:txBody>
      </p:sp>
      <p:sp>
        <p:nvSpPr>
          <p:cNvPr id="3" name="Content Placeholder 2"/>
          <p:cNvSpPr>
            <a:spLocks noGrp="1"/>
          </p:cNvSpPr>
          <p:nvPr>
            <p:ph idx="1"/>
          </p:nvPr>
        </p:nvSpPr>
        <p:spPr>
          <a:xfrm>
            <a:off x="628650" y="2465613"/>
            <a:ext cx="3094264" cy="4082143"/>
          </a:xfrm>
        </p:spPr>
        <p:txBody>
          <a:bodyPr>
            <a:normAutofit/>
          </a:bodyPr>
          <a:lstStyle/>
          <a:p>
            <a:pPr fontAlgn="base"/>
            <a:r>
              <a:rPr lang="en-US" dirty="0"/>
              <a:t>As a financial asset</a:t>
            </a:r>
          </a:p>
          <a:p>
            <a:pPr fontAlgn="base"/>
            <a:r>
              <a:rPr lang="en-US" dirty="0"/>
              <a:t>As a price differential</a:t>
            </a:r>
          </a:p>
          <a:p>
            <a:pPr fontAlgn="base"/>
            <a:r>
              <a:rPr lang="en-US" dirty="0"/>
              <a:t>As consumer favorability and preference</a:t>
            </a:r>
          </a:p>
          <a:p>
            <a:pPr fontAlgn="base"/>
            <a:r>
              <a:rPr lang="en-US" dirty="0"/>
              <a:t>As consumer perceptions</a:t>
            </a:r>
          </a:p>
        </p:txBody>
      </p:sp>
      <p:pic>
        <p:nvPicPr>
          <p:cNvPr id="3074" name="Picture 2" descr="An elegantly dressed woman standing in front of a logo with a C intertwined with a backwards C. The caption says Elegance is an attitu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775" y="0"/>
            <a:ext cx="48482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445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 Loyalty</a:t>
            </a:r>
          </a:p>
        </p:txBody>
      </p:sp>
      <p:sp>
        <p:nvSpPr>
          <p:cNvPr id="3" name="Content Placeholder 2"/>
          <p:cNvSpPr>
            <a:spLocks noGrp="1"/>
          </p:cNvSpPr>
          <p:nvPr>
            <p:ph idx="1"/>
          </p:nvPr>
        </p:nvSpPr>
        <p:spPr>
          <a:xfrm>
            <a:off x="628650" y="1825625"/>
            <a:ext cx="3927021" cy="4351338"/>
          </a:xfrm>
        </p:spPr>
        <p:txBody>
          <a:bodyPr>
            <a:normAutofit/>
          </a:bodyPr>
          <a:lstStyle/>
          <a:p>
            <a:pPr marL="0" indent="0">
              <a:buNone/>
            </a:pPr>
            <a:r>
              <a:rPr lang="en-US" dirty="0"/>
              <a:t>Brand loyalty is a consumer’s commitment to repurchase or otherwise continue using a particular brand by repeatedly buying a product or service.</a:t>
            </a:r>
            <a:r>
              <a:rPr lang="en-US" i="1" dirty="0"/>
              <a:t> </a:t>
            </a:r>
            <a:r>
              <a:rPr lang="en-US" dirty="0"/>
              <a:t>Perceived value, satisfaction, and brand trust are also elements of brand loyalty. </a:t>
            </a:r>
          </a:p>
        </p:txBody>
      </p:sp>
      <p:pic>
        <p:nvPicPr>
          <p:cNvPr id="5124" name="Picture 4" descr="A stuffed pink bunny wearing sunglasses and beating a dr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1499" y="2028825"/>
            <a:ext cx="3762375" cy="440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592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Customers</a:t>
            </a:r>
          </a:p>
        </p:txBody>
      </p:sp>
      <p:sp>
        <p:nvSpPr>
          <p:cNvPr id="3" name="Content Placeholder 2"/>
          <p:cNvSpPr>
            <a:spLocks noGrp="1"/>
          </p:cNvSpPr>
          <p:nvPr>
            <p:ph idx="1"/>
          </p:nvPr>
        </p:nvSpPr>
        <p:spPr/>
        <p:txBody>
          <a:bodyPr/>
          <a:lstStyle/>
          <a:p>
            <a:pPr marL="457200" indent="-457200" fontAlgn="base">
              <a:buFont typeface="+mj-lt"/>
              <a:buAutoNum type="arabicPeriod"/>
            </a:pPr>
            <a:r>
              <a:rPr lang="en-US" dirty="0"/>
              <a:t>Hard-core </a:t>
            </a:r>
            <a:r>
              <a:rPr lang="en-US" dirty="0" err="1" smtClean="0"/>
              <a:t>Loyals</a:t>
            </a:r>
            <a:endParaRPr lang="en-US" dirty="0"/>
          </a:p>
          <a:p>
            <a:pPr marL="457200" indent="-457200" fontAlgn="base">
              <a:buFont typeface="+mj-lt"/>
              <a:buAutoNum type="arabicPeriod"/>
            </a:pPr>
            <a:r>
              <a:rPr lang="en-US" dirty="0" smtClean="0"/>
              <a:t>Split </a:t>
            </a:r>
            <a:r>
              <a:rPr lang="en-US" dirty="0" err="1" smtClean="0"/>
              <a:t>Loyals</a:t>
            </a:r>
            <a:endParaRPr lang="en-US" dirty="0"/>
          </a:p>
          <a:p>
            <a:pPr marL="457200" indent="-457200" fontAlgn="base">
              <a:buFont typeface="+mj-lt"/>
              <a:buAutoNum type="arabicPeriod"/>
            </a:pPr>
            <a:r>
              <a:rPr lang="en-US" dirty="0" smtClean="0"/>
              <a:t>Shifting </a:t>
            </a:r>
            <a:r>
              <a:rPr lang="en-US" dirty="0" err="1" smtClean="0"/>
              <a:t>Loyals</a:t>
            </a:r>
            <a:endParaRPr lang="en-US" dirty="0"/>
          </a:p>
          <a:p>
            <a:pPr marL="457200" indent="-457200" fontAlgn="base">
              <a:buFont typeface="+mj-lt"/>
              <a:buAutoNum type="arabicPeriod"/>
            </a:pPr>
            <a:r>
              <a:rPr lang="en-US" dirty="0" smtClean="0"/>
              <a:t>Switchers</a:t>
            </a:r>
            <a:endParaRPr lang="en-US" dirty="0"/>
          </a:p>
        </p:txBody>
      </p:sp>
    </p:spTree>
    <p:extLst>
      <p:ext uri="{BB962C8B-B14F-4D97-AF65-F5344CB8AC3E}">
        <p14:creationId xmlns:p14="http://schemas.microsoft.com/office/powerpoint/2010/main" val="509994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Create Loyalty Programs?</a:t>
            </a:r>
          </a:p>
        </p:txBody>
      </p:sp>
      <p:sp>
        <p:nvSpPr>
          <p:cNvPr id="3" name="Content Placeholder 2"/>
          <p:cNvSpPr>
            <a:spLocks noGrp="1"/>
          </p:cNvSpPr>
          <p:nvPr>
            <p:ph idx="1"/>
          </p:nvPr>
        </p:nvSpPr>
        <p:spPr/>
        <p:txBody>
          <a:bodyPr/>
          <a:lstStyle/>
          <a:p>
            <a:r>
              <a:rPr lang="en-US" dirty="0"/>
              <a:t>The benefits of brand loyalty are longer tenure, or staying a customer for longer, and lower sensitivity to price.</a:t>
            </a:r>
          </a:p>
          <a:p>
            <a:r>
              <a:rPr lang="en-US" dirty="0"/>
              <a:t>By creating promotions and loyalty programs that encourage the consumer to take some sort of action, companies are building brand loyalty by offering more than just an advertisement.</a:t>
            </a:r>
          </a:p>
        </p:txBody>
      </p:sp>
    </p:spTree>
    <p:extLst>
      <p:ext uri="{BB962C8B-B14F-4D97-AF65-F5344CB8AC3E}">
        <p14:creationId xmlns:p14="http://schemas.microsoft.com/office/powerpoint/2010/main" val="1272591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 Platform</a:t>
            </a:r>
          </a:p>
        </p:txBody>
      </p:sp>
      <p:sp>
        <p:nvSpPr>
          <p:cNvPr id="3" name="Content Placeholder 2"/>
          <p:cNvSpPr>
            <a:spLocks noGrp="1"/>
          </p:cNvSpPr>
          <p:nvPr>
            <p:ph idx="1"/>
          </p:nvPr>
        </p:nvSpPr>
        <p:spPr/>
        <p:txBody>
          <a:bodyPr/>
          <a:lstStyle/>
          <a:p>
            <a:r>
              <a:rPr lang="en-US" dirty="0"/>
              <a:t>M</a:t>
            </a:r>
            <a:r>
              <a:rPr lang="en-US" dirty="0" smtClean="0"/>
              <a:t>ission </a:t>
            </a:r>
            <a:r>
              <a:rPr lang="en-US" dirty="0"/>
              <a:t>statement </a:t>
            </a:r>
          </a:p>
          <a:p>
            <a:r>
              <a:rPr lang="en-US" dirty="0" smtClean="0"/>
              <a:t>Value </a:t>
            </a:r>
            <a:r>
              <a:rPr lang="en-US" dirty="0"/>
              <a:t>proposition</a:t>
            </a:r>
          </a:p>
          <a:p>
            <a:r>
              <a:rPr lang="en-US" dirty="0" smtClean="0"/>
              <a:t>Brand </a:t>
            </a:r>
            <a:r>
              <a:rPr lang="en-US" dirty="0"/>
              <a:t>promise: the singular experience your brand promises to provide to your customers</a:t>
            </a:r>
          </a:p>
          <a:p>
            <a:r>
              <a:rPr lang="en-US" dirty="0" smtClean="0"/>
              <a:t>Core </a:t>
            </a:r>
            <a:r>
              <a:rPr lang="en-US" dirty="0"/>
              <a:t>values: guiding principles for how an organization does business</a:t>
            </a:r>
          </a:p>
          <a:p>
            <a:r>
              <a:rPr lang="en-US" dirty="0" smtClean="0"/>
              <a:t>Brand</a:t>
            </a:r>
            <a:r>
              <a:rPr lang="en-US" dirty="0" smtClean="0"/>
              <a:t> voice </a:t>
            </a:r>
            <a:r>
              <a:rPr lang="en-US" dirty="0"/>
              <a:t>or personality  </a:t>
            </a:r>
          </a:p>
          <a:p>
            <a:r>
              <a:rPr lang="en-US" dirty="0"/>
              <a:t>B</a:t>
            </a:r>
            <a:r>
              <a:rPr lang="en-US" dirty="0" smtClean="0"/>
              <a:t>rand-positioning </a:t>
            </a:r>
            <a:r>
              <a:rPr lang="en-US" dirty="0"/>
              <a:t>statement</a:t>
            </a:r>
          </a:p>
        </p:txBody>
      </p:sp>
      <p:pic>
        <p:nvPicPr>
          <p:cNvPr id="8194" name="Picture 2" descr="An enormous gummy bear surrounded by tiny gummy b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8670" y="4410332"/>
            <a:ext cx="3996458" cy="1767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756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3747407" cy="1325563"/>
          </a:xfrm>
        </p:spPr>
        <p:txBody>
          <a:bodyPr/>
          <a:lstStyle/>
          <a:p>
            <a:r>
              <a:rPr lang="en-US" dirty="0"/>
              <a:t>Brand Voice or Personality</a:t>
            </a:r>
          </a:p>
        </p:txBody>
      </p:sp>
      <p:sp>
        <p:nvSpPr>
          <p:cNvPr id="3" name="Content Placeholder 2"/>
          <p:cNvSpPr>
            <a:spLocks noGrp="1"/>
          </p:cNvSpPr>
          <p:nvPr>
            <p:ph idx="1"/>
          </p:nvPr>
        </p:nvSpPr>
        <p:spPr>
          <a:xfrm>
            <a:off x="628650" y="1825625"/>
            <a:ext cx="3747407" cy="4351338"/>
          </a:xfrm>
        </p:spPr>
        <p:txBody>
          <a:bodyPr>
            <a:normAutofit/>
          </a:bodyPr>
          <a:lstStyle/>
          <a:p>
            <a:pPr marL="0" indent="0">
              <a:buNone/>
            </a:pPr>
            <a:r>
              <a:rPr lang="en-US" dirty="0"/>
              <a:t>A useful template for defining brand voice and personality is the “is/is never” </a:t>
            </a:r>
            <a:r>
              <a:rPr lang="en-US" dirty="0" smtClean="0"/>
              <a:t>template</a:t>
            </a:r>
            <a:endParaRPr lang="en-US" dirty="0"/>
          </a:p>
          <a:p>
            <a:pPr marL="0" indent="0">
              <a:buNone/>
            </a:pPr>
            <a:r>
              <a:rPr lang="en-US" dirty="0"/>
              <a:t>Together, the brand voice and personality set the linguistic and visual tone for all brand-related </a:t>
            </a:r>
            <a:r>
              <a:rPr lang="en-US" dirty="0" smtClean="0"/>
              <a:t>communications</a:t>
            </a:r>
            <a:endParaRPr lang="en-US" dirty="0"/>
          </a:p>
        </p:txBody>
      </p:sp>
      <p:pic>
        <p:nvPicPr>
          <p:cNvPr id="6146" name="Picture 2" descr="A cowboy rides off into the suns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450" y="0"/>
            <a:ext cx="45275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545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 Positioning Statement</a:t>
            </a:r>
          </a:p>
        </p:txBody>
      </p:sp>
      <p:sp>
        <p:nvSpPr>
          <p:cNvPr id="3" name="Content Placeholder 2"/>
          <p:cNvSpPr>
            <a:spLocks noGrp="1"/>
          </p:cNvSpPr>
          <p:nvPr>
            <p:ph idx="1"/>
          </p:nvPr>
        </p:nvSpPr>
        <p:spPr/>
        <p:txBody>
          <a:bodyPr/>
          <a:lstStyle/>
          <a:p>
            <a:pPr marL="0" indent="0" fontAlgn="base">
              <a:buNone/>
            </a:pPr>
            <a:r>
              <a:rPr lang="en-US" dirty="0"/>
              <a:t>To [</a:t>
            </a:r>
            <a:r>
              <a:rPr lang="en-US" i="1" dirty="0"/>
              <a:t>target audience</a:t>
            </a:r>
            <a:r>
              <a:rPr lang="en-US" dirty="0"/>
              <a:t>], Brand X is the only [</a:t>
            </a:r>
            <a:r>
              <a:rPr lang="en-US" i="1" dirty="0"/>
              <a:t>category or frame of reference</a:t>
            </a:r>
            <a:r>
              <a:rPr lang="en-US" dirty="0"/>
              <a:t>] that [</a:t>
            </a:r>
            <a:r>
              <a:rPr lang="en-US" i="1" dirty="0"/>
              <a:t>points of differentiation/benefits delivered</a:t>
            </a:r>
            <a:r>
              <a:rPr lang="en-US" dirty="0"/>
              <a:t>] because [</a:t>
            </a:r>
            <a:r>
              <a:rPr lang="en-US" i="1" dirty="0"/>
              <a:t>reasons to believe</a:t>
            </a:r>
            <a:r>
              <a:rPr lang="en-US" dirty="0"/>
              <a:t>].</a:t>
            </a:r>
          </a:p>
          <a:p>
            <a:pPr marL="0" indent="0" fontAlgn="base">
              <a:buNone/>
            </a:pPr>
            <a:endParaRPr lang="en-US" dirty="0"/>
          </a:p>
          <a:p>
            <a:pPr marL="0" indent="0" fontAlgn="base">
              <a:buNone/>
            </a:pPr>
            <a:r>
              <a:rPr lang="en-US" dirty="0"/>
              <a:t>Note that the target audience for the brand-positioning statement should include all the audiences for the brand, not just the specific, narrowly defined target segment you’d expect in a product- or service-positioning </a:t>
            </a:r>
            <a:r>
              <a:rPr lang="en-US" dirty="0" smtClean="0"/>
              <a:t>statement</a:t>
            </a:r>
            <a:r>
              <a:rPr lang="en-US" dirty="0"/>
              <a:t> </a:t>
            </a:r>
          </a:p>
          <a:p>
            <a:endParaRPr lang="en-US" dirty="0"/>
          </a:p>
        </p:txBody>
      </p:sp>
    </p:spTree>
    <p:extLst>
      <p:ext uri="{BB962C8B-B14F-4D97-AF65-F5344CB8AC3E}">
        <p14:creationId xmlns:p14="http://schemas.microsoft.com/office/powerpoint/2010/main" val="97406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LEGO</a:t>
            </a:r>
          </a:p>
        </p:txBody>
      </p:sp>
      <p:sp>
        <p:nvSpPr>
          <p:cNvPr id="3" name="Content Placeholder 2"/>
          <p:cNvSpPr>
            <a:spLocks noGrp="1"/>
          </p:cNvSpPr>
          <p:nvPr>
            <p:ph idx="1"/>
          </p:nvPr>
        </p:nvSpPr>
        <p:spPr/>
        <p:txBody>
          <a:bodyPr/>
          <a:lstStyle/>
          <a:p>
            <a:endParaRPr lang="en-US"/>
          </a:p>
        </p:txBody>
      </p:sp>
      <p:pic>
        <p:nvPicPr>
          <p:cNvPr id="13314" name="Picture 2" descr="Mission: Inspire and develop the builders of tomorrow. Aspiration: Globalize and innovate the Lego system-in-play. Promises: Play Promise; joy of building, pride of creation. Partner Promise: Mutual value creation. Planet promise: Positive impact. People Promise: Succeed together. Spirit: Only the best is good enough. Values: Imagination, creativity, fun, learning, caring, qua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45128"/>
            <a:ext cx="9144000" cy="4490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662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8"/>
            <a:ext cx="3584121" cy="1325563"/>
          </a:xfrm>
        </p:spPr>
        <p:txBody>
          <a:bodyPr>
            <a:normAutofit fontScale="90000"/>
          </a:bodyPr>
          <a:lstStyle/>
          <a:p>
            <a:r>
              <a:rPr lang="en-US" dirty="0"/>
              <a:t>Brand Personality: My LEGO Friend</a:t>
            </a:r>
          </a:p>
        </p:txBody>
      </p:sp>
      <p:sp>
        <p:nvSpPr>
          <p:cNvPr id="3" name="Content Placeholder 2"/>
          <p:cNvSpPr>
            <a:spLocks noGrp="1"/>
          </p:cNvSpPr>
          <p:nvPr>
            <p:ph idx="1"/>
          </p:nvPr>
        </p:nvSpPr>
        <p:spPr>
          <a:xfrm>
            <a:off x="628650" y="1812471"/>
            <a:ext cx="3698421" cy="4898571"/>
          </a:xfrm>
        </p:spPr>
        <p:txBody>
          <a:bodyPr>
            <a:normAutofit fontScale="92500"/>
          </a:bodyPr>
          <a:lstStyle/>
          <a:p>
            <a:pPr marL="0" indent="0">
              <a:buNone/>
            </a:pPr>
            <a:r>
              <a:rPr lang="en-US" dirty="0"/>
              <a:t>My LEGO friend . . . has a vivid imagination . . . is curious and likes to try out new things . . . is always positive and optimistic . . . is fun to be around with . . . enjoys bringing people together . . . is friendly and approachable . . . is caring for others . . . doesn’t get bothered by the little things . . . can comfortably adapt to play different roles</a:t>
            </a:r>
          </a:p>
        </p:txBody>
      </p:sp>
      <p:pic>
        <p:nvPicPr>
          <p:cNvPr id="14338" name="Picture 2" descr="A city block with tall buildings made of leg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2003" y="832757"/>
            <a:ext cx="4274412" cy="5437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003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Brand?</a:t>
            </a:r>
          </a:p>
        </p:txBody>
      </p:sp>
      <p:sp>
        <p:nvSpPr>
          <p:cNvPr id="3" name="Text Placeholder 2"/>
          <p:cNvSpPr>
            <a:spLocks noGrp="1"/>
          </p:cNvSpPr>
          <p:nvPr>
            <p:ph idx="1"/>
          </p:nvPr>
        </p:nvSpPr>
        <p:spPr/>
        <p:txBody>
          <a:bodyPr/>
          <a:lstStyle/>
          <a:p>
            <a:pPr fontAlgn="base"/>
            <a:r>
              <a:rPr lang="en-US" dirty="0" smtClean="0"/>
              <a:t>An identifier</a:t>
            </a:r>
            <a:endParaRPr lang="en-US" dirty="0"/>
          </a:p>
          <a:p>
            <a:pPr fontAlgn="base"/>
            <a:r>
              <a:rPr lang="en-US" dirty="0"/>
              <a:t>A </a:t>
            </a:r>
            <a:r>
              <a:rPr lang="en-US" dirty="0" smtClean="0"/>
              <a:t>promise</a:t>
            </a:r>
            <a:endParaRPr lang="en-US" dirty="0"/>
          </a:p>
          <a:p>
            <a:pPr fontAlgn="base"/>
            <a:r>
              <a:rPr lang="en-US" dirty="0" smtClean="0"/>
              <a:t>An asset</a:t>
            </a:r>
            <a:endParaRPr lang="en-US" dirty="0"/>
          </a:p>
          <a:p>
            <a:pPr fontAlgn="base"/>
            <a:r>
              <a:rPr lang="en-US" dirty="0"/>
              <a:t>A </a:t>
            </a:r>
            <a:r>
              <a:rPr lang="en-US" dirty="0" smtClean="0"/>
              <a:t>set </a:t>
            </a:r>
            <a:r>
              <a:rPr lang="en-US" dirty="0"/>
              <a:t>of perceptions</a:t>
            </a:r>
          </a:p>
          <a:p>
            <a:pPr fontAlgn="base"/>
            <a:r>
              <a:rPr lang="en-US" dirty="0"/>
              <a:t>A </a:t>
            </a:r>
            <a:r>
              <a:rPr lang="en-US" dirty="0" smtClean="0"/>
              <a:t>“</a:t>
            </a:r>
            <a:r>
              <a:rPr lang="en-US" dirty="0"/>
              <a:t>mind share”</a:t>
            </a:r>
          </a:p>
          <a:p>
            <a:pPr marL="203200" indent="0">
              <a:buNone/>
            </a:pPr>
            <a:endParaRPr lang="en-US" dirty="0"/>
          </a:p>
        </p:txBody>
      </p:sp>
      <p:pic>
        <p:nvPicPr>
          <p:cNvPr id="3074" name="Picture 2" descr="Photo of a Starbucks storefront 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1827" y="3818122"/>
            <a:ext cx="3770142" cy="282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95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a:t>
            </a:r>
            <a:r>
              <a:rPr lang="en-US" baseline="0" dirty="0"/>
              <a:t> Messaging, and Marketing Alignment</a:t>
            </a:r>
            <a:endParaRPr lang="en-US" dirty="0"/>
          </a:p>
        </p:txBody>
      </p:sp>
      <p:sp>
        <p:nvSpPr>
          <p:cNvPr id="3" name="Content Placeholder 2"/>
          <p:cNvSpPr>
            <a:spLocks noGrp="1"/>
          </p:cNvSpPr>
          <p:nvPr>
            <p:ph idx="1"/>
          </p:nvPr>
        </p:nvSpPr>
        <p:spPr/>
        <p:txBody>
          <a:bodyPr/>
          <a:lstStyle/>
          <a:p>
            <a:endParaRPr lang="en-US"/>
          </a:p>
        </p:txBody>
      </p:sp>
      <p:pic>
        <p:nvPicPr>
          <p:cNvPr id="7170" name="Picture 2" descr="Brand, Messaging, and Marketing Alignment. A pyramid showing time frame and tools and artifacts for different strategies. At the base of the pyramid is campaign-specific marketing, messaging, and communications strategy. The time frame for this strategy is aligns with yearly goals, but adjusts at least quarterly to reflect evolving priorities. Tools and artifacts for this strategy are campaigns, tactics, messaging, proof points, and touch points. In the middle of the pyramid is the market-specific positioning and messaging strategy. The time frame for this strategy is refreshes every 12 to 24 months, depending on market dynamics. Tools and artifacts for this stage are target segments, market-specific positioning, and key marketing messages. The top level of the pyramid is brand strategy. The time frame for this strategy is highly consistent from year to year with periodic refinement. The tools and artifacts for this strategy are mission and value proposition, core values, brand voice and personality, brand positioning, and tag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 y="76666"/>
            <a:ext cx="9143063" cy="6569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629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Selecting a Brand Name</a:t>
            </a:r>
          </a:p>
        </p:txBody>
      </p:sp>
      <p:sp>
        <p:nvSpPr>
          <p:cNvPr id="3" name="Content Placeholder 2"/>
          <p:cNvSpPr>
            <a:spLocks noGrp="1"/>
          </p:cNvSpPr>
          <p:nvPr>
            <p:ph idx="1"/>
          </p:nvPr>
        </p:nvSpPr>
        <p:spPr/>
        <p:txBody>
          <a:bodyPr/>
          <a:lstStyle/>
          <a:p>
            <a:pPr marL="0" indent="0">
              <a:buNone/>
            </a:pPr>
            <a:r>
              <a:rPr lang="en-US" dirty="0"/>
              <a:t>Selecting a brand name is one of the most important product decisions a seller </a:t>
            </a:r>
            <a:r>
              <a:rPr lang="en-US" dirty="0" smtClean="0"/>
              <a:t>makes</a:t>
            </a:r>
            <a:endParaRPr lang="en-US" dirty="0"/>
          </a:p>
        </p:txBody>
      </p:sp>
      <p:pic>
        <p:nvPicPr>
          <p:cNvPr id="9218" name="Picture 2" descr="A name tag that reads Hello my name is opportun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6861" y="2818720"/>
            <a:ext cx="4950277" cy="3712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5885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of Naming a Brand</a:t>
            </a:r>
          </a:p>
        </p:txBody>
      </p:sp>
      <p:sp>
        <p:nvSpPr>
          <p:cNvPr id="3" name="Content Placeholder 2"/>
          <p:cNvSpPr>
            <a:spLocks noGrp="1"/>
          </p:cNvSpPr>
          <p:nvPr>
            <p:ph idx="1"/>
          </p:nvPr>
        </p:nvSpPr>
        <p:spPr>
          <a:xfrm>
            <a:off x="628650" y="1825625"/>
            <a:ext cx="7886700" cy="4771118"/>
          </a:xfrm>
        </p:spPr>
        <p:txBody>
          <a:bodyPr>
            <a:normAutofit lnSpcReduction="10000"/>
          </a:bodyPr>
          <a:lstStyle/>
          <a:p>
            <a:pPr marL="457200" indent="-457200" fontAlgn="base">
              <a:buFont typeface="+mj-lt"/>
              <a:buAutoNum type="arabicPeriod"/>
            </a:pPr>
            <a:r>
              <a:rPr lang="en-US" dirty="0"/>
              <a:t>Define what you’re naming</a:t>
            </a:r>
          </a:p>
          <a:p>
            <a:pPr marL="457200" indent="-457200" fontAlgn="base">
              <a:buFont typeface="+mj-lt"/>
              <a:buAutoNum type="arabicPeriod"/>
            </a:pPr>
            <a:r>
              <a:rPr lang="en-US" dirty="0"/>
              <a:t>Check the landscape</a:t>
            </a:r>
          </a:p>
          <a:p>
            <a:pPr marL="457200" indent="-457200" fontAlgn="base">
              <a:buFont typeface="+mj-lt"/>
              <a:buAutoNum type="arabicPeriod"/>
            </a:pPr>
            <a:r>
              <a:rPr lang="en-US" dirty="0"/>
              <a:t>Brainstorm ideas</a:t>
            </a:r>
          </a:p>
          <a:p>
            <a:pPr marL="457200" indent="-457200" fontAlgn="base">
              <a:buFont typeface="+mj-lt"/>
              <a:buAutoNum type="arabicPeriod"/>
            </a:pPr>
            <a:r>
              <a:rPr lang="en-US" dirty="0"/>
              <a:t>Screen and knock out problematic names</a:t>
            </a:r>
          </a:p>
          <a:p>
            <a:pPr lvl="1" fontAlgn="base"/>
            <a:r>
              <a:rPr lang="en-US" dirty="0"/>
              <a:t>Perceptual screening</a:t>
            </a:r>
          </a:p>
          <a:p>
            <a:pPr lvl="1" fontAlgn="base"/>
            <a:r>
              <a:rPr lang="en-US" dirty="0"/>
              <a:t>Legal screening</a:t>
            </a:r>
          </a:p>
          <a:p>
            <a:pPr lvl="1" fontAlgn="base"/>
            <a:r>
              <a:rPr lang="en-US" dirty="0"/>
              <a:t>Linguistic screening</a:t>
            </a:r>
          </a:p>
          <a:p>
            <a:pPr marL="457200" indent="-457200" fontAlgn="base">
              <a:buFont typeface="+mj-lt"/>
              <a:buAutoNum type="arabicPeriod"/>
            </a:pPr>
            <a:r>
              <a:rPr lang="en-US" dirty="0"/>
              <a:t>Check domain name and social media availability</a:t>
            </a:r>
          </a:p>
          <a:p>
            <a:pPr lvl="1" fontAlgn="base"/>
            <a:r>
              <a:rPr lang="en-US" dirty="0"/>
              <a:t>Look at variations of your chosen name(s)</a:t>
            </a:r>
          </a:p>
          <a:p>
            <a:pPr lvl="1" fontAlgn="base"/>
            <a:r>
              <a:rPr lang="en-US" dirty="0"/>
              <a:t>Check out your </a:t>
            </a:r>
            <a:r>
              <a:rPr lang="en-US" dirty="0" smtClean="0"/>
              <a:t>internet </a:t>
            </a:r>
            <a:r>
              <a:rPr lang="en-US" dirty="0"/>
              <a:t>“neighbors” </a:t>
            </a:r>
          </a:p>
          <a:p>
            <a:pPr lvl="1" fontAlgn="base"/>
            <a:r>
              <a:rPr lang="en-US" dirty="0"/>
              <a:t>Reserve domains in geographies where you plan to do business</a:t>
            </a:r>
          </a:p>
          <a:p>
            <a:pPr marL="457200" indent="-457200">
              <a:buFont typeface="+mj-lt"/>
              <a:buAutoNum type="arabicPeriod"/>
            </a:pPr>
            <a:endParaRPr lang="en-US" dirty="0"/>
          </a:p>
        </p:txBody>
      </p:sp>
    </p:spTree>
    <p:extLst>
      <p:ext uri="{BB962C8B-B14F-4D97-AF65-F5344CB8AC3E}">
        <p14:creationId xmlns:p14="http://schemas.microsoft.com/office/powerpoint/2010/main" val="2044744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Steps to Naming a Brand</a:t>
            </a:r>
          </a:p>
        </p:txBody>
      </p:sp>
      <p:sp>
        <p:nvSpPr>
          <p:cNvPr id="3" name="Content Placeholder 2"/>
          <p:cNvSpPr>
            <a:spLocks noGrp="1"/>
          </p:cNvSpPr>
          <p:nvPr>
            <p:ph idx="1"/>
          </p:nvPr>
        </p:nvSpPr>
        <p:spPr/>
        <p:txBody>
          <a:bodyPr>
            <a:normAutofit/>
          </a:bodyPr>
          <a:lstStyle/>
          <a:p>
            <a:pPr marL="0" indent="0" fontAlgn="base">
              <a:buNone/>
            </a:pPr>
            <a:r>
              <a:rPr lang="en-US" dirty="0"/>
              <a:t>6. Customer-test your final short-listed names</a:t>
            </a:r>
          </a:p>
          <a:p>
            <a:pPr marL="0" indent="0" fontAlgn="base">
              <a:buNone/>
            </a:pPr>
            <a:r>
              <a:rPr lang="en-US" dirty="0"/>
              <a:t>7. Make your final selection</a:t>
            </a:r>
          </a:p>
          <a:p>
            <a:pPr marL="0" indent="0" fontAlgn="base">
              <a:buNone/>
            </a:pPr>
            <a:r>
              <a:rPr lang="en-US" dirty="0"/>
              <a:t>8. Take steps to get trademark protection for your new brand</a:t>
            </a:r>
          </a:p>
          <a:p>
            <a:pPr marL="0" indent="0">
              <a:buNone/>
            </a:pPr>
            <a:endParaRPr lang="en-US" dirty="0"/>
          </a:p>
        </p:txBody>
      </p:sp>
      <p:pic>
        <p:nvPicPr>
          <p:cNvPr id="10242" name="Picture 2" descr="Official trademark symbol: black circle with a capital letter R in the midd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6357" y="3467100"/>
            <a:ext cx="3211286" cy="3211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085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Packaging </a:t>
            </a:r>
          </a:p>
        </p:txBody>
      </p:sp>
      <p:sp>
        <p:nvSpPr>
          <p:cNvPr id="3" name="Content Placeholder 2"/>
          <p:cNvSpPr>
            <a:spLocks noGrp="1"/>
          </p:cNvSpPr>
          <p:nvPr>
            <p:ph idx="1"/>
          </p:nvPr>
        </p:nvSpPr>
        <p:spPr>
          <a:xfrm>
            <a:off x="628650" y="1825625"/>
            <a:ext cx="3222302" cy="4351338"/>
          </a:xfrm>
        </p:spPr>
        <p:txBody>
          <a:bodyPr>
            <a:noAutofit/>
          </a:bodyPr>
          <a:lstStyle/>
          <a:p>
            <a:pPr fontAlgn="base"/>
            <a:r>
              <a:rPr lang="en-US" dirty="0"/>
              <a:t>Quality</a:t>
            </a:r>
          </a:p>
          <a:p>
            <a:pPr fontAlgn="base"/>
            <a:r>
              <a:rPr lang="en-US" dirty="0"/>
              <a:t>Safety</a:t>
            </a:r>
          </a:p>
          <a:p>
            <a:pPr fontAlgn="base"/>
            <a:r>
              <a:rPr lang="en-US" dirty="0"/>
              <a:t>Instruction</a:t>
            </a:r>
          </a:p>
          <a:p>
            <a:pPr fontAlgn="base"/>
            <a:r>
              <a:rPr lang="en-US" dirty="0"/>
              <a:t>Legal compliance</a:t>
            </a:r>
          </a:p>
          <a:p>
            <a:pPr fontAlgn="base"/>
            <a:r>
              <a:rPr lang="en-US" dirty="0"/>
              <a:t>Distinction</a:t>
            </a:r>
          </a:p>
          <a:p>
            <a:pPr fontAlgn="base"/>
            <a:r>
              <a:rPr lang="en-US" dirty="0"/>
              <a:t>Affordability</a:t>
            </a:r>
          </a:p>
          <a:p>
            <a:pPr fontAlgn="base"/>
            <a:r>
              <a:rPr lang="en-US" dirty="0"/>
              <a:t>Convenience and </a:t>
            </a:r>
            <a:r>
              <a:rPr lang="en-US" dirty="0" smtClean="0"/>
              <a:t>Utility</a:t>
            </a:r>
            <a:endParaRPr lang="en-US" dirty="0"/>
          </a:p>
          <a:p>
            <a:pPr fontAlgn="base"/>
            <a:r>
              <a:rPr lang="en-US" dirty="0"/>
              <a:t>Aesthetic beauty</a:t>
            </a:r>
          </a:p>
          <a:p>
            <a:pPr fontAlgn="base"/>
            <a:r>
              <a:rPr lang="en-US" dirty="0"/>
              <a:t>Sustainability</a:t>
            </a:r>
          </a:p>
          <a:p>
            <a:endParaRPr lang="en-US" dirty="0"/>
          </a:p>
        </p:txBody>
      </p:sp>
      <p:pic>
        <p:nvPicPr>
          <p:cNvPr id="11266" name="Picture 2" descr="A bottle of pink perfume with a very large lid that looks like a diamond. The bottle is next to a pi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0952" y="1962831"/>
            <a:ext cx="4664398" cy="3017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647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Packaging Matters</a:t>
            </a:r>
          </a:p>
        </p:txBody>
      </p:sp>
      <p:sp>
        <p:nvSpPr>
          <p:cNvPr id="3" name="Content Placeholder 2"/>
          <p:cNvSpPr>
            <a:spLocks noGrp="1"/>
          </p:cNvSpPr>
          <p:nvPr>
            <p:ph idx="1"/>
          </p:nvPr>
        </p:nvSpPr>
        <p:spPr/>
        <p:txBody>
          <a:bodyPr/>
          <a:lstStyle/>
          <a:p>
            <a:pPr marL="0" indent="0">
              <a:buNone/>
            </a:pPr>
            <a:r>
              <a:rPr lang="en-US" dirty="0"/>
              <a:t>Packaging should fit the product and the customer and promote brand </a:t>
            </a:r>
            <a:r>
              <a:rPr lang="en-US" dirty="0" smtClean="0"/>
              <a:t>loyalty</a:t>
            </a:r>
            <a:endParaRPr lang="en-US" dirty="0"/>
          </a:p>
        </p:txBody>
      </p:sp>
      <p:pic>
        <p:nvPicPr>
          <p:cNvPr id="12290" name="Picture 2" descr="A small child clutching a can of Pring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692" y="2657475"/>
            <a:ext cx="6154615" cy="4200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003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Branding Strategies</a:t>
            </a:r>
          </a:p>
        </p:txBody>
      </p:sp>
      <p:sp>
        <p:nvSpPr>
          <p:cNvPr id="3" name="Text Placeholder 2"/>
          <p:cNvSpPr>
            <a:spLocks noGrp="1"/>
          </p:cNvSpPr>
          <p:nvPr>
            <p:ph type="body" idx="1"/>
          </p:nvPr>
        </p:nvSpPr>
        <p:spPr/>
        <p:txBody>
          <a:bodyPr/>
          <a:lstStyle/>
          <a:p>
            <a:pPr marL="403225" indent="-200025"/>
            <a:r>
              <a:rPr lang="en-US" dirty="0"/>
              <a:t>Branded house - Apple, BMW</a:t>
            </a:r>
          </a:p>
          <a:p>
            <a:pPr marL="403225" indent="-200025"/>
            <a:r>
              <a:rPr lang="en-US" dirty="0"/>
              <a:t>House of brands - Tang, Kool Aid</a:t>
            </a:r>
          </a:p>
          <a:p>
            <a:pPr marL="403225" indent="-200025"/>
            <a:r>
              <a:rPr lang="en-US" dirty="0"/>
              <a:t>Private label or store branding - Safeway Organics</a:t>
            </a:r>
          </a:p>
          <a:p>
            <a:pPr marL="403225" indent="-200025"/>
            <a:r>
              <a:rPr lang="en-US" dirty="0"/>
              <a:t>“No brand” branding</a:t>
            </a:r>
          </a:p>
          <a:p>
            <a:pPr marL="403225" indent="-200025"/>
            <a:r>
              <a:rPr lang="en-US" dirty="0"/>
              <a:t>Personal and organizational </a:t>
            </a:r>
          </a:p>
          <a:p>
            <a:pPr marL="403225" indent="-200025"/>
            <a:r>
              <a:rPr lang="en-US" dirty="0"/>
              <a:t>Place branding - Las Vegas</a:t>
            </a:r>
          </a:p>
          <a:p>
            <a:pPr marL="403225" indent="-200025"/>
            <a:r>
              <a:rPr lang="en-US" dirty="0"/>
              <a:t>Co-branding - Liz Lange at Target</a:t>
            </a:r>
          </a:p>
          <a:p>
            <a:pPr marL="403225" indent="-200025"/>
            <a:r>
              <a:rPr lang="en-US" dirty="0"/>
              <a:t>Licensing </a:t>
            </a:r>
            <a:r>
              <a:rPr lang="mr-IN" dirty="0"/>
              <a:t>–</a:t>
            </a:r>
            <a:r>
              <a:rPr lang="en-US" dirty="0"/>
              <a:t> </a:t>
            </a:r>
            <a:r>
              <a:rPr lang="en-US" i="1" dirty="0"/>
              <a:t>see image to right</a:t>
            </a:r>
          </a:p>
          <a:p>
            <a:pPr marL="403225" indent="-200025"/>
            <a:r>
              <a:rPr lang="en-US" dirty="0"/>
              <a:t>Brand extension and line extension - Diet Coke, Jell-O pudding pops</a:t>
            </a:r>
            <a:endParaRPr lang="en-US" dirty="0"/>
          </a:p>
        </p:txBody>
      </p:sp>
      <p:pic>
        <p:nvPicPr>
          <p:cNvPr id="15362" name="Picture 2" descr="Photo of a can of Diet C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4217" y="1079695"/>
            <a:ext cx="2312583" cy="4155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6132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Questions</a:t>
            </a:r>
          </a:p>
        </p:txBody>
      </p:sp>
      <p:sp>
        <p:nvSpPr>
          <p:cNvPr id="3" name="Content Placeholder 2"/>
          <p:cNvSpPr>
            <a:spLocks noGrp="1"/>
          </p:cNvSpPr>
          <p:nvPr>
            <p:ph idx="1"/>
          </p:nvPr>
        </p:nvSpPr>
        <p:spPr/>
        <p:txBody>
          <a:bodyPr/>
          <a:lstStyle/>
          <a:p>
            <a:pPr marL="0" indent="0">
              <a:buNone/>
            </a:pPr>
            <a:r>
              <a:rPr lang="en-US" dirty="0"/>
              <a:t>What are the advantages and disadvantages of licensing for a brand?</a:t>
            </a:r>
          </a:p>
        </p:txBody>
      </p:sp>
      <p:pic>
        <p:nvPicPr>
          <p:cNvPr id="16386" name="Picture 2" descr="A can of Campbells soup. The label has a picture of a stormtrooper from the Star Wars franchi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758849"/>
            <a:ext cx="25908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540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Quick Review</a:t>
            </a:r>
          </a:p>
        </p:txBody>
      </p:sp>
      <p:sp>
        <p:nvSpPr>
          <p:cNvPr id="3" name="Content Placeholder 2"/>
          <p:cNvSpPr>
            <a:spLocks noGrp="1"/>
          </p:cNvSpPr>
          <p:nvPr>
            <p:ph idx="1"/>
          </p:nvPr>
        </p:nvSpPr>
        <p:spPr/>
        <p:txBody>
          <a:bodyPr>
            <a:normAutofit fontScale="92500" lnSpcReduction="10000"/>
          </a:bodyPr>
          <a:lstStyle/>
          <a:p>
            <a:pPr fontAlgn="base"/>
            <a:r>
              <a:rPr lang="en-US" dirty="0"/>
              <a:t>What are the elements of brand? How do brands add value to an organization’s products and services?</a:t>
            </a:r>
          </a:p>
          <a:p>
            <a:pPr fontAlgn="base"/>
            <a:r>
              <a:rPr lang="en-US" dirty="0"/>
              <a:t>What is brand equity and how is it measured?</a:t>
            </a:r>
          </a:p>
          <a:p>
            <a:pPr fontAlgn="base"/>
            <a:r>
              <a:rPr lang="en-US" dirty="0"/>
              <a:t>How do marketers use brand positioning to align marketing activities and build successful brands?</a:t>
            </a:r>
          </a:p>
          <a:p>
            <a:pPr fontAlgn="base"/>
            <a:r>
              <a:rPr lang="en-US" dirty="0"/>
              <a:t>How does name selection contribute to the success of a brand?</a:t>
            </a:r>
          </a:p>
          <a:p>
            <a:pPr fontAlgn="base"/>
            <a:r>
              <a:rPr lang="en-US" dirty="0"/>
              <a:t>What role does packaging play in the brand-building process?</a:t>
            </a:r>
          </a:p>
          <a:p>
            <a:pPr fontAlgn="base"/>
            <a:r>
              <a:rPr lang="en-US" dirty="0"/>
              <a:t>What are key strategies for developing brands including brand ownership, brand and line extensions, co-branding and licensing?</a:t>
            </a:r>
          </a:p>
          <a:p>
            <a:pPr marL="0" indent="0" fontAlgn="base">
              <a:buNone/>
            </a:pPr>
            <a:endParaRPr lang="en-US" b="0" i="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5586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Tangible and Intangible Elements</a:t>
            </a:r>
          </a:p>
        </p:txBody>
      </p:sp>
      <p:sp>
        <p:nvSpPr>
          <p:cNvPr id="3" name="Text Placeholder 2"/>
          <p:cNvSpPr>
            <a:spLocks noGrp="1"/>
          </p:cNvSpPr>
          <p:nvPr>
            <p:ph type="body" idx="1"/>
          </p:nvPr>
        </p:nvSpPr>
        <p:spPr/>
        <p:txBody>
          <a:bodyPr>
            <a:normAutofit lnSpcReduction="10000"/>
          </a:bodyPr>
          <a:lstStyle/>
          <a:p>
            <a:pPr marL="203200" indent="0" fontAlgn="base">
              <a:buNone/>
            </a:pPr>
            <a:r>
              <a:rPr lang="en-US" dirty="0"/>
              <a:t>Brands are a combination of tangible and intangible </a:t>
            </a:r>
            <a:r>
              <a:rPr lang="en-US" dirty="0" smtClean="0"/>
              <a:t>elements</a:t>
            </a:r>
          </a:p>
          <a:p>
            <a:pPr marL="203200" indent="0" fontAlgn="base">
              <a:buNone/>
            </a:pPr>
            <a:r>
              <a:rPr lang="en-US" dirty="0" smtClean="0"/>
              <a:t>Tangible</a:t>
            </a:r>
          </a:p>
          <a:p>
            <a:pPr fontAlgn="base"/>
            <a:r>
              <a:rPr lang="en-US" dirty="0" smtClean="0"/>
              <a:t>Visual </a:t>
            </a:r>
            <a:r>
              <a:rPr lang="en-US" dirty="0"/>
              <a:t>design </a:t>
            </a:r>
            <a:r>
              <a:rPr lang="en-US" dirty="0" smtClean="0"/>
              <a:t>elements - logo</a:t>
            </a:r>
            <a:r>
              <a:rPr lang="en-US" dirty="0"/>
              <a:t>, color, </a:t>
            </a:r>
            <a:r>
              <a:rPr lang="en-US" dirty="0" smtClean="0"/>
              <a:t>images</a:t>
            </a:r>
            <a:r>
              <a:rPr lang="en-US" dirty="0"/>
              <a:t>, tagline, packaging, etc</a:t>
            </a:r>
            <a:r>
              <a:rPr lang="en-US" dirty="0" smtClean="0"/>
              <a:t>.</a:t>
            </a:r>
          </a:p>
          <a:p>
            <a:pPr fontAlgn="base"/>
            <a:r>
              <a:rPr lang="en-US" dirty="0" smtClean="0"/>
              <a:t>Distinctive </a:t>
            </a:r>
            <a:r>
              <a:rPr lang="en-US" dirty="0"/>
              <a:t>product features </a:t>
            </a:r>
            <a:r>
              <a:rPr lang="en-US" dirty="0" smtClean="0"/>
              <a:t>- quality</a:t>
            </a:r>
            <a:r>
              <a:rPr lang="en-US" dirty="0"/>
              <a:t>, design sensibility, personality, etc</a:t>
            </a:r>
            <a:r>
              <a:rPr lang="en-US" dirty="0" smtClean="0"/>
              <a:t>.</a:t>
            </a:r>
            <a:endParaRPr lang="en-US" dirty="0"/>
          </a:p>
          <a:p>
            <a:pPr marL="203200" indent="0" fontAlgn="base">
              <a:buNone/>
            </a:pPr>
            <a:r>
              <a:rPr lang="en-US" dirty="0"/>
              <a:t>Intangible </a:t>
            </a:r>
            <a:endParaRPr lang="en-US" dirty="0" smtClean="0"/>
          </a:p>
          <a:p>
            <a:pPr fontAlgn="base"/>
            <a:r>
              <a:rPr lang="en-US" dirty="0" smtClean="0"/>
              <a:t>Customers’ </a:t>
            </a:r>
            <a:r>
              <a:rPr lang="en-US" dirty="0"/>
              <a:t>experience with a product or </a:t>
            </a:r>
            <a:r>
              <a:rPr lang="en-US" dirty="0" smtClean="0"/>
              <a:t>company -  reputation</a:t>
            </a:r>
            <a:r>
              <a:rPr lang="en-US" dirty="0"/>
              <a:t>, customer </a:t>
            </a:r>
            <a:r>
              <a:rPr lang="en-US" dirty="0" smtClean="0"/>
              <a:t>experience</a:t>
            </a:r>
            <a:endParaRPr lang="en-US" dirty="0"/>
          </a:p>
        </p:txBody>
      </p:sp>
    </p:spTree>
    <p:extLst>
      <p:ext uri="{BB962C8B-B14F-4D97-AF65-F5344CB8AC3E}">
        <p14:creationId xmlns:p14="http://schemas.microsoft.com/office/powerpoint/2010/main" val="44019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Brands Convey </a:t>
            </a:r>
            <a:r>
              <a:rPr lang="en-US" dirty="0" smtClean="0"/>
              <a:t>Meaning</a:t>
            </a:r>
            <a:endParaRPr lang="en-US" dirty="0"/>
          </a:p>
        </p:txBody>
      </p:sp>
      <p:sp>
        <p:nvSpPr>
          <p:cNvPr id="3" name="Text Placeholder 2"/>
          <p:cNvSpPr>
            <a:spLocks noGrp="1"/>
          </p:cNvSpPr>
          <p:nvPr>
            <p:ph type="body" idx="1"/>
          </p:nvPr>
        </p:nvSpPr>
        <p:spPr/>
        <p:txBody>
          <a:bodyPr>
            <a:normAutofit lnSpcReduction="10000"/>
          </a:bodyPr>
          <a:lstStyle/>
          <a:p>
            <a:pPr fontAlgn="base"/>
            <a:r>
              <a:rPr lang="en-US" b="1" dirty="0"/>
              <a:t>Attributes:</a:t>
            </a:r>
            <a:r>
              <a:rPr lang="en-US" dirty="0"/>
              <a:t> specific product </a:t>
            </a:r>
            <a:r>
              <a:rPr lang="en-US" dirty="0" smtClean="0"/>
              <a:t>features</a:t>
            </a:r>
            <a:endParaRPr lang="en-US" dirty="0"/>
          </a:p>
          <a:p>
            <a:pPr fontAlgn="base"/>
            <a:r>
              <a:rPr lang="en-US" b="1" dirty="0"/>
              <a:t>Benefits:</a:t>
            </a:r>
            <a:r>
              <a:rPr lang="en-US" dirty="0"/>
              <a:t> attributes translate into functional and emotional </a:t>
            </a:r>
            <a:r>
              <a:rPr lang="en-US" dirty="0" smtClean="0"/>
              <a:t>benefits</a:t>
            </a:r>
            <a:endParaRPr lang="en-US" dirty="0"/>
          </a:p>
          <a:p>
            <a:pPr fontAlgn="base"/>
            <a:r>
              <a:rPr lang="en-US" b="1" dirty="0"/>
              <a:t>Values:</a:t>
            </a:r>
            <a:r>
              <a:rPr lang="en-US" dirty="0"/>
              <a:t> company values and operational </a:t>
            </a:r>
            <a:r>
              <a:rPr lang="en-US" dirty="0" smtClean="0"/>
              <a:t>principles</a:t>
            </a:r>
            <a:endParaRPr lang="en-US" dirty="0"/>
          </a:p>
          <a:p>
            <a:pPr fontAlgn="base"/>
            <a:r>
              <a:rPr lang="en-US" b="1" dirty="0"/>
              <a:t>Culture:</a:t>
            </a:r>
            <a:r>
              <a:rPr lang="en-US" dirty="0"/>
              <a:t> cultural elements of the company and </a:t>
            </a:r>
            <a:r>
              <a:rPr lang="en-US" dirty="0" smtClean="0"/>
              <a:t>brand</a:t>
            </a:r>
            <a:endParaRPr lang="en-US" dirty="0"/>
          </a:p>
          <a:p>
            <a:pPr fontAlgn="base"/>
            <a:r>
              <a:rPr lang="en-US" b="1" dirty="0"/>
              <a:t>Personality:</a:t>
            </a:r>
            <a:r>
              <a:rPr lang="en-US" dirty="0"/>
              <a:t> strong brands often project a distinctive </a:t>
            </a:r>
            <a:r>
              <a:rPr lang="en-US" dirty="0" smtClean="0"/>
              <a:t>personality</a:t>
            </a:r>
            <a:endParaRPr lang="en-US" dirty="0"/>
          </a:p>
          <a:p>
            <a:pPr fontAlgn="base"/>
            <a:r>
              <a:rPr lang="en-US" b="1" dirty="0"/>
              <a:t>User:</a:t>
            </a:r>
            <a:r>
              <a:rPr lang="en-US" dirty="0"/>
              <a:t> brands may suggest the </a:t>
            </a:r>
          </a:p>
          <a:p>
            <a:pPr marL="203200" indent="0" fontAlgn="base">
              <a:buNone/>
            </a:pPr>
            <a:r>
              <a:rPr lang="en-US" dirty="0" smtClean="0"/>
              <a:t> types</a:t>
            </a:r>
            <a:r>
              <a:rPr lang="en-US" dirty="0"/>
              <a:t> of consumers who buy </a:t>
            </a:r>
            <a:endParaRPr lang="en-US" dirty="0" smtClean="0"/>
          </a:p>
          <a:p>
            <a:pPr marL="203200" indent="0" fontAlgn="base">
              <a:buNone/>
            </a:pPr>
            <a:r>
              <a:rPr lang="en-US" dirty="0"/>
              <a:t> </a:t>
            </a:r>
            <a:r>
              <a:rPr lang="en-US" dirty="0" smtClean="0"/>
              <a:t>and </a:t>
            </a:r>
            <a:r>
              <a:rPr lang="en-US" dirty="0"/>
              <a:t>use the </a:t>
            </a:r>
            <a:r>
              <a:rPr lang="en-US" dirty="0" smtClean="0"/>
              <a:t>product</a:t>
            </a:r>
            <a:endParaRPr lang="en-US" dirty="0"/>
          </a:p>
        </p:txBody>
      </p:sp>
      <p:pic>
        <p:nvPicPr>
          <p:cNvPr id="4098" name="Picture 2" descr="Photo of the Mercedes-Benz hood emblem—a silver ring trisected in the midd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6292" y="4413251"/>
            <a:ext cx="3300507" cy="2189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277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Brands Create Value for Consumers</a:t>
            </a:r>
          </a:p>
        </p:txBody>
      </p:sp>
      <p:sp>
        <p:nvSpPr>
          <p:cNvPr id="3" name="Text Placeholder 2"/>
          <p:cNvSpPr>
            <a:spLocks noGrp="1"/>
          </p:cNvSpPr>
          <p:nvPr>
            <p:ph type="body" idx="1"/>
          </p:nvPr>
        </p:nvSpPr>
        <p:spPr>
          <a:xfrm>
            <a:off x="457200" y="1600200"/>
            <a:ext cx="4016829" cy="4525963"/>
          </a:xfrm>
        </p:spPr>
        <p:txBody>
          <a:bodyPr/>
          <a:lstStyle/>
          <a:p>
            <a:pPr marL="203200" indent="0">
              <a:buNone/>
            </a:pPr>
            <a:r>
              <a:rPr lang="en-US" dirty="0"/>
              <a:t>Brands help simplify consumer </a:t>
            </a:r>
            <a:r>
              <a:rPr lang="en-US" dirty="0" smtClean="0"/>
              <a:t>choices</a:t>
            </a:r>
          </a:p>
          <a:p>
            <a:pPr marL="203200" indent="0">
              <a:buNone/>
            </a:pPr>
            <a:r>
              <a:rPr lang="en-US" dirty="0" smtClean="0"/>
              <a:t>Brands </a:t>
            </a:r>
            <a:r>
              <a:rPr lang="en-US" dirty="0"/>
              <a:t>help create trust, so that a person knows what to expect from a branded company, product, or </a:t>
            </a:r>
            <a:r>
              <a:rPr lang="en-US" dirty="0" smtClean="0"/>
              <a:t>service</a:t>
            </a:r>
          </a:p>
          <a:p>
            <a:pPr marL="203200" indent="0">
              <a:buNone/>
            </a:pPr>
            <a:r>
              <a:rPr lang="en-US" dirty="0" smtClean="0"/>
              <a:t>This </a:t>
            </a:r>
            <a:r>
              <a:rPr lang="en-US" dirty="0"/>
              <a:t>builds customer loyalty, which is valuable to </a:t>
            </a:r>
            <a:r>
              <a:rPr lang="en-US" dirty="0" smtClean="0"/>
              <a:t>businesses</a:t>
            </a:r>
            <a:endParaRPr lang="en-US" dirty="0"/>
          </a:p>
          <a:p>
            <a:pPr marL="203200" indent="0">
              <a:buNone/>
            </a:pPr>
            <a:endParaRPr lang="en-US" dirty="0"/>
          </a:p>
          <a:p>
            <a:pPr marL="203200" indent="0">
              <a:buNone/>
            </a:pPr>
            <a:endParaRPr lang="en-US" dirty="0"/>
          </a:p>
        </p:txBody>
      </p:sp>
      <p:pic>
        <p:nvPicPr>
          <p:cNvPr id="5122" name="Picture 2" descr="Front view of a Dunkin' Donuts st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8701" y="1600199"/>
            <a:ext cx="3483428" cy="261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53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Brands</a:t>
            </a:r>
          </a:p>
        </p:txBody>
      </p:sp>
      <p:sp>
        <p:nvSpPr>
          <p:cNvPr id="3" name="Content Placeholder 2"/>
          <p:cNvSpPr>
            <a:spLocks noGrp="1"/>
          </p:cNvSpPr>
          <p:nvPr>
            <p:ph idx="1"/>
          </p:nvPr>
        </p:nvSpPr>
        <p:spPr/>
        <p:txBody>
          <a:bodyPr>
            <a:noAutofit/>
          </a:bodyPr>
          <a:lstStyle/>
          <a:p>
            <a:pPr marL="0" indent="0">
              <a:buNone/>
            </a:pPr>
            <a:r>
              <a:rPr lang="en-US" dirty="0"/>
              <a:t>Different types of brands include </a:t>
            </a:r>
            <a:endParaRPr lang="en-US" dirty="0" smtClean="0"/>
          </a:p>
          <a:p>
            <a:pPr marL="546100" indent="-342900"/>
            <a:endParaRPr lang="en-US" dirty="0"/>
          </a:p>
        </p:txBody>
      </p:sp>
      <p:pic>
        <p:nvPicPr>
          <p:cNvPr id="1026" name="Picture 2" descr="A mug containing a foamy drink. The foam is in the shape of a happy c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1957" y="3696521"/>
            <a:ext cx="2785945" cy="27859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37625" y="4628271"/>
            <a:ext cx="98473" cy="369332"/>
          </a:xfrm>
          <a:prstGeom prst="rect">
            <a:avLst/>
          </a:prstGeom>
          <a:noFill/>
        </p:spPr>
        <p:txBody>
          <a:bodyPr wrap="square" rtlCol="0">
            <a:spAutoFit/>
          </a:bodyPr>
          <a:lstStyle/>
          <a:p>
            <a:endParaRPr lang="en-US" dirty="0"/>
          </a:p>
        </p:txBody>
      </p:sp>
      <p:sp>
        <p:nvSpPr>
          <p:cNvPr id="5" name="TextBox 4"/>
          <p:cNvSpPr txBox="1"/>
          <p:nvPr/>
        </p:nvSpPr>
        <p:spPr>
          <a:xfrm>
            <a:off x="628650" y="2327482"/>
            <a:ext cx="6904788" cy="4154984"/>
          </a:xfrm>
          <a:prstGeom prst="rect">
            <a:avLst/>
          </a:prstGeom>
          <a:noFill/>
        </p:spPr>
        <p:txBody>
          <a:bodyPr wrap="square" numCol="2" rtlCol="0">
            <a:spAutoFit/>
          </a:bodyPr>
          <a:lstStyle/>
          <a:p>
            <a:pPr marL="342900" indent="-342900">
              <a:buFont typeface="Arial" charset="0"/>
              <a:buChar char="•"/>
            </a:pPr>
            <a:r>
              <a:rPr lang="en-US" sz="2400" dirty="0">
                <a:latin typeface="Tahoma" charset="0"/>
                <a:ea typeface="Tahoma" charset="0"/>
                <a:cs typeface="Tahoma" charset="0"/>
              </a:rPr>
              <a:t>Individual products</a:t>
            </a:r>
          </a:p>
          <a:p>
            <a:pPr marL="342900" indent="-342900">
              <a:buFont typeface="Arial" charset="0"/>
              <a:buChar char="•"/>
            </a:pPr>
            <a:r>
              <a:rPr lang="en-US" sz="2400" dirty="0">
                <a:latin typeface="Tahoma" charset="0"/>
                <a:ea typeface="Tahoma" charset="0"/>
                <a:cs typeface="Tahoma" charset="0"/>
              </a:rPr>
              <a:t>Product ranges</a:t>
            </a:r>
          </a:p>
          <a:p>
            <a:pPr marL="342900" indent="-342900">
              <a:buFont typeface="Arial" charset="0"/>
              <a:buChar char="•"/>
            </a:pPr>
            <a:r>
              <a:rPr lang="en-US" sz="2400" dirty="0">
                <a:latin typeface="Tahoma" charset="0"/>
                <a:ea typeface="Tahoma" charset="0"/>
                <a:cs typeface="Tahoma" charset="0"/>
              </a:rPr>
              <a:t>Services</a:t>
            </a:r>
          </a:p>
          <a:p>
            <a:pPr marL="342900" indent="-342900">
              <a:buFont typeface="Arial" charset="0"/>
              <a:buChar char="•"/>
            </a:pPr>
            <a:r>
              <a:rPr lang="en-US" sz="2400" dirty="0">
                <a:latin typeface="Tahoma" charset="0"/>
                <a:ea typeface="Tahoma" charset="0"/>
                <a:cs typeface="Tahoma" charset="0"/>
              </a:rPr>
              <a:t>Organizations</a:t>
            </a:r>
          </a:p>
          <a:p>
            <a:pPr marL="342900" indent="-342900">
              <a:buFont typeface="Arial" charset="0"/>
              <a:buChar char="•"/>
            </a:pPr>
            <a:r>
              <a:rPr lang="en-US" sz="2400" dirty="0">
                <a:latin typeface="Tahoma" charset="0"/>
                <a:ea typeface="Tahoma" charset="0"/>
                <a:cs typeface="Tahoma" charset="0"/>
              </a:rPr>
              <a:t>Individual persons</a:t>
            </a:r>
          </a:p>
          <a:p>
            <a:pPr marL="342900" indent="-342900">
              <a:buFont typeface="Arial" charset="0"/>
              <a:buChar char="•"/>
            </a:pPr>
            <a:r>
              <a:rPr lang="en-US" sz="2400" dirty="0" smtClean="0">
                <a:latin typeface="Tahoma" charset="0"/>
                <a:ea typeface="Tahoma" charset="0"/>
                <a:cs typeface="Tahoma" charset="0"/>
              </a:rPr>
              <a:t>Groups</a:t>
            </a:r>
          </a:p>
          <a:p>
            <a:pPr marL="342900" indent="-342900">
              <a:buFont typeface="Arial" charset="0"/>
              <a:buChar char="•"/>
            </a:pPr>
            <a:endParaRPr lang="en-US" sz="2400" dirty="0">
              <a:latin typeface="Tahoma" charset="0"/>
              <a:ea typeface="Tahoma" charset="0"/>
              <a:cs typeface="Tahoma" charset="0"/>
            </a:endParaRPr>
          </a:p>
          <a:p>
            <a:pPr marL="342900" indent="-342900">
              <a:buFont typeface="Arial" charset="0"/>
              <a:buChar char="•"/>
            </a:pPr>
            <a:endParaRPr lang="en-US" sz="2400" dirty="0" smtClean="0">
              <a:latin typeface="Tahoma" charset="0"/>
              <a:ea typeface="Tahoma" charset="0"/>
              <a:cs typeface="Tahoma" charset="0"/>
            </a:endParaRPr>
          </a:p>
          <a:p>
            <a:pPr marL="342900" indent="-342900">
              <a:buFont typeface="Arial" charset="0"/>
              <a:buChar char="•"/>
            </a:pPr>
            <a:endParaRPr lang="en-US" sz="2400" dirty="0">
              <a:latin typeface="Tahoma" charset="0"/>
              <a:ea typeface="Tahoma" charset="0"/>
              <a:cs typeface="Tahoma" charset="0"/>
            </a:endParaRPr>
          </a:p>
          <a:p>
            <a:pPr marL="342900" indent="-342900">
              <a:buFont typeface="Arial" charset="0"/>
              <a:buChar char="•"/>
            </a:pPr>
            <a:endParaRPr lang="en-US" sz="2400" dirty="0" smtClean="0">
              <a:latin typeface="Tahoma" charset="0"/>
              <a:ea typeface="Tahoma" charset="0"/>
              <a:cs typeface="Tahoma" charset="0"/>
            </a:endParaRPr>
          </a:p>
          <a:p>
            <a:pPr marL="342900" indent="-342900">
              <a:buFont typeface="Arial" charset="0"/>
              <a:buChar char="•"/>
            </a:pPr>
            <a:endParaRPr lang="en-US" sz="2400" dirty="0">
              <a:latin typeface="Tahoma" charset="0"/>
              <a:ea typeface="Tahoma" charset="0"/>
              <a:cs typeface="Tahoma" charset="0"/>
            </a:endParaRPr>
          </a:p>
          <a:p>
            <a:pPr marL="342900" indent="-342900">
              <a:buFont typeface="Arial" charset="0"/>
              <a:buChar char="•"/>
            </a:pPr>
            <a:r>
              <a:rPr lang="en-US" sz="2400" dirty="0">
                <a:latin typeface="Tahoma" charset="0"/>
                <a:ea typeface="Tahoma" charset="0"/>
                <a:cs typeface="Tahoma" charset="0"/>
              </a:rPr>
              <a:t>Events</a:t>
            </a:r>
          </a:p>
          <a:p>
            <a:pPr marL="342900" indent="-342900">
              <a:buFont typeface="Arial" charset="0"/>
              <a:buChar char="•"/>
            </a:pPr>
            <a:r>
              <a:rPr lang="en-US" sz="2400" dirty="0">
                <a:latin typeface="Tahoma" charset="0"/>
                <a:ea typeface="Tahoma" charset="0"/>
                <a:cs typeface="Tahoma" charset="0"/>
              </a:rPr>
              <a:t>Geographic places</a:t>
            </a:r>
          </a:p>
          <a:p>
            <a:pPr marL="342900" indent="-342900">
              <a:buFont typeface="Arial" charset="0"/>
              <a:buChar char="•"/>
            </a:pPr>
            <a:r>
              <a:rPr lang="en-US" sz="2400" dirty="0">
                <a:latin typeface="Tahoma" charset="0"/>
                <a:ea typeface="Tahoma" charset="0"/>
                <a:cs typeface="Tahoma" charset="0"/>
              </a:rPr>
              <a:t>Private label brands</a:t>
            </a:r>
          </a:p>
          <a:p>
            <a:pPr marL="342900" indent="-342900">
              <a:buFont typeface="Arial" charset="0"/>
              <a:buChar char="•"/>
            </a:pPr>
            <a:r>
              <a:rPr lang="en-US" sz="2400" dirty="0">
                <a:latin typeface="Tahoma" charset="0"/>
                <a:ea typeface="Tahoma" charset="0"/>
                <a:cs typeface="Tahoma" charset="0"/>
              </a:rPr>
              <a:t>Media</a:t>
            </a:r>
          </a:p>
          <a:p>
            <a:pPr marL="342900" indent="-342900">
              <a:buFont typeface="Arial" charset="0"/>
              <a:buChar char="•"/>
            </a:pPr>
            <a:r>
              <a:rPr lang="en-US" sz="2400" dirty="0">
                <a:latin typeface="Tahoma" charset="0"/>
                <a:ea typeface="Tahoma" charset="0"/>
                <a:cs typeface="Tahoma" charset="0"/>
              </a:rPr>
              <a:t>e-brands</a:t>
            </a:r>
          </a:p>
          <a:p>
            <a:endParaRPr lang="en-US" dirty="0"/>
          </a:p>
        </p:txBody>
      </p:sp>
    </p:spTree>
    <p:extLst>
      <p:ext uri="{BB962C8B-B14F-4D97-AF65-F5344CB8AC3E}">
        <p14:creationId xmlns:p14="http://schemas.microsoft.com/office/powerpoint/2010/main" val="4004733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 Equity</a:t>
            </a:r>
          </a:p>
        </p:txBody>
      </p:sp>
      <p:sp>
        <p:nvSpPr>
          <p:cNvPr id="3" name="Content Placeholder 2"/>
          <p:cNvSpPr>
            <a:spLocks noGrp="1"/>
          </p:cNvSpPr>
          <p:nvPr>
            <p:ph idx="1"/>
          </p:nvPr>
        </p:nvSpPr>
        <p:spPr>
          <a:xfrm>
            <a:off x="628650" y="1825625"/>
            <a:ext cx="3943350" cy="4351338"/>
          </a:xfrm>
        </p:spPr>
        <p:txBody>
          <a:bodyPr/>
          <a:lstStyle/>
          <a:p>
            <a:pPr marL="0" indent="0">
              <a:buNone/>
            </a:pPr>
            <a:r>
              <a:rPr lang="en-US" dirty="0"/>
              <a:t>Brand equity refers to the value of a well-known brand that conjures positive (or negative) mental and emotional associations. </a:t>
            </a:r>
          </a:p>
        </p:txBody>
      </p:sp>
      <p:pic>
        <p:nvPicPr>
          <p:cNvPr id="4098" name="Picture 2" descr="A smiling, computer-generated geck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9323" y="1420837"/>
            <a:ext cx="4544677" cy="5226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642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Measure Brand Equity</a:t>
            </a:r>
          </a:p>
        </p:txBody>
      </p:sp>
      <p:sp>
        <p:nvSpPr>
          <p:cNvPr id="3" name="Content Placeholder 2"/>
          <p:cNvSpPr>
            <a:spLocks noGrp="1"/>
          </p:cNvSpPr>
          <p:nvPr>
            <p:ph idx="1"/>
          </p:nvPr>
        </p:nvSpPr>
        <p:spPr/>
        <p:txBody>
          <a:bodyPr numCol="2">
            <a:normAutofit/>
          </a:bodyPr>
          <a:lstStyle/>
          <a:p>
            <a:pPr fontAlgn="base"/>
            <a:r>
              <a:rPr lang="en-US" dirty="0"/>
              <a:t>Price premium</a:t>
            </a:r>
          </a:p>
          <a:p>
            <a:pPr fontAlgn="base"/>
            <a:r>
              <a:rPr lang="en-US" dirty="0"/>
              <a:t>Customer satisfaction/loyalty</a:t>
            </a:r>
          </a:p>
          <a:p>
            <a:pPr fontAlgn="base"/>
            <a:r>
              <a:rPr lang="en-US" dirty="0"/>
              <a:t>Perceived quality</a:t>
            </a:r>
          </a:p>
          <a:p>
            <a:pPr fontAlgn="base"/>
            <a:r>
              <a:rPr lang="en-US" dirty="0"/>
              <a:t>Leadership/popularity</a:t>
            </a:r>
          </a:p>
          <a:p>
            <a:pPr fontAlgn="base"/>
            <a:r>
              <a:rPr lang="en-US" dirty="0" smtClean="0"/>
              <a:t>Value</a:t>
            </a:r>
            <a:endParaRPr lang="en-US" dirty="0"/>
          </a:p>
          <a:p>
            <a:pPr fontAlgn="base"/>
            <a:r>
              <a:rPr lang="en-US" dirty="0"/>
              <a:t>Brand </a:t>
            </a:r>
            <a:r>
              <a:rPr lang="en-US" dirty="0" smtClean="0"/>
              <a:t>personality</a:t>
            </a:r>
          </a:p>
          <a:p>
            <a:pPr fontAlgn="base"/>
            <a:endParaRPr lang="en-US" dirty="0"/>
          </a:p>
          <a:p>
            <a:pPr fontAlgn="base"/>
            <a:endParaRPr lang="en-US" dirty="0"/>
          </a:p>
          <a:p>
            <a:pPr fontAlgn="base"/>
            <a:r>
              <a:rPr lang="en-US" dirty="0"/>
              <a:t>Organizational associations</a:t>
            </a:r>
          </a:p>
          <a:p>
            <a:pPr fontAlgn="base"/>
            <a:r>
              <a:rPr lang="en-US" dirty="0"/>
              <a:t>Brand awareness</a:t>
            </a:r>
          </a:p>
          <a:p>
            <a:pPr fontAlgn="base"/>
            <a:r>
              <a:rPr lang="en-US" dirty="0"/>
              <a:t>Market share</a:t>
            </a:r>
          </a:p>
          <a:p>
            <a:pPr fontAlgn="base"/>
            <a:r>
              <a:rPr lang="en-US" dirty="0"/>
              <a:t>Market price and distribution coverage</a:t>
            </a:r>
          </a:p>
        </p:txBody>
      </p:sp>
    </p:spTree>
    <p:extLst>
      <p:ext uri="{BB962C8B-B14F-4D97-AF65-F5344CB8AC3E}">
        <p14:creationId xmlns:p14="http://schemas.microsoft.com/office/powerpoint/2010/main" val="3894471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Brand Asset Valuator</a:t>
            </a:r>
          </a:p>
        </p:txBody>
      </p:sp>
      <p:sp>
        <p:nvSpPr>
          <p:cNvPr id="3" name="Content Placeholder 2"/>
          <p:cNvSpPr>
            <a:spLocks noGrp="1"/>
          </p:cNvSpPr>
          <p:nvPr>
            <p:ph idx="1"/>
          </p:nvPr>
        </p:nvSpPr>
        <p:spPr/>
        <p:txBody>
          <a:bodyPr/>
          <a:lstStyle/>
          <a:p>
            <a:pPr fontAlgn="base"/>
            <a:r>
              <a:rPr lang="en-US" b="1" dirty="0"/>
              <a:t>Differentiation</a:t>
            </a:r>
            <a:r>
              <a:rPr lang="en-US" dirty="0"/>
              <a:t>: the defining characteristics of the brand and its distinctiveness relative to competitors</a:t>
            </a:r>
          </a:p>
          <a:p>
            <a:pPr fontAlgn="base"/>
            <a:r>
              <a:rPr lang="en-US" b="1" dirty="0"/>
              <a:t>Relevance</a:t>
            </a:r>
            <a:r>
              <a:rPr lang="en-US" dirty="0"/>
              <a:t>: the appropriateness and connection of the brand to a given consumer</a:t>
            </a:r>
          </a:p>
          <a:p>
            <a:pPr fontAlgn="base"/>
            <a:r>
              <a:rPr lang="en-US" b="1" dirty="0"/>
              <a:t>Esteem</a:t>
            </a:r>
            <a:r>
              <a:rPr lang="en-US" dirty="0"/>
              <a:t>: consumers’ respect for and attraction to the brand</a:t>
            </a:r>
          </a:p>
          <a:p>
            <a:pPr fontAlgn="base"/>
            <a:r>
              <a:rPr lang="en-US" b="1" dirty="0"/>
              <a:t>Knowledge</a:t>
            </a:r>
            <a:r>
              <a:rPr lang="en-US" dirty="0"/>
              <a:t>: consumers’ awareness of the brand and understanding of what it represents</a:t>
            </a:r>
          </a:p>
          <a:p>
            <a:endParaRPr lang="en-US" dirty="0"/>
          </a:p>
        </p:txBody>
      </p:sp>
    </p:spTree>
    <p:extLst>
      <p:ext uri="{BB962C8B-B14F-4D97-AF65-F5344CB8AC3E}">
        <p14:creationId xmlns:p14="http://schemas.microsoft.com/office/powerpoint/2010/main" val="36354255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GillSans Light"/>
        <a:ea typeface=""/>
        <a:cs typeface=""/>
      </a:majorFont>
      <a:minorFont>
        <a:latin typeface="GillSans Ligh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2387</TotalTime>
  <Words>1002</Words>
  <Application>Microsoft Macintosh PowerPoint</Application>
  <PresentationFormat>On-screen Show (4:3)</PresentationFormat>
  <Paragraphs>202</Paragraphs>
  <Slides>28</Slides>
  <Notes>22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Calibri</vt:lpstr>
      <vt:lpstr>Gill Sans</vt:lpstr>
      <vt:lpstr>GillSans Light</vt:lpstr>
      <vt:lpstr>Tahoma</vt:lpstr>
      <vt:lpstr>Arial</vt:lpstr>
      <vt:lpstr>Office Theme</vt:lpstr>
      <vt:lpstr>1_Office Theme</vt:lpstr>
      <vt:lpstr>Branding</vt:lpstr>
      <vt:lpstr>What is a Brand?</vt:lpstr>
      <vt:lpstr>Tangible and Intangible Elements</vt:lpstr>
      <vt:lpstr>Brands Convey Meaning</vt:lpstr>
      <vt:lpstr>Brands Create Value for Consumers</vt:lpstr>
      <vt:lpstr>Types of Brands</vt:lpstr>
      <vt:lpstr>Brand Equity</vt:lpstr>
      <vt:lpstr>How to Measure Brand Equity</vt:lpstr>
      <vt:lpstr>Brand Asset Valuator</vt:lpstr>
      <vt:lpstr>Power Grid</vt:lpstr>
      <vt:lpstr>Other Methods to Measure Brand Equity</vt:lpstr>
      <vt:lpstr>Brand Loyalty</vt:lpstr>
      <vt:lpstr>Types of Customers</vt:lpstr>
      <vt:lpstr>Why Create Loyalty Programs?</vt:lpstr>
      <vt:lpstr>Brand Platform</vt:lpstr>
      <vt:lpstr>Brand Voice or Personality</vt:lpstr>
      <vt:lpstr>Brand Positioning Statement</vt:lpstr>
      <vt:lpstr>Example: LEGO</vt:lpstr>
      <vt:lpstr>Brand Personality: My LEGO Friend</vt:lpstr>
      <vt:lpstr>Brand, Messaging, and Marketing Alignment</vt:lpstr>
      <vt:lpstr>Selecting a Brand Name</vt:lpstr>
      <vt:lpstr>Steps of Naming a Brand</vt:lpstr>
      <vt:lpstr>More Steps to Naming a Brand</vt:lpstr>
      <vt:lpstr>Packaging </vt:lpstr>
      <vt:lpstr>Packaging Matters</vt:lpstr>
      <vt:lpstr>Branding Strategies</vt:lpstr>
      <vt:lpstr>Practice Questions</vt:lpstr>
      <vt:lpstr>Quick Review</vt:lpstr>
    </vt:vector>
  </TitlesOfParts>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Liebman</dc:creator>
  <cp:lastModifiedBy>Jessica Hanson</cp:lastModifiedBy>
  <cp:revision>94</cp:revision>
  <dcterms:created xsi:type="dcterms:W3CDTF">2017-01-24T14:54:50Z</dcterms:created>
  <dcterms:modified xsi:type="dcterms:W3CDTF">2017-05-02T20:29:51Z</dcterms:modified>
</cp:coreProperties>
</file>