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5"/>
  </p:notesMasterIdLst>
  <p:sldIdLst>
    <p:sldId id="256" r:id="rId2"/>
    <p:sldId id="294" r:id="rId3"/>
    <p:sldId id="301" r:id="rId4"/>
    <p:sldId id="302" r:id="rId5"/>
    <p:sldId id="321" r:id="rId6"/>
    <p:sldId id="296" r:id="rId7"/>
    <p:sldId id="303" r:id="rId8"/>
    <p:sldId id="290" r:id="rId9"/>
    <p:sldId id="305" r:id="rId10"/>
    <p:sldId id="304" r:id="rId11"/>
    <p:sldId id="297" r:id="rId12"/>
    <p:sldId id="298" r:id="rId13"/>
    <p:sldId id="291" r:id="rId14"/>
    <p:sldId id="292" r:id="rId15"/>
    <p:sldId id="293" r:id="rId16"/>
    <p:sldId id="306" r:id="rId17"/>
    <p:sldId id="307" r:id="rId18"/>
    <p:sldId id="309" r:id="rId19"/>
    <p:sldId id="308" r:id="rId20"/>
    <p:sldId id="310" r:id="rId21"/>
    <p:sldId id="311" r:id="rId22"/>
    <p:sldId id="312" r:id="rId23"/>
    <p:sldId id="313" r:id="rId24"/>
    <p:sldId id="299" r:id="rId25"/>
    <p:sldId id="314" r:id="rId26"/>
    <p:sldId id="315" r:id="rId27"/>
    <p:sldId id="320" r:id="rId28"/>
    <p:sldId id="300" r:id="rId29"/>
    <p:sldId id="316" r:id="rId30"/>
    <p:sldId id="317" r:id="rId31"/>
    <p:sldId id="318" r:id="rId32"/>
    <p:sldId id="319" r:id="rId33"/>
    <p:sldId id="273"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Liebman" initials="SL"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4" autoAdjust="0"/>
    <p:restoredTop sz="86436" autoAdjust="0"/>
  </p:normalViewPr>
  <p:slideViewPr>
    <p:cSldViewPr snapToGrid="0">
      <p:cViewPr varScale="1">
        <p:scale>
          <a:sx n="91" d="100"/>
          <a:sy n="91" d="100"/>
        </p:scale>
        <p:origin x="1056" y="192"/>
      </p:cViewPr>
      <p:guideLst>
        <p:guide orient="horz" pos="2160"/>
        <p:guide pos="2880"/>
      </p:guideLst>
    </p:cSldViewPr>
  </p:slideViewPr>
  <p:outlineViewPr>
    <p:cViewPr>
      <p:scale>
        <a:sx n="33" d="100"/>
        <a:sy n="33" d="100"/>
      </p:scale>
      <p:origin x="0" y="-17844"/>
    </p:cViewPr>
  </p:outlineViewPr>
  <p:notesTextViewPr>
    <p:cViewPr>
      <p:scale>
        <a:sx n="1" d="1"/>
        <a:sy n="1" d="1"/>
      </p:scale>
      <p:origin x="0" y="0"/>
    </p:cViewPr>
  </p:notesTextViewPr>
  <p:notesViewPr>
    <p:cSldViewPr snapToGrid="0">
      <p:cViewPr varScale="1">
        <p:scale>
          <a:sx n="52" d="100"/>
          <a:sy n="52" d="100"/>
        </p:scale>
        <p:origin x="2010" y="96"/>
      </p:cViewPr>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commentAuthors" Target="commentAuthor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ahom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ahoma" panose="020B0604030504040204" pitchFamily="34" charset="0"/>
              </a:defRPr>
            </a:lvl1pPr>
          </a:lstStyle>
          <a:p>
            <a:fld id="{EE334AF8-4DBC-4D52-BC39-DA880392D7D5}" type="datetimeFigureOut">
              <a:rPr lang="en-US" smtClean="0"/>
              <a:pPr/>
              <a:t>5/2/17</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ahom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ahoma" panose="020B0604030504040204" pitchFamily="34" charset="0"/>
              </a:defRPr>
            </a:lvl1pPr>
          </a:lstStyle>
          <a:p>
            <a:fld id="{B1E6DF9A-4138-4CE9-A2AE-AB9413786FF0}" type="slidenum">
              <a:rPr lang="en-US" smtClean="0"/>
              <a:pPr/>
              <a:t>‹#›</a:t>
            </a:fld>
            <a:endParaRPr lang="en-US" dirty="0"/>
          </a:p>
        </p:txBody>
      </p:sp>
    </p:spTree>
    <p:extLst>
      <p:ext uri="{BB962C8B-B14F-4D97-AF65-F5344CB8AC3E}">
        <p14:creationId xmlns:p14="http://schemas.microsoft.com/office/powerpoint/2010/main" val="3376078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ahoma" panose="020B0604030504040204" pitchFamily="34" charset="0"/>
        <a:ea typeface="+mn-ea"/>
        <a:cs typeface="+mn-cs"/>
      </a:defRPr>
    </a:lvl1pPr>
    <a:lvl2pPr marL="457200" algn="l" defTabSz="914400" rtl="0" eaLnBrk="1" latinLnBrk="0" hangingPunct="1">
      <a:defRPr sz="1200" kern="1200">
        <a:solidFill>
          <a:schemeClr val="tx1"/>
        </a:solidFill>
        <a:latin typeface="Tahoma" panose="020B0604030504040204" pitchFamily="34" charset="0"/>
        <a:ea typeface="+mn-ea"/>
        <a:cs typeface="+mn-cs"/>
      </a:defRPr>
    </a:lvl2pPr>
    <a:lvl3pPr marL="914400" algn="l" defTabSz="914400" rtl="0" eaLnBrk="1" latinLnBrk="0" hangingPunct="1">
      <a:defRPr sz="1200" kern="1200">
        <a:solidFill>
          <a:schemeClr val="tx1"/>
        </a:solidFill>
        <a:latin typeface="Tahoma" panose="020B0604030504040204" pitchFamily="34" charset="0"/>
        <a:ea typeface="+mn-ea"/>
        <a:cs typeface="+mn-cs"/>
      </a:defRPr>
    </a:lvl3pPr>
    <a:lvl4pPr marL="1371600" algn="l" defTabSz="914400" rtl="0" eaLnBrk="1" latinLnBrk="0" hangingPunct="1">
      <a:defRPr sz="1200" kern="1200">
        <a:solidFill>
          <a:schemeClr val="tx1"/>
        </a:solidFill>
        <a:latin typeface="Tahoma" panose="020B0604030504040204" pitchFamily="34" charset="0"/>
        <a:ea typeface="+mn-ea"/>
        <a:cs typeface="+mn-cs"/>
      </a:defRPr>
    </a:lvl4pPr>
    <a:lvl5pPr marL="1828800" algn="l" defTabSz="914400" rtl="0" eaLnBrk="1" latinLnBrk="0" hangingPunct="1">
      <a:defRPr sz="1200" kern="1200">
        <a:solidFill>
          <a:schemeClr val="tx1"/>
        </a:solidFill>
        <a:latin typeface="Tahom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 Id="rId3" Type="http://schemas.openxmlformats.org/officeDocument/2006/relationships/hyperlink" Target="https://creativecommons.org/licenses/by/4.0/"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 Id="rId3" Type="http://schemas.openxmlformats.org/officeDocument/2006/relationships/hyperlink" Target="https://creativecommons.org/licenses/by/4.0/"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lickr.com/photos/danialvarezfotos/8056057415/" TargetMode="External"/><Relationship Id="rId4" Type="http://schemas.openxmlformats.org/officeDocument/2006/relationships/hyperlink" Target="https://creativecommons.org/licenses/by-nc-nd/4.0/" TargetMode="External"/><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 Id="rId3" Type="http://schemas.openxmlformats.org/officeDocument/2006/relationships/hyperlink" Target="https://en.wikipedia.org/wiki/File:Photo_of_Bon_Ami_Products.jpg#/media/File:Photo_of_Bon_Ami_Products.jpg"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 Id="rId3" Type="http://schemas.openxmlformats.org/officeDocument/2006/relationships/hyperlink" Target="https://creativecommons.org/licenses/by/4.0/"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 Id="rId3" Type="http://schemas.openxmlformats.org/officeDocument/2006/relationships/hyperlink" Target="https://creativecommons.org/licenses/by/4.0/"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 Id="rId3" Type="http://schemas.openxmlformats.org/officeDocument/2006/relationships/hyperlink" Target="https://creativecommons.org/licenses/by/4.0/"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lickr.com/photos/gracemillerphotography/6101851438/" TargetMode="External"/><Relationship Id="rId4" Type="http://schemas.openxmlformats.org/officeDocument/2006/relationships/hyperlink" Target="https://creativecommons.org/licenses/by-nc-nd/4.0/" TargetMode="External"/><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pedia.org/wiki/Business_Model_Canvas#/media/File:Business_Model_Canvas.png"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 Id="rId3" Type="http://schemas.openxmlformats.org/officeDocument/2006/relationships/hyperlink" Target="https://creativecommons.org/licenses/by/4.0/"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 Id="rId3" Type="http://schemas.openxmlformats.org/officeDocument/2006/relationships/hyperlink" Target="https://creativecommons.org/licenses/by/4.0/"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lickr.com/photos/p-r-b/2501319678/" TargetMode="External"/><Relationship Id="rId4" Type="http://schemas.openxmlformats.org/officeDocument/2006/relationships/hyperlink" Target="https://creativecommons.org/licenses/by-nc/4.0/" TargetMode="External"/><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 Id="rId3" Type="http://schemas.openxmlformats.org/officeDocument/2006/relationships/hyperlink" Target="https://creativecommons.org/licenses/by/4.0/"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lickr.com/photos/walmartcorporate/5684811762/" TargetMode="External"/><Relationship Id="rId4" Type="http://schemas.openxmlformats.org/officeDocument/2006/relationships/hyperlink" Target="https://creativecommons.org/licenses/by/4.0/" TargetMode="External"/><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reativecommons.org/licenses/by/4.0/"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lickr.com/photos/acerriteno/3850366833/" TargetMode="External"/><Relationship Id="rId4" Type="http://schemas.openxmlformats.org/officeDocument/2006/relationships/hyperlink" Target="https://creativecommons.org/licenses/by-nc-nd/4.0/" TargetMode="External"/><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 Id="rId3" Type="http://schemas.openxmlformats.org/officeDocument/2006/relationships/hyperlink" Target="https://creativecommons.org/licenses/by/4.0/"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n.wikipedia.org/wiki/Product_life-cycle_management_(marketing)"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 Id="rId3" Type="http://schemas.openxmlformats.org/officeDocument/2006/relationships/hyperlink" Target="https://creativecommons.org/licenses/by/4.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ea typeface="+mn-ea"/>
                <a:cs typeface="+mn-cs"/>
              </a:rPr>
              <a:t>All text in these slides is taken from  </a:t>
            </a:r>
            <a:r>
              <a:rPr lang="en-US" sz="1200" b="0" i="0" kern="1200" dirty="0">
                <a:solidFill>
                  <a:schemeClr val="tx1"/>
                </a:solidFill>
                <a:effectLst/>
                <a:ea typeface="+mn-ea"/>
                <a:cs typeface="+mn-cs"/>
              </a:rPr>
              <a:t>https://courses.lumenlearning.com/waymakerintromarketingxmasterfall2016/</a:t>
            </a:r>
            <a:r>
              <a:rPr lang="en-US" sz="1200" b="0" i="0" u="none" strike="noStrike" kern="1200" dirty="0">
                <a:solidFill>
                  <a:schemeClr val="tx1"/>
                </a:solidFill>
                <a:effectLst/>
                <a:ea typeface="+mn-ea"/>
                <a:cs typeface="+mn-cs"/>
              </a:rPr>
              <a:t>, where it is published under one or more open licenses.</a:t>
            </a:r>
            <a:endParaRPr lang="en-US" b="0" dirty="0">
              <a:effectLst/>
            </a:endParaRPr>
          </a:p>
          <a:p>
            <a:r>
              <a:rPr lang="en-US" sz="1200" b="0" i="0" u="none" strike="noStrike" kern="1200" dirty="0">
                <a:solidFill>
                  <a:schemeClr val="tx1"/>
                </a:solidFill>
                <a:effectLst/>
                <a:ea typeface="+mn-ea"/>
                <a:cs typeface="+mn-cs"/>
              </a:rPr>
              <a:t>All images in these slides are attributed in the notes of the slide on which they appear and licensed as indicated.</a:t>
            </a:r>
          </a:p>
          <a:p>
            <a:endParaRPr lang="en-US" sz="1200" b="0" i="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Cover Image: No title Authored by: Nicolai Berntsen Located at: https://unsplash.com/photos/F3uyey6ours License: Creative Commons Zero </a:t>
            </a:r>
            <a:endParaRPr lang="en-US" b="0" dirty="0"/>
          </a:p>
        </p:txBody>
      </p:sp>
      <p:sp>
        <p:nvSpPr>
          <p:cNvPr id="4" name="Slide Number Placeholder 3"/>
          <p:cNvSpPr>
            <a:spLocks noGrp="1"/>
          </p:cNvSpPr>
          <p:nvPr>
            <p:ph type="sldNum" sz="quarter" idx="10"/>
          </p:nvPr>
        </p:nvSpPr>
        <p:spPr/>
        <p:txBody>
          <a:bodyPr/>
          <a:lstStyle/>
          <a:p>
            <a:fld id="{B1E6DF9A-4138-4CE9-A2AE-AB9413786FF0}" type="slidenum">
              <a:rPr lang="en-US" smtClean="0"/>
              <a:t>1</a:t>
            </a:fld>
            <a:endParaRPr lang="en-US" dirty="0"/>
          </a:p>
        </p:txBody>
      </p:sp>
    </p:spTree>
    <p:extLst>
      <p:ext uri="{BB962C8B-B14F-4D97-AF65-F5344CB8AC3E}">
        <p14:creationId xmlns:p14="http://schemas.microsoft.com/office/powerpoint/2010/main" val="1954592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14</a:t>
            </a:fld>
            <a:endParaRPr lang="en-US" dirty="0"/>
          </a:p>
        </p:txBody>
      </p:sp>
    </p:spTree>
    <p:extLst>
      <p:ext uri="{BB962C8B-B14F-4D97-AF65-F5344CB8AC3E}">
        <p14:creationId xmlns:p14="http://schemas.microsoft.com/office/powerpoint/2010/main" val="1367498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Reading: The Product Portfolio.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16</a:t>
            </a:fld>
            <a:endParaRPr lang="en-US" dirty="0"/>
          </a:p>
        </p:txBody>
      </p:sp>
    </p:spTree>
    <p:extLst>
      <p:ext uri="{BB962C8B-B14F-4D97-AF65-F5344CB8AC3E}">
        <p14:creationId xmlns:p14="http://schemas.microsoft.com/office/powerpoint/2010/main" val="1280839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Reading: The Product Portfolio.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17</a:t>
            </a:fld>
            <a:endParaRPr lang="en-US" dirty="0"/>
          </a:p>
        </p:txBody>
      </p:sp>
    </p:spTree>
    <p:extLst>
      <p:ext uri="{BB962C8B-B14F-4D97-AF65-F5344CB8AC3E}">
        <p14:creationId xmlns:p14="http://schemas.microsoft.com/office/powerpoint/2010/main" val="558978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latin typeface="Tahoma" panose="020B0604030504040204" pitchFamily="34" charset="0"/>
                <a:ea typeface="+mn-ea"/>
                <a:cs typeface="+mn-cs"/>
              </a:rPr>
              <a:t>Gandini</a:t>
            </a:r>
            <a:r>
              <a:rPr lang="en-US" sz="1200" b="0" i="0" kern="1200" dirty="0">
                <a:solidFill>
                  <a:schemeClr val="tx1"/>
                </a:solidFill>
                <a:effectLst/>
                <a:latin typeface="Tahoma" panose="020B0604030504040204" pitchFamily="34" charset="0"/>
                <a:ea typeface="+mn-ea"/>
                <a:cs typeface="+mn-cs"/>
              </a:rPr>
              <a:t> Juggling.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Dani Alvarez.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https://www.flickr.com/photos/danialvarezfotos/8056057415/</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BY-NC-ND: Attribution-</a:t>
            </a:r>
            <a:r>
              <a:rPr lang="en-US" sz="1200" b="1" i="1" u="sng" kern="1200" dirty="0" err="1">
                <a:solidFill>
                  <a:schemeClr val="tx1"/>
                </a:solidFill>
                <a:effectLst/>
                <a:latin typeface="Tahoma" panose="020B0604030504040204" pitchFamily="34" charset="0"/>
                <a:ea typeface="+mn-ea"/>
                <a:cs typeface="+mn-cs"/>
                <a:hlinkClick r:id="rId4"/>
              </a:rPr>
              <a:t>NonCommercial</a:t>
            </a:r>
            <a:r>
              <a:rPr lang="en-US" sz="1200" b="1" i="1" u="sng" kern="1200" dirty="0">
                <a:solidFill>
                  <a:schemeClr val="tx1"/>
                </a:solidFill>
                <a:effectLst/>
                <a:latin typeface="Tahoma" panose="020B0604030504040204" pitchFamily="34" charset="0"/>
                <a:ea typeface="+mn-ea"/>
                <a:cs typeface="+mn-cs"/>
                <a:hlinkClick r:id="rId4"/>
              </a:rPr>
              <a:t>-</a:t>
            </a:r>
            <a:r>
              <a:rPr lang="en-US" sz="1200" b="1" i="1" u="sng" kern="1200" dirty="0" err="1">
                <a:solidFill>
                  <a:schemeClr val="tx1"/>
                </a:solidFill>
                <a:effectLst/>
                <a:latin typeface="Tahoma" panose="020B0604030504040204" pitchFamily="34" charset="0"/>
                <a:ea typeface="+mn-ea"/>
                <a:cs typeface="+mn-cs"/>
                <a:hlinkClick r:id="rId4"/>
              </a:rPr>
              <a:t>NoDerivatives</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18</a:t>
            </a:fld>
            <a:endParaRPr lang="en-US" dirty="0"/>
          </a:p>
        </p:txBody>
      </p:sp>
    </p:spTree>
    <p:extLst>
      <p:ext uri="{BB962C8B-B14F-4D97-AF65-F5344CB8AC3E}">
        <p14:creationId xmlns:p14="http://schemas.microsoft.com/office/powerpoint/2010/main" val="3098531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19</a:t>
            </a:fld>
            <a:endParaRPr lang="en-US" dirty="0"/>
          </a:p>
        </p:txBody>
      </p:sp>
    </p:spTree>
    <p:extLst>
      <p:ext uri="{BB962C8B-B14F-4D97-AF65-F5344CB8AC3E}">
        <p14:creationId xmlns:p14="http://schemas.microsoft.com/office/powerpoint/2010/main" val="17181100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Current Bon Ami Products on the Market.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Faultless Starch/Bon Ami Company.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https://en.wikipedia.org/wiki/File:Photo_of_Bon_Ami_Products.jpg#/media/File:Photo_of_Bon_Ami_Products.jpg</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0" i="1" kern="1200" dirty="0">
                <a:solidFill>
                  <a:schemeClr val="tx1"/>
                </a:solidFill>
                <a:effectLst/>
                <a:latin typeface="Tahoma" panose="020B0604030504040204" pitchFamily="34" charset="0"/>
                <a:ea typeface="+mn-ea"/>
                <a:cs typeface="+mn-cs"/>
              </a:rPr>
              <a:t>Other</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 Terms</a:t>
            </a:r>
            <a:r>
              <a:rPr lang="en-US" sz="1200" b="0" i="0" kern="1200" dirty="0">
                <a:solidFill>
                  <a:schemeClr val="tx1"/>
                </a:solidFill>
                <a:effectLst/>
                <a:latin typeface="Tahoma" panose="020B0604030504040204" pitchFamily="34" charset="0"/>
                <a:ea typeface="+mn-ea"/>
                <a:cs typeface="+mn-cs"/>
              </a:rPr>
              <a:t>: Qualifies as fair use under U.S. copyright law</a:t>
            </a: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20</a:t>
            </a:fld>
            <a:endParaRPr lang="en-US" dirty="0"/>
          </a:p>
        </p:txBody>
      </p:sp>
    </p:spTree>
    <p:extLst>
      <p:ext uri="{BB962C8B-B14F-4D97-AF65-F5344CB8AC3E}">
        <p14:creationId xmlns:p14="http://schemas.microsoft.com/office/powerpoint/2010/main" val="1433422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22</a:t>
            </a:fld>
            <a:endParaRPr lang="en-US" dirty="0"/>
          </a:p>
        </p:txBody>
      </p:sp>
    </p:spTree>
    <p:extLst>
      <p:ext uri="{BB962C8B-B14F-4D97-AF65-F5344CB8AC3E}">
        <p14:creationId xmlns:p14="http://schemas.microsoft.com/office/powerpoint/2010/main" val="1364098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Tahoma" panose="020B0604030504040204" pitchFamily="34" charset="0"/>
                <a:ea typeface="+mn-ea"/>
                <a:cs typeface="+mn-cs"/>
              </a:rPr>
              <a:t>Reading: New Products in the Portfolio.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Lumen Learning.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kern="1200" dirty="0">
              <a:solidFill>
                <a:schemeClr val="tx1"/>
              </a:solidFill>
              <a:effectLst/>
              <a:latin typeface="Tahoma" panose="020B0604030504040204" pitchFamily="34" charset="0"/>
              <a:ea typeface="+mn-ea"/>
              <a:cs typeface="+mn-cs"/>
            </a:endParaRPr>
          </a:p>
          <a:p>
            <a:r>
              <a:rPr lang="en-US" sz="1200" b="0" i="0" kern="1200" dirty="0">
                <a:solidFill>
                  <a:schemeClr val="tx1"/>
                </a:solidFill>
                <a:effectLst/>
                <a:latin typeface="Tahoma" panose="020B0604030504040204" pitchFamily="34" charset="0"/>
                <a:ea typeface="+mn-ea"/>
                <a:cs typeface="+mn-cs"/>
              </a:rPr>
              <a:t/>
            </a:r>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23</a:t>
            </a:fld>
            <a:endParaRPr lang="en-US" dirty="0"/>
          </a:p>
        </p:txBody>
      </p:sp>
    </p:spTree>
    <p:extLst>
      <p:ext uri="{BB962C8B-B14F-4D97-AF65-F5344CB8AC3E}">
        <p14:creationId xmlns:p14="http://schemas.microsoft.com/office/powerpoint/2010/main" val="15422119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dk1"/>
                </a:solidFill>
                <a:effectLst/>
                <a:latin typeface="Calibri"/>
                <a:ea typeface="Calibri"/>
                <a:cs typeface="Calibri"/>
                <a:sym typeface="Calibri"/>
              </a:rPr>
              <a:t>Revision and Adaptation. </a:t>
            </a:r>
            <a:r>
              <a:rPr lang="en-US" sz="1200" b="1" i="0" u="none" strike="noStrike" kern="1200" cap="none" dirty="0">
                <a:solidFill>
                  <a:schemeClr val="dk1"/>
                </a:solidFill>
                <a:effectLst/>
                <a:latin typeface="Calibri"/>
                <a:ea typeface="Calibri"/>
                <a:cs typeface="Calibri"/>
                <a:sym typeface="Calibri"/>
              </a:rPr>
              <a:t>Provided by</a:t>
            </a:r>
            <a:r>
              <a:rPr lang="en-US" sz="1200" b="0" i="0" u="none" strike="noStrike" kern="1200" cap="none" dirty="0">
                <a:solidFill>
                  <a:schemeClr val="dk1"/>
                </a:solidFill>
                <a:effectLst/>
                <a:latin typeface="Calibri"/>
                <a:ea typeface="Calibri"/>
                <a:cs typeface="Calibri"/>
                <a:sym typeface="Calibri"/>
              </a:rPr>
              <a:t>: Lumen Learning. </a:t>
            </a:r>
            <a:r>
              <a:rPr lang="en-US" sz="1200" b="1" i="0" u="none" strike="noStrike" kern="1200" cap="none" dirty="0">
                <a:solidFill>
                  <a:schemeClr val="dk1"/>
                </a:solidFill>
                <a:effectLst/>
                <a:latin typeface="Calibri"/>
                <a:ea typeface="Calibri"/>
                <a:cs typeface="Calibri"/>
                <a:sym typeface="Calibri"/>
              </a:rPr>
              <a:t>License</a:t>
            </a:r>
            <a:r>
              <a:rPr lang="en-US" sz="1200" b="0" i="0" u="none" strike="noStrike" kern="1200" cap="none" dirty="0">
                <a:solidFill>
                  <a:schemeClr val="dk1"/>
                </a:solidFill>
                <a:effectLst/>
                <a:latin typeface="Calibri"/>
                <a:ea typeface="Calibri"/>
                <a:cs typeface="Calibri"/>
                <a:sym typeface="Calibri"/>
              </a:rPr>
              <a:t>: </a:t>
            </a:r>
            <a:r>
              <a:rPr lang="en-US" sz="1200" b="1" i="1" u="sng" strike="noStrike" kern="1200" cap="none" dirty="0">
                <a:solidFill>
                  <a:schemeClr val="dk1"/>
                </a:solidFill>
                <a:effectLst/>
                <a:latin typeface="Calibri"/>
                <a:ea typeface="Calibri"/>
                <a:cs typeface="Calibri"/>
                <a:sym typeface="Calibri"/>
                <a:hlinkClick r:id="rId3"/>
              </a:rPr>
              <a:t>CC BY: Attribution</a:t>
            </a:r>
            <a:endParaRPr lang="en-US" sz="1200" b="0" i="0" u="none" strike="noStrike" kern="1200" cap="none" dirty="0">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9834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Reading: Generating and Screening Ideas.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25</a:t>
            </a:fld>
            <a:endParaRPr lang="en-US" dirty="0"/>
          </a:p>
        </p:txBody>
      </p:sp>
    </p:spTree>
    <p:extLst>
      <p:ext uri="{BB962C8B-B14F-4D97-AF65-F5344CB8AC3E}">
        <p14:creationId xmlns:p14="http://schemas.microsoft.com/office/powerpoint/2010/main" val="3731154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dk1"/>
                </a:solidFill>
                <a:effectLst/>
                <a:latin typeface="Calibri"/>
                <a:ea typeface="Calibri"/>
                <a:cs typeface="Calibri"/>
                <a:sym typeface="Calibri"/>
              </a:rPr>
              <a:t>New Kicks. </a:t>
            </a:r>
            <a:r>
              <a:rPr lang="en-US" sz="1200" b="1" i="0" u="none" strike="noStrike" kern="1200" cap="none" dirty="0">
                <a:solidFill>
                  <a:schemeClr val="dk1"/>
                </a:solidFill>
                <a:effectLst/>
                <a:latin typeface="Calibri"/>
                <a:ea typeface="Calibri"/>
                <a:cs typeface="Calibri"/>
                <a:sym typeface="Calibri"/>
              </a:rPr>
              <a:t>Authored by</a:t>
            </a:r>
            <a:r>
              <a:rPr lang="en-US" sz="1200" b="0" i="0" u="none" strike="noStrike" kern="1200" cap="none" dirty="0">
                <a:solidFill>
                  <a:schemeClr val="dk1"/>
                </a:solidFill>
                <a:effectLst/>
                <a:latin typeface="Calibri"/>
                <a:ea typeface="Calibri"/>
                <a:cs typeface="Calibri"/>
                <a:sym typeface="Calibri"/>
              </a:rPr>
              <a:t>: Grace Miller. </a:t>
            </a:r>
            <a:r>
              <a:rPr lang="en-US" sz="1200" b="1" i="0" u="none" strike="noStrike" kern="1200" cap="none" dirty="0">
                <a:solidFill>
                  <a:schemeClr val="dk1"/>
                </a:solidFill>
                <a:effectLst/>
                <a:latin typeface="Calibri"/>
                <a:ea typeface="Calibri"/>
                <a:cs typeface="Calibri"/>
                <a:sym typeface="Calibri"/>
              </a:rPr>
              <a:t>Located at</a:t>
            </a:r>
            <a:r>
              <a:rPr lang="en-US" sz="1200" b="0" i="0" u="none" strike="noStrike" kern="1200" cap="none" dirty="0">
                <a:solidFill>
                  <a:schemeClr val="dk1"/>
                </a:solidFill>
                <a:effectLst/>
                <a:latin typeface="Calibri"/>
                <a:ea typeface="Calibri"/>
                <a:cs typeface="Calibri"/>
                <a:sym typeface="Calibri"/>
              </a:rPr>
              <a:t>: </a:t>
            </a:r>
            <a:r>
              <a:rPr lang="en-US" sz="1200" b="1" i="0" u="sng" strike="noStrike" kern="1200" cap="none" dirty="0">
                <a:solidFill>
                  <a:schemeClr val="dk1"/>
                </a:solidFill>
                <a:effectLst/>
                <a:latin typeface="Calibri"/>
                <a:ea typeface="Calibri"/>
                <a:cs typeface="Calibri"/>
                <a:sym typeface="Calibri"/>
                <a:hlinkClick r:id="rId3"/>
              </a:rPr>
              <a:t>https://www.flickr.com/photos/gracemillerphotography/6101851438/</a:t>
            </a:r>
            <a:r>
              <a:rPr lang="en-US" sz="12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License</a:t>
            </a:r>
            <a:r>
              <a:rPr lang="en-US" sz="1200" b="0" i="0" u="none" strike="noStrike" kern="1200" cap="none" dirty="0">
                <a:solidFill>
                  <a:schemeClr val="dk1"/>
                </a:solidFill>
                <a:effectLst/>
                <a:latin typeface="Calibri"/>
                <a:ea typeface="Calibri"/>
                <a:cs typeface="Calibri"/>
                <a:sym typeface="Calibri"/>
              </a:rPr>
              <a:t>: </a:t>
            </a:r>
            <a:r>
              <a:rPr lang="en-US" sz="1200" b="1" i="1" u="sng" strike="noStrike" kern="1200" cap="none" dirty="0">
                <a:solidFill>
                  <a:schemeClr val="dk1"/>
                </a:solidFill>
                <a:effectLst/>
                <a:latin typeface="Calibri"/>
                <a:ea typeface="Calibri"/>
                <a:cs typeface="Calibri"/>
                <a:sym typeface="Calibri"/>
                <a:hlinkClick r:id="rId4"/>
              </a:rPr>
              <a:t>CC BY-NC-ND: Attribution-</a:t>
            </a:r>
            <a:r>
              <a:rPr lang="en-US" sz="1200" b="1" i="1" u="sng" strike="noStrike" kern="1200" cap="none" dirty="0" err="1">
                <a:solidFill>
                  <a:schemeClr val="dk1"/>
                </a:solidFill>
                <a:effectLst/>
                <a:latin typeface="Calibri"/>
                <a:ea typeface="Calibri"/>
                <a:cs typeface="Calibri"/>
                <a:sym typeface="Calibri"/>
                <a:hlinkClick r:id="rId4"/>
              </a:rPr>
              <a:t>NonCommercial</a:t>
            </a:r>
            <a:r>
              <a:rPr lang="en-US" sz="1200" b="1" i="1" u="sng" strike="noStrike" kern="1200" cap="none" dirty="0">
                <a:solidFill>
                  <a:schemeClr val="dk1"/>
                </a:solidFill>
                <a:effectLst/>
                <a:latin typeface="Calibri"/>
                <a:ea typeface="Calibri"/>
                <a:cs typeface="Calibri"/>
                <a:sym typeface="Calibri"/>
                <a:hlinkClick r:id="rId4"/>
              </a:rPr>
              <a:t>-</a:t>
            </a:r>
            <a:r>
              <a:rPr lang="en-US" sz="1200" b="1" i="1" u="sng" strike="noStrike" kern="1200" cap="none" dirty="0" err="1">
                <a:solidFill>
                  <a:schemeClr val="dk1"/>
                </a:solidFill>
                <a:effectLst/>
                <a:latin typeface="Calibri"/>
                <a:ea typeface="Calibri"/>
                <a:cs typeface="Calibri"/>
                <a:sym typeface="Calibri"/>
                <a:hlinkClick r:id="rId4"/>
              </a:rPr>
              <a:t>NoDerivatives</a:t>
            </a:r>
            <a:endParaRPr lang="en-US" sz="1200" b="0" i="0" u="none" strike="noStrike" kern="1200" cap="none" dirty="0">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13948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Business Model Canvas.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Business Model Alchemist.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Wikimedia.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https://en.wikipedia.org/wiki/Business_Model_Canvas#/media/File:Business_Model_Canvas.png</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BY-SA: Attribution-</a:t>
            </a:r>
            <a:r>
              <a:rPr lang="en-US" sz="1200" b="1" i="1" u="sng" kern="1200" dirty="0" err="1">
                <a:solidFill>
                  <a:schemeClr val="tx1"/>
                </a:solidFill>
                <a:effectLst/>
                <a:latin typeface="Tahoma" panose="020B0604030504040204" pitchFamily="34" charset="0"/>
                <a:ea typeface="+mn-ea"/>
                <a:cs typeface="+mn-cs"/>
                <a:hlinkClick r:id="rId4"/>
              </a:rPr>
              <a:t>ShareAlike</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26</a:t>
            </a:fld>
            <a:endParaRPr lang="en-US" dirty="0"/>
          </a:p>
        </p:txBody>
      </p:sp>
    </p:spTree>
    <p:extLst>
      <p:ext uri="{BB962C8B-B14F-4D97-AF65-F5344CB8AC3E}">
        <p14:creationId xmlns:p14="http://schemas.microsoft.com/office/powerpoint/2010/main" val="25006108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Putting It Together: Product Marketing.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27</a:t>
            </a:fld>
            <a:endParaRPr lang="en-US" dirty="0"/>
          </a:p>
        </p:txBody>
      </p:sp>
    </p:spTree>
    <p:extLst>
      <p:ext uri="{BB962C8B-B14F-4D97-AF65-F5344CB8AC3E}">
        <p14:creationId xmlns:p14="http://schemas.microsoft.com/office/powerpoint/2010/main" val="3184049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Tahoma" panose="020B0604030504040204" pitchFamily="34" charset="0"/>
                <a:ea typeface="+mn-ea"/>
                <a:cs typeface="+mn-cs"/>
              </a:rPr>
              <a:t>Diffusion of Innovation.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pPr fontAlgn="base"/>
            <a:r>
              <a:rPr lang="en-US" sz="1200" b="1" i="0" kern="1200" cap="all" dirty="0">
                <a:solidFill>
                  <a:schemeClr val="tx1"/>
                </a:solidFill>
                <a:effectLst/>
                <a:latin typeface="Tahoma" panose="020B0604030504040204" pitchFamily="34" charset="0"/>
                <a:ea typeface="+mn-ea"/>
                <a:cs typeface="+mn-cs"/>
              </a:rPr>
              <a:t>CC LICENSED CONTENT, SHARED PREVIOUSLY</a:t>
            </a: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31</a:t>
            </a:fld>
            <a:endParaRPr lang="en-US" dirty="0"/>
          </a:p>
        </p:txBody>
      </p:sp>
    </p:spTree>
    <p:extLst>
      <p:ext uri="{BB962C8B-B14F-4D97-AF65-F5344CB8AC3E}">
        <p14:creationId xmlns:p14="http://schemas.microsoft.com/office/powerpoint/2010/main" val="694308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Fits Like a Glove.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Paul &amp; Hien Brown.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https://www.flickr.com/photos/p-r-b/2501319678/</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BY-NC: Attribution-</a:t>
            </a:r>
            <a:r>
              <a:rPr lang="en-US" sz="1200" b="1" i="1" u="sng" kern="1200" dirty="0" err="1">
                <a:solidFill>
                  <a:schemeClr val="tx1"/>
                </a:solidFill>
                <a:effectLst/>
                <a:latin typeface="Tahoma" panose="020B0604030504040204" pitchFamily="34" charset="0"/>
                <a:ea typeface="+mn-ea"/>
                <a:cs typeface="+mn-cs"/>
                <a:hlinkClick r:id="rId4"/>
              </a:rPr>
              <a:t>NonCommercial</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32</a:t>
            </a:fld>
            <a:endParaRPr lang="en-US" dirty="0"/>
          </a:p>
        </p:txBody>
      </p:sp>
    </p:spTree>
    <p:extLst>
      <p:ext uri="{BB962C8B-B14F-4D97-AF65-F5344CB8AC3E}">
        <p14:creationId xmlns:p14="http://schemas.microsoft.com/office/powerpoint/2010/main" val="2674854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t>33</a:t>
            </a:fld>
            <a:endParaRPr lang="en-US" dirty="0"/>
          </a:p>
        </p:txBody>
      </p:sp>
    </p:spTree>
    <p:extLst>
      <p:ext uri="{BB962C8B-B14F-4D97-AF65-F5344CB8AC3E}">
        <p14:creationId xmlns:p14="http://schemas.microsoft.com/office/powerpoint/2010/main" val="108101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Revision and adaptation.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4</a:t>
            </a:fld>
            <a:endParaRPr lang="en-US" dirty="0"/>
          </a:p>
        </p:txBody>
      </p:sp>
    </p:spTree>
    <p:extLst>
      <p:ext uri="{BB962C8B-B14F-4D97-AF65-F5344CB8AC3E}">
        <p14:creationId xmlns:p14="http://schemas.microsoft.com/office/powerpoint/2010/main" val="3103033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Consumer convenience product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dk1"/>
                </a:solidFill>
                <a:effectLst/>
                <a:latin typeface="Calibri"/>
                <a:ea typeface="Calibri"/>
                <a:cs typeface="Calibri"/>
                <a:sym typeface="Calibri"/>
              </a:rPr>
              <a:t>Walmart's Action Alley. </a:t>
            </a:r>
            <a:r>
              <a:rPr lang="en-US" sz="1200" b="1" i="0" u="none" strike="noStrike" kern="1200" cap="none" dirty="0">
                <a:solidFill>
                  <a:schemeClr val="dk1"/>
                </a:solidFill>
                <a:effectLst/>
                <a:latin typeface="Calibri"/>
                <a:ea typeface="Calibri"/>
                <a:cs typeface="Calibri"/>
                <a:sym typeface="Calibri"/>
              </a:rPr>
              <a:t>Provided by</a:t>
            </a:r>
            <a:r>
              <a:rPr lang="en-US" sz="1200" b="0" i="0" u="none" strike="noStrike" kern="1200" cap="none" dirty="0">
                <a:solidFill>
                  <a:schemeClr val="dk1"/>
                </a:solidFill>
                <a:effectLst/>
                <a:latin typeface="Calibri"/>
                <a:ea typeface="Calibri"/>
                <a:cs typeface="Calibri"/>
                <a:sym typeface="Calibri"/>
              </a:rPr>
              <a:t>: Walmart. </a:t>
            </a:r>
            <a:r>
              <a:rPr lang="en-US" sz="1200" b="1" i="0" u="none" strike="noStrike" kern="1200" cap="none" dirty="0">
                <a:solidFill>
                  <a:schemeClr val="dk1"/>
                </a:solidFill>
                <a:effectLst/>
                <a:latin typeface="Calibri"/>
                <a:ea typeface="Calibri"/>
                <a:cs typeface="Calibri"/>
                <a:sym typeface="Calibri"/>
              </a:rPr>
              <a:t>Located at</a:t>
            </a:r>
            <a:r>
              <a:rPr lang="en-US" sz="1200" b="0" i="0" u="none" strike="noStrike" kern="1200" cap="none" dirty="0">
                <a:solidFill>
                  <a:schemeClr val="dk1"/>
                </a:solidFill>
                <a:effectLst/>
                <a:latin typeface="Calibri"/>
                <a:ea typeface="Calibri"/>
                <a:cs typeface="Calibri"/>
                <a:sym typeface="Calibri"/>
              </a:rPr>
              <a:t>: </a:t>
            </a:r>
            <a:r>
              <a:rPr lang="en-US" sz="1200" b="1" i="0" u="sng" strike="noStrike" kern="1200" cap="none" dirty="0">
                <a:solidFill>
                  <a:schemeClr val="dk1"/>
                </a:solidFill>
                <a:effectLst/>
                <a:latin typeface="Calibri"/>
                <a:ea typeface="Calibri"/>
                <a:cs typeface="Calibri"/>
                <a:sym typeface="Calibri"/>
                <a:hlinkClick r:id="rId3"/>
              </a:rPr>
              <a:t>https://www.flickr.com/photos/walmartcorporate/5684811762/</a:t>
            </a:r>
            <a:r>
              <a:rPr lang="en-US" sz="12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License</a:t>
            </a:r>
            <a:r>
              <a:rPr lang="en-US" sz="1200" b="0" i="0" u="none" strike="noStrike" kern="1200" cap="none" dirty="0">
                <a:solidFill>
                  <a:schemeClr val="dk1"/>
                </a:solidFill>
                <a:effectLst/>
                <a:latin typeface="Calibri"/>
                <a:ea typeface="Calibri"/>
                <a:cs typeface="Calibri"/>
                <a:sym typeface="Calibri"/>
              </a:rPr>
              <a:t>: </a:t>
            </a:r>
            <a:r>
              <a:rPr lang="en-US" sz="1200" b="1" i="1" u="sng" strike="noStrike" kern="1200" cap="none" dirty="0">
                <a:solidFill>
                  <a:schemeClr val="dk1"/>
                </a:solidFill>
                <a:effectLst/>
                <a:latin typeface="Calibri"/>
                <a:ea typeface="Calibri"/>
                <a:cs typeface="Calibri"/>
                <a:sym typeface="Calibri"/>
                <a:hlinkClick r:id="rId4"/>
              </a:rPr>
              <a:t>CC BY: Attribution</a:t>
            </a:r>
            <a:endParaRPr lang="en-US" sz="1200" b="0" i="0" u="none" strike="noStrike" kern="1200" cap="none" dirty="0">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263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Revision and adaptation.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7</a:t>
            </a:fld>
            <a:endParaRPr lang="en-US" dirty="0"/>
          </a:p>
        </p:txBody>
      </p:sp>
    </p:spTree>
    <p:extLst>
      <p:ext uri="{BB962C8B-B14F-4D97-AF65-F5344CB8AC3E}">
        <p14:creationId xmlns:p14="http://schemas.microsoft.com/office/powerpoint/2010/main" val="1909149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Zappos concept.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Alberto Cerriteu00f1o.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https://www.flickr.com/photos/acerriteno/3850366833/</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BY-NC-ND: Attribution-</a:t>
            </a:r>
            <a:r>
              <a:rPr lang="en-US" sz="1200" b="1" i="1" u="sng" kern="1200" dirty="0" err="1">
                <a:solidFill>
                  <a:schemeClr val="tx1"/>
                </a:solidFill>
                <a:effectLst/>
                <a:latin typeface="Tahoma" panose="020B0604030504040204" pitchFamily="34" charset="0"/>
                <a:ea typeface="+mn-ea"/>
                <a:cs typeface="+mn-cs"/>
                <a:hlinkClick r:id="rId4"/>
              </a:rPr>
              <a:t>NonCommercial</a:t>
            </a:r>
            <a:r>
              <a:rPr lang="en-US" sz="1200" b="1" i="1" u="sng" kern="1200" dirty="0">
                <a:solidFill>
                  <a:schemeClr val="tx1"/>
                </a:solidFill>
                <a:effectLst/>
                <a:latin typeface="Tahoma" panose="020B0604030504040204" pitchFamily="34" charset="0"/>
                <a:ea typeface="+mn-ea"/>
                <a:cs typeface="+mn-cs"/>
                <a:hlinkClick r:id="rId4"/>
              </a:rPr>
              <a:t>-</a:t>
            </a:r>
            <a:r>
              <a:rPr lang="en-US" sz="1200" b="1" i="1" u="sng" kern="1200" dirty="0" err="1">
                <a:solidFill>
                  <a:schemeClr val="tx1"/>
                </a:solidFill>
                <a:effectLst/>
                <a:latin typeface="Tahoma" panose="020B0604030504040204" pitchFamily="34" charset="0"/>
                <a:ea typeface="+mn-ea"/>
                <a:cs typeface="+mn-cs"/>
                <a:hlinkClick r:id="rId4"/>
              </a:rPr>
              <a:t>NoDerivatives</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8</a:t>
            </a:fld>
            <a:endParaRPr lang="en-US" dirty="0"/>
          </a:p>
        </p:txBody>
      </p:sp>
    </p:spTree>
    <p:extLst>
      <p:ext uri="{BB962C8B-B14F-4D97-AF65-F5344CB8AC3E}">
        <p14:creationId xmlns:p14="http://schemas.microsoft.com/office/powerpoint/2010/main" val="1461486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dk1"/>
                </a:solidFill>
                <a:effectLst/>
                <a:latin typeface="Calibri"/>
                <a:ea typeface="Calibri"/>
                <a:cs typeface="Calibri"/>
                <a:sym typeface="Calibri"/>
              </a:rPr>
              <a:t>Revision and adaptation. </a:t>
            </a:r>
            <a:r>
              <a:rPr lang="en-US" sz="1200" b="1" i="0" u="none" strike="noStrike" kern="1200" cap="none" dirty="0">
                <a:solidFill>
                  <a:schemeClr val="dk1"/>
                </a:solidFill>
                <a:effectLst/>
                <a:latin typeface="Calibri"/>
                <a:ea typeface="Calibri"/>
                <a:cs typeface="Calibri"/>
                <a:sym typeface="Calibri"/>
              </a:rPr>
              <a:t>Provided by</a:t>
            </a:r>
            <a:r>
              <a:rPr lang="en-US" sz="1200" b="0" i="0" u="none" strike="noStrike" kern="1200" cap="none" dirty="0">
                <a:solidFill>
                  <a:schemeClr val="dk1"/>
                </a:solidFill>
                <a:effectLst/>
                <a:latin typeface="Calibri"/>
                <a:ea typeface="Calibri"/>
                <a:cs typeface="Calibri"/>
                <a:sym typeface="Calibri"/>
              </a:rPr>
              <a:t>: Lumen Learning. </a:t>
            </a:r>
            <a:r>
              <a:rPr lang="en-US" sz="1200" b="1" i="0" u="none" strike="noStrike" kern="1200" cap="none" dirty="0">
                <a:solidFill>
                  <a:schemeClr val="dk1"/>
                </a:solidFill>
                <a:effectLst/>
                <a:latin typeface="Calibri"/>
                <a:ea typeface="Calibri"/>
                <a:cs typeface="Calibri"/>
                <a:sym typeface="Calibri"/>
              </a:rPr>
              <a:t>License</a:t>
            </a:r>
            <a:r>
              <a:rPr lang="en-US" sz="1200" b="0" i="0" u="none" strike="noStrike" kern="1200" cap="none" dirty="0">
                <a:solidFill>
                  <a:schemeClr val="dk1"/>
                </a:solidFill>
                <a:effectLst/>
                <a:latin typeface="Calibri"/>
                <a:ea typeface="Calibri"/>
                <a:cs typeface="Calibri"/>
                <a:sym typeface="Calibri"/>
              </a:rPr>
              <a:t>: </a:t>
            </a:r>
            <a:r>
              <a:rPr lang="en-US" sz="1200" b="1" i="1" u="sng" strike="noStrike" kern="1200" cap="none" dirty="0">
                <a:solidFill>
                  <a:schemeClr val="dk1"/>
                </a:solidFill>
                <a:effectLst/>
                <a:latin typeface="Calibri"/>
                <a:ea typeface="Calibri"/>
                <a:cs typeface="Calibri"/>
                <a:sym typeface="Calibri"/>
                <a:hlinkClick r:id="rId3"/>
              </a:rPr>
              <a:t>CC BY: Attribution</a:t>
            </a:r>
            <a:endParaRPr lang="en-US" sz="1200" b="0" i="0" u="none" strike="noStrike" kern="1200" cap="none" dirty="0">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976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dk1"/>
                </a:solidFill>
                <a:effectLst/>
                <a:latin typeface="Calibri"/>
                <a:ea typeface="Calibri"/>
                <a:cs typeface="Calibri"/>
                <a:sym typeface="Calibri"/>
              </a:rPr>
              <a:t>Product Life-cycle Management (Marketing). </a:t>
            </a:r>
            <a:r>
              <a:rPr lang="en-US" sz="1200" b="1" i="0" u="none" strike="noStrike" kern="1200" cap="none" dirty="0">
                <a:solidFill>
                  <a:schemeClr val="dk1"/>
                </a:solidFill>
                <a:effectLst/>
                <a:latin typeface="Calibri"/>
                <a:ea typeface="Calibri"/>
                <a:cs typeface="Calibri"/>
                <a:sym typeface="Calibri"/>
              </a:rPr>
              <a:t>Provided by</a:t>
            </a:r>
            <a:r>
              <a:rPr lang="en-US" sz="1200" b="0" i="0" u="none" strike="noStrike" kern="1200" cap="none" dirty="0">
                <a:solidFill>
                  <a:schemeClr val="dk1"/>
                </a:solidFill>
                <a:effectLst/>
                <a:latin typeface="Calibri"/>
                <a:ea typeface="Calibri"/>
                <a:cs typeface="Calibri"/>
                <a:sym typeface="Calibri"/>
              </a:rPr>
              <a:t>: Wikipedia. </a:t>
            </a:r>
            <a:r>
              <a:rPr lang="en-US" sz="1200" b="1" i="0" u="none" strike="noStrike" kern="1200" cap="none" dirty="0">
                <a:solidFill>
                  <a:schemeClr val="dk1"/>
                </a:solidFill>
                <a:effectLst/>
                <a:latin typeface="Calibri"/>
                <a:ea typeface="Calibri"/>
                <a:cs typeface="Calibri"/>
                <a:sym typeface="Calibri"/>
              </a:rPr>
              <a:t>Located at</a:t>
            </a:r>
            <a:r>
              <a:rPr lang="en-US" sz="1200" b="0" i="0" u="none" strike="noStrike" kern="1200" cap="none" dirty="0">
                <a:solidFill>
                  <a:schemeClr val="dk1"/>
                </a:solidFill>
                <a:effectLst/>
                <a:latin typeface="Calibri"/>
                <a:ea typeface="Calibri"/>
                <a:cs typeface="Calibri"/>
                <a:sym typeface="Calibri"/>
              </a:rPr>
              <a:t>: </a:t>
            </a:r>
            <a:r>
              <a:rPr lang="en-US" sz="1200" b="1" i="0" u="sng" strike="noStrike" kern="1200" cap="none" dirty="0">
                <a:solidFill>
                  <a:schemeClr val="dk1"/>
                </a:solidFill>
                <a:effectLst/>
                <a:latin typeface="Calibri"/>
                <a:ea typeface="Calibri"/>
                <a:cs typeface="Calibri"/>
                <a:sym typeface="Calibri"/>
                <a:hlinkClick r:id="rId3"/>
              </a:rPr>
              <a:t>https://en.wikipedia.org/wiki/Product_life-cycle_management_(marketing)</a:t>
            </a:r>
            <a:r>
              <a:rPr lang="en-US" sz="12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License</a:t>
            </a:r>
            <a:r>
              <a:rPr lang="en-US" sz="1200" b="0" i="0" u="none" strike="noStrike" kern="1200" cap="none" dirty="0">
                <a:solidFill>
                  <a:schemeClr val="dk1"/>
                </a:solidFill>
                <a:effectLst/>
                <a:latin typeface="Calibri"/>
                <a:ea typeface="Calibri"/>
                <a:cs typeface="Calibri"/>
                <a:sym typeface="Calibri"/>
              </a:rPr>
              <a:t>: </a:t>
            </a:r>
            <a:r>
              <a:rPr lang="en-US" sz="1200" b="1" i="1" u="sng" strike="noStrike" kern="1200" cap="none" dirty="0">
                <a:solidFill>
                  <a:schemeClr val="dk1"/>
                </a:solidFill>
                <a:effectLst/>
                <a:latin typeface="Calibri"/>
                <a:ea typeface="Calibri"/>
                <a:cs typeface="Calibri"/>
                <a:sym typeface="Calibri"/>
                <a:hlinkClick r:id="rId4"/>
              </a:rPr>
              <a:t>CC BY-SA: Attribution-</a:t>
            </a:r>
            <a:r>
              <a:rPr lang="en-US" sz="1200" b="1" i="1" u="sng" strike="noStrike" kern="1200" cap="none" dirty="0" err="1">
                <a:solidFill>
                  <a:schemeClr val="dk1"/>
                </a:solidFill>
                <a:effectLst/>
                <a:latin typeface="Calibri"/>
                <a:ea typeface="Calibri"/>
                <a:cs typeface="Calibri"/>
                <a:sym typeface="Calibri"/>
                <a:hlinkClick r:id="rId4"/>
              </a:rPr>
              <a:t>ShareAlike</a:t>
            </a:r>
            <a:endParaRPr lang="en-US" sz="1200" b="0" i="0" u="none" strike="noStrike" kern="1200" cap="none" dirty="0">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14857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Tahoma" panose="020B0604030504040204" pitchFamily="34" charset="0"/>
                <a:ea typeface="+mn-ea"/>
                <a:cs typeface="+mn-cs"/>
              </a:rPr>
              <a:t>Reading: Challenges in the Product Life Cycle.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Lumen Learning.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kern="1200" dirty="0">
              <a:solidFill>
                <a:schemeClr val="tx1"/>
              </a:solidFill>
              <a:effectLst/>
              <a:latin typeface="Tahoma" panose="020B0604030504040204" pitchFamily="34" charset="0"/>
              <a:ea typeface="+mn-ea"/>
              <a:cs typeface="+mn-cs"/>
            </a:endParaRPr>
          </a:p>
          <a:p>
            <a:r>
              <a:rPr lang="en-US" sz="1200" b="0" i="0" kern="1200" dirty="0">
                <a:solidFill>
                  <a:schemeClr val="tx1"/>
                </a:solidFill>
                <a:effectLst/>
                <a:latin typeface="Tahoma" panose="020B0604030504040204" pitchFamily="34" charset="0"/>
                <a:ea typeface="+mn-ea"/>
                <a:cs typeface="+mn-cs"/>
              </a:rPr>
              <a:t/>
            </a:r>
            <a:br>
              <a:rPr lang="en-US" sz="1200" b="0" i="0" kern="1200" dirty="0">
                <a:solidFill>
                  <a:schemeClr val="tx1"/>
                </a:solidFill>
                <a:effectLst/>
                <a:latin typeface="Tahoma" panose="020B0604030504040204" pitchFamily="34" charset="0"/>
                <a:ea typeface="+mn-ea"/>
                <a:cs typeface="+mn-cs"/>
              </a:rPr>
            </a:br>
            <a:r>
              <a:rPr lang="en-US" sz="1200" b="0" i="0" kern="1200" dirty="0">
                <a:solidFill>
                  <a:schemeClr val="tx1"/>
                </a:solidFill>
                <a:effectLst/>
                <a:latin typeface="Tahoma" panose="020B0604030504040204" pitchFamily="34" charset="0"/>
                <a:ea typeface="+mn-ea"/>
                <a:cs typeface="+mn-cs"/>
              </a:rPr>
              <a:t>The product life cycle is not forward looking. At any point on the graph, a marketer can see what has already occurred but not what is ahead. In planning a product strategy, it is important to understand the past sales performance of the product and the industry broadly, but the role of marketing is to shape future performance, and the product life cycle doesn’t offer many tools to inform that proactive work.</a:t>
            </a:r>
          </a:p>
          <a:p>
            <a:pPr fontAlgn="base"/>
            <a:r>
              <a:rPr lang="en-US" sz="1200" b="0" i="0" kern="1200" dirty="0">
                <a:solidFill>
                  <a:schemeClr val="tx1"/>
                </a:solidFill>
                <a:effectLst/>
                <a:latin typeface="Tahoma" panose="020B0604030504040204" pitchFamily="34" charset="0"/>
                <a:ea typeface="+mn-ea"/>
                <a:cs typeface="+mn-cs"/>
              </a:rPr>
              <a:t>The product life cycle can focus a marketer on a defined set of products and competitors in the current market—but miss broad trends or innovations in adjacent markets and products.</a:t>
            </a: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13</a:t>
            </a:fld>
            <a:endParaRPr lang="en-US" dirty="0"/>
          </a:p>
        </p:txBody>
      </p:sp>
    </p:spTree>
    <p:extLst>
      <p:ext uri="{BB962C8B-B14F-4D97-AF65-F5344CB8AC3E}">
        <p14:creationId xmlns:p14="http://schemas.microsoft.com/office/powerpoint/2010/main" val="3754768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atin typeface="Tahoma" panose="020B0604030504040204" pitchFamily="34"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atin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3336792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944210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lvl1pPr>
              <a:defRPr>
                <a:latin typeface="Tahoma" panose="020B060403050404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3780730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3600">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1215888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atin typeface="Tahoma" panose="020B060403050404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latin typeface="Tahom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722055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6" name="Footer Placeholder 5"/>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4035477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lvl1pPr>
              <a:defRPr>
                <a:latin typeface="Tahoma" panose="020B0604030504040204" pitchFamily="34" charset="0"/>
              </a:defRPr>
            </a:lvl1p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atin typeface="Tahom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atin typeface="Tahom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29151" y="2505075"/>
            <a:ext cx="3887391" cy="368458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8" name="Footer Placeholder 7"/>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9" name="Slide Number Placeholder 8"/>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577750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4" name="Footer Placeholder 3"/>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5" name="Slide Number Placeholder 4"/>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114807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3" name="Footer Placeholder 2"/>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4" name="Slide Number Placeholder 3"/>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1638141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atin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3200">
                <a:latin typeface="Tahoma" panose="020B0604030504040204" pitchFamily="34" charset="0"/>
              </a:defRPr>
            </a:lvl1pPr>
            <a:lvl2pPr>
              <a:defRPr sz="2800">
                <a:latin typeface="Tahoma" panose="020B0604030504040204" pitchFamily="34" charset="0"/>
              </a:defRPr>
            </a:lvl2pPr>
            <a:lvl3pPr>
              <a:defRPr sz="2400">
                <a:latin typeface="Tahoma" panose="020B0604030504040204" pitchFamily="34" charset="0"/>
              </a:defRPr>
            </a:lvl3pPr>
            <a:lvl4pPr>
              <a:defRPr sz="2000">
                <a:latin typeface="Tahoma" panose="020B0604030504040204" pitchFamily="34" charset="0"/>
              </a:defRPr>
            </a:lvl4pPr>
            <a:lvl5pPr>
              <a:defRPr sz="2000">
                <a:latin typeface="Tahoma" panose="020B060403050404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Tahom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6" name="Footer Placeholder 5"/>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4244843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atin typeface="Tahoma" panose="020B060403050404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atin typeface="Tahom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Tahom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6" name="Footer Placeholder 5"/>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53029579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latin typeface="Tahoma" panose="020B0604030504040204" pitchFamily="34" charset="0"/>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1856261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3600" kern="1200">
          <a:solidFill>
            <a:schemeClr val="tx1"/>
          </a:solidFill>
          <a:latin typeface="Tahoma" panose="020B0604030504040204" pitchFamily="34" charset="0"/>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Tahoma" panose="020B060403050404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Tahoma" panose="020B060403050404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Tahoma" panose="020B060403050404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Tahoma" panose="020B060403050404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Tahom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7.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9589"/>
          <a:stretch/>
        </p:blipFill>
        <p:spPr>
          <a:xfrm>
            <a:off x="0" y="0"/>
            <a:ext cx="9315989" cy="6849687"/>
          </a:xfrm>
          <a:prstGeom prst="rect">
            <a:avLst/>
          </a:prstGeom>
        </p:spPr>
      </p:pic>
      <p:sp>
        <p:nvSpPr>
          <p:cNvPr id="3" name="Title 2"/>
          <p:cNvSpPr>
            <a:spLocks noGrp="1"/>
          </p:cNvSpPr>
          <p:nvPr>
            <p:ph type="ctrTitle"/>
          </p:nvPr>
        </p:nvSpPr>
        <p:spPr>
          <a:xfrm>
            <a:off x="685800" y="3302858"/>
            <a:ext cx="7772400" cy="2387600"/>
          </a:xfrm>
        </p:spPr>
        <p:txBody>
          <a:bodyPr/>
          <a:lstStyle/>
          <a:p>
            <a:r>
              <a:rPr lang="en-US" dirty="0">
                <a:solidFill>
                  <a:schemeClr val="bg1"/>
                </a:solidFill>
              </a:rPr>
              <a:t>Product Marketing</a:t>
            </a:r>
          </a:p>
        </p:txBody>
      </p:sp>
      <p:sp>
        <p:nvSpPr>
          <p:cNvPr id="4" name="Content Placeholder 3"/>
          <p:cNvSpPr>
            <a:spLocks noGrp="1"/>
          </p:cNvSpPr>
          <p:nvPr>
            <p:ph type="subTitle" idx="1"/>
          </p:nvPr>
        </p:nvSpPr>
        <p:spPr>
          <a:xfrm>
            <a:off x="1143000" y="5782533"/>
            <a:ext cx="6858000" cy="1655762"/>
          </a:xfrm>
        </p:spPr>
        <p:txBody>
          <a:bodyPr/>
          <a:lstStyle/>
          <a:p>
            <a:pPr marL="0" indent="0">
              <a:buNone/>
            </a:pPr>
            <a:r>
              <a:rPr lang="en-US" dirty="0">
                <a:solidFill>
                  <a:schemeClr val="bg1"/>
                </a:solidFill>
              </a:rPr>
              <a:t>Principles of Marketing</a:t>
            </a:r>
          </a:p>
        </p:txBody>
      </p:sp>
    </p:spTree>
    <p:extLst>
      <p:ext uri="{BB962C8B-B14F-4D97-AF65-F5344CB8AC3E}">
        <p14:creationId xmlns:p14="http://schemas.microsoft.com/office/powerpoint/2010/main" val="1457531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 Marketing Responsibilities: Outputs to the Market</a:t>
            </a:r>
          </a:p>
        </p:txBody>
      </p:sp>
      <p:sp>
        <p:nvSpPr>
          <p:cNvPr id="3" name="Content Placeholder 2"/>
          <p:cNvSpPr>
            <a:spLocks noGrp="1"/>
          </p:cNvSpPr>
          <p:nvPr>
            <p:ph idx="1"/>
          </p:nvPr>
        </p:nvSpPr>
        <p:spPr/>
        <p:txBody>
          <a:bodyPr/>
          <a:lstStyle/>
          <a:p>
            <a:pPr fontAlgn="base"/>
            <a:r>
              <a:rPr lang="en-US" dirty="0"/>
              <a:t>Define key messages to the communicate product benefits to the target market</a:t>
            </a:r>
          </a:p>
          <a:p>
            <a:pPr fontAlgn="base"/>
            <a:r>
              <a:rPr lang="en-US" dirty="0"/>
              <a:t>Create marketing materials about the product</a:t>
            </a:r>
          </a:p>
          <a:p>
            <a:pPr fontAlgn="base"/>
            <a:r>
              <a:rPr lang="en-US" dirty="0"/>
              <a:t>Define the sales approach</a:t>
            </a:r>
          </a:p>
          <a:p>
            <a:pPr fontAlgn="base"/>
            <a:r>
              <a:rPr lang="en-US" dirty="0"/>
              <a:t>Create lead generation plans</a:t>
            </a:r>
          </a:p>
          <a:p>
            <a:pPr fontAlgn="base"/>
            <a:r>
              <a:rPr lang="en-US" dirty="0"/>
              <a:t>Develop sales materials such as Web site content, brochures, presentations, and product demonstrations</a:t>
            </a:r>
          </a:p>
          <a:p>
            <a:pPr fontAlgn="base"/>
            <a:r>
              <a:rPr lang="en-US" dirty="0"/>
              <a:t>Provide training and support to distribution channel partners</a:t>
            </a:r>
          </a:p>
          <a:p>
            <a:endParaRPr lang="en-US" dirty="0"/>
          </a:p>
        </p:txBody>
      </p:sp>
    </p:spTree>
    <p:extLst>
      <p:ext uri="{BB962C8B-B14F-4D97-AF65-F5344CB8AC3E}">
        <p14:creationId xmlns:p14="http://schemas.microsoft.com/office/powerpoint/2010/main" val="3552432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 Life Cycle</a:t>
            </a:r>
          </a:p>
        </p:txBody>
      </p:sp>
      <p:pic>
        <p:nvPicPr>
          <p:cNvPr id="7170" name="Picture 2" descr="Product Life Cycle comparing Sales and Profits. Sales are at zero in the product development stage, gradually increase during introduction, greatly increase in the growth stage, grow and peak in the maturity stage, then greatly decrease in the decline stage. At the same time, profits dip below zero in the product development stage, grow and surpass zero in the introduction stage, grow gradually in the growth stage and peak as they go into the maturity stage. Profits reach zero in the decline st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17637"/>
            <a:ext cx="9144000" cy="484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9557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865414"/>
          </a:xfrm>
        </p:spPr>
        <p:txBody>
          <a:bodyPr/>
          <a:lstStyle/>
          <a:p>
            <a:r>
              <a:rPr lang="en-US" dirty="0"/>
              <a:t>Stages of Product Lifecycle</a:t>
            </a:r>
          </a:p>
        </p:txBody>
      </p:sp>
      <p:sp>
        <p:nvSpPr>
          <p:cNvPr id="3" name="Text Placeholder 2"/>
          <p:cNvSpPr>
            <a:spLocks noGrp="1"/>
          </p:cNvSpPr>
          <p:nvPr>
            <p:ph type="body" idx="1"/>
          </p:nvPr>
        </p:nvSpPr>
        <p:spPr/>
        <p:txBody>
          <a:bodyPr/>
          <a:lstStyle/>
          <a:p>
            <a:endParaRPr lang="en-US" dirty="0"/>
          </a:p>
        </p:txBody>
      </p:sp>
      <p:graphicFrame>
        <p:nvGraphicFramePr>
          <p:cNvPr id="4" name="Table 3"/>
          <p:cNvGraphicFramePr>
            <a:graphicFrameLocks noGrp="1"/>
          </p:cNvGraphicFramePr>
          <p:nvPr>
            <p:extLst/>
          </p:nvPr>
        </p:nvGraphicFramePr>
        <p:xfrm>
          <a:off x="457198" y="865415"/>
          <a:ext cx="8229602" cy="5968290"/>
        </p:xfrm>
        <a:graphic>
          <a:graphicData uri="http://schemas.openxmlformats.org/drawingml/2006/table">
            <a:tbl>
              <a:tblPr/>
              <a:tblGrid>
                <a:gridCol w="1763489">
                  <a:extLst>
                    <a:ext uri="{9D8B030D-6E8A-4147-A177-3AD203B41FA5}">
                      <a16:colId xmlns:a16="http://schemas.microsoft.com/office/drawing/2014/main" xmlns="" val="667343065"/>
                    </a:ext>
                  </a:extLst>
                </a:gridCol>
                <a:gridCol w="6466113">
                  <a:extLst>
                    <a:ext uri="{9D8B030D-6E8A-4147-A177-3AD203B41FA5}">
                      <a16:colId xmlns:a16="http://schemas.microsoft.com/office/drawing/2014/main" xmlns="" val="4251312540"/>
                    </a:ext>
                  </a:extLst>
                </a:gridCol>
              </a:tblGrid>
              <a:tr h="700811">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0. </a:t>
                      </a:r>
                      <a:r>
                        <a:rPr lang="en-US" sz="16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Product development stage</a:t>
                      </a:r>
                      <a:endPar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txBody>
                  <a:tcPr marL="143986" marR="143986" marT="35997" marB="35997"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marL="0" marR="0" lvl="0" indent="0" algn="l" defTabSz="914400" rtl="0" eaLnBrk="1" fontAlgn="base" latinLnBrk="0" hangingPunct="1">
                        <a:lnSpc>
                          <a:spcPct val="100000"/>
                        </a:lnSpc>
                        <a:spcBef>
                          <a:spcPts val="0"/>
                        </a:spcBef>
                        <a:spcAft>
                          <a:spcPts val="0"/>
                        </a:spcAft>
                        <a:buClrTx/>
                        <a:buSzTx/>
                        <a:buFont typeface="+mj-lt"/>
                        <a:buAutoNum type="arabicPeriod"/>
                        <a:tabLst/>
                        <a:defRPr/>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new product ideas are generated</a:t>
                      </a:r>
                      <a:r>
                        <a:rPr lang="en-US" sz="1600" baseline="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and tested;</a:t>
                      </a:r>
                      <a:r>
                        <a:rPr lang="en-US" sz="1600" baseline="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investment is made</a:t>
                      </a:r>
                    </a:p>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sales have not begun</a:t>
                      </a:r>
                    </a:p>
                  </a:txBody>
                  <a:tcPr marL="143986" marR="143986" marT="35997" marB="35997"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xmlns="" val="858064348"/>
                  </a:ext>
                </a:extLst>
              </a:tr>
              <a:tr h="1028961">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1. </a:t>
                      </a:r>
                      <a:r>
                        <a:rPr lang="en-US" sz="16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Market introduction stage</a:t>
                      </a:r>
                      <a:endPar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txBody>
                  <a:tcPr marL="143986" marR="143986" marT="35997" marB="35997"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costs are very high</a:t>
                      </a:r>
                      <a:r>
                        <a:rPr lang="en-US" sz="1600" baseline="0" dirty="0">
                          <a:solidFill>
                            <a:srgbClr val="222222"/>
                          </a:solidFill>
                          <a:effectLst/>
                          <a:latin typeface="Tahoma" panose="020B0604030504040204" pitchFamily="34" charset="0"/>
                          <a:ea typeface="Tahoma" panose="020B0604030504040204" pitchFamily="34" charset="0"/>
                          <a:cs typeface="Tahoma" panose="020B0604030504040204" pitchFamily="34" charset="0"/>
                        </a:rPr>
                        <a:t> with </a:t>
                      </a: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slow sales volumes to start</a:t>
                      </a:r>
                    </a:p>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little or no competition</a:t>
                      </a:r>
                    </a:p>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demand has to be created</a:t>
                      </a:r>
                      <a:r>
                        <a:rPr lang="en-US" sz="1600" baseline="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and </a:t>
                      </a: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customers have to be prompted to try the product</a:t>
                      </a:r>
                    </a:p>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makes little money at this stage</a:t>
                      </a:r>
                    </a:p>
                  </a:txBody>
                  <a:tcPr marL="143986" marR="143986" marT="35997" marB="35997"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extLst>
                  <a:ext uri="{0D108BD9-81ED-4DB2-BD59-A6C34878D82A}">
                    <a16:rowId xmlns:a16="http://schemas.microsoft.com/office/drawing/2014/main" xmlns="" val="2894486555"/>
                  </a:ext>
                </a:extLst>
              </a:tr>
              <a:tr h="1164340">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2. </a:t>
                      </a:r>
                      <a:r>
                        <a:rPr lang="en-US" sz="16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Growth stage</a:t>
                      </a:r>
                      <a:endPar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txBody>
                  <a:tcPr marL="143986" marR="143986" marT="35997" marB="35997"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costs reduced due to economies of scale</a:t>
                      </a:r>
                      <a:r>
                        <a:rPr lang="en-US" sz="1600" baseline="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as </a:t>
                      </a: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sales volume increases 2.</a:t>
                      </a:r>
                      <a:r>
                        <a:rPr lang="en-US" sz="1600" baseline="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profitability begins to rise</a:t>
                      </a:r>
                    </a:p>
                    <a:p>
                      <a:pPr algn="l" fontAlgn="base">
                        <a:buFont typeface="+mj-lt"/>
                        <a:buNone/>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3. public awareness increases</a:t>
                      </a:r>
                    </a:p>
                    <a:p>
                      <a:pPr algn="l" fontAlgn="base">
                        <a:buFont typeface="+mj-lt"/>
                        <a:buNone/>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4. competition begins to increase with a few new players in establishing market,</a:t>
                      </a:r>
                      <a:r>
                        <a:rPr lang="en-US" sz="1600" baseline="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increased competition leads to price decreases</a:t>
                      </a:r>
                    </a:p>
                  </a:txBody>
                  <a:tcPr marL="143986" marR="143986" marT="35997" marB="35997"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xmlns="" val="2650753234"/>
                  </a:ext>
                </a:extLst>
              </a:tr>
              <a:tr h="1473359">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3. </a:t>
                      </a:r>
                      <a:r>
                        <a:rPr lang="en-US" sz="16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Maturity stage</a:t>
                      </a:r>
                      <a:endPar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txBody>
                  <a:tcPr marL="143986" marR="143986" marT="35997" marB="35997"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costs are lowered as a result of increasing production volumes and experience curve effects</a:t>
                      </a:r>
                    </a:p>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sales volume peaks and market saturation is reached</a:t>
                      </a:r>
                    </a:p>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new competitors enter the market,</a:t>
                      </a:r>
                      <a:r>
                        <a:rPr lang="en-US" sz="1600" baseline="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prices tend to drop</a:t>
                      </a:r>
                    </a:p>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brand and</a:t>
                      </a:r>
                      <a:r>
                        <a:rPr lang="en-US" sz="1600" baseline="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feature diversification needed to maintain market share</a:t>
                      </a:r>
                    </a:p>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profits decline</a:t>
                      </a:r>
                    </a:p>
                  </a:txBody>
                  <a:tcPr marL="143986" marR="143986" marT="35997" marB="35997"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extLst>
                  <a:ext uri="{0D108BD9-81ED-4DB2-BD59-A6C34878D82A}">
                    <a16:rowId xmlns:a16="http://schemas.microsoft.com/office/drawing/2014/main" xmlns="" val="3775501213"/>
                  </a:ext>
                </a:extLst>
              </a:tr>
              <a:tr h="871263">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4. </a:t>
                      </a:r>
                      <a:r>
                        <a:rPr lang="en-US" sz="16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Decline stage</a:t>
                      </a:r>
                      <a:endPar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txBody>
                  <a:tcPr marL="143986" marR="143986" marT="35997" marB="35997" anchor="ctr">
                    <a:lnL>
                      <a:noFill/>
                    </a:lnL>
                    <a:lnR>
                      <a:noFill/>
                    </a:lnR>
                    <a:lnT w="9525" cap="flat" cmpd="sng" algn="ctr">
                      <a:solidFill>
                        <a:srgbClr val="E7E7E7"/>
                      </a:solidFill>
                      <a:prstDash val="solid"/>
                      <a:round/>
                      <a:headEnd type="none" w="med" len="med"/>
                      <a:tailEnd type="none" w="med" len="med"/>
                    </a:lnT>
                    <a:lnB>
                      <a:noFill/>
                    </a:lnB>
                    <a:solidFill>
                      <a:srgbClr val="F9F9F9"/>
                    </a:solidFill>
                  </a:tcPr>
                </a:tc>
                <a:tc>
                  <a:txBody>
                    <a:bodyPr/>
                    <a:lstStyle/>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costs increase due to loss of economies of scale as</a:t>
                      </a:r>
                      <a:r>
                        <a:rPr lang="en-US" sz="1600" baseline="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sales volume declines,</a:t>
                      </a:r>
                      <a:r>
                        <a:rPr lang="en-US" sz="1600" baseline="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prices and profitability diminish</a:t>
                      </a:r>
                    </a:p>
                    <a:p>
                      <a:pPr algn="l" fontAlgn="base">
                        <a:buFont typeface="+mj-lt"/>
                        <a:buAutoNum type="arabicPeriod"/>
                      </a:pP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profit becomes more a challenge of production/distribution efficiency than increased sales</a:t>
                      </a:r>
                    </a:p>
                  </a:txBody>
                  <a:tcPr marL="143986" marR="143986" marT="35997" marB="35997" anchor="ctr">
                    <a:lnL>
                      <a:noFill/>
                    </a:lnL>
                    <a:lnR>
                      <a:noFill/>
                    </a:lnR>
                    <a:lnT w="9525" cap="flat" cmpd="sng" algn="ctr">
                      <a:solidFill>
                        <a:srgbClr val="E7E7E7"/>
                      </a:solidFill>
                      <a:prstDash val="solid"/>
                      <a:round/>
                      <a:headEnd type="none" w="med" len="med"/>
                      <a:tailEnd type="none" w="med" len="med"/>
                    </a:lnT>
                    <a:lnB>
                      <a:noFill/>
                    </a:lnB>
                    <a:solidFill>
                      <a:srgbClr val="F9F9F9"/>
                    </a:solidFill>
                  </a:tcPr>
                </a:tc>
                <a:extLst>
                  <a:ext uri="{0D108BD9-81ED-4DB2-BD59-A6C34878D82A}">
                    <a16:rowId xmlns:a16="http://schemas.microsoft.com/office/drawing/2014/main" xmlns="" val="2081627992"/>
                  </a:ext>
                </a:extLst>
              </a:tr>
            </a:tbl>
          </a:graphicData>
        </a:graphic>
      </p:graphicFrame>
    </p:spTree>
    <p:extLst>
      <p:ext uri="{BB962C8B-B14F-4D97-AF65-F5344CB8AC3E}">
        <p14:creationId xmlns:p14="http://schemas.microsoft.com/office/powerpoint/2010/main" val="1835925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Practice Question</a:t>
            </a:r>
          </a:p>
        </p:txBody>
      </p:sp>
      <p:sp>
        <p:nvSpPr>
          <p:cNvPr id="4" name="Content Placeholder 3"/>
          <p:cNvSpPr>
            <a:spLocks noGrp="1"/>
          </p:cNvSpPr>
          <p:nvPr>
            <p:ph sz="half" idx="1"/>
          </p:nvPr>
        </p:nvSpPr>
        <p:spPr>
          <a:xfrm>
            <a:off x="628650" y="1825625"/>
            <a:ext cx="2849336" cy="4351338"/>
          </a:xfrm>
        </p:spPr>
        <p:txBody>
          <a:bodyPr/>
          <a:lstStyle/>
          <a:p>
            <a:pPr marL="0" indent="0">
              <a:buNone/>
            </a:pPr>
            <a:r>
              <a:rPr lang="en-US" dirty="0"/>
              <a:t>How does this graph show a limitation in the Product Lifecycle Model?</a:t>
            </a:r>
          </a:p>
        </p:txBody>
      </p:sp>
      <p:pic>
        <p:nvPicPr>
          <p:cNvPr id="4098" name="Picture 2" descr="Impact of smartphones on iPod and Digital Camera life cycles. Annual sales in millions. Cameras and iPods both peaked around the same time, with iPods selling just under 60 million in 2008 and digital cameras selling 120 million in 2008. As the smartphone begins to hit its growth period, digital camera and iPod sales begin to decline. Digital camera sales fall to 40 million and iPods to 20 million as smartphone sales hit 1.2 bill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7986" y="1825625"/>
            <a:ext cx="5417336" cy="3896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5777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 Line</a:t>
            </a:r>
          </a:p>
        </p:txBody>
      </p:sp>
      <p:sp>
        <p:nvSpPr>
          <p:cNvPr id="3" name="Content Placeholder 2"/>
          <p:cNvSpPr>
            <a:spLocks noGrp="1"/>
          </p:cNvSpPr>
          <p:nvPr>
            <p:ph idx="1"/>
          </p:nvPr>
        </p:nvSpPr>
        <p:spPr/>
        <p:txBody>
          <a:bodyPr>
            <a:normAutofit/>
          </a:bodyPr>
          <a:lstStyle/>
          <a:p>
            <a:pPr marL="0" indent="0" fontAlgn="base">
              <a:buNone/>
            </a:pPr>
            <a:r>
              <a:rPr lang="en-US" dirty="0"/>
              <a:t>A</a:t>
            </a:r>
            <a:r>
              <a:rPr lang="en-US" b="1" dirty="0"/>
              <a:t> </a:t>
            </a:r>
            <a:r>
              <a:rPr lang="en-US" dirty="0"/>
              <a:t>product line is a group of products marketed by an organization to one general </a:t>
            </a:r>
            <a:r>
              <a:rPr lang="en-US" dirty="0" smtClean="0"/>
              <a:t>market</a:t>
            </a:r>
          </a:p>
          <a:p>
            <a:pPr marL="0" indent="0" fontAlgn="base">
              <a:buNone/>
            </a:pPr>
            <a:r>
              <a:rPr lang="en-US" dirty="0" smtClean="0"/>
              <a:t>They </a:t>
            </a:r>
            <a:r>
              <a:rPr lang="en-US" dirty="0" smtClean="0"/>
              <a:t>have </a:t>
            </a:r>
            <a:r>
              <a:rPr lang="en-US" dirty="0"/>
              <a:t>some characteristics, customers, and/or uses in common, and may also share technologies, distribution channels, prices, services, </a:t>
            </a:r>
            <a:r>
              <a:rPr lang="en-US" dirty="0" err="1" smtClean="0"/>
              <a:t>etc</a:t>
            </a:r>
            <a:endParaRPr lang="en-US" dirty="0" smtClean="0"/>
          </a:p>
          <a:p>
            <a:pPr marL="0" indent="0" fontAlgn="base">
              <a:buNone/>
            </a:pPr>
            <a:r>
              <a:rPr lang="en-US" dirty="0" smtClean="0"/>
              <a:t>There </a:t>
            </a:r>
            <a:r>
              <a:rPr lang="en-US" dirty="0"/>
              <a:t>are often product lines within product lines.</a:t>
            </a:r>
          </a:p>
          <a:p>
            <a:pPr fontAlgn="base"/>
            <a:r>
              <a:rPr lang="en-US" dirty="0" smtClean="0"/>
              <a:t>Example: </a:t>
            </a:r>
            <a:r>
              <a:rPr lang="en-US" dirty="0" smtClean="0"/>
              <a:t>full </a:t>
            </a:r>
            <a:r>
              <a:rPr lang="en-US" dirty="0"/>
              <a:t>range of Tylenol products, or over-the-counter </a:t>
            </a:r>
            <a:r>
              <a:rPr lang="en-US" dirty="0" smtClean="0"/>
              <a:t>medicines</a:t>
            </a:r>
            <a:endParaRPr lang="en-US" dirty="0"/>
          </a:p>
          <a:p>
            <a:endParaRPr lang="en-US" dirty="0"/>
          </a:p>
        </p:txBody>
      </p:sp>
    </p:spTree>
    <p:extLst>
      <p:ext uri="{BB962C8B-B14F-4D97-AF65-F5344CB8AC3E}">
        <p14:creationId xmlns:p14="http://schemas.microsoft.com/office/powerpoint/2010/main" val="2077167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Strategic Business Unit</a:t>
            </a:r>
          </a:p>
        </p:txBody>
      </p:sp>
      <p:sp>
        <p:nvSpPr>
          <p:cNvPr id="3" name="Content Placeholder 2"/>
          <p:cNvSpPr>
            <a:spLocks noGrp="1"/>
          </p:cNvSpPr>
          <p:nvPr>
            <p:ph idx="1"/>
          </p:nvPr>
        </p:nvSpPr>
        <p:spPr/>
        <p:txBody>
          <a:bodyPr/>
          <a:lstStyle/>
          <a:p>
            <a:pPr marL="0" indent="0" fontAlgn="base">
              <a:buNone/>
            </a:pPr>
            <a:r>
              <a:rPr lang="en-US" dirty="0"/>
              <a:t>A</a:t>
            </a:r>
            <a:r>
              <a:rPr lang="en-US" b="1" dirty="0"/>
              <a:t> </a:t>
            </a:r>
            <a:r>
              <a:rPr lang="en-US" dirty="0"/>
              <a:t>strategic business unit or SBU is a self-contained planning unit for which discrete business strategies can be developed.</a:t>
            </a:r>
          </a:p>
          <a:p>
            <a:pPr fontAlgn="base"/>
            <a:r>
              <a:rPr lang="en-US" dirty="0"/>
              <a:t>An example of a strategic business unit is consumer health care products.</a:t>
            </a:r>
          </a:p>
          <a:p>
            <a:endParaRPr lang="en-US" dirty="0"/>
          </a:p>
        </p:txBody>
      </p:sp>
    </p:spTree>
    <p:extLst>
      <p:ext uri="{BB962C8B-B14F-4D97-AF65-F5344CB8AC3E}">
        <p14:creationId xmlns:p14="http://schemas.microsoft.com/office/powerpoint/2010/main" val="2284439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the Growth-Share Matrix </a:t>
            </a:r>
          </a:p>
        </p:txBody>
      </p:sp>
      <p:sp>
        <p:nvSpPr>
          <p:cNvPr id="3" name="Content Placeholder 2"/>
          <p:cNvSpPr>
            <a:spLocks noGrp="1"/>
          </p:cNvSpPr>
          <p:nvPr>
            <p:ph idx="1"/>
          </p:nvPr>
        </p:nvSpPr>
        <p:spPr>
          <a:xfrm>
            <a:off x="628650" y="1825625"/>
            <a:ext cx="3159578" cy="4351338"/>
          </a:xfrm>
        </p:spPr>
        <p:txBody>
          <a:bodyPr/>
          <a:lstStyle/>
          <a:p>
            <a:pPr marL="0" indent="0">
              <a:buNone/>
            </a:pPr>
            <a:r>
              <a:rPr lang="en-US" dirty="0"/>
              <a:t>Companies evaluate product portfolios and SBUs using the growth-share </a:t>
            </a:r>
            <a:r>
              <a:rPr lang="en-US" dirty="0" smtClean="0"/>
              <a:t>matrix</a:t>
            </a:r>
            <a:endParaRPr lang="en-US" dirty="0"/>
          </a:p>
        </p:txBody>
      </p:sp>
      <p:pic>
        <p:nvPicPr>
          <p:cNvPr id="5122" name="Picture 2" descr="BCG Growth-Share Matrix. Four icons on two scales, market growth and market share. High market share and high market growth is a star. The star is labeled High growth potential, high market share. The question mark is low market share and high market growth. The question mark is labeled high growth potential, low market share. The dog is low market share and low market growth. The dog is labeled low growth potential, low market share. The cow is low market growth and high market share. The cow is labeled low growth potential, high market sha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8228" y="1363085"/>
            <a:ext cx="5082949" cy="5276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107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 Life Cycles and Growth-Share</a:t>
            </a:r>
          </a:p>
        </p:txBody>
      </p:sp>
      <p:sp>
        <p:nvSpPr>
          <p:cNvPr id="3" name="Content Placeholder 2"/>
          <p:cNvSpPr>
            <a:spLocks noGrp="1"/>
          </p:cNvSpPr>
          <p:nvPr>
            <p:ph idx="1"/>
          </p:nvPr>
        </p:nvSpPr>
        <p:spPr>
          <a:xfrm>
            <a:off x="628650" y="1825625"/>
            <a:ext cx="2590818" cy="4351338"/>
          </a:xfrm>
        </p:spPr>
        <p:txBody>
          <a:bodyPr/>
          <a:lstStyle/>
          <a:p>
            <a:pPr marL="0" indent="0">
              <a:buNone/>
            </a:pPr>
            <a:r>
              <a:rPr lang="en-US" dirty="0"/>
              <a:t>Knowing about the product life cycle is also important to understanding market </a:t>
            </a:r>
            <a:r>
              <a:rPr lang="en-US" dirty="0" smtClean="0"/>
              <a:t>growth</a:t>
            </a:r>
            <a:endParaRPr lang="en-US" dirty="0"/>
          </a:p>
        </p:txBody>
      </p:sp>
      <p:pic>
        <p:nvPicPr>
          <p:cNvPr id="6146" name="Picture 2" descr="BCG Growth-Share Matrix. Shows the iPod and camera in the growth-share matrix throughout its lifetime. In 2004 the iPod was in the question mark area with low market share and high market growth. By 2006 the iPod was moved to the star area, with high market share and high market growth. By 2012, the iPod had become a cash cow, with low market growth and high market share. The Nikon camera is also in the cash cow category, although it has a lower market share than the iPod do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9468" y="1690691"/>
            <a:ext cx="5519720" cy="4908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388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079" y="381456"/>
            <a:ext cx="4057650" cy="1839229"/>
          </a:xfrm>
        </p:spPr>
        <p:txBody>
          <a:bodyPr/>
          <a:lstStyle/>
          <a:p>
            <a:r>
              <a:rPr lang="en-US" dirty="0"/>
              <a:t>Product Portfolio Management</a:t>
            </a:r>
          </a:p>
        </p:txBody>
      </p:sp>
      <p:sp>
        <p:nvSpPr>
          <p:cNvPr id="3" name="Content Placeholder 2"/>
          <p:cNvSpPr>
            <a:spLocks noGrp="1"/>
          </p:cNvSpPr>
          <p:nvPr>
            <p:ph idx="1"/>
          </p:nvPr>
        </p:nvSpPr>
        <p:spPr>
          <a:xfrm>
            <a:off x="628650" y="2481943"/>
            <a:ext cx="3094264" cy="3695020"/>
          </a:xfrm>
        </p:spPr>
        <p:txBody>
          <a:bodyPr/>
          <a:lstStyle/>
          <a:p>
            <a:pPr marL="0" indent="0" fontAlgn="base">
              <a:buNone/>
            </a:pPr>
            <a:r>
              <a:rPr lang="en-US" dirty="0"/>
              <a:t>Product portfolio management requires marketers to consider each product individually but also understand the way the products fit together </a:t>
            </a:r>
            <a:r>
              <a:rPr lang="en-US" dirty="0" smtClean="0"/>
              <a:t>collectively</a:t>
            </a:r>
            <a:endParaRPr lang="en-US" dirty="0"/>
          </a:p>
        </p:txBody>
      </p:sp>
      <p:pic>
        <p:nvPicPr>
          <p:cNvPr id="7170" name="Picture 2" descr="Two men in suits, seen in profile, juggling app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9775" y="0"/>
            <a:ext cx="45942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36551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Portfolio Management Strategies</a:t>
            </a:r>
          </a:p>
        </p:txBody>
      </p:sp>
      <p:sp>
        <p:nvSpPr>
          <p:cNvPr id="3" name="Content Placeholder 2"/>
          <p:cNvSpPr>
            <a:spLocks noGrp="1"/>
          </p:cNvSpPr>
          <p:nvPr>
            <p:ph idx="1"/>
          </p:nvPr>
        </p:nvSpPr>
        <p:spPr/>
        <p:txBody>
          <a:bodyPr>
            <a:normAutofit/>
          </a:bodyPr>
          <a:lstStyle/>
          <a:p>
            <a:pPr marL="0" indent="0" fontAlgn="base">
              <a:buNone/>
            </a:pPr>
            <a:r>
              <a:rPr lang="en-US" dirty="0"/>
              <a:t>In order to optimize the product portfolio, marketers may:</a:t>
            </a:r>
          </a:p>
          <a:p>
            <a:pPr fontAlgn="base"/>
            <a:r>
              <a:rPr lang="en-US" dirty="0" smtClean="0"/>
              <a:t>Change </a:t>
            </a:r>
            <a:r>
              <a:rPr lang="en-US" dirty="0"/>
              <a:t>the marketing mix for a product</a:t>
            </a:r>
          </a:p>
          <a:p>
            <a:pPr lvl="1" fontAlgn="base"/>
            <a:r>
              <a:rPr lang="en-US" sz="2400" dirty="0"/>
              <a:t>Change the product</a:t>
            </a:r>
          </a:p>
          <a:p>
            <a:pPr lvl="1" fontAlgn="base"/>
            <a:r>
              <a:rPr lang="en-US" sz="2400" dirty="0"/>
              <a:t>Reposition the product</a:t>
            </a:r>
          </a:p>
          <a:p>
            <a:pPr fontAlgn="base"/>
            <a:r>
              <a:rPr lang="en-US" dirty="0" smtClean="0"/>
              <a:t>Change </a:t>
            </a:r>
            <a:r>
              <a:rPr lang="en-US" dirty="0"/>
              <a:t>a product line </a:t>
            </a:r>
          </a:p>
          <a:p>
            <a:pPr lvl="1" fontAlgn="base"/>
            <a:r>
              <a:rPr lang="en-US" sz="2400" dirty="0"/>
              <a:t>Line extension</a:t>
            </a:r>
          </a:p>
          <a:p>
            <a:pPr fontAlgn="base"/>
            <a:r>
              <a:rPr lang="en-US" dirty="0" smtClean="0"/>
              <a:t>Delete </a:t>
            </a:r>
            <a:r>
              <a:rPr lang="en-US" dirty="0"/>
              <a:t>products</a:t>
            </a:r>
          </a:p>
          <a:p>
            <a:pPr fontAlgn="base"/>
            <a:r>
              <a:rPr lang="en-US" dirty="0" smtClean="0"/>
              <a:t>Introduce </a:t>
            </a:r>
            <a:r>
              <a:rPr lang="en-US" dirty="0"/>
              <a:t>new products</a:t>
            </a:r>
          </a:p>
          <a:p>
            <a:endParaRPr lang="en-US" dirty="0"/>
          </a:p>
        </p:txBody>
      </p:sp>
    </p:spTree>
    <p:extLst>
      <p:ext uri="{BB962C8B-B14F-4D97-AF65-F5344CB8AC3E}">
        <p14:creationId xmlns:p14="http://schemas.microsoft.com/office/powerpoint/2010/main" val="23693739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72" y="274637"/>
            <a:ext cx="4033158" cy="1143000"/>
          </a:xfrm>
        </p:spPr>
        <p:txBody>
          <a:bodyPr/>
          <a:lstStyle/>
          <a:p>
            <a:r>
              <a:rPr lang="en-US" dirty="0"/>
              <a:t>Product Marketing</a:t>
            </a:r>
          </a:p>
        </p:txBody>
      </p:sp>
      <p:sp>
        <p:nvSpPr>
          <p:cNvPr id="3" name="Text Placeholder 2"/>
          <p:cNvSpPr>
            <a:spLocks noGrp="1"/>
          </p:cNvSpPr>
          <p:nvPr>
            <p:ph type="body" idx="1"/>
          </p:nvPr>
        </p:nvSpPr>
        <p:spPr>
          <a:xfrm>
            <a:off x="326573" y="1417637"/>
            <a:ext cx="4033158" cy="4525963"/>
          </a:xfrm>
        </p:spPr>
        <p:txBody>
          <a:bodyPr/>
          <a:lstStyle/>
          <a:p>
            <a:pPr marL="203200" indent="0" fontAlgn="base">
              <a:buNone/>
            </a:pPr>
            <a:r>
              <a:rPr lang="en-US" dirty="0"/>
              <a:t>Product is the core of the marketing </a:t>
            </a:r>
            <a:r>
              <a:rPr lang="en-US" dirty="0" smtClean="0"/>
              <a:t>mix</a:t>
            </a:r>
          </a:p>
          <a:p>
            <a:pPr marL="203200" indent="0" fontAlgn="base">
              <a:buNone/>
            </a:pPr>
            <a:r>
              <a:rPr lang="en-US" dirty="0" smtClean="0"/>
              <a:t>Product </a:t>
            </a:r>
            <a:r>
              <a:rPr lang="en-US" dirty="0"/>
              <a:t>defines what will be priced, promoted, and </a:t>
            </a:r>
            <a:r>
              <a:rPr lang="en-US" dirty="0" smtClean="0"/>
              <a:t>distributed</a:t>
            </a:r>
          </a:p>
          <a:p>
            <a:pPr marL="203200" indent="0" fontAlgn="base">
              <a:buNone/>
            </a:pPr>
            <a:r>
              <a:rPr lang="en-US" dirty="0" smtClean="0"/>
              <a:t>If </a:t>
            </a:r>
            <a:r>
              <a:rPr lang="en-US" dirty="0"/>
              <a:t>you are able to create and deliver a product that provides exceptional value to your target customer, the rest of the marketing mix is easier to </a:t>
            </a:r>
            <a:r>
              <a:rPr lang="en-US" dirty="0" smtClean="0"/>
              <a:t>manage</a:t>
            </a:r>
            <a:endParaRPr lang="en-US" dirty="0"/>
          </a:p>
        </p:txBody>
      </p:sp>
      <p:pic>
        <p:nvPicPr>
          <p:cNvPr id="4" name="Picture 2" descr="Front view of a pair of sneak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9775" y="0"/>
            <a:ext cx="45942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3747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Considerations in Line Extension</a:t>
            </a:r>
          </a:p>
        </p:txBody>
      </p:sp>
      <p:sp>
        <p:nvSpPr>
          <p:cNvPr id="3" name="Content Placeholder 2"/>
          <p:cNvSpPr>
            <a:spLocks noGrp="1"/>
          </p:cNvSpPr>
          <p:nvPr>
            <p:ph idx="1"/>
          </p:nvPr>
        </p:nvSpPr>
        <p:spPr>
          <a:xfrm>
            <a:off x="628650" y="1825625"/>
            <a:ext cx="4520125" cy="4351338"/>
          </a:xfrm>
        </p:spPr>
        <p:txBody>
          <a:bodyPr/>
          <a:lstStyle/>
          <a:p>
            <a:pPr fontAlgn="base"/>
            <a:r>
              <a:rPr lang="en-US" dirty="0"/>
              <a:t>Can the new product support itself?</a:t>
            </a:r>
          </a:p>
          <a:p>
            <a:pPr fontAlgn="base"/>
            <a:r>
              <a:rPr lang="en-US" dirty="0"/>
              <a:t>Will it cannibalize existing products?</a:t>
            </a:r>
          </a:p>
          <a:p>
            <a:pPr fontAlgn="base"/>
            <a:r>
              <a:rPr lang="en-US" dirty="0"/>
              <a:t>Will existing outlets be willing to stock it?</a:t>
            </a:r>
          </a:p>
          <a:p>
            <a:pPr fontAlgn="base"/>
            <a:r>
              <a:rPr lang="en-US" dirty="0"/>
              <a:t>Will competitors fill the gap if we do not?</a:t>
            </a:r>
          </a:p>
          <a:p>
            <a:pPr fontAlgn="base"/>
            <a:r>
              <a:rPr lang="en-US" dirty="0"/>
              <a:t>What will happen if we do not act?</a:t>
            </a:r>
          </a:p>
          <a:p>
            <a:endParaRPr lang="en-US" dirty="0"/>
          </a:p>
        </p:txBody>
      </p:sp>
      <p:pic>
        <p:nvPicPr>
          <p:cNvPr id="8194" name="Picture 2" descr="Photo of Bon Ami cleaning products: the original powder cleanser, newer liquid cleanser, all-purpose cleanser, and dish so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5707" y="1690691"/>
            <a:ext cx="2781300"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4487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Beyond Line Extension</a:t>
            </a:r>
          </a:p>
        </p:txBody>
      </p:sp>
      <p:sp>
        <p:nvSpPr>
          <p:cNvPr id="3" name="Content Placeholder 2"/>
          <p:cNvSpPr>
            <a:spLocks noGrp="1"/>
          </p:cNvSpPr>
          <p:nvPr>
            <p:ph idx="1"/>
          </p:nvPr>
        </p:nvSpPr>
        <p:spPr/>
        <p:txBody>
          <a:bodyPr>
            <a:normAutofit/>
          </a:bodyPr>
          <a:lstStyle/>
          <a:p>
            <a:pPr fontAlgn="base"/>
            <a:r>
              <a:rPr lang="en-US" dirty="0"/>
              <a:t>Product </a:t>
            </a:r>
            <a:r>
              <a:rPr lang="en-US" dirty="0" smtClean="0"/>
              <a:t>proliferation</a:t>
            </a:r>
            <a:endParaRPr lang="en-US" dirty="0"/>
          </a:p>
          <a:p>
            <a:pPr fontAlgn="base"/>
            <a:r>
              <a:rPr lang="en-US" dirty="0" smtClean="0"/>
              <a:t>Brand extension</a:t>
            </a:r>
            <a:endParaRPr lang="en-US" dirty="0"/>
          </a:p>
          <a:p>
            <a:pPr fontAlgn="base"/>
            <a:r>
              <a:rPr lang="en-US" dirty="0" smtClean="0"/>
              <a:t>Private branding</a:t>
            </a:r>
            <a:endParaRPr lang="en-US" dirty="0"/>
          </a:p>
        </p:txBody>
      </p:sp>
    </p:spTree>
    <p:extLst>
      <p:ext uri="{BB962C8B-B14F-4D97-AF65-F5344CB8AC3E}">
        <p14:creationId xmlns:p14="http://schemas.microsoft.com/office/powerpoint/2010/main" val="10284335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Reasons for Product Deletion</a:t>
            </a:r>
          </a:p>
        </p:txBody>
      </p:sp>
      <p:sp>
        <p:nvSpPr>
          <p:cNvPr id="3" name="Content Placeholder 2"/>
          <p:cNvSpPr>
            <a:spLocks noGrp="1"/>
          </p:cNvSpPr>
          <p:nvPr>
            <p:ph idx="1"/>
          </p:nvPr>
        </p:nvSpPr>
        <p:spPr/>
        <p:txBody>
          <a:bodyPr>
            <a:normAutofit/>
          </a:bodyPr>
          <a:lstStyle/>
          <a:p>
            <a:pPr fontAlgn="base"/>
            <a:r>
              <a:rPr lang="en-US" dirty="0"/>
              <a:t>P</a:t>
            </a:r>
            <a:r>
              <a:rPr lang="en-US" dirty="0" smtClean="0"/>
              <a:t>roduct </a:t>
            </a:r>
            <a:r>
              <a:rPr lang="en-US" dirty="0"/>
              <a:t>is losing money</a:t>
            </a:r>
          </a:p>
          <a:p>
            <a:pPr fontAlgn="base"/>
            <a:r>
              <a:rPr lang="en-US" dirty="0" smtClean="0"/>
              <a:t>Product-line </a:t>
            </a:r>
            <a:r>
              <a:rPr lang="en-US" dirty="0"/>
              <a:t>simplification can prevent internal competition and consumer confusion. </a:t>
            </a:r>
          </a:p>
          <a:p>
            <a:pPr fontAlgn="base"/>
            <a:r>
              <a:rPr lang="en-US" dirty="0"/>
              <a:t>C</a:t>
            </a:r>
            <a:r>
              <a:rPr lang="en-US" dirty="0" smtClean="0"/>
              <a:t>ompany’s </a:t>
            </a:r>
            <a:r>
              <a:rPr lang="en-US" dirty="0"/>
              <a:t>productive, financial, and marketing resources are spread too thin</a:t>
            </a:r>
          </a:p>
          <a:p>
            <a:pPr fontAlgn="base"/>
            <a:r>
              <a:rPr lang="en-US" dirty="0" smtClean="0"/>
              <a:t>Problem </a:t>
            </a:r>
            <a:r>
              <a:rPr lang="en-US" dirty="0"/>
              <a:t>products absorb too much management attention</a:t>
            </a:r>
          </a:p>
          <a:p>
            <a:pPr fontAlgn="base"/>
            <a:r>
              <a:rPr lang="en-US" dirty="0"/>
              <a:t>Missed-opportunity costs</a:t>
            </a:r>
          </a:p>
          <a:p>
            <a:endParaRPr lang="en-US" dirty="0"/>
          </a:p>
        </p:txBody>
      </p:sp>
    </p:spTree>
    <p:extLst>
      <p:ext uri="{BB962C8B-B14F-4D97-AF65-F5344CB8AC3E}">
        <p14:creationId xmlns:p14="http://schemas.microsoft.com/office/powerpoint/2010/main" val="27623137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Product Development</a:t>
            </a:r>
          </a:p>
        </p:txBody>
      </p:sp>
      <p:sp>
        <p:nvSpPr>
          <p:cNvPr id="3" name="Content Placeholder 2"/>
          <p:cNvSpPr>
            <a:spLocks noGrp="1"/>
          </p:cNvSpPr>
          <p:nvPr>
            <p:ph idx="1"/>
          </p:nvPr>
        </p:nvSpPr>
        <p:spPr>
          <a:xfrm>
            <a:off x="628650" y="1825625"/>
            <a:ext cx="3404507" cy="4351338"/>
          </a:xfrm>
        </p:spPr>
        <p:txBody>
          <a:bodyPr/>
          <a:lstStyle/>
          <a:p>
            <a:r>
              <a:rPr lang="en-US" dirty="0"/>
              <a:t>The internet has increased the pace and importance of new product </a:t>
            </a:r>
            <a:r>
              <a:rPr lang="en-US" dirty="0" smtClean="0"/>
              <a:t>development</a:t>
            </a:r>
          </a:p>
          <a:p>
            <a:r>
              <a:rPr lang="en-US" dirty="0" smtClean="0"/>
              <a:t>New </a:t>
            </a:r>
            <a:r>
              <a:rPr lang="en-US" dirty="0"/>
              <a:t>products have greater risk but may bring greater rewards</a:t>
            </a:r>
          </a:p>
        </p:txBody>
      </p:sp>
      <p:pic>
        <p:nvPicPr>
          <p:cNvPr id="9218" name="Picture 2" descr="Strategic Opportunity Matrix. Four growth strategies. Current products and new markets is a market penetration strategy. New products and new markets are a product development strategy. New products and current markets is a diversification strategy. Current products in a current market is a market development strate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4725" y="1825625"/>
            <a:ext cx="3545750" cy="3758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0927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 Development Process</a:t>
            </a:r>
          </a:p>
        </p:txBody>
      </p:sp>
      <p:sp>
        <p:nvSpPr>
          <p:cNvPr id="5" name="Content Placeholder 4"/>
          <p:cNvSpPr>
            <a:spLocks noGrp="1"/>
          </p:cNvSpPr>
          <p:nvPr>
            <p:ph idx="1"/>
          </p:nvPr>
        </p:nvSpPr>
        <p:spPr/>
        <p:txBody>
          <a:bodyPr/>
          <a:lstStyle/>
          <a:p>
            <a:endParaRPr lang="en-US"/>
          </a:p>
        </p:txBody>
      </p:sp>
      <p:graphicFrame>
        <p:nvGraphicFramePr>
          <p:cNvPr id="4" name="Table 3"/>
          <p:cNvGraphicFramePr>
            <a:graphicFrameLocks noGrp="1"/>
          </p:cNvGraphicFramePr>
          <p:nvPr>
            <p:extLst/>
          </p:nvPr>
        </p:nvGraphicFramePr>
        <p:xfrm>
          <a:off x="457200" y="1600201"/>
          <a:ext cx="8229600" cy="4525964"/>
        </p:xfrm>
        <a:graphic>
          <a:graphicData uri="http://schemas.openxmlformats.org/drawingml/2006/table">
            <a:tbl>
              <a:tblPr/>
              <a:tblGrid>
                <a:gridCol w="2743200">
                  <a:extLst>
                    <a:ext uri="{9D8B030D-6E8A-4147-A177-3AD203B41FA5}">
                      <a16:colId xmlns:a16="http://schemas.microsoft.com/office/drawing/2014/main" xmlns="" val="1553273907"/>
                    </a:ext>
                  </a:extLst>
                </a:gridCol>
                <a:gridCol w="2841171">
                  <a:extLst>
                    <a:ext uri="{9D8B030D-6E8A-4147-A177-3AD203B41FA5}">
                      <a16:colId xmlns:a16="http://schemas.microsoft.com/office/drawing/2014/main" xmlns="" val="3742484264"/>
                    </a:ext>
                  </a:extLst>
                </a:gridCol>
                <a:gridCol w="2645229">
                  <a:extLst>
                    <a:ext uri="{9D8B030D-6E8A-4147-A177-3AD203B41FA5}">
                      <a16:colId xmlns:a16="http://schemas.microsoft.com/office/drawing/2014/main" xmlns="" val="1112942284"/>
                    </a:ext>
                  </a:extLst>
                </a:gridCol>
              </a:tblGrid>
              <a:tr h="1131491">
                <a:tc>
                  <a:txBody>
                    <a:bodyPr/>
                    <a:lstStyle/>
                    <a:p>
                      <a:pPr algn="l" fontAlgn="ctr"/>
                      <a:r>
                        <a:rPr lang="en-US" sz="1800" b="1">
                          <a:solidFill>
                            <a:srgbClr val="222222"/>
                          </a:solidFill>
                          <a:effectLst/>
                          <a:latin typeface="Tahoma" panose="020B0604030504040204" pitchFamily="34" charset="0"/>
                          <a:ea typeface="Tahoma" panose="020B0604030504040204" pitchFamily="34" charset="0"/>
                          <a:cs typeface="Tahoma" panose="020B0604030504040204" pitchFamily="34" charset="0"/>
                        </a:rPr>
                        <a:t>Phase I: Generating and Screening Ideas</a:t>
                      </a:r>
                    </a:p>
                  </a:txBody>
                  <a:tcPr marL="208504" marR="208504" marT="52126" marB="52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ctr"/>
                      <a:r>
                        <a:rPr lang="en-US" sz="1800" b="1">
                          <a:solidFill>
                            <a:srgbClr val="222222"/>
                          </a:solidFill>
                          <a:effectLst/>
                          <a:latin typeface="Tahoma" panose="020B0604030504040204" pitchFamily="34" charset="0"/>
                          <a:ea typeface="Tahoma" panose="020B0604030504040204" pitchFamily="34" charset="0"/>
                          <a:cs typeface="Tahoma" panose="020B0604030504040204" pitchFamily="34" charset="0"/>
                        </a:rPr>
                        <a:t>Phase II: Developing New Products</a:t>
                      </a:r>
                    </a:p>
                  </a:txBody>
                  <a:tcPr marL="208504" marR="208504" marT="52126" marB="52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ctr"/>
                      <a:r>
                        <a:rPr lang="en-US" sz="1800" b="1">
                          <a:solidFill>
                            <a:srgbClr val="222222"/>
                          </a:solidFill>
                          <a:effectLst/>
                          <a:latin typeface="Tahoma" panose="020B0604030504040204" pitchFamily="34" charset="0"/>
                          <a:ea typeface="Tahoma" panose="020B0604030504040204" pitchFamily="34" charset="0"/>
                          <a:cs typeface="Tahoma" panose="020B0604030504040204" pitchFamily="34" charset="0"/>
                        </a:rPr>
                        <a:t>Phase III: Commercializing New Products</a:t>
                      </a:r>
                    </a:p>
                  </a:txBody>
                  <a:tcPr marL="208504" marR="208504" marT="52126" marB="52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xmlns="" val="827162564"/>
                  </a:ext>
                </a:extLst>
              </a:tr>
              <a:tr h="1131491">
                <a:tc>
                  <a:txBody>
                    <a:bodyPr/>
                    <a:lstStyle/>
                    <a:p>
                      <a:pPr algn="l" fontAlgn="ctr"/>
                      <a:r>
                        <a:rPr lang="en-US" sz="1800">
                          <a:solidFill>
                            <a:srgbClr val="222222"/>
                          </a:solidFill>
                          <a:effectLst/>
                          <a:latin typeface="Tahoma" panose="020B0604030504040204" pitchFamily="34" charset="0"/>
                          <a:ea typeface="Tahoma" panose="020B0604030504040204" pitchFamily="34" charset="0"/>
                          <a:cs typeface="Tahoma" panose="020B0604030504040204" pitchFamily="34" charset="0"/>
                        </a:rPr>
                        <a:t>Stage 1: Generating New Product Ideas</a:t>
                      </a:r>
                    </a:p>
                  </a:txBody>
                  <a:tcPr marL="208504" marR="208504" marT="52126" marB="52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ctr"/>
                      <a:r>
                        <a:rPr lang="en-US" sz="1800">
                          <a:solidFill>
                            <a:srgbClr val="222222"/>
                          </a:solidFill>
                          <a:effectLst/>
                          <a:latin typeface="Tahoma" panose="020B0604030504040204" pitchFamily="34" charset="0"/>
                          <a:ea typeface="Tahoma" panose="020B0604030504040204" pitchFamily="34" charset="0"/>
                          <a:cs typeface="Tahoma" panose="020B0604030504040204" pitchFamily="34" charset="0"/>
                        </a:rPr>
                        <a:t>Stage 4: Business Case Analysis</a:t>
                      </a:r>
                    </a:p>
                  </a:txBody>
                  <a:tcPr marL="208504" marR="208504" marT="52126" marB="52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ctr"/>
                      <a:r>
                        <a:rPr lang="en-US" sz="18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Stage 6: Test Marketing</a:t>
                      </a:r>
                    </a:p>
                  </a:txBody>
                  <a:tcPr marL="208504" marR="208504" marT="52126" marB="52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xmlns="" val="1649938344"/>
                  </a:ext>
                </a:extLst>
              </a:tr>
              <a:tr h="1131491">
                <a:tc>
                  <a:txBody>
                    <a:bodyPr/>
                    <a:lstStyle/>
                    <a:p>
                      <a:pPr algn="l" fontAlgn="ctr"/>
                      <a:r>
                        <a:rPr lang="en-US" sz="1800">
                          <a:solidFill>
                            <a:srgbClr val="222222"/>
                          </a:solidFill>
                          <a:effectLst/>
                          <a:latin typeface="Tahoma" panose="020B0604030504040204" pitchFamily="34" charset="0"/>
                          <a:ea typeface="Tahoma" panose="020B0604030504040204" pitchFamily="34" charset="0"/>
                          <a:cs typeface="Tahoma" panose="020B0604030504040204" pitchFamily="34" charset="0"/>
                        </a:rPr>
                        <a:t>Stage 2: Screening Product Ideas</a:t>
                      </a:r>
                    </a:p>
                  </a:txBody>
                  <a:tcPr marL="208504" marR="208504" marT="52126" marB="52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algn="l" fontAlgn="ctr"/>
                      <a:r>
                        <a:rPr lang="en-US" sz="18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Stage 5: Technical and Marketing Development</a:t>
                      </a:r>
                    </a:p>
                  </a:txBody>
                  <a:tcPr marL="208504" marR="208504" marT="52126" marB="52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algn="l" fontAlgn="ctr"/>
                      <a:r>
                        <a:rPr lang="en-US" sz="1800">
                          <a:solidFill>
                            <a:srgbClr val="222222"/>
                          </a:solidFill>
                          <a:effectLst/>
                          <a:latin typeface="Tahoma" panose="020B0604030504040204" pitchFamily="34" charset="0"/>
                          <a:ea typeface="Tahoma" panose="020B0604030504040204" pitchFamily="34" charset="0"/>
                          <a:cs typeface="Tahoma" panose="020B0604030504040204" pitchFamily="34" charset="0"/>
                        </a:rPr>
                        <a:t>Stage 7: Launch</a:t>
                      </a:r>
                    </a:p>
                  </a:txBody>
                  <a:tcPr marL="208504" marR="208504" marT="52126" marB="52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xmlns="" val="3781248941"/>
                  </a:ext>
                </a:extLst>
              </a:tr>
              <a:tr h="1131491">
                <a:tc>
                  <a:txBody>
                    <a:bodyPr/>
                    <a:lstStyle/>
                    <a:p>
                      <a:pPr algn="l" fontAlgn="ctr"/>
                      <a:r>
                        <a:rPr lang="en-US" sz="18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Stage 3: Concept Development and Testing</a:t>
                      </a:r>
                    </a:p>
                  </a:txBody>
                  <a:tcPr marL="208504" marR="208504" marT="52126" marB="52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endParaRPr lang="en-US" sz="1800">
                        <a:latin typeface="Tahoma" panose="020B0604030504040204" pitchFamily="34" charset="0"/>
                        <a:ea typeface="Tahoma" panose="020B0604030504040204" pitchFamily="34" charset="0"/>
                        <a:cs typeface="Tahoma" panose="020B0604030504040204" pitchFamily="34" charset="0"/>
                      </a:endParaRPr>
                    </a:p>
                  </a:txBody>
                  <a:tcPr marL="83402" marR="83402" marT="41701" marB="417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dirty="0">
                          <a:latin typeface="Tahoma" panose="020B0604030504040204" pitchFamily="34" charset="0"/>
                          <a:ea typeface="Tahoma" panose="020B0604030504040204" pitchFamily="34" charset="0"/>
                          <a:cs typeface="Tahoma" panose="020B0604030504040204" pitchFamily="34" charset="0"/>
                        </a:rPr>
                        <a:t>Stage 8:</a:t>
                      </a:r>
                      <a:r>
                        <a:rPr lang="en-US" sz="1800" baseline="0" dirty="0">
                          <a:latin typeface="Tahoma" panose="020B0604030504040204" pitchFamily="34" charset="0"/>
                          <a:ea typeface="Tahoma" panose="020B0604030504040204" pitchFamily="34" charset="0"/>
                          <a:cs typeface="Tahoma" panose="020B0604030504040204" pitchFamily="34" charset="0"/>
                        </a:rPr>
                        <a:t> Evaluation</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83402" marR="83402" marT="41701" marB="417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817261772"/>
                  </a:ext>
                </a:extLst>
              </a:tr>
            </a:tbl>
          </a:graphicData>
        </a:graphic>
      </p:graphicFrame>
    </p:spTree>
    <p:extLst>
      <p:ext uri="{BB962C8B-B14F-4D97-AF65-F5344CB8AC3E}">
        <p14:creationId xmlns:p14="http://schemas.microsoft.com/office/powerpoint/2010/main" val="23526622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Fuzzy Front End vs. NPD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15291775"/>
              </p:ext>
            </p:extLst>
          </p:nvPr>
        </p:nvGraphicFramePr>
        <p:xfrm>
          <a:off x="628650" y="1690691"/>
          <a:ext cx="7886700" cy="4970740"/>
        </p:xfrm>
        <a:graphic>
          <a:graphicData uri="http://schemas.openxmlformats.org/drawingml/2006/table">
            <a:tbl>
              <a:tblPr/>
              <a:tblGrid>
                <a:gridCol w="1804307">
                  <a:extLst>
                    <a:ext uri="{9D8B030D-6E8A-4147-A177-3AD203B41FA5}">
                      <a16:colId xmlns:a16="http://schemas.microsoft.com/office/drawing/2014/main" xmlns="" val="1934454900"/>
                    </a:ext>
                  </a:extLst>
                </a:gridCol>
                <a:gridCol w="3004457">
                  <a:extLst>
                    <a:ext uri="{9D8B030D-6E8A-4147-A177-3AD203B41FA5}">
                      <a16:colId xmlns:a16="http://schemas.microsoft.com/office/drawing/2014/main" xmlns="" val="1972386851"/>
                    </a:ext>
                  </a:extLst>
                </a:gridCol>
                <a:gridCol w="3077936">
                  <a:extLst>
                    <a:ext uri="{9D8B030D-6E8A-4147-A177-3AD203B41FA5}">
                      <a16:colId xmlns:a16="http://schemas.microsoft.com/office/drawing/2014/main" xmlns="" val="1603943443"/>
                    </a:ext>
                  </a:extLst>
                </a:gridCol>
              </a:tblGrid>
              <a:tr h="591004">
                <a:tc>
                  <a:txBody>
                    <a:bodyPr/>
                    <a:lstStyle/>
                    <a:p>
                      <a:pPr algn="l" fontAlgn="ctr"/>
                      <a:r>
                        <a:rPr lang="en-US" sz="16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
                      </a:r>
                      <a:br>
                        <a:rPr lang="en-US" sz="16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br>
                      <a:endPar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6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Fuzzy Front End (FFE)</a:t>
                      </a:r>
                    </a:p>
                    <a:p>
                      <a:pPr algn="l" fontAlgn="ctr"/>
                      <a:endPar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New-Product Development (NPD)</a:t>
                      </a:r>
                      <a:endPar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endParaRPr lang="en-US" sz="1600" dirty="0">
                        <a:latin typeface="Tahoma" panose="020B0604030504040204" pitchFamily="34" charset="0"/>
                        <a:ea typeface="Tahoma" panose="020B0604030504040204" pitchFamily="34" charset="0"/>
                        <a:cs typeface="Tahoma" panose="020B0604030504040204" pitchFamily="34" charset="0"/>
                      </a:endParaRPr>
                    </a:p>
                  </a:txBody>
                  <a:tcPr marL="58212" marR="58212" marT="29106" marB="29106">
                    <a:lnL>
                      <a:noFill/>
                    </a:lnL>
                    <a:lnR w="12700" cmpd="sng">
                      <a:noFill/>
                      <a:prstDash val="solid"/>
                    </a:lnR>
                    <a:lnT w="12700" cmpd="sng">
                      <a:noFill/>
                      <a:prstDash val="solid"/>
                    </a:lnT>
                    <a:lnB w="952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588442775"/>
                  </a:ext>
                </a:extLst>
              </a:tr>
              <a:tr h="845716">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Nature of Work</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Experimental, often chaotic. “Eureka” moments.</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Can schedule work—but not invention. Disciplined and goal oriented with a project plan.</a:t>
                      </a:r>
                    </a:p>
                  </a:txBody>
                  <a:tcPr marL="145530" marR="145530" marT="36382" marB="36382" anchor="ctr">
                    <a:lnL>
                      <a:noFill/>
                    </a:lnL>
                    <a:lnR>
                      <a:noFill/>
                    </a:lnR>
                    <a:lnT w="9525" cap="flat" cmpd="sng" algn="ctr">
                      <a:no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xmlns="" val="2678723556"/>
                  </a:ext>
                </a:extLst>
              </a:tr>
              <a:tr h="271267">
                <a:tc>
                  <a:txBody>
                    <a:bodyPr/>
                    <a:lstStyle/>
                    <a:p>
                      <a:pPr algn="l" fontAlgn="ctr"/>
                      <a:r>
                        <a:rPr lang="en-US" sz="1600">
                          <a:solidFill>
                            <a:srgbClr val="222222"/>
                          </a:solidFill>
                          <a:effectLst/>
                          <a:latin typeface="Tahoma" panose="020B0604030504040204" pitchFamily="34" charset="0"/>
                          <a:ea typeface="Tahoma" panose="020B0604030504040204" pitchFamily="34" charset="0"/>
                          <a:cs typeface="Tahoma" panose="020B0604030504040204" pitchFamily="34" charset="0"/>
                        </a:rPr>
                        <a:t>Commercialization Date</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600">
                          <a:solidFill>
                            <a:srgbClr val="222222"/>
                          </a:solidFill>
                          <a:effectLst/>
                          <a:latin typeface="Tahoma" panose="020B0604030504040204" pitchFamily="34" charset="0"/>
                          <a:ea typeface="Tahoma" panose="020B0604030504040204" pitchFamily="34" charset="0"/>
                          <a:cs typeface="Tahoma" panose="020B0604030504040204" pitchFamily="34" charset="0"/>
                        </a:rPr>
                        <a:t>Unpredictable or uncertain.</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High degree of certainty.</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extLst>
                  <a:ext uri="{0D108BD9-81ED-4DB2-BD59-A6C34878D82A}">
                    <a16:rowId xmlns:a16="http://schemas.microsoft.com/office/drawing/2014/main" xmlns="" val="1034018707"/>
                  </a:ext>
                </a:extLst>
              </a:tr>
              <a:tr h="519602">
                <a:tc>
                  <a:txBody>
                    <a:bodyPr/>
                    <a:lstStyle/>
                    <a:p>
                      <a:pPr algn="l" fontAlgn="ctr"/>
                      <a:r>
                        <a:rPr lang="en-US" sz="1600">
                          <a:solidFill>
                            <a:srgbClr val="222222"/>
                          </a:solidFill>
                          <a:effectLst/>
                          <a:latin typeface="Tahoma" panose="020B0604030504040204" pitchFamily="34" charset="0"/>
                          <a:ea typeface="Tahoma" panose="020B0604030504040204" pitchFamily="34" charset="0"/>
                          <a:cs typeface="Tahoma" panose="020B0604030504040204" pitchFamily="34" charset="0"/>
                        </a:rPr>
                        <a:t>Funding</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Variable</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Budgeted.</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xmlns="" val="3741266282"/>
                  </a:ext>
                </a:extLst>
              </a:tr>
              <a:tr h="849086">
                <a:tc>
                  <a:txBody>
                    <a:bodyPr/>
                    <a:lstStyle/>
                    <a:p>
                      <a:pPr algn="l" fontAlgn="ctr"/>
                      <a:r>
                        <a:rPr lang="en-US" sz="1600">
                          <a:solidFill>
                            <a:srgbClr val="222222"/>
                          </a:solidFill>
                          <a:effectLst/>
                          <a:latin typeface="Tahoma" panose="020B0604030504040204" pitchFamily="34" charset="0"/>
                          <a:ea typeface="Tahoma" panose="020B0604030504040204" pitchFamily="34" charset="0"/>
                          <a:cs typeface="Tahoma" panose="020B0604030504040204" pitchFamily="34" charset="0"/>
                        </a:rPr>
                        <a:t>Revenue Expectations</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600">
                          <a:solidFill>
                            <a:srgbClr val="222222"/>
                          </a:solidFill>
                          <a:effectLst/>
                          <a:latin typeface="Tahoma" panose="020B0604030504040204" pitchFamily="34" charset="0"/>
                          <a:ea typeface="Tahoma" panose="020B0604030504040204" pitchFamily="34" charset="0"/>
                          <a:cs typeface="Tahoma" panose="020B0604030504040204" pitchFamily="34" charset="0"/>
                        </a:rPr>
                        <a:t>Often uncertain, with a great deal of speculation.</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Predictable, with increasing certainty, as the product release date gets closer.</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FFFFF"/>
                    </a:solidFill>
                  </a:tcPr>
                </a:tc>
                <a:extLst>
                  <a:ext uri="{0D108BD9-81ED-4DB2-BD59-A6C34878D82A}">
                    <a16:rowId xmlns:a16="http://schemas.microsoft.com/office/drawing/2014/main" xmlns="" val="3561676882"/>
                  </a:ext>
                </a:extLst>
              </a:tr>
              <a:tr h="845716">
                <a:tc>
                  <a:txBody>
                    <a:bodyPr/>
                    <a:lstStyle/>
                    <a:p>
                      <a:pPr algn="l" fontAlgn="ctr"/>
                      <a:r>
                        <a:rPr lang="en-US" sz="1600">
                          <a:solidFill>
                            <a:srgbClr val="222222"/>
                          </a:solidFill>
                          <a:effectLst/>
                          <a:latin typeface="Tahoma" panose="020B0604030504040204" pitchFamily="34" charset="0"/>
                          <a:ea typeface="Tahoma" panose="020B0604030504040204" pitchFamily="34" charset="0"/>
                          <a:cs typeface="Tahoma" panose="020B0604030504040204" pitchFamily="34" charset="0"/>
                        </a:rPr>
                        <a:t> Activity</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Individuals and team research to minimize risk and optimize potential.</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Multifunction product and/or process development team.</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w="9525" cap="flat" cmpd="sng" algn="ctr">
                      <a:solidFill>
                        <a:srgbClr val="E7E7E7"/>
                      </a:solidFill>
                      <a:prstDash val="solid"/>
                      <a:round/>
                      <a:headEnd type="none" w="med" len="med"/>
                      <a:tailEnd type="none" w="med" len="med"/>
                    </a:lnB>
                    <a:solidFill>
                      <a:srgbClr val="F9F9F9"/>
                    </a:solidFill>
                  </a:tcPr>
                </a:tc>
                <a:extLst>
                  <a:ext uri="{0D108BD9-81ED-4DB2-BD59-A6C34878D82A}">
                    <a16:rowId xmlns:a16="http://schemas.microsoft.com/office/drawing/2014/main" xmlns="" val="2384662445"/>
                  </a:ext>
                </a:extLst>
              </a:tr>
              <a:tr h="271267">
                <a:tc>
                  <a:txBody>
                    <a:bodyPr/>
                    <a:lstStyle/>
                    <a:p>
                      <a:pPr algn="l" fontAlgn="ctr"/>
                      <a:r>
                        <a:rPr lang="en-US" sz="1600">
                          <a:solidFill>
                            <a:srgbClr val="222222"/>
                          </a:solidFill>
                          <a:effectLst/>
                          <a:latin typeface="Tahoma" panose="020B0604030504040204" pitchFamily="34" charset="0"/>
                          <a:ea typeface="Tahoma" panose="020B0604030504040204" pitchFamily="34" charset="0"/>
                          <a:cs typeface="Tahoma" panose="020B0604030504040204" pitchFamily="34" charset="0"/>
                        </a:rPr>
                        <a:t>Measures of Progress</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a:noFill/>
                    </a:lnB>
                    <a:solidFill>
                      <a:srgbClr val="FFFFFF"/>
                    </a:solidFill>
                  </a:tcPr>
                </a:tc>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Strengthened concepts.</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a:noFill/>
                    </a:lnB>
                    <a:solidFill>
                      <a:srgbClr val="FFFFFF"/>
                    </a:solidFill>
                  </a:tcPr>
                </a:tc>
                <a:tc>
                  <a:txBody>
                    <a:bodyPr/>
                    <a:lstStyle/>
                    <a:p>
                      <a:pPr algn="l" fontAlgn="ctr"/>
                      <a:r>
                        <a:rPr lang="en-US"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Milestone achievement.</a:t>
                      </a:r>
                    </a:p>
                  </a:txBody>
                  <a:tcPr marL="145530" marR="145530" marT="36382" marB="36382" anchor="ctr">
                    <a:lnL>
                      <a:noFill/>
                    </a:lnL>
                    <a:lnR>
                      <a:noFill/>
                    </a:lnR>
                    <a:lnT w="9525" cap="flat" cmpd="sng" algn="ctr">
                      <a:solidFill>
                        <a:srgbClr val="E7E7E7"/>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259493104"/>
                  </a:ext>
                </a:extLst>
              </a:tr>
            </a:tbl>
          </a:graphicData>
        </a:graphic>
      </p:graphicFrame>
    </p:spTree>
    <p:extLst>
      <p:ext uri="{BB962C8B-B14F-4D97-AF65-F5344CB8AC3E}">
        <p14:creationId xmlns:p14="http://schemas.microsoft.com/office/powerpoint/2010/main" val="16459091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Business Model Canvas</a:t>
            </a:r>
          </a:p>
        </p:txBody>
      </p:sp>
      <p:sp>
        <p:nvSpPr>
          <p:cNvPr id="3" name="Content Placeholder 2"/>
          <p:cNvSpPr>
            <a:spLocks noGrp="1"/>
          </p:cNvSpPr>
          <p:nvPr>
            <p:ph idx="1"/>
          </p:nvPr>
        </p:nvSpPr>
        <p:spPr/>
        <p:txBody>
          <a:bodyPr/>
          <a:lstStyle/>
          <a:p>
            <a:endParaRPr lang="en-US"/>
          </a:p>
        </p:txBody>
      </p:sp>
      <p:pic>
        <p:nvPicPr>
          <p:cNvPr id="11266" name="Picture 2" descr="The Business Model Canvas. Designed for: Designed By: Date: Version: . Sections: Key Partners, Key Activities, Key Resources, Value Propositions, Customer Relationships, Channels, Customer Segments, Cost structure, Revenue strea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7013"/>
            <a:ext cx="9144000" cy="6402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998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a:t>
            </a:r>
            <a:r>
              <a:rPr lang="en-US" baseline="0" dirty="0"/>
              <a:t> Model Canvas: Example</a:t>
            </a:r>
            <a:endParaRPr lang="en-US" dirty="0"/>
          </a:p>
        </p:txBody>
      </p:sp>
      <p:sp>
        <p:nvSpPr>
          <p:cNvPr id="3" name="Content Placeholder 2"/>
          <p:cNvSpPr>
            <a:spLocks noGrp="1"/>
          </p:cNvSpPr>
          <p:nvPr>
            <p:ph idx="1"/>
          </p:nvPr>
        </p:nvSpPr>
        <p:spPr/>
        <p:txBody>
          <a:bodyPr/>
          <a:lstStyle/>
          <a:p>
            <a:endParaRPr lang="en-US"/>
          </a:p>
        </p:txBody>
      </p:sp>
      <p:pic>
        <p:nvPicPr>
          <p:cNvPr id="14338" name="Picture 2" descr="The Business Model Canvas. Designed for: Uber ride sharing example. Designed By: Marketing. Date: Version: . Key Partners, driver contractors in each city, driver recruiters and certifiers in each city. Key Activities, define and create simple user and driver experience, address unique legal requirements in each geography. Key Resources, one platform and app that supports all markets, global press and user word of mouth. Value Propositions, no need to find and wait for a taxi, prices below taxi fares, easy payment with phone app. Customer Relationships, rating/feedback on each ride, quick response to passenger issues. Channels, geographic penetration strategy, Internet-only ordering. Customer Segments, business travelers, bar and partygoers drinking alcohol, convenience riders. Cost structure, phone app development and enhancement; new city costs including recruiting, registration, lobbying, etc; online support and issue resolution, free rides and product discounts. Revenue streams, 20% of driver revenue, pricing multiplier during peak us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285"/>
            <a:ext cx="9144000" cy="628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603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Case Analysis</a:t>
            </a:r>
          </a:p>
        </p:txBody>
      </p:sp>
      <p:sp>
        <p:nvSpPr>
          <p:cNvPr id="3" name="Text Placeholder 2"/>
          <p:cNvSpPr>
            <a:spLocks noGrp="1"/>
          </p:cNvSpPr>
          <p:nvPr>
            <p:ph type="body" idx="1"/>
          </p:nvPr>
        </p:nvSpPr>
        <p:spPr/>
        <p:txBody>
          <a:bodyPr>
            <a:noAutofit/>
          </a:bodyPr>
          <a:lstStyle/>
          <a:p>
            <a:pPr marL="203200" indent="0" fontAlgn="base">
              <a:buNone/>
            </a:pPr>
            <a:r>
              <a:rPr lang="en-US" dirty="0" smtClean="0"/>
              <a:t>Before </a:t>
            </a:r>
            <a:r>
              <a:rPr lang="en-US" dirty="0"/>
              <a:t>companies make a significant investment in a product’s development, they need to be sure that it will bring a sufficient return, by asking:</a:t>
            </a:r>
          </a:p>
          <a:p>
            <a:pPr fontAlgn="base"/>
            <a:r>
              <a:rPr lang="en-US" dirty="0"/>
              <a:t>What is the market opportunity for this product?</a:t>
            </a:r>
          </a:p>
          <a:p>
            <a:pPr fontAlgn="base"/>
            <a:r>
              <a:rPr lang="en-US" dirty="0"/>
              <a:t>What are the costs to bring the product to market?</a:t>
            </a:r>
          </a:p>
          <a:p>
            <a:pPr fontAlgn="base"/>
            <a:r>
              <a:rPr lang="en-US" dirty="0"/>
              <a:t>What are the costs through the product life cycle?</a:t>
            </a:r>
          </a:p>
          <a:p>
            <a:pPr fontAlgn="base"/>
            <a:r>
              <a:rPr lang="en-US" dirty="0"/>
              <a:t>Where does the product fit in the product portfolio and how will it impact existing product sales?</a:t>
            </a:r>
          </a:p>
          <a:p>
            <a:pPr fontAlgn="base"/>
            <a:r>
              <a:rPr lang="en-US" dirty="0"/>
              <a:t>How does this product impact the brand?</a:t>
            </a:r>
          </a:p>
          <a:p>
            <a:pPr fontAlgn="base"/>
            <a:r>
              <a:rPr lang="en-US" dirty="0"/>
              <a:t>How does this product impact other corporate objectives such as social responsibility?</a:t>
            </a:r>
          </a:p>
        </p:txBody>
      </p:sp>
    </p:spTree>
    <p:extLst>
      <p:ext uri="{BB962C8B-B14F-4D97-AF65-F5344CB8AC3E}">
        <p14:creationId xmlns:p14="http://schemas.microsoft.com/office/powerpoint/2010/main" val="14964538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Marketing Decisions</a:t>
            </a:r>
          </a:p>
        </p:txBody>
      </p:sp>
      <p:sp>
        <p:nvSpPr>
          <p:cNvPr id="3" name="Content Placeholder 2"/>
          <p:cNvSpPr>
            <a:spLocks noGrp="1"/>
          </p:cNvSpPr>
          <p:nvPr>
            <p:ph idx="1"/>
          </p:nvPr>
        </p:nvSpPr>
        <p:spPr/>
        <p:txBody>
          <a:bodyPr>
            <a:normAutofit/>
          </a:bodyPr>
          <a:lstStyle/>
          <a:p>
            <a:pPr fontAlgn="base"/>
            <a:r>
              <a:rPr lang="en-US" dirty="0"/>
              <a:t>Duration of </a:t>
            </a:r>
            <a:r>
              <a:rPr lang="en-US" dirty="0" smtClean="0"/>
              <a:t>testing</a:t>
            </a:r>
            <a:endParaRPr lang="en-US" dirty="0"/>
          </a:p>
          <a:p>
            <a:pPr fontAlgn="base"/>
            <a:r>
              <a:rPr lang="en-US" dirty="0"/>
              <a:t>Selection of test </a:t>
            </a:r>
            <a:r>
              <a:rPr lang="en-US" dirty="0" smtClean="0"/>
              <a:t>markets</a:t>
            </a:r>
            <a:endParaRPr lang="en-US" dirty="0"/>
          </a:p>
          <a:p>
            <a:pPr fontAlgn="base"/>
            <a:r>
              <a:rPr lang="en-US" dirty="0" smtClean="0"/>
              <a:t>Sample </a:t>
            </a:r>
            <a:r>
              <a:rPr lang="en-US" dirty="0"/>
              <a:t>size </a:t>
            </a:r>
            <a:r>
              <a:rPr lang="en-US" dirty="0" smtClean="0"/>
              <a:t>determination</a:t>
            </a:r>
            <a:endParaRPr lang="en-US" dirty="0"/>
          </a:p>
        </p:txBody>
      </p:sp>
    </p:spTree>
    <p:extLst>
      <p:ext uri="{BB962C8B-B14F-4D97-AF65-F5344CB8AC3E}">
        <p14:creationId xmlns:p14="http://schemas.microsoft.com/office/powerpoint/2010/main" val="974991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product?</a:t>
            </a:r>
          </a:p>
        </p:txBody>
      </p:sp>
      <p:sp>
        <p:nvSpPr>
          <p:cNvPr id="3" name="Content Placeholder 2"/>
          <p:cNvSpPr>
            <a:spLocks noGrp="1"/>
          </p:cNvSpPr>
          <p:nvPr>
            <p:ph idx="1"/>
          </p:nvPr>
        </p:nvSpPr>
        <p:spPr/>
        <p:txBody>
          <a:bodyPr>
            <a:normAutofit lnSpcReduction="10000"/>
          </a:bodyPr>
          <a:lstStyle/>
          <a:p>
            <a:pPr marL="0" indent="0">
              <a:buNone/>
            </a:pPr>
            <a:r>
              <a:rPr lang="en-US" dirty="0"/>
              <a:t>A product is a bundle of attributes (features, functions, benefits, and uses) that a person receives in an </a:t>
            </a:r>
            <a:r>
              <a:rPr lang="en-US" dirty="0" smtClean="0"/>
              <a:t>exchange</a:t>
            </a:r>
          </a:p>
          <a:p>
            <a:pPr marL="0" indent="0">
              <a:buNone/>
            </a:pPr>
            <a:r>
              <a:rPr lang="en-US" dirty="0" smtClean="0"/>
              <a:t>A </a:t>
            </a:r>
            <a:r>
              <a:rPr lang="en-US" dirty="0"/>
              <a:t>product can be:</a:t>
            </a:r>
          </a:p>
          <a:p>
            <a:r>
              <a:rPr lang="en-US" dirty="0" smtClean="0"/>
              <a:t>An </a:t>
            </a:r>
            <a:r>
              <a:rPr lang="en-US" dirty="0"/>
              <a:t>idea (recycling)</a:t>
            </a:r>
          </a:p>
          <a:p>
            <a:r>
              <a:rPr lang="en-US" dirty="0" smtClean="0"/>
              <a:t>A </a:t>
            </a:r>
            <a:r>
              <a:rPr lang="en-US" dirty="0"/>
              <a:t>physical good (a pair of jeans)</a:t>
            </a:r>
          </a:p>
          <a:p>
            <a:r>
              <a:rPr lang="en-US" dirty="0" smtClean="0"/>
              <a:t>A </a:t>
            </a:r>
            <a:r>
              <a:rPr lang="en-US" dirty="0"/>
              <a:t>service (banking)</a:t>
            </a:r>
          </a:p>
          <a:p>
            <a:r>
              <a:rPr lang="en-US" dirty="0" smtClean="0"/>
              <a:t>Any combination </a:t>
            </a:r>
            <a:r>
              <a:rPr lang="en-US" dirty="0"/>
              <a:t>of the three</a:t>
            </a:r>
          </a:p>
          <a:p>
            <a:pPr marL="0" indent="0">
              <a:buNone/>
            </a:pPr>
            <a:r>
              <a:rPr lang="en-US" dirty="0"/>
              <a:t>Products are divided into consumer and business or B2B products</a:t>
            </a:r>
          </a:p>
        </p:txBody>
      </p:sp>
    </p:spTree>
    <p:extLst>
      <p:ext uri="{BB962C8B-B14F-4D97-AF65-F5344CB8AC3E}">
        <p14:creationId xmlns:p14="http://schemas.microsoft.com/office/powerpoint/2010/main" val="30679475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Launch Marketing Strategies</a:t>
            </a:r>
          </a:p>
        </p:txBody>
      </p:sp>
      <p:sp>
        <p:nvSpPr>
          <p:cNvPr id="3" name="Content Placeholder 2"/>
          <p:cNvSpPr>
            <a:spLocks noGrp="1"/>
          </p:cNvSpPr>
          <p:nvPr>
            <p:ph idx="1"/>
          </p:nvPr>
        </p:nvSpPr>
        <p:spPr/>
        <p:txBody>
          <a:bodyPr/>
          <a:lstStyle/>
          <a:p>
            <a:r>
              <a:rPr lang="en-US" dirty="0"/>
              <a:t>Press strategies: Press releases to get earned media to build visibility and credibility</a:t>
            </a:r>
          </a:p>
          <a:p>
            <a:r>
              <a:rPr lang="en-US" dirty="0"/>
              <a:t>Price discounts</a:t>
            </a:r>
          </a:p>
          <a:p>
            <a:r>
              <a:rPr lang="en-US" dirty="0"/>
              <a:t>Channel partner incentives to encourage partners to sell or distribute the new product</a:t>
            </a:r>
          </a:p>
          <a:p>
            <a:endParaRPr lang="en-US" dirty="0"/>
          </a:p>
        </p:txBody>
      </p:sp>
    </p:spTree>
    <p:extLst>
      <p:ext uri="{BB962C8B-B14F-4D97-AF65-F5344CB8AC3E}">
        <p14:creationId xmlns:p14="http://schemas.microsoft.com/office/powerpoint/2010/main" val="36995769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Innovators make up 2.5% of the market, early adopters 13.5%, early majority 34%, late majority 34%, and laggards 16%. Cumulative market share rises as the early majority adopts, but as the last majority adopts and sales begin to taper off, cumulative market share continues to grow until 100% is reached at the end of the laggard st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2457" y="0"/>
            <a:ext cx="6716485" cy="503736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28650" y="365128"/>
            <a:ext cx="3518807" cy="1839229"/>
          </a:xfrm>
        </p:spPr>
        <p:txBody>
          <a:bodyPr/>
          <a:lstStyle/>
          <a:p>
            <a:r>
              <a:rPr lang="en-US" dirty="0"/>
              <a:t>Diffusion of Innovation</a:t>
            </a:r>
          </a:p>
        </p:txBody>
      </p:sp>
      <p:sp>
        <p:nvSpPr>
          <p:cNvPr id="3" name="Content Placeholder 2"/>
          <p:cNvSpPr>
            <a:spLocks noGrp="1"/>
          </p:cNvSpPr>
          <p:nvPr>
            <p:ph idx="1"/>
          </p:nvPr>
        </p:nvSpPr>
        <p:spPr>
          <a:xfrm>
            <a:off x="628650" y="5225143"/>
            <a:ext cx="7886700" cy="1632856"/>
          </a:xfrm>
        </p:spPr>
        <p:txBody>
          <a:bodyPr/>
          <a:lstStyle/>
          <a:p>
            <a:pPr marL="0" indent="0">
              <a:buNone/>
            </a:pPr>
            <a:r>
              <a:rPr lang="en-US" dirty="0"/>
              <a:t>Yellow=cumulative market share</a:t>
            </a:r>
          </a:p>
          <a:p>
            <a:pPr marL="0" indent="0">
              <a:buNone/>
            </a:pPr>
            <a:r>
              <a:rPr lang="en-US" dirty="0"/>
              <a:t>Purple=the percentage of the market that will buy a new product in </a:t>
            </a:r>
            <a:r>
              <a:rPr lang="en-US" i="1" dirty="0"/>
              <a:t>each phase</a:t>
            </a:r>
            <a:r>
              <a:rPr lang="en-US" dirty="0"/>
              <a:t> of product adoption</a:t>
            </a:r>
          </a:p>
        </p:txBody>
      </p:sp>
    </p:spTree>
    <p:extLst>
      <p:ext uri="{BB962C8B-B14F-4D97-AF65-F5344CB8AC3E}">
        <p14:creationId xmlns:p14="http://schemas.microsoft.com/office/powerpoint/2010/main" val="934812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8"/>
            <a:ext cx="3714750" cy="2035172"/>
          </a:xfrm>
        </p:spPr>
        <p:txBody>
          <a:bodyPr>
            <a:normAutofit/>
          </a:bodyPr>
          <a:lstStyle/>
          <a:p>
            <a:r>
              <a:rPr lang="en-US" dirty="0"/>
              <a:t>Ways to Improve Product Development</a:t>
            </a:r>
          </a:p>
        </p:txBody>
      </p:sp>
      <p:sp>
        <p:nvSpPr>
          <p:cNvPr id="3" name="Content Placeholder 2"/>
          <p:cNvSpPr>
            <a:spLocks noGrp="1"/>
          </p:cNvSpPr>
          <p:nvPr>
            <p:ph idx="1"/>
          </p:nvPr>
        </p:nvSpPr>
        <p:spPr>
          <a:xfrm>
            <a:off x="628650" y="2400300"/>
            <a:ext cx="4041321" cy="4294413"/>
          </a:xfrm>
        </p:spPr>
        <p:txBody>
          <a:bodyPr/>
          <a:lstStyle/>
          <a:p>
            <a:r>
              <a:rPr lang="en-US" dirty="0"/>
              <a:t>User-centered design</a:t>
            </a:r>
          </a:p>
          <a:p>
            <a:r>
              <a:rPr lang="en-US" dirty="0"/>
              <a:t>Lean Startup Methodology: The company develops and launches its minimum viable product to a limited audience, captures market and user data, and quickly uses that information to make adjustments</a:t>
            </a:r>
          </a:p>
        </p:txBody>
      </p:sp>
      <p:pic>
        <p:nvPicPr>
          <p:cNvPr id="13314" name="Picture 2" descr="Photo of a man's leg and foot. He's wearing a gray Five Fingers shoe, which &quot;fits hims like a glove.&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6375" y="0"/>
            <a:ext cx="38576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9122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Quick Review</a:t>
            </a:r>
          </a:p>
        </p:txBody>
      </p:sp>
      <p:sp>
        <p:nvSpPr>
          <p:cNvPr id="3" name="Content Placeholder 2"/>
          <p:cNvSpPr>
            <a:spLocks noGrp="1"/>
          </p:cNvSpPr>
          <p:nvPr>
            <p:ph idx="1"/>
          </p:nvPr>
        </p:nvSpPr>
        <p:spPr>
          <a:xfrm>
            <a:off x="628650" y="1825624"/>
            <a:ext cx="7886700" cy="4689475"/>
          </a:xfrm>
        </p:spPr>
        <p:txBody>
          <a:bodyPr>
            <a:normAutofit/>
          </a:bodyPr>
          <a:lstStyle/>
          <a:p>
            <a:pPr fontAlgn="base"/>
            <a:r>
              <a:rPr lang="en-US" dirty="0"/>
              <a:t>What is a product? How are products important in the marketing mix?</a:t>
            </a:r>
          </a:p>
          <a:p>
            <a:pPr fontAlgn="base"/>
            <a:r>
              <a:rPr lang="en-US" dirty="0"/>
              <a:t>What is the product life cycle and how does it affect  marketing?</a:t>
            </a:r>
          </a:p>
          <a:p>
            <a:pPr fontAlgn="base"/>
            <a:r>
              <a:rPr lang="en-US" dirty="0"/>
              <a:t>What is product portfolio management? How does it relate to the organization’s marketing strategy and tactics?</a:t>
            </a:r>
          </a:p>
          <a:p>
            <a:pPr fontAlgn="base"/>
            <a:r>
              <a:rPr lang="en-US" dirty="0"/>
              <a:t>What is the process for creating new products?</a:t>
            </a:r>
          </a:p>
          <a:p>
            <a:pPr fontAlgn="base"/>
            <a:r>
              <a:rPr lang="en-US" dirty="0"/>
              <a:t>What are the challenges associated with creating a successful new product?</a:t>
            </a:r>
          </a:p>
          <a:p>
            <a:pPr marL="0" indent="0" fontAlgn="base">
              <a:buNone/>
            </a:pPr>
            <a:endParaRPr lang="en-US"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555868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Levels</a:t>
            </a:r>
            <a:r>
              <a:rPr lang="en-US" baseline="0" dirty="0"/>
              <a:t> of the Product</a:t>
            </a:r>
            <a:endParaRPr lang="en-US" dirty="0"/>
          </a:p>
        </p:txBody>
      </p:sp>
      <p:sp>
        <p:nvSpPr>
          <p:cNvPr id="3" name="Content Placeholder 2"/>
          <p:cNvSpPr>
            <a:spLocks noGrp="1"/>
          </p:cNvSpPr>
          <p:nvPr>
            <p:ph idx="1"/>
          </p:nvPr>
        </p:nvSpPr>
        <p:spPr/>
        <p:txBody>
          <a:bodyPr/>
          <a:lstStyle/>
          <a:p>
            <a:endParaRPr lang="en-US"/>
          </a:p>
        </p:txBody>
      </p:sp>
      <p:pic>
        <p:nvPicPr>
          <p:cNvPr id="1026" name="Picture 2" descr="The Four Levels of the Product diagram. Four concentric circles. The outer circle says Promised Product: Hold value, trade-in, dependability, status. The next circle says Augmented Product: installation, after-sale service, credit, delivery. The next circle says Tangible Product: Packaging, features, styling, warranty, quality, brand name. The inner-most circle says Core Product: benefit syst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0813"/>
            <a:ext cx="9144000" cy="6554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823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Consumer Products</a:t>
            </a:r>
          </a:p>
        </p:txBody>
      </p:sp>
      <p:sp>
        <p:nvSpPr>
          <p:cNvPr id="3" name="Text Placeholder 2"/>
          <p:cNvSpPr>
            <a:spLocks noGrp="1"/>
          </p:cNvSpPr>
          <p:nvPr>
            <p:ph type="body" idx="1"/>
          </p:nvPr>
        </p:nvSpPr>
        <p:spPr/>
        <p:txBody>
          <a:bodyPr/>
          <a:lstStyle/>
          <a:p>
            <a:pPr marL="203200" indent="0">
              <a:buNone/>
            </a:pPr>
            <a:r>
              <a:rPr lang="en-US" dirty="0"/>
              <a:t>Consumer products are often classified into four groups related to different kinds of buying </a:t>
            </a:r>
            <a:r>
              <a:rPr lang="en-US" dirty="0" smtClean="0"/>
              <a:t>decisions </a:t>
            </a:r>
          </a:p>
          <a:p>
            <a:pPr marL="660400" indent="-457200">
              <a:buFont typeface="+mj-lt"/>
              <a:buAutoNum type="arabicPeriod"/>
            </a:pPr>
            <a:r>
              <a:rPr lang="en-US" dirty="0" smtClean="0"/>
              <a:t>Convenience </a:t>
            </a:r>
            <a:r>
              <a:rPr lang="en-US" dirty="0"/>
              <a:t>-</a:t>
            </a:r>
            <a:r>
              <a:rPr lang="en-US" dirty="0" smtClean="0"/>
              <a:t> bread, pain reliever, power cords</a:t>
            </a:r>
          </a:p>
          <a:p>
            <a:pPr marL="660400" indent="-457200">
              <a:buFont typeface="+mj-lt"/>
              <a:buAutoNum type="arabicPeriod"/>
            </a:pPr>
            <a:r>
              <a:rPr lang="en-US" dirty="0" smtClean="0"/>
              <a:t>Shopping </a:t>
            </a:r>
            <a:r>
              <a:rPr lang="en-US" dirty="0"/>
              <a:t>-</a:t>
            </a:r>
            <a:r>
              <a:rPr lang="en-US" dirty="0" smtClean="0"/>
              <a:t> shoes, microwaves</a:t>
            </a:r>
            <a:endParaRPr lang="en-US" dirty="0"/>
          </a:p>
          <a:p>
            <a:pPr marL="660400" indent="-457200">
              <a:buFont typeface="+mj-lt"/>
              <a:buAutoNum type="arabicPeriod"/>
            </a:pPr>
            <a:r>
              <a:rPr lang="en-US" dirty="0"/>
              <a:t>Specialty -</a:t>
            </a:r>
            <a:r>
              <a:rPr lang="en-US" dirty="0" smtClean="0"/>
              <a:t> highly differentiated, custom goods</a:t>
            </a:r>
            <a:endParaRPr lang="en-US" dirty="0"/>
          </a:p>
          <a:p>
            <a:pPr marL="660400" indent="-457200">
              <a:buFont typeface="+mj-lt"/>
              <a:buAutoNum type="arabicPeriod"/>
            </a:pPr>
            <a:r>
              <a:rPr lang="en-US" dirty="0"/>
              <a:t>Unsought products </a:t>
            </a:r>
            <a:r>
              <a:rPr lang="en-US" dirty="0" smtClean="0"/>
              <a:t>- funeral </a:t>
            </a:r>
            <a:r>
              <a:rPr lang="en-US" dirty="0"/>
              <a:t>plots, </a:t>
            </a:r>
            <a:r>
              <a:rPr lang="en-US" dirty="0" smtClean="0"/>
              <a:t>pest-control</a:t>
            </a:r>
            <a:endParaRPr lang="en-US" dirty="0"/>
          </a:p>
        </p:txBody>
      </p:sp>
    </p:spTree>
    <p:extLst>
      <p:ext uri="{BB962C8B-B14F-4D97-AF65-F5344CB8AC3E}">
        <p14:creationId xmlns:p14="http://schemas.microsoft.com/office/powerpoint/2010/main" val="552533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3657600" cy="1143000"/>
          </a:xfrm>
        </p:spPr>
        <p:txBody>
          <a:bodyPr/>
          <a:lstStyle/>
          <a:p>
            <a:r>
              <a:rPr lang="en-US" dirty="0"/>
              <a:t>Practice Question</a:t>
            </a:r>
          </a:p>
        </p:txBody>
      </p:sp>
      <p:sp>
        <p:nvSpPr>
          <p:cNvPr id="3" name="Text Placeholder 2"/>
          <p:cNvSpPr>
            <a:spLocks noGrp="1"/>
          </p:cNvSpPr>
          <p:nvPr>
            <p:ph type="body" idx="1"/>
          </p:nvPr>
        </p:nvSpPr>
        <p:spPr>
          <a:xfrm>
            <a:off x="457200" y="1600200"/>
            <a:ext cx="3853543" cy="4525963"/>
          </a:xfrm>
        </p:spPr>
        <p:txBody>
          <a:bodyPr/>
          <a:lstStyle/>
          <a:p>
            <a:pPr marL="203200" indent="0">
              <a:buNone/>
            </a:pPr>
            <a:r>
              <a:rPr lang="en-US" dirty="0"/>
              <a:t>What type of product is shown here?</a:t>
            </a:r>
          </a:p>
        </p:txBody>
      </p:sp>
      <p:pic>
        <p:nvPicPr>
          <p:cNvPr id="2050" name="Picture 2" descr="Photo of a shopping aisle in Walmart. Large center-aisle displays of breakfast cereal are in the foreground. Three shoppers are in th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9463" y="0"/>
            <a:ext cx="45545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874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that Distinguish Goods from Services</a:t>
            </a:r>
          </a:p>
        </p:txBody>
      </p:sp>
      <p:sp>
        <p:nvSpPr>
          <p:cNvPr id="3" name="Content Placeholder 2"/>
          <p:cNvSpPr>
            <a:spLocks noGrp="1"/>
          </p:cNvSpPr>
          <p:nvPr>
            <p:ph idx="1"/>
          </p:nvPr>
        </p:nvSpPr>
        <p:spPr/>
        <p:txBody>
          <a:bodyPr/>
          <a:lstStyle/>
          <a:p>
            <a:endParaRPr lang="en-US"/>
          </a:p>
        </p:txBody>
      </p:sp>
      <p:pic>
        <p:nvPicPr>
          <p:cNvPr id="2050" name="Picture 2" descr="Characteristics that Distinguish Goods from Services. Pure good products (salt, computer, fast-food restaurant, clothes). Tangible, low customer involvement, low quality-control problems, easy to evaluate, inventories, no time criteria, low importance of contact points. Pure Service products (airlines, teaching, investment advice). Intangible, high customer involvement, high quality-control problems, hard to evaluate, no inventories, strict time criteria, high importance of contact poi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5716"/>
            <a:ext cx="9144000" cy="6269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416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Products Should be </a:t>
            </a:r>
            <a:r>
              <a:rPr lang="en-US" dirty="0" smtClean="0"/>
              <a:t/>
            </a:r>
            <a:br>
              <a:rPr lang="en-US" dirty="0" smtClean="0"/>
            </a:br>
            <a:r>
              <a:rPr lang="en-US" dirty="0" smtClean="0"/>
              <a:t>Augmented </a:t>
            </a:r>
            <a:r>
              <a:rPr lang="en-US" dirty="0"/>
              <a:t>with Services </a:t>
            </a:r>
            <a:r>
              <a:rPr lang="en-US" dirty="0" smtClean="0"/>
              <a:t>If:</a:t>
            </a:r>
            <a:endParaRPr lang="en-US" dirty="0"/>
          </a:p>
        </p:txBody>
      </p:sp>
      <p:sp>
        <p:nvSpPr>
          <p:cNvPr id="3" name="Content Placeholder 2"/>
          <p:cNvSpPr>
            <a:spLocks noGrp="1"/>
          </p:cNvSpPr>
          <p:nvPr>
            <p:ph idx="1"/>
          </p:nvPr>
        </p:nvSpPr>
        <p:spPr/>
        <p:txBody>
          <a:bodyPr/>
          <a:lstStyle/>
          <a:p>
            <a:pPr fontAlgn="base"/>
            <a:r>
              <a:rPr lang="en-US" dirty="0"/>
              <a:t>Services can provide a more complete and satisfying customer </a:t>
            </a:r>
            <a:r>
              <a:rPr lang="en-US" dirty="0" smtClean="0"/>
              <a:t>experience</a:t>
            </a:r>
            <a:endParaRPr lang="en-US" dirty="0"/>
          </a:p>
          <a:p>
            <a:pPr fontAlgn="base"/>
            <a:r>
              <a:rPr lang="en-US" dirty="0"/>
              <a:t>Services can increase the total revenue for each </a:t>
            </a:r>
            <a:r>
              <a:rPr lang="en-US" dirty="0" smtClean="0"/>
              <a:t>sale</a:t>
            </a:r>
            <a:endParaRPr lang="en-US" dirty="0"/>
          </a:p>
          <a:p>
            <a:endParaRPr lang="en-US" dirty="0"/>
          </a:p>
        </p:txBody>
      </p:sp>
      <p:pic>
        <p:nvPicPr>
          <p:cNvPr id="3074" name="Picture 2" descr="Sketch showing three different feet, each with a different shoe, in a line. Balloons and confetti are in between. Drawing was made as a preliminary sketch for a Zappos TV commerci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6501" y="3505424"/>
            <a:ext cx="3870997" cy="2806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813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 Marketing Responsibilities: Inputs to the Company</a:t>
            </a:r>
          </a:p>
        </p:txBody>
      </p:sp>
      <p:sp>
        <p:nvSpPr>
          <p:cNvPr id="3" name="Content Placeholder 2"/>
          <p:cNvSpPr>
            <a:spLocks noGrp="1"/>
          </p:cNvSpPr>
          <p:nvPr>
            <p:ph idx="1"/>
          </p:nvPr>
        </p:nvSpPr>
        <p:spPr/>
        <p:txBody>
          <a:bodyPr/>
          <a:lstStyle/>
          <a:p>
            <a:pPr fontAlgn="base"/>
            <a:r>
              <a:rPr lang="en-US" dirty="0"/>
              <a:t>Define market needs or problems that the product should address</a:t>
            </a:r>
          </a:p>
          <a:p>
            <a:pPr fontAlgn="base"/>
            <a:r>
              <a:rPr lang="en-US" dirty="0"/>
              <a:t>Complete a competitive analysis to understand other offerings in the market</a:t>
            </a:r>
          </a:p>
          <a:p>
            <a:pPr fontAlgn="base"/>
            <a:r>
              <a:rPr lang="en-US" dirty="0"/>
              <a:t>Identify which market segments the product will target</a:t>
            </a:r>
          </a:p>
          <a:p>
            <a:pPr fontAlgn="base"/>
            <a:r>
              <a:rPr lang="en-US" dirty="0"/>
              <a:t>Define market requirements for the product</a:t>
            </a:r>
          </a:p>
          <a:p>
            <a:pPr fontAlgn="base"/>
            <a:r>
              <a:rPr lang="en-US" dirty="0"/>
              <a:t>Create buyer persona documents that describe the personality, behavior, and desires of buyer types</a:t>
            </a:r>
          </a:p>
          <a:p>
            <a:pPr fontAlgn="base"/>
            <a:r>
              <a:rPr lang="en-US" dirty="0"/>
              <a:t>Determine price</a:t>
            </a:r>
          </a:p>
        </p:txBody>
      </p:sp>
    </p:spTree>
    <p:extLst>
      <p:ext uri="{BB962C8B-B14F-4D97-AF65-F5344CB8AC3E}">
        <p14:creationId xmlns:p14="http://schemas.microsoft.com/office/powerpoint/2010/main" val="27930546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GillSans Light"/>
        <a:ea typeface=""/>
        <a:cs typeface=""/>
      </a:majorFont>
      <a:minorFont>
        <a:latin typeface="GillSans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2498</TotalTime>
  <Words>1108</Words>
  <Application>Microsoft Macintosh PowerPoint</Application>
  <PresentationFormat>On-screen Show (4:3)</PresentationFormat>
  <Paragraphs>225</Paragraphs>
  <Slides>33</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Calibri</vt:lpstr>
      <vt:lpstr>Tahoma</vt:lpstr>
      <vt:lpstr>Arial</vt:lpstr>
      <vt:lpstr>Office Theme</vt:lpstr>
      <vt:lpstr>Product Marketing</vt:lpstr>
      <vt:lpstr>Product Marketing</vt:lpstr>
      <vt:lpstr>What is a product?</vt:lpstr>
      <vt:lpstr>Four Levels of the Product</vt:lpstr>
      <vt:lpstr>Types of Consumer Products</vt:lpstr>
      <vt:lpstr>Practice Question</vt:lpstr>
      <vt:lpstr>Characteristics that Distinguish Goods from Services</vt:lpstr>
      <vt:lpstr>Products Should be  Augmented with Services If:</vt:lpstr>
      <vt:lpstr>Product Marketing Responsibilities: Inputs to the Company</vt:lpstr>
      <vt:lpstr>Product Marketing Responsibilities: Outputs to the Market</vt:lpstr>
      <vt:lpstr>Product Life Cycle</vt:lpstr>
      <vt:lpstr>Stages of Product Lifecycle</vt:lpstr>
      <vt:lpstr>Practice Question</vt:lpstr>
      <vt:lpstr>Product Line</vt:lpstr>
      <vt:lpstr>Strategic Business Unit</vt:lpstr>
      <vt:lpstr>Using the Growth-Share Matrix </vt:lpstr>
      <vt:lpstr>Product Life Cycles and Growth-Share</vt:lpstr>
      <vt:lpstr>Product Portfolio Management</vt:lpstr>
      <vt:lpstr>Portfolio Management Strategies</vt:lpstr>
      <vt:lpstr>Considerations in Line Extension</vt:lpstr>
      <vt:lpstr>Beyond Line Extension</vt:lpstr>
      <vt:lpstr>Reasons for Product Deletion</vt:lpstr>
      <vt:lpstr>New Product Development</vt:lpstr>
      <vt:lpstr>Product Development Process</vt:lpstr>
      <vt:lpstr>Fuzzy Front End vs. NPD</vt:lpstr>
      <vt:lpstr>The Business Model Canvas</vt:lpstr>
      <vt:lpstr>Business Model Canvas: Example</vt:lpstr>
      <vt:lpstr>Business Case Analysis</vt:lpstr>
      <vt:lpstr>Test Marketing Decisions</vt:lpstr>
      <vt:lpstr>Launch Marketing Strategies</vt:lpstr>
      <vt:lpstr>Diffusion of Innovation</vt:lpstr>
      <vt:lpstr>Ways to Improve Product Development</vt:lpstr>
      <vt:lpstr>Quick Review</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Liebman</dc:creator>
  <cp:lastModifiedBy>Jessica Hanson</cp:lastModifiedBy>
  <cp:revision>109</cp:revision>
  <dcterms:created xsi:type="dcterms:W3CDTF">2017-01-24T14:54:50Z</dcterms:created>
  <dcterms:modified xsi:type="dcterms:W3CDTF">2017-05-02T20:40:15Z</dcterms:modified>
</cp:coreProperties>
</file>