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256" r:id="rId2"/>
    <p:sldId id="290" r:id="rId3"/>
    <p:sldId id="288" r:id="rId4"/>
    <p:sldId id="301" r:id="rId5"/>
    <p:sldId id="303" r:id="rId6"/>
    <p:sldId id="283" r:id="rId7"/>
    <p:sldId id="289" r:id="rId8"/>
    <p:sldId id="284" r:id="rId9"/>
    <p:sldId id="291" r:id="rId10"/>
    <p:sldId id="292" r:id="rId11"/>
    <p:sldId id="293" r:id="rId12"/>
    <p:sldId id="294" r:id="rId13"/>
    <p:sldId id="295" r:id="rId14"/>
    <p:sldId id="296" r:id="rId15"/>
    <p:sldId id="297" r:id="rId16"/>
    <p:sldId id="298" r:id="rId17"/>
    <p:sldId id="299" r:id="rId18"/>
    <p:sldId id="285" r:id="rId19"/>
    <p:sldId id="286" r:id="rId20"/>
    <p:sldId id="304" r:id="rId21"/>
    <p:sldId id="274" r:id="rId22"/>
    <p:sldId id="275" r:id="rId23"/>
    <p:sldId id="276" r:id="rId24"/>
    <p:sldId id="277" r:id="rId25"/>
    <p:sldId id="300" r:id="rId26"/>
    <p:sldId id="280"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Liebman" initials="SL"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67" autoAdjust="0"/>
    <p:restoredTop sz="86420" autoAdjust="0"/>
  </p:normalViewPr>
  <p:slideViewPr>
    <p:cSldViewPr snapToGrid="0">
      <p:cViewPr varScale="1">
        <p:scale>
          <a:sx n="91" d="100"/>
          <a:sy n="91" d="100"/>
        </p:scale>
        <p:origin x="1848" y="19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2" d="100"/>
          <a:sy n="52" d="100"/>
        </p:scale>
        <p:origin x="2010" y="96"/>
      </p:cViewPr>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commentAuthors" Target="commentAuthor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Tahoma" panose="020B060403050404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Tahoma" panose="020B0604030504040204" pitchFamily="34" charset="0"/>
              </a:defRPr>
            </a:lvl1pPr>
          </a:lstStyle>
          <a:p>
            <a:fld id="{EE334AF8-4DBC-4D52-BC39-DA880392D7D5}" type="datetimeFigureOut">
              <a:rPr lang="en-US" smtClean="0"/>
              <a:pPr/>
              <a:t>5/2/17</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Tahoma" panose="020B060403050404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Tahoma" panose="020B0604030504040204" pitchFamily="34" charset="0"/>
              </a:defRPr>
            </a:lvl1pPr>
          </a:lstStyle>
          <a:p>
            <a:fld id="{B1E6DF9A-4138-4CE9-A2AE-AB9413786FF0}" type="slidenum">
              <a:rPr lang="en-US" smtClean="0"/>
              <a:pPr/>
              <a:t>‹#›</a:t>
            </a:fld>
            <a:endParaRPr lang="en-US" dirty="0"/>
          </a:p>
        </p:txBody>
      </p:sp>
    </p:spTree>
    <p:extLst>
      <p:ext uri="{BB962C8B-B14F-4D97-AF65-F5344CB8AC3E}">
        <p14:creationId xmlns:p14="http://schemas.microsoft.com/office/powerpoint/2010/main" val="3376078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ahoma" panose="020B0604030504040204" pitchFamily="34" charset="0"/>
        <a:ea typeface="+mn-ea"/>
        <a:cs typeface="+mn-cs"/>
      </a:defRPr>
    </a:lvl1pPr>
    <a:lvl2pPr marL="457200" algn="l" defTabSz="914400" rtl="0" eaLnBrk="1" latinLnBrk="0" hangingPunct="1">
      <a:defRPr sz="1200" kern="1200">
        <a:solidFill>
          <a:schemeClr val="tx1"/>
        </a:solidFill>
        <a:latin typeface="Tahoma" panose="020B0604030504040204" pitchFamily="34" charset="0"/>
        <a:ea typeface="+mn-ea"/>
        <a:cs typeface="+mn-cs"/>
      </a:defRPr>
    </a:lvl2pPr>
    <a:lvl3pPr marL="914400" algn="l" defTabSz="914400" rtl="0" eaLnBrk="1" latinLnBrk="0" hangingPunct="1">
      <a:defRPr sz="1200" kern="1200">
        <a:solidFill>
          <a:schemeClr val="tx1"/>
        </a:solidFill>
        <a:latin typeface="Tahoma" panose="020B0604030504040204" pitchFamily="34" charset="0"/>
        <a:ea typeface="+mn-ea"/>
        <a:cs typeface="+mn-cs"/>
      </a:defRPr>
    </a:lvl3pPr>
    <a:lvl4pPr marL="1371600" algn="l" defTabSz="914400" rtl="0" eaLnBrk="1" latinLnBrk="0" hangingPunct="1">
      <a:defRPr sz="1200" kern="1200">
        <a:solidFill>
          <a:schemeClr val="tx1"/>
        </a:solidFill>
        <a:latin typeface="Tahoma" panose="020B0604030504040204" pitchFamily="34" charset="0"/>
        <a:ea typeface="+mn-ea"/>
        <a:cs typeface="+mn-cs"/>
      </a:defRPr>
    </a:lvl4pPr>
    <a:lvl5pPr marL="1828800" algn="l" defTabSz="914400" rtl="0" eaLnBrk="1" latinLnBrk="0" hangingPunct="1">
      <a:defRPr sz="1200" kern="1200">
        <a:solidFill>
          <a:schemeClr val="tx1"/>
        </a:solidFill>
        <a:latin typeface="Tahom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lickr.com/photos/quinnanya/2886818380/" TargetMode="External"/><Relationship Id="rId4" Type="http://schemas.openxmlformats.org/officeDocument/2006/relationships/hyperlink" Target="https://creativecommons.org/licenses/by-sa/4.0/" TargetMode="External"/><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flickr.com/photos/luckylaura/2749694639/" TargetMode="External"/><Relationship Id="rId4" Type="http://schemas.openxmlformats.org/officeDocument/2006/relationships/hyperlink" Target="https://creativecommons.org/licenses/by/4.0/" TargetMode="External"/><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 Id="rId3" Type="http://schemas.openxmlformats.org/officeDocument/2006/relationships/hyperlink" Target="https://creativecommons.org/licenses/by/4.0/"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lickr.com/photos/parksdh/14830636071/" TargetMode="External"/><Relationship Id="rId4" Type="http://schemas.openxmlformats.org/officeDocument/2006/relationships/hyperlink" Target="https://creativecommons.org/licenses/by-nc/4.0/" TargetMode="External"/><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lickr.com/photos/malia111/3905163055/" TargetMode="External"/><Relationship Id="rId4" Type="http://schemas.openxmlformats.org/officeDocument/2006/relationships/hyperlink" Target="https://creativecommons.org/licenses/by-nc-nd/4.0/" TargetMode="External"/><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pixabay.com/en/award-price-tag-note-board-offer-73084/" TargetMode="External"/><Relationship Id="rId4" Type="http://schemas.openxmlformats.org/officeDocument/2006/relationships/hyperlink" Target="https://creativecommons.org/about/cc0" TargetMode="External"/><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n.wikipedia.org/wiki/Van_Westendorp's_Price_Sensitivity_Meter" TargetMode="External"/><Relationship Id="rId4" Type="http://schemas.openxmlformats.org/officeDocument/2006/relationships/hyperlink" Target="https://creativecommons.org/licenses/by-sa/4.0/" TargetMode="External"/><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lickr.com/photos/julianpartridge/11512394244/" TargetMode="External"/><Relationship Id="rId4" Type="http://schemas.openxmlformats.org/officeDocument/2006/relationships/hyperlink" Target="https://creativecommons.org/licenses/by-sa/4.0/" TargetMode="External"/><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 Id="rId3" Type="http://schemas.openxmlformats.org/officeDocument/2006/relationships/hyperlink" Target="https://creativecommons.org/licenses/by-sa/4.0/"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 Id="rId3" Type="http://schemas.openxmlformats.org/officeDocument/2006/relationships/hyperlink" Target="https://creativecommons.org/licenses/by-sa/4.0/"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 Id="rId3" Type="http://schemas.openxmlformats.org/officeDocument/2006/relationships/hyperlink" Target="https://creativecommons.org/licenses/by-sa/4.0/"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lickr.com/photos/49663413@N08/6965646827/" TargetMode="External"/><Relationship Id="rId4" Type="http://schemas.openxmlformats.org/officeDocument/2006/relationships/hyperlink" Target="https://creativecommons.org/licenses/by-nd/4.0/" TargetMode="External"/><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ea typeface="+mn-ea"/>
                <a:cs typeface="+mn-cs"/>
              </a:rPr>
              <a:t>All text in these slides is taken from  </a:t>
            </a:r>
            <a:r>
              <a:rPr lang="en-US" sz="1200" b="0" i="0" kern="1200" dirty="0">
                <a:solidFill>
                  <a:schemeClr val="tx1"/>
                </a:solidFill>
                <a:effectLst/>
                <a:ea typeface="+mn-ea"/>
                <a:cs typeface="+mn-cs"/>
              </a:rPr>
              <a:t>https://courses.lumenlearning.com/waymakerintromarketingxmasterfall2016/</a:t>
            </a:r>
            <a:r>
              <a:rPr lang="en-US" sz="1200" b="0" i="0" u="none" strike="noStrike" kern="1200" dirty="0">
                <a:solidFill>
                  <a:schemeClr val="tx1"/>
                </a:solidFill>
                <a:effectLst/>
                <a:ea typeface="+mn-ea"/>
                <a:cs typeface="+mn-cs"/>
              </a:rPr>
              <a:t>, where it is published under one or more open licenses.</a:t>
            </a:r>
            <a:endParaRPr lang="en-US" b="0" dirty="0">
              <a:effectLst/>
            </a:endParaRPr>
          </a:p>
          <a:p>
            <a:r>
              <a:rPr lang="en-US" sz="1200" b="0" i="0" u="none" strike="noStrike" kern="1200" dirty="0">
                <a:solidFill>
                  <a:schemeClr val="tx1"/>
                </a:solidFill>
                <a:effectLst/>
                <a:ea typeface="+mn-ea"/>
                <a:cs typeface="+mn-cs"/>
              </a:rPr>
              <a:t>All images in these slides are attributed in the notes of the slide on which they appear and licensed as indicated.</a:t>
            </a:r>
          </a:p>
          <a:p>
            <a:endParaRPr lang="en-US" sz="1200" b="0" i="0" u="none" strike="noStrike"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Cover Image: No title Authored by: Nicolai Berntsen Located at: https://unsplash.com/photos/F3uyey6ours License: Creative Commons Zero </a:t>
            </a:r>
            <a:endParaRPr lang="en-US" b="0" dirty="0"/>
          </a:p>
        </p:txBody>
      </p:sp>
      <p:sp>
        <p:nvSpPr>
          <p:cNvPr id="4" name="Slide Number Placeholder 3"/>
          <p:cNvSpPr>
            <a:spLocks noGrp="1"/>
          </p:cNvSpPr>
          <p:nvPr>
            <p:ph type="sldNum" sz="quarter" idx="10"/>
          </p:nvPr>
        </p:nvSpPr>
        <p:spPr/>
        <p:txBody>
          <a:bodyPr/>
          <a:lstStyle/>
          <a:p>
            <a:fld id="{B1E6DF9A-4138-4CE9-A2AE-AB9413786FF0}" type="slidenum">
              <a:rPr lang="en-US" smtClean="0"/>
              <a:t>1</a:t>
            </a:fld>
            <a:endParaRPr lang="en-US" dirty="0"/>
          </a:p>
        </p:txBody>
      </p:sp>
    </p:spTree>
    <p:extLst>
      <p:ext uri="{BB962C8B-B14F-4D97-AF65-F5344CB8AC3E}">
        <p14:creationId xmlns:p14="http://schemas.microsoft.com/office/powerpoint/2010/main" val="1954592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dirty="0">
                <a:solidFill>
                  <a:schemeClr val="dk1"/>
                </a:solidFill>
                <a:effectLst/>
                <a:latin typeface="Calibri"/>
                <a:ea typeface="Calibri"/>
                <a:cs typeface="Calibri"/>
                <a:sym typeface="Calibri"/>
              </a:rPr>
              <a:t>Mangos. </a:t>
            </a:r>
            <a:r>
              <a:rPr lang="en-US" sz="1200" b="1" i="0" u="none" strike="noStrike" kern="1200" cap="none" dirty="0">
                <a:solidFill>
                  <a:schemeClr val="dk1"/>
                </a:solidFill>
                <a:effectLst/>
                <a:latin typeface="Calibri"/>
                <a:ea typeface="Calibri"/>
                <a:cs typeface="Calibri"/>
                <a:sym typeface="Calibri"/>
              </a:rPr>
              <a:t>Authored by</a:t>
            </a:r>
            <a:r>
              <a:rPr lang="en-US" sz="1200" b="0" i="0" u="none" strike="noStrike" kern="1200" cap="none" dirty="0">
                <a:solidFill>
                  <a:schemeClr val="dk1"/>
                </a:solidFill>
                <a:effectLst/>
                <a:latin typeface="Calibri"/>
                <a:ea typeface="Calibri"/>
                <a:cs typeface="Calibri"/>
                <a:sym typeface="Calibri"/>
              </a:rPr>
              <a:t>: Quinn </a:t>
            </a:r>
            <a:r>
              <a:rPr lang="en-US" sz="1200" b="0" i="0" u="none" strike="noStrike" kern="1200" cap="none" dirty="0" err="1">
                <a:solidFill>
                  <a:schemeClr val="dk1"/>
                </a:solidFill>
                <a:effectLst/>
                <a:latin typeface="Calibri"/>
                <a:ea typeface="Calibri"/>
                <a:cs typeface="Calibri"/>
                <a:sym typeface="Calibri"/>
              </a:rPr>
              <a:t>Dombrowski</a:t>
            </a:r>
            <a:r>
              <a:rPr lang="en-US" sz="1200" b="0" i="0" u="none" strike="noStrike" kern="1200" cap="none" dirty="0">
                <a:solidFill>
                  <a:schemeClr val="dk1"/>
                </a:solidFill>
                <a:effectLst/>
                <a:latin typeface="Calibri"/>
                <a:ea typeface="Calibri"/>
                <a:cs typeface="Calibri"/>
                <a:sym typeface="Calibri"/>
              </a:rPr>
              <a:t>. </a:t>
            </a:r>
            <a:r>
              <a:rPr lang="en-US" sz="1200" b="1" i="0" u="none" strike="noStrike" kern="1200" cap="none" dirty="0">
                <a:solidFill>
                  <a:schemeClr val="dk1"/>
                </a:solidFill>
                <a:effectLst/>
                <a:latin typeface="Calibri"/>
                <a:ea typeface="Calibri"/>
                <a:cs typeface="Calibri"/>
                <a:sym typeface="Calibri"/>
              </a:rPr>
              <a:t>Located at</a:t>
            </a:r>
            <a:r>
              <a:rPr lang="en-US" sz="1200" b="0" i="0" u="none" strike="noStrike" kern="1200" cap="none" dirty="0">
                <a:solidFill>
                  <a:schemeClr val="dk1"/>
                </a:solidFill>
                <a:effectLst/>
                <a:latin typeface="Calibri"/>
                <a:ea typeface="Calibri"/>
                <a:cs typeface="Calibri"/>
                <a:sym typeface="Calibri"/>
              </a:rPr>
              <a:t>: </a:t>
            </a:r>
            <a:r>
              <a:rPr lang="en-US" sz="1200" b="1" i="0" u="sng" strike="noStrike" kern="1200" cap="none" dirty="0">
                <a:solidFill>
                  <a:schemeClr val="dk1"/>
                </a:solidFill>
                <a:effectLst/>
                <a:latin typeface="Calibri"/>
                <a:ea typeface="Calibri"/>
                <a:cs typeface="Calibri"/>
                <a:sym typeface="Calibri"/>
                <a:hlinkClick r:id="rId3"/>
              </a:rPr>
              <a:t>https://www.flickr.com/photos/quinnanya/2886818380/</a:t>
            </a:r>
            <a:r>
              <a:rPr lang="en-US" sz="1200" b="0" i="0" u="none" strike="noStrike" kern="1200" cap="none" dirty="0">
                <a:solidFill>
                  <a:schemeClr val="dk1"/>
                </a:solidFill>
                <a:effectLst/>
                <a:latin typeface="Calibri"/>
                <a:ea typeface="Calibri"/>
                <a:cs typeface="Calibri"/>
                <a:sym typeface="Calibri"/>
              </a:rPr>
              <a:t>. </a:t>
            </a:r>
            <a:r>
              <a:rPr lang="en-US" sz="1200" b="1" i="0" u="none" strike="noStrike" kern="1200" cap="none" dirty="0">
                <a:solidFill>
                  <a:schemeClr val="dk1"/>
                </a:solidFill>
                <a:effectLst/>
                <a:latin typeface="Calibri"/>
                <a:ea typeface="Calibri"/>
                <a:cs typeface="Calibri"/>
                <a:sym typeface="Calibri"/>
              </a:rPr>
              <a:t>License</a:t>
            </a:r>
            <a:r>
              <a:rPr lang="en-US" sz="1200" b="0" i="0" u="none" strike="noStrike" kern="1200" cap="none" dirty="0">
                <a:solidFill>
                  <a:schemeClr val="dk1"/>
                </a:solidFill>
                <a:effectLst/>
                <a:latin typeface="Calibri"/>
                <a:ea typeface="Calibri"/>
                <a:cs typeface="Calibri"/>
                <a:sym typeface="Calibri"/>
              </a:rPr>
              <a:t>: </a:t>
            </a:r>
            <a:r>
              <a:rPr lang="en-US" sz="1200" b="1" i="1" u="sng" strike="noStrike" kern="1200" cap="none" dirty="0">
                <a:solidFill>
                  <a:schemeClr val="dk1"/>
                </a:solidFill>
                <a:effectLst/>
                <a:latin typeface="Calibri"/>
                <a:ea typeface="Calibri"/>
                <a:cs typeface="Calibri"/>
                <a:sym typeface="Calibri"/>
                <a:hlinkClick r:id="rId4"/>
              </a:rPr>
              <a:t>CC BY-SA: Attribution-</a:t>
            </a:r>
            <a:r>
              <a:rPr lang="en-US" sz="1200" b="1" i="1" u="sng" strike="noStrike" kern="1200" cap="none" dirty="0" err="1">
                <a:solidFill>
                  <a:schemeClr val="dk1"/>
                </a:solidFill>
                <a:effectLst/>
                <a:latin typeface="Calibri"/>
                <a:ea typeface="Calibri"/>
                <a:cs typeface="Calibri"/>
                <a:sym typeface="Calibri"/>
                <a:hlinkClick r:id="rId4"/>
              </a:rPr>
              <a:t>ShareAlike</a:t>
            </a:r>
            <a:endParaRPr lang="en-US" sz="1200" b="0" i="0" u="none" strike="noStrike" kern="1200" cap="none" dirty="0">
              <a:solidFill>
                <a:schemeClr val="dk1"/>
              </a:solidFill>
              <a:effectLst/>
              <a:latin typeface="Calibri"/>
              <a:ea typeface="Calibri"/>
              <a:cs typeface="Calibri"/>
              <a:sym typeface="Calibri"/>
            </a:endParaRP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88551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u="none" strike="noStrike" kern="1200" cap="none" dirty="0">
                <a:solidFill>
                  <a:schemeClr val="dk1"/>
                </a:solidFill>
                <a:effectLst/>
                <a:latin typeface="Calibri"/>
                <a:ea typeface="Calibri"/>
                <a:cs typeface="Calibri"/>
                <a:sym typeface="Calibri"/>
              </a:rPr>
              <a:t>Fabric Bolts. </a:t>
            </a:r>
            <a:r>
              <a:rPr lang="en-US" sz="1200" b="1" i="0" u="none" strike="noStrike" kern="1200" cap="none" dirty="0">
                <a:solidFill>
                  <a:schemeClr val="dk1"/>
                </a:solidFill>
                <a:effectLst/>
                <a:latin typeface="Calibri"/>
                <a:ea typeface="Calibri"/>
                <a:cs typeface="Calibri"/>
                <a:sym typeface="Calibri"/>
              </a:rPr>
              <a:t>Authored by</a:t>
            </a:r>
            <a:r>
              <a:rPr lang="en-US" sz="1200" b="0" i="0" u="none" strike="noStrike" kern="1200" cap="none" dirty="0">
                <a:solidFill>
                  <a:schemeClr val="dk1"/>
                </a:solidFill>
                <a:effectLst/>
                <a:latin typeface="Calibri"/>
                <a:ea typeface="Calibri"/>
                <a:cs typeface="Calibri"/>
                <a:sym typeface="Calibri"/>
              </a:rPr>
              <a:t>: Laura. </a:t>
            </a:r>
            <a:r>
              <a:rPr lang="en-US" sz="1200" b="1" i="0" u="none" strike="noStrike" kern="1200" cap="none" dirty="0">
                <a:solidFill>
                  <a:schemeClr val="dk1"/>
                </a:solidFill>
                <a:effectLst/>
                <a:latin typeface="Calibri"/>
                <a:ea typeface="Calibri"/>
                <a:cs typeface="Calibri"/>
                <a:sym typeface="Calibri"/>
              </a:rPr>
              <a:t>Provided by</a:t>
            </a:r>
            <a:r>
              <a:rPr lang="en-US" sz="1200" b="0" i="0" u="none" strike="noStrike" kern="1200" cap="none" dirty="0">
                <a:solidFill>
                  <a:schemeClr val="dk1"/>
                </a:solidFill>
                <a:effectLst/>
                <a:latin typeface="Calibri"/>
                <a:ea typeface="Calibri"/>
                <a:cs typeface="Calibri"/>
                <a:sym typeface="Calibri"/>
              </a:rPr>
              <a:t>: </a:t>
            </a:r>
            <a:r>
              <a:rPr lang="en-US" sz="1200" b="0" i="0" u="none" strike="noStrike" kern="1200" cap="none" dirty="0" err="1">
                <a:solidFill>
                  <a:schemeClr val="dk1"/>
                </a:solidFill>
                <a:effectLst/>
                <a:latin typeface="Calibri"/>
                <a:ea typeface="Calibri"/>
                <a:cs typeface="Calibri"/>
                <a:sym typeface="Calibri"/>
              </a:rPr>
              <a:t>Pixabay</a:t>
            </a:r>
            <a:r>
              <a:rPr lang="en-US" sz="1200" b="0" i="0" u="none" strike="noStrike" kern="1200" cap="none" dirty="0">
                <a:solidFill>
                  <a:schemeClr val="dk1"/>
                </a:solidFill>
                <a:effectLst/>
                <a:latin typeface="Calibri"/>
                <a:ea typeface="Calibri"/>
                <a:cs typeface="Calibri"/>
                <a:sym typeface="Calibri"/>
              </a:rPr>
              <a:t>. </a:t>
            </a:r>
            <a:r>
              <a:rPr lang="en-US" sz="1200" b="1" i="0" u="none" strike="noStrike" kern="1200" cap="none" dirty="0">
                <a:solidFill>
                  <a:schemeClr val="dk1"/>
                </a:solidFill>
                <a:effectLst/>
                <a:latin typeface="Calibri"/>
                <a:ea typeface="Calibri"/>
                <a:cs typeface="Calibri"/>
                <a:sym typeface="Calibri"/>
              </a:rPr>
              <a:t>Located at</a:t>
            </a:r>
            <a:r>
              <a:rPr lang="en-US" sz="1200" b="0" i="0" u="none" strike="noStrike" kern="1200" cap="none" dirty="0">
                <a:solidFill>
                  <a:schemeClr val="dk1"/>
                </a:solidFill>
                <a:effectLst/>
                <a:latin typeface="Calibri"/>
                <a:ea typeface="Calibri"/>
                <a:cs typeface="Calibri"/>
                <a:sym typeface="Calibri"/>
              </a:rPr>
              <a:t>: </a:t>
            </a:r>
            <a:r>
              <a:rPr lang="en-US" sz="1200" b="1" i="0" u="sng" strike="noStrike" kern="1200" cap="none" dirty="0">
                <a:solidFill>
                  <a:schemeClr val="dk1"/>
                </a:solidFill>
                <a:effectLst/>
                <a:latin typeface="Calibri"/>
                <a:ea typeface="Calibri"/>
                <a:cs typeface="Calibri"/>
                <a:sym typeface="Calibri"/>
                <a:hlinkClick r:id="rId3"/>
              </a:rPr>
              <a:t>https://www.flickr.com/photos/luckylaura/2749694639/</a:t>
            </a:r>
            <a:r>
              <a:rPr lang="en-US" sz="1200" b="0" i="0" u="none" strike="noStrike" kern="1200" cap="none" dirty="0">
                <a:solidFill>
                  <a:schemeClr val="dk1"/>
                </a:solidFill>
                <a:effectLst/>
                <a:latin typeface="Calibri"/>
                <a:ea typeface="Calibri"/>
                <a:cs typeface="Calibri"/>
                <a:sym typeface="Calibri"/>
              </a:rPr>
              <a:t>. </a:t>
            </a:r>
            <a:r>
              <a:rPr lang="en-US" sz="1200" b="1" i="0" u="none" strike="noStrike" kern="1200" cap="none" dirty="0">
                <a:solidFill>
                  <a:schemeClr val="dk1"/>
                </a:solidFill>
                <a:effectLst/>
                <a:latin typeface="Calibri"/>
                <a:ea typeface="Calibri"/>
                <a:cs typeface="Calibri"/>
                <a:sym typeface="Calibri"/>
              </a:rPr>
              <a:t>License</a:t>
            </a:r>
            <a:r>
              <a:rPr lang="en-US" sz="1200" b="0" i="0" u="none" strike="noStrike" kern="1200" cap="none" dirty="0">
                <a:solidFill>
                  <a:schemeClr val="dk1"/>
                </a:solidFill>
                <a:effectLst/>
                <a:latin typeface="Calibri"/>
                <a:ea typeface="Calibri"/>
                <a:cs typeface="Calibri"/>
                <a:sym typeface="Calibri"/>
              </a:rPr>
              <a:t>: </a:t>
            </a:r>
            <a:r>
              <a:rPr lang="en-US" sz="1200" b="1" i="1" u="sng" strike="noStrike" kern="1200" cap="none" dirty="0">
                <a:solidFill>
                  <a:schemeClr val="dk1"/>
                </a:solidFill>
                <a:effectLst/>
                <a:latin typeface="Calibri"/>
                <a:ea typeface="Calibri"/>
                <a:cs typeface="Calibri"/>
                <a:sym typeface="Calibri"/>
                <a:hlinkClick r:id="rId4"/>
              </a:rPr>
              <a:t>CC BY: Attribution</a:t>
            </a:r>
            <a:endParaRPr lang="en-US" sz="1200" b="0" i="0" u="none" strike="noStrike" kern="1200" cap="none" dirty="0">
              <a:solidFill>
                <a:schemeClr val="dk1"/>
              </a:solidFill>
              <a:effectLst/>
              <a:latin typeface="Calibri"/>
              <a:ea typeface="Calibri"/>
              <a:cs typeface="Calibri"/>
              <a:sym typeface="Calibri"/>
            </a:endParaRPr>
          </a:p>
          <a:p>
            <a:r>
              <a:rPr lang="en-US" sz="1200" b="0" i="0" u="none" strike="noStrike" kern="1200" cap="none" dirty="0">
                <a:solidFill>
                  <a:schemeClr val="dk1"/>
                </a:solidFill>
                <a:effectLst/>
                <a:latin typeface="Calibri"/>
                <a:ea typeface="Calibri"/>
                <a:cs typeface="Calibri"/>
                <a:sym typeface="Calibri"/>
              </a:rPr>
              <a:t/>
            </a:r>
            <a:br>
              <a:rPr lang="en-US" sz="1200" b="0" i="0" u="none" strike="noStrike" kern="1200" cap="none" dirty="0">
                <a:solidFill>
                  <a:schemeClr val="dk1"/>
                </a:solidFill>
                <a:effectLst/>
                <a:latin typeface="Calibri"/>
                <a:ea typeface="Calibri"/>
                <a:cs typeface="Calibri"/>
                <a:sym typeface="Calibri"/>
              </a:rPr>
            </a:b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199653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Competitive Bidding.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3"/>
              </a:rPr>
              <a:t>CC BY: Attribution</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23</a:t>
            </a:fld>
            <a:endParaRPr lang="en-US" dirty="0"/>
          </a:p>
        </p:txBody>
      </p:sp>
    </p:spTree>
    <p:extLst>
      <p:ext uri="{BB962C8B-B14F-4D97-AF65-F5344CB8AC3E}">
        <p14:creationId xmlns:p14="http://schemas.microsoft.com/office/powerpoint/2010/main" val="1825717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Competitive Kiting. </a:t>
            </a:r>
            <a:r>
              <a:rPr lang="en-US" sz="1200" b="1" i="0" kern="1200" dirty="0">
                <a:solidFill>
                  <a:schemeClr val="tx1"/>
                </a:solidFill>
                <a:effectLst/>
                <a:latin typeface="Tahoma" panose="020B0604030504040204" pitchFamily="34" charset="0"/>
                <a:ea typeface="+mn-ea"/>
                <a:cs typeface="+mn-cs"/>
              </a:rPr>
              <a:t>Authored by</a:t>
            </a:r>
            <a:r>
              <a:rPr lang="en-US" sz="1200" b="0" i="0" kern="1200" dirty="0">
                <a:solidFill>
                  <a:schemeClr val="tx1"/>
                </a:solidFill>
                <a:effectLst/>
                <a:latin typeface="Tahoma" panose="020B0604030504040204" pitchFamily="34" charset="0"/>
                <a:ea typeface="+mn-ea"/>
                <a:cs typeface="+mn-cs"/>
              </a:rPr>
              <a:t>: Daniel Parks.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https://www.flickr.com/photos/parksdh/14830636071/</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BY-NC: Attribution-</a:t>
            </a:r>
            <a:r>
              <a:rPr lang="en-US" sz="1200" b="1" i="1" u="sng" kern="1200" dirty="0" err="1">
                <a:solidFill>
                  <a:schemeClr val="tx1"/>
                </a:solidFill>
                <a:effectLst/>
                <a:latin typeface="Tahoma" panose="020B0604030504040204" pitchFamily="34" charset="0"/>
                <a:ea typeface="+mn-ea"/>
                <a:cs typeface="+mn-cs"/>
                <a:hlinkClick r:id="rId4"/>
              </a:rPr>
              <a:t>NonCommercial</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24</a:t>
            </a:fld>
            <a:endParaRPr lang="en-US" dirty="0"/>
          </a:p>
        </p:txBody>
      </p:sp>
    </p:spTree>
    <p:extLst>
      <p:ext uri="{BB962C8B-B14F-4D97-AF65-F5344CB8AC3E}">
        <p14:creationId xmlns:p14="http://schemas.microsoft.com/office/powerpoint/2010/main" val="26891680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are used in new markets</a:t>
            </a:r>
            <a:r>
              <a:rPr lang="en-US" baseline="0" dirty="0"/>
              <a:t> or with new products. However they are opposite strategies. One lowers the price to increase the market share and the other raises it once market share is reached. </a:t>
            </a:r>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25</a:t>
            </a:fld>
            <a:endParaRPr lang="en-US" dirty="0"/>
          </a:p>
        </p:txBody>
      </p:sp>
    </p:spTree>
    <p:extLst>
      <p:ext uri="{BB962C8B-B14F-4D97-AF65-F5344CB8AC3E}">
        <p14:creationId xmlns:p14="http://schemas.microsoft.com/office/powerpoint/2010/main" val="1111462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Nineru20149/9/09. </a:t>
            </a:r>
            <a:r>
              <a:rPr lang="en-US" sz="1200" b="1" i="0" kern="1200" dirty="0">
                <a:solidFill>
                  <a:schemeClr val="tx1"/>
                </a:solidFill>
                <a:effectLst/>
                <a:latin typeface="Tahoma" panose="020B0604030504040204" pitchFamily="34" charset="0"/>
                <a:ea typeface="+mn-ea"/>
                <a:cs typeface="+mn-cs"/>
              </a:rPr>
              <a:t>Authored by</a:t>
            </a:r>
            <a:r>
              <a:rPr lang="en-US" sz="1200" b="0" i="0" kern="1200" dirty="0">
                <a:solidFill>
                  <a:schemeClr val="tx1"/>
                </a:solidFill>
                <a:effectLst/>
                <a:latin typeface="Tahoma" panose="020B0604030504040204" pitchFamily="34" charset="0"/>
                <a:ea typeface="+mn-ea"/>
                <a:cs typeface="+mn-cs"/>
              </a:rPr>
              <a:t>: Malia.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https://www.flickr.com/photos/malia111/3905163055/</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BY-NC-ND: Attribution-</a:t>
            </a:r>
            <a:r>
              <a:rPr lang="en-US" sz="1200" b="1" i="1" u="sng" kern="1200" dirty="0" err="1">
                <a:solidFill>
                  <a:schemeClr val="tx1"/>
                </a:solidFill>
                <a:effectLst/>
                <a:latin typeface="Tahoma" panose="020B0604030504040204" pitchFamily="34" charset="0"/>
                <a:ea typeface="+mn-ea"/>
                <a:cs typeface="+mn-cs"/>
                <a:hlinkClick r:id="rId4"/>
              </a:rPr>
              <a:t>NonCommercial</a:t>
            </a:r>
            <a:r>
              <a:rPr lang="en-US" sz="1200" b="1" i="1" u="sng" kern="1200" dirty="0">
                <a:solidFill>
                  <a:schemeClr val="tx1"/>
                </a:solidFill>
                <a:effectLst/>
                <a:latin typeface="Tahoma" panose="020B0604030504040204" pitchFamily="34" charset="0"/>
                <a:ea typeface="+mn-ea"/>
                <a:cs typeface="+mn-cs"/>
                <a:hlinkClick r:id="rId4"/>
              </a:rPr>
              <a:t>-</a:t>
            </a:r>
            <a:r>
              <a:rPr lang="en-US" sz="1200" b="1" i="1" u="sng" kern="1200" dirty="0" err="1">
                <a:solidFill>
                  <a:schemeClr val="tx1"/>
                </a:solidFill>
                <a:effectLst/>
                <a:latin typeface="Tahoma" panose="020B0604030504040204" pitchFamily="34" charset="0"/>
                <a:ea typeface="+mn-ea"/>
                <a:cs typeface="+mn-cs"/>
                <a:hlinkClick r:id="rId4"/>
              </a:rPr>
              <a:t>NoDerivatives</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3</a:t>
            </a:fld>
            <a:endParaRPr lang="en-US" dirty="0"/>
          </a:p>
        </p:txBody>
      </p:sp>
    </p:spTree>
    <p:extLst>
      <p:ext uri="{BB962C8B-B14F-4D97-AF65-F5344CB8AC3E}">
        <p14:creationId xmlns:p14="http://schemas.microsoft.com/office/powerpoint/2010/main" val="283138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dirty="0">
                <a:solidFill>
                  <a:schemeClr val="dk1"/>
                </a:solidFill>
                <a:effectLst/>
                <a:latin typeface="Calibri"/>
                <a:ea typeface="Calibri"/>
                <a:cs typeface="Calibri"/>
                <a:sym typeface="Calibri"/>
              </a:rPr>
              <a:t>Best Price. </a:t>
            </a:r>
            <a:r>
              <a:rPr lang="en-US" sz="1200" b="1" i="0" u="none" strike="noStrike" kern="1200" cap="none" dirty="0">
                <a:solidFill>
                  <a:schemeClr val="dk1"/>
                </a:solidFill>
                <a:effectLst/>
                <a:latin typeface="Calibri"/>
                <a:ea typeface="Calibri"/>
                <a:cs typeface="Calibri"/>
                <a:sym typeface="Calibri"/>
              </a:rPr>
              <a:t>Located at</a:t>
            </a:r>
            <a:r>
              <a:rPr lang="en-US" sz="1200" b="0" i="0" u="none" strike="noStrike" kern="1200" cap="none" dirty="0">
                <a:solidFill>
                  <a:schemeClr val="dk1"/>
                </a:solidFill>
                <a:effectLst/>
                <a:latin typeface="Calibri"/>
                <a:ea typeface="Calibri"/>
                <a:cs typeface="Calibri"/>
                <a:sym typeface="Calibri"/>
              </a:rPr>
              <a:t>: </a:t>
            </a:r>
            <a:r>
              <a:rPr lang="en-US" sz="1200" b="1" i="0" u="sng" strike="noStrike" kern="1200" cap="none" dirty="0">
                <a:solidFill>
                  <a:schemeClr val="dk1"/>
                </a:solidFill>
                <a:effectLst/>
                <a:latin typeface="Calibri"/>
                <a:ea typeface="Calibri"/>
                <a:cs typeface="Calibri"/>
                <a:sym typeface="Calibri"/>
                <a:hlinkClick r:id="rId3"/>
              </a:rPr>
              <a:t>https://pixabay.com/en/award-price-tag-note-board-offer-73084/</a:t>
            </a:r>
            <a:r>
              <a:rPr lang="en-US" sz="1200" b="0" i="0" u="none" strike="noStrike" kern="1200" cap="none" dirty="0">
                <a:solidFill>
                  <a:schemeClr val="dk1"/>
                </a:solidFill>
                <a:effectLst/>
                <a:latin typeface="Calibri"/>
                <a:ea typeface="Calibri"/>
                <a:cs typeface="Calibri"/>
                <a:sym typeface="Calibri"/>
              </a:rPr>
              <a:t>. </a:t>
            </a:r>
            <a:r>
              <a:rPr lang="en-US" sz="1200" b="1" i="0" u="none" strike="noStrike" kern="1200" cap="none" dirty="0">
                <a:solidFill>
                  <a:schemeClr val="dk1"/>
                </a:solidFill>
                <a:effectLst/>
                <a:latin typeface="Calibri"/>
                <a:ea typeface="Calibri"/>
                <a:cs typeface="Calibri"/>
                <a:sym typeface="Calibri"/>
              </a:rPr>
              <a:t>License</a:t>
            </a:r>
            <a:r>
              <a:rPr lang="en-US" sz="1200" b="0" i="0" u="none" strike="noStrike" kern="1200" cap="none" dirty="0">
                <a:solidFill>
                  <a:schemeClr val="dk1"/>
                </a:solidFill>
                <a:effectLst/>
                <a:latin typeface="Calibri"/>
                <a:ea typeface="Calibri"/>
                <a:cs typeface="Calibri"/>
                <a:sym typeface="Calibri"/>
              </a:rPr>
              <a:t>: </a:t>
            </a:r>
            <a:r>
              <a:rPr lang="en-US" sz="1200" b="1" i="1" u="sng" strike="noStrike" kern="1200" cap="none" dirty="0">
                <a:solidFill>
                  <a:schemeClr val="dk1"/>
                </a:solidFill>
                <a:effectLst/>
                <a:latin typeface="Calibri"/>
                <a:ea typeface="Calibri"/>
                <a:cs typeface="Calibri"/>
                <a:sym typeface="Calibri"/>
                <a:hlinkClick r:id="rId4"/>
              </a:rPr>
              <a:t>CC0: No Rights Reserved</a:t>
            </a:r>
            <a:endParaRPr lang="en-US" sz="1200" b="0" i="0" u="none" strike="noStrike" kern="1200" cap="none" dirty="0">
              <a:solidFill>
                <a:schemeClr val="dk1"/>
              </a:solidFill>
              <a:effectLst/>
              <a:latin typeface="Calibri"/>
              <a:ea typeface="Calibri"/>
              <a:cs typeface="Calibri"/>
              <a:sym typeface="Calibri"/>
            </a:endParaRP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60866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Van </a:t>
            </a:r>
            <a:r>
              <a:rPr lang="en-US" sz="1200" b="0" i="0" kern="1200" dirty="0" err="1">
                <a:solidFill>
                  <a:schemeClr val="tx1"/>
                </a:solidFill>
                <a:effectLst/>
                <a:latin typeface="Tahoma" panose="020B0604030504040204" pitchFamily="34" charset="0"/>
                <a:ea typeface="+mn-ea"/>
                <a:cs typeface="+mn-cs"/>
              </a:rPr>
              <a:t>Westendorp</a:t>
            </a:r>
            <a:r>
              <a:rPr lang="en-US" sz="1200" b="0" i="0" kern="1200" dirty="0">
                <a:solidFill>
                  <a:schemeClr val="tx1"/>
                </a:solidFill>
                <a:effectLst/>
                <a:latin typeface="Tahoma" panose="020B0604030504040204" pitchFamily="34" charset="0"/>
                <a:ea typeface="+mn-ea"/>
                <a:cs typeface="+mn-cs"/>
              </a:rPr>
              <a:t> Price Sensitivity Meter.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Wikipedia.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https://en.wikipedia.org/wiki/Van_Westendorp%27s_Price_Sensitivity_Meter</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BY-SA: Attribution-</a:t>
            </a:r>
            <a:r>
              <a:rPr lang="en-US" sz="1200" b="1" i="1" u="sng" kern="1200" dirty="0" err="1">
                <a:solidFill>
                  <a:schemeClr val="tx1"/>
                </a:solidFill>
                <a:effectLst/>
                <a:latin typeface="Tahoma" panose="020B0604030504040204" pitchFamily="34" charset="0"/>
                <a:ea typeface="+mn-ea"/>
                <a:cs typeface="+mn-cs"/>
                <a:hlinkClick r:id="rId4"/>
              </a:rPr>
              <a:t>ShareAlike</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7</a:t>
            </a:fld>
            <a:endParaRPr lang="en-US" dirty="0"/>
          </a:p>
        </p:txBody>
      </p:sp>
    </p:spTree>
    <p:extLst>
      <p:ext uri="{BB962C8B-B14F-4D97-AF65-F5344CB8AC3E}">
        <p14:creationId xmlns:p14="http://schemas.microsoft.com/office/powerpoint/2010/main" val="2174775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Hot Soup Charitable Elephants. </a:t>
            </a:r>
            <a:r>
              <a:rPr lang="en-US" sz="1200" b="1" i="0" kern="1200" dirty="0">
                <a:solidFill>
                  <a:schemeClr val="tx1"/>
                </a:solidFill>
                <a:effectLst/>
                <a:latin typeface="Tahoma" panose="020B0604030504040204" pitchFamily="34" charset="0"/>
                <a:ea typeface="+mn-ea"/>
                <a:cs typeface="+mn-cs"/>
              </a:rPr>
              <a:t>Authored by</a:t>
            </a:r>
            <a:r>
              <a:rPr lang="en-US" sz="1200" b="0" i="0" kern="1200" dirty="0">
                <a:solidFill>
                  <a:schemeClr val="tx1"/>
                </a:solidFill>
                <a:effectLst/>
                <a:latin typeface="Tahoma" panose="020B0604030504040204" pitchFamily="34" charset="0"/>
                <a:ea typeface="+mn-ea"/>
                <a:cs typeface="+mn-cs"/>
              </a:rPr>
              <a:t>: Julian Partridge.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https://www.flickr.com/photos/julianpartridge/11512394244/</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BY-SA: Attribution-</a:t>
            </a:r>
            <a:r>
              <a:rPr lang="en-US" sz="1200" b="1" i="1" u="sng" kern="1200" dirty="0" err="1">
                <a:solidFill>
                  <a:schemeClr val="tx1"/>
                </a:solidFill>
                <a:effectLst/>
                <a:latin typeface="Tahoma" panose="020B0604030504040204" pitchFamily="34" charset="0"/>
                <a:ea typeface="+mn-ea"/>
                <a:cs typeface="+mn-cs"/>
                <a:hlinkClick r:id="rId4"/>
              </a:rPr>
              <a:t>ShareAlike</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12</a:t>
            </a:fld>
            <a:endParaRPr lang="en-US" dirty="0"/>
          </a:p>
        </p:txBody>
      </p:sp>
    </p:spTree>
    <p:extLst>
      <p:ext uri="{BB962C8B-B14F-4D97-AF65-F5344CB8AC3E}">
        <p14:creationId xmlns:p14="http://schemas.microsoft.com/office/powerpoint/2010/main" val="2564515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Revision and Adaptation. </a:t>
            </a:r>
            <a:r>
              <a:rPr lang="en-US" sz="1200" b="1" i="0" kern="1200" dirty="0">
                <a:solidFill>
                  <a:schemeClr val="tx1"/>
                </a:solidFill>
                <a:effectLst/>
                <a:latin typeface="Tahoma" panose="020B0604030504040204" pitchFamily="34" charset="0"/>
                <a:ea typeface="+mn-ea"/>
                <a:cs typeface="+mn-cs"/>
              </a:rPr>
              <a:t>Authored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3"/>
              </a:rPr>
              <a:t>CC BY-SA: Attribution-</a:t>
            </a:r>
            <a:r>
              <a:rPr lang="en-US" sz="1200" b="1" i="1" u="sng" kern="1200" dirty="0" err="1">
                <a:solidFill>
                  <a:schemeClr val="tx1"/>
                </a:solidFill>
                <a:effectLst/>
                <a:latin typeface="Tahoma" panose="020B0604030504040204" pitchFamily="34" charset="0"/>
                <a:ea typeface="+mn-ea"/>
                <a:cs typeface="+mn-cs"/>
                <a:hlinkClick r:id="rId3"/>
              </a:rPr>
              <a:t>ShareAlike</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13</a:t>
            </a:fld>
            <a:endParaRPr lang="en-US" dirty="0"/>
          </a:p>
        </p:txBody>
      </p:sp>
    </p:spTree>
    <p:extLst>
      <p:ext uri="{BB962C8B-B14F-4D97-AF65-F5344CB8AC3E}">
        <p14:creationId xmlns:p14="http://schemas.microsoft.com/office/powerpoint/2010/main" val="42607910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Revision and Adaptation. </a:t>
            </a:r>
            <a:r>
              <a:rPr lang="en-US" sz="1200" b="1" i="0" kern="1200" dirty="0">
                <a:solidFill>
                  <a:schemeClr val="tx1"/>
                </a:solidFill>
                <a:effectLst/>
                <a:latin typeface="Tahoma" panose="020B0604030504040204" pitchFamily="34" charset="0"/>
                <a:ea typeface="+mn-ea"/>
                <a:cs typeface="+mn-cs"/>
              </a:rPr>
              <a:t>Authored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3"/>
              </a:rPr>
              <a:t>CC BY-SA: Attribution-</a:t>
            </a:r>
            <a:r>
              <a:rPr lang="en-US" sz="1200" b="1" i="1" u="sng" kern="1200" dirty="0" err="1">
                <a:solidFill>
                  <a:schemeClr val="tx1"/>
                </a:solidFill>
                <a:effectLst/>
                <a:latin typeface="Tahoma" panose="020B0604030504040204" pitchFamily="34" charset="0"/>
                <a:ea typeface="+mn-ea"/>
                <a:cs typeface="+mn-cs"/>
                <a:hlinkClick r:id="rId3"/>
              </a:rPr>
              <a:t>ShareAlike</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14</a:t>
            </a:fld>
            <a:endParaRPr lang="en-US" dirty="0"/>
          </a:p>
        </p:txBody>
      </p:sp>
    </p:spTree>
    <p:extLst>
      <p:ext uri="{BB962C8B-B14F-4D97-AF65-F5344CB8AC3E}">
        <p14:creationId xmlns:p14="http://schemas.microsoft.com/office/powerpoint/2010/main" val="565626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Revision and Adaptation.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3"/>
              </a:rPr>
              <a:t>CC BY-SA: Attribution-</a:t>
            </a:r>
            <a:r>
              <a:rPr lang="en-US" sz="1200" b="1" i="1" u="sng" kern="1200" dirty="0" err="1">
                <a:solidFill>
                  <a:schemeClr val="tx1"/>
                </a:solidFill>
                <a:effectLst/>
                <a:latin typeface="Tahoma" panose="020B0604030504040204" pitchFamily="34" charset="0"/>
                <a:ea typeface="+mn-ea"/>
                <a:cs typeface="+mn-cs"/>
                <a:hlinkClick r:id="rId3"/>
              </a:rPr>
              <a:t>ShareAlike</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15</a:t>
            </a:fld>
            <a:endParaRPr lang="en-US" dirty="0"/>
          </a:p>
        </p:txBody>
      </p:sp>
    </p:spTree>
    <p:extLst>
      <p:ext uri="{BB962C8B-B14F-4D97-AF65-F5344CB8AC3E}">
        <p14:creationId xmlns:p14="http://schemas.microsoft.com/office/powerpoint/2010/main" val="3475868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Mallards Feeding. </a:t>
            </a:r>
            <a:r>
              <a:rPr lang="en-US" sz="1200" b="1" i="0" kern="1200" dirty="0">
                <a:solidFill>
                  <a:schemeClr val="tx1"/>
                </a:solidFill>
                <a:effectLst/>
                <a:latin typeface="Tahoma" panose="020B0604030504040204" pitchFamily="34" charset="0"/>
                <a:ea typeface="+mn-ea"/>
                <a:cs typeface="+mn-cs"/>
              </a:rPr>
              <a:t>Authored by</a:t>
            </a:r>
            <a:r>
              <a:rPr lang="en-US" sz="1200" b="0" i="0" kern="1200" dirty="0">
                <a:solidFill>
                  <a:schemeClr val="tx1"/>
                </a:solidFill>
                <a:effectLst/>
                <a:latin typeface="Tahoma" panose="020B0604030504040204" pitchFamily="34" charset="0"/>
                <a:ea typeface="+mn-ea"/>
                <a:cs typeface="+mn-cs"/>
              </a:rPr>
              <a:t>: </a:t>
            </a:r>
            <a:r>
              <a:rPr lang="en-US" sz="1200" b="0" i="0" kern="1200" dirty="0" err="1">
                <a:solidFill>
                  <a:schemeClr val="tx1"/>
                </a:solidFill>
                <a:effectLst/>
                <a:latin typeface="Tahoma" panose="020B0604030504040204" pitchFamily="34" charset="0"/>
                <a:ea typeface="+mn-ea"/>
                <a:cs typeface="+mn-cs"/>
              </a:rPr>
              <a:t>Yankech</a:t>
            </a:r>
            <a:r>
              <a:rPr lang="en-US" sz="1200" b="0" i="0" kern="1200" dirty="0">
                <a:solidFill>
                  <a:schemeClr val="tx1"/>
                </a:solidFill>
                <a:effectLst/>
                <a:latin typeface="Tahoma" panose="020B0604030504040204" pitchFamily="34" charset="0"/>
                <a:ea typeface="+mn-ea"/>
                <a:cs typeface="+mn-cs"/>
              </a:rPr>
              <a:t> Gary.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https://www.flickr.com/photos/49663413@N08/6965646827/</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BY-ND: Attribution-</a:t>
            </a:r>
            <a:r>
              <a:rPr lang="en-US" sz="1200" b="1" i="1" u="sng" kern="1200" dirty="0" err="1">
                <a:solidFill>
                  <a:schemeClr val="tx1"/>
                </a:solidFill>
                <a:effectLst/>
                <a:latin typeface="Tahoma" panose="020B0604030504040204" pitchFamily="34" charset="0"/>
                <a:ea typeface="+mn-ea"/>
                <a:cs typeface="+mn-cs"/>
                <a:hlinkClick r:id="rId4"/>
              </a:rPr>
              <a:t>NoDerivatives</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17</a:t>
            </a:fld>
            <a:endParaRPr lang="en-US" dirty="0"/>
          </a:p>
        </p:txBody>
      </p:sp>
    </p:spTree>
    <p:extLst>
      <p:ext uri="{BB962C8B-B14F-4D97-AF65-F5344CB8AC3E}">
        <p14:creationId xmlns:p14="http://schemas.microsoft.com/office/powerpoint/2010/main" val="1964516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atin typeface="Tahoma" panose="020B0604030504040204" pitchFamily="34"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atin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3336792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ahoma" panose="020B060403050404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2944210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lvl1pPr>
              <a:defRPr>
                <a:latin typeface="Tahoma" panose="020B060403050404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1" y="365125"/>
            <a:ext cx="5800725" cy="5811838"/>
          </a:xfrm>
        </p:spPr>
        <p:txBody>
          <a:bodyPr vert="eaVert"/>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3780730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a:defRPr sz="3600">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1215888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atin typeface="Tahoma" panose="020B0604030504040204" pitchFamily="34" charset="0"/>
              </a:defRPr>
            </a:lvl1pPr>
          </a:lstStyle>
          <a:p>
            <a:r>
              <a:rPr lang="en-US" dirty="0"/>
              <a:t>Click to edit Master title style</a:t>
            </a:r>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latin typeface="Tahom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2722055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ahoma" panose="020B0604030504040204" pitchFamily="34" charset="0"/>
              </a:defRPr>
            </a:lvl1p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6" name="Footer Placeholder 5"/>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4035477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lvl1pPr>
              <a:defRPr>
                <a:latin typeface="Tahoma" panose="020B0604030504040204" pitchFamily="34" charset="0"/>
              </a:defRPr>
            </a:lvl1pPr>
          </a:lstStyle>
          <a:p>
            <a:r>
              <a:rPr lang="en-US" dirty="0"/>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atin typeface="Tahom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629842" y="2505075"/>
            <a:ext cx="3868340" cy="3684588"/>
          </a:xfrm>
        </p:spPr>
        <p:txBody>
          <a:bodyPr/>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atin typeface="Tahom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4629151" y="2505075"/>
            <a:ext cx="3887391" cy="3684588"/>
          </a:xfrm>
        </p:spPr>
        <p:txBody>
          <a:bodyPr/>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8" name="Footer Placeholder 7"/>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9" name="Slide Number Placeholder 8"/>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2577750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ahoma" panose="020B060403050404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4" name="Footer Placeholder 3"/>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5" name="Slide Number Placeholder 4"/>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114807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3" name="Footer Placeholder 2"/>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4" name="Slide Number Placeholder 3"/>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1638141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atin typeface="Tahom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3887391" y="987428"/>
            <a:ext cx="4629150" cy="4873625"/>
          </a:xfrm>
        </p:spPr>
        <p:txBody>
          <a:bodyPr/>
          <a:lstStyle>
            <a:lvl1pPr>
              <a:defRPr sz="3200">
                <a:latin typeface="Tahoma" panose="020B0604030504040204" pitchFamily="34" charset="0"/>
              </a:defRPr>
            </a:lvl1pPr>
            <a:lvl2pPr>
              <a:defRPr sz="2800">
                <a:latin typeface="Tahoma" panose="020B0604030504040204" pitchFamily="34" charset="0"/>
              </a:defRPr>
            </a:lvl2pPr>
            <a:lvl3pPr>
              <a:defRPr sz="2400">
                <a:latin typeface="Tahoma" panose="020B0604030504040204" pitchFamily="34" charset="0"/>
              </a:defRPr>
            </a:lvl3pPr>
            <a:lvl4pPr>
              <a:defRPr sz="2000">
                <a:latin typeface="Tahoma" panose="020B0604030504040204" pitchFamily="34" charset="0"/>
              </a:defRPr>
            </a:lvl4pPr>
            <a:lvl5pPr>
              <a:defRPr sz="2000">
                <a:latin typeface="Tahoma" panose="020B0604030504040204" pitchFamily="34" charset="0"/>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Tahom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6" name="Footer Placeholder 5"/>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4244843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atin typeface="Tahoma" panose="020B0604030504040204" pitchFamily="34" charset="0"/>
              </a:defRPr>
            </a:lvl1pPr>
          </a:lstStyle>
          <a:p>
            <a:r>
              <a:rPr lang="en-US" dirty="0"/>
              <a:t>Click to edit Master title style</a:t>
            </a:r>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atin typeface="Tahoma" panose="020B060403050404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Tahom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6" name="Footer Placeholder 5"/>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253029579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latin typeface="Tahoma" panose="020B0604030504040204" pitchFamily="34" charset="0"/>
              </a:defRPr>
            </a:lvl1pPr>
          </a:lstStyle>
          <a:p>
            <a:endParaRPr lang="en-US" dirty="0"/>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21856261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3600" kern="1200">
          <a:solidFill>
            <a:schemeClr val="tx1"/>
          </a:solidFill>
          <a:latin typeface="Tahoma" panose="020B0604030504040204" pitchFamily="34" charset="0"/>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Tahoma" panose="020B060403050404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Tahoma" panose="020B060403050404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Tahoma" panose="020B060403050404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Tahoma" panose="020B060403050404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Tahom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5.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9589"/>
          <a:stretch/>
        </p:blipFill>
        <p:spPr>
          <a:xfrm>
            <a:off x="0" y="0"/>
            <a:ext cx="9315989" cy="6849687"/>
          </a:xfrm>
          <a:prstGeom prst="rect">
            <a:avLst/>
          </a:prstGeom>
        </p:spPr>
      </p:pic>
      <p:sp>
        <p:nvSpPr>
          <p:cNvPr id="3" name="Title 2"/>
          <p:cNvSpPr>
            <a:spLocks noGrp="1"/>
          </p:cNvSpPr>
          <p:nvPr>
            <p:ph type="ctrTitle"/>
          </p:nvPr>
        </p:nvSpPr>
        <p:spPr>
          <a:xfrm>
            <a:off x="685800" y="3302857"/>
            <a:ext cx="7772400" cy="2387600"/>
          </a:xfrm>
        </p:spPr>
        <p:txBody>
          <a:bodyPr/>
          <a:lstStyle/>
          <a:p>
            <a:r>
              <a:rPr lang="en-US" dirty="0">
                <a:solidFill>
                  <a:schemeClr val="bg1"/>
                </a:solidFill>
              </a:rPr>
              <a:t>Pricing Strategies</a:t>
            </a:r>
          </a:p>
        </p:txBody>
      </p:sp>
      <p:sp>
        <p:nvSpPr>
          <p:cNvPr id="4" name="Content Placeholder 3"/>
          <p:cNvSpPr>
            <a:spLocks noGrp="1"/>
          </p:cNvSpPr>
          <p:nvPr>
            <p:ph type="subTitle" idx="1"/>
          </p:nvPr>
        </p:nvSpPr>
        <p:spPr>
          <a:xfrm>
            <a:off x="1143000" y="5782532"/>
            <a:ext cx="6858000" cy="1655762"/>
          </a:xfrm>
        </p:spPr>
        <p:txBody>
          <a:bodyPr/>
          <a:lstStyle/>
          <a:p>
            <a:pPr marL="0" indent="0">
              <a:buNone/>
            </a:pPr>
            <a:r>
              <a:rPr lang="en-US" dirty="0">
                <a:solidFill>
                  <a:schemeClr val="bg1"/>
                </a:solidFill>
              </a:rPr>
              <a:t>Principles of Marketing</a:t>
            </a:r>
          </a:p>
        </p:txBody>
      </p:sp>
    </p:spTree>
    <p:extLst>
      <p:ext uri="{BB962C8B-B14F-4D97-AF65-F5344CB8AC3E}">
        <p14:creationId xmlns:p14="http://schemas.microsoft.com/office/powerpoint/2010/main" val="145753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Competitive Pricing</a:t>
            </a:r>
          </a:p>
        </p:txBody>
      </p:sp>
      <p:sp>
        <p:nvSpPr>
          <p:cNvPr id="3" name="Content Placeholder 2"/>
          <p:cNvSpPr>
            <a:spLocks noGrp="1"/>
          </p:cNvSpPr>
          <p:nvPr>
            <p:ph idx="1"/>
          </p:nvPr>
        </p:nvSpPr>
        <p:spPr/>
        <p:txBody>
          <a:bodyPr/>
          <a:lstStyle/>
          <a:p>
            <a:r>
              <a:rPr lang="en-US" dirty="0"/>
              <a:t>Matching competitor price requires competing on the other parts of the marketing mix</a:t>
            </a:r>
          </a:p>
          <a:p>
            <a:r>
              <a:rPr lang="en-US" dirty="0"/>
              <a:t>Pricing above competition requires a clear advantage on some nonprice element of the marketing mix</a:t>
            </a:r>
          </a:p>
          <a:p>
            <a:r>
              <a:rPr lang="en-US" dirty="0"/>
              <a:t>Pricing below the competition to increase sales volume with lower profit margins is effective if a significant segment of the market is price sensitive and/or the organization’s cost structure is lower than competitors</a:t>
            </a:r>
          </a:p>
          <a:p>
            <a:r>
              <a:rPr lang="en-US" dirty="0"/>
              <a:t>The risk of competing on price is a price war</a:t>
            </a:r>
          </a:p>
        </p:txBody>
      </p:sp>
    </p:spTree>
    <p:extLst>
      <p:ext uri="{BB962C8B-B14F-4D97-AF65-F5344CB8AC3E}">
        <p14:creationId xmlns:p14="http://schemas.microsoft.com/office/powerpoint/2010/main" val="429705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r>
              <a:rPr lang="en-US" dirty="0"/>
              <a:t>Value-based Pricing</a:t>
            </a:r>
          </a:p>
        </p:txBody>
      </p:sp>
      <p:sp>
        <p:nvSpPr>
          <p:cNvPr id="3" name="Content Placeholder 2"/>
          <p:cNvSpPr>
            <a:spLocks noGrp="1"/>
          </p:cNvSpPr>
          <p:nvPr>
            <p:ph idx="1"/>
          </p:nvPr>
        </p:nvSpPr>
        <p:spPr>
          <a:xfrm>
            <a:off x="628650" y="1502229"/>
            <a:ext cx="7886700" cy="5029200"/>
          </a:xfrm>
        </p:spPr>
        <p:txBody>
          <a:bodyPr>
            <a:normAutofit lnSpcReduction="10000"/>
          </a:bodyPr>
          <a:lstStyle/>
          <a:p>
            <a:pPr marL="0" indent="0" fontAlgn="base">
              <a:buNone/>
            </a:pPr>
            <a:r>
              <a:rPr lang="en-US" dirty="0"/>
              <a:t>“Price is what you think your product is worth to that customer at that time.” This approach regards the following as marketing/price truths:</a:t>
            </a:r>
          </a:p>
          <a:p>
            <a:pPr fontAlgn="base"/>
            <a:r>
              <a:rPr lang="en-US" dirty="0"/>
              <a:t>To the customer, price is the only unpleasant part of buying.</a:t>
            </a:r>
          </a:p>
          <a:p>
            <a:pPr fontAlgn="base"/>
            <a:r>
              <a:rPr lang="en-US" dirty="0"/>
              <a:t>Price is the easiest marketing tool to copy.</a:t>
            </a:r>
          </a:p>
          <a:p>
            <a:pPr fontAlgn="base"/>
            <a:r>
              <a:rPr lang="en-US" dirty="0"/>
              <a:t>Price represents everything about the product.</a:t>
            </a:r>
          </a:p>
          <a:p>
            <a:pPr marL="0" indent="0" fontAlgn="base">
              <a:buNone/>
            </a:pPr>
            <a:r>
              <a:rPr lang="en-US" dirty="0"/>
              <a:t>Still, value-based pricing is not altruistic. It asks and answers two questions:</a:t>
            </a:r>
          </a:p>
          <a:p>
            <a:pPr fontAlgn="base"/>
            <a:r>
              <a:rPr lang="en-US" dirty="0"/>
              <a:t>What is the highest price I can charge and still make the sale?</a:t>
            </a:r>
          </a:p>
          <a:p>
            <a:pPr fontAlgn="base"/>
            <a:r>
              <a:rPr lang="en-US" dirty="0"/>
              <a:t>Am I willing to sell at that price?</a:t>
            </a:r>
          </a:p>
          <a:p>
            <a:endParaRPr lang="en-US" dirty="0"/>
          </a:p>
        </p:txBody>
      </p:sp>
    </p:spTree>
    <p:extLst>
      <p:ext uri="{BB962C8B-B14F-4D97-AF65-F5344CB8AC3E}">
        <p14:creationId xmlns:p14="http://schemas.microsoft.com/office/powerpoint/2010/main" val="684531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Tactical Recommendations from Value-based Pricing</a:t>
            </a:r>
          </a:p>
        </p:txBody>
      </p:sp>
      <p:sp>
        <p:nvSpPr>
          <p:cNvPr id="3" name="Content Placeholder 2"/>
          <p:cNvSpPr>
            <a:spLocks noGrp="1"/>
          </p:cNvSpPr>
          <p:nvPr>
            <p:ph idx="1"/>
          </p:nvPr>
        </p:nvSpPr>
        <p:spPr>
          <a:xfrm>
            <a:off x="628650" y="1825625"/>
            <a:ext cx="4449536" cy="4351338"/>
          </a:xfrm>
        </p:spPr>
        <p:txBody>
          <a:bodyPr>
            <a:normAutofit lnSpcReduction="10000"/>
          </a:bodyPr>
          <a:lstStyle/>
          <a:p>
            <a:pPr fontAlgn="base"/>
            <a:r>
              <a:rPr lang="en-US" dirty="0"/>
              <a:t>Employ a segmented approach toward price that considers how each group of customers assesses value</a:t>
            </a:r>
          </a:p>
          <a:p>
            <a:pPr fontAlgn="base"/>
            <a:r>
              <a:rPr lang="en-US" dirty="0"/>
              <a:t>Establish the highest possible price level and justify it with comparable value</a:t>
            </a:r>
          </a:p>
          <a:p>
            <a:pPr fontAlgn="base"/>
            <a:r>
              <a:rPr lang="en-US" dirty="0"/>
              <a:t>Use price as one component in the marketing mix, building compelling value across all elements of the offering</a:t>
            </a:r>
          </a:p>
          <a:p>
            <a:endParaRPr lang="en-US" dirty="0"/>
          </a:p>
        </p:txBody>
      </p:sp>
      <p:pic>
        <p:nvPicPr>
          <p:cNvPr id="18436" name="Picture 4" descr="Various items with price tags spread out on a table, such as a teapot for 1 pence, a packet of instant soup for 25 pence, and a half-eaten bread roll for 10 pence. Next to the table is a stool and a sign that says Chair to Let, 1 pence per minu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8186" y="1825625"/>
            <a:ext cx="3634525" cy="2722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6409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r>
              <a:rPr lang="en-US" dirty="0"/>
              <a:t>Price Skimming</a:t>
            </a:r>
          </a:p>
        </p:txBody>
      </p:sp>
      <p:sp>
        <p:nvSpPr>
          <p:cNvPr id="3" name="Content Placeholder 2"/>
          <p:cNvSpPr>
            <a:spLocks noGrp="1"/>
          </p:cNvSpPr>
          <p:nvPr>
            <p:ph idx="1"/>
          </p:nvPr>
        </p:nvSpPr>
        <p:spPr>
          <a:xfrm>
            <a:off x="628650" y="1325563"/>
            <a:ext cx="7886700" cy="4851400"/>
          </a:xfrm>
        </p:spPr>
        <p:txBody>
          <a:bodyPr/>
          <a:lstStyle/>
          <a:p>
            <a:pPr marL="0" indent="0">
              <a:buNone/>
            </a:pPr>
            <a:r>
              <a:rPr lang="en-US" dirty="0"/>
              <a:t>A firm charges the highest initial price that customers will </a:t>
            </a:r>
            <a:r>
              <a:rPr lang="en-US" dirty="0" smtClean="0"/>
              <a:t>pay</a:t>
            </a:r>
          </a:p>
          <a:p>
            <a:pPr marL="0" indent="0">
              <a:buNone/>
            </a:pPr>
            <a:r>
              <a:rPr lang="en-US" dirty="0" smtClean="0"/>
              <a:t>As </a:t>
            </a:r>
            <a:r>
              <a:rPr lang="en-US" dirty="0"/>
              <a:t>the demand of the first customers is satisfied, the firm lowers the price to attract another, more price-sensitive </a:t>
            </a:r>
            <a:r>
              <a:rPr lang="en-US" dirty="0" smtClean="0"/>
              <a:t>segment</a:t>
            </a:r>
            <a:endParaRPr lang="en-US" dirty="0"/>
          </a:p>
        </p:txBody>
      </p:sp>
      <p:pic>
        <p:nvPicPr>
          <p:cNvPr id="19460" name="Picture 4" descr="Price Skimming. As price decreases by $1, quantity demanded increases by 100. At 5 dollars, quantity demanded is 1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8852" y="3429000"/>
            <a:ext cx="4646295"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5752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Price Skimming and Customer Segmentation</a:t>
            </a:r>
          </a:p>
        </p:txBody>
      </p:sp>
      <p:sp>
        <p:nvSpPr>
          <p:cNvPr id="3" name="Content Placeholder 2"/>
          <p:cNvSpPr>
            <a:spLocks noGrp="1"/>
          </p:cNvSpPr>
          <p:nvPr>
            <p:ph idx="1"/>
          </p:nvPr>
        </p:nvSpPr>
        <p:spPr/>
        <p:txBody>
          <a:bodyPr/>
          <a:lstStyle/>
          <a:p>
            <a:pPr marL="0" indent="0">
              <a:buNone/>
            </a:pPr>
            <a:r>
              <a:rPr lang="en-US" dirty="0"/>
              <a:t>Price skimming can also be part of a customer segmentation strategy.</a:t>
            </a:r>
          </a:p>
        </p:txBody>
      </p:sp>
      <p:pic>
        <p:nvPicPr>
          <p:cNvPr id="20482" name="Picture 2" descr="Marketing share percentage chart. A bell curve shows innovators, early adopters, early majority, late majority, and laggards percentages. A line curves up to peak at 100% market sha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7979" y="1690691"/>
            <a:ext cx="6727371" cy="5045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4757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r>
              <a:rPr lang="en-US" dirty="0"/>
              <a:t>Penetration Pricing</a:t>
            </a:r>
          </a:p>
        </p:txBody>
      </p:sp>
      <p:sp>
        <p:nvSpPr>
          <p:cNvPr id="3" name="Content Placeholder 2"/>
          <p:cNvSpPr>
            <a:spLocks noGrp="1"/>
          </p:cNvSpPr>
          <p:nvPr>
            <p:ph idx="1"/>
          </p:nvPr>
        </p:nvSpPr>
        <p:spPr>
          <a:xfrm>
            <a:off x="628650" y="1325563"/>
            <a:ext cx="7886700" cy="4851400"/>
          </a:xfrm>
        </p:spPr>
        <p:txBody>
          <a:bodyPr/>
          <a:lstStyle/>
          <a:p>
            <a:pPr marL="0" indent="0">
              <a:buNone/>
            </a:pPr>
            <a:r>
              <a:rPr lang="en-US" dirty="0"/>
              <a:t>The price of a product is initially set low to rapidly reach a wide fraction of the market and initiate word of mouth to enlarge market share and exploit economies of scale</a:t>
            </a:r>
          </a:p>
        </p:txBody>
      </p:sp>
      <p:pic>
        <p:nvPicPr>
          <p:cNvPr id="21506" name="Picture 2" descr="Penetration. As price decreases by $1, quantity demanded increases by 100. At 2 dollars, the quantity demanded is 4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2881993"/>
            <a:ext cx="4876800" cy="3771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6891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Advantages of Penetration Pricing</a:t>
            </a:r>
          </a:p>
        </p:txBody>
      </p:sp>
      <p:sp>
        <p:nvSpPr>
          <p:cNvPr id="3" name="Content Placeholder 2"/>
          <p:cNvSpPr>
            <a:spLocks noGrp="1"/>
          </p:cNvSpPr>
          <p:nvPr>
            <p:ph idx="1"/>
          </p:nvPr>
        </p:nvSpPr>
        <p:spPr/>
        <p:txBody>
          <a:bodyPr>
            <a:normAutofit lnSpcReduction="10000"/>
          </a:bodyPr>
          <a:lstStyle/>
          <a:p>
            <a:pPr fontAlgn="base"/>
            <a:r>
              <a:rPr lang="en-US" dirty="0"/>
              <a:t>It can result in fast diffusion and adoption across the product life cycle</a:t>
            </a:r>
          </a:p>
          <a:p>
            <a:pPr fontAlgn="base"/>
            <a:r>
              <a:rPr lang="en-US" dirty="0"/>
              <a:t>It can create goodwill among the Innovators and Early Adopters</a:t>
            </a:r>
          </a:p>
          <a:p>
            <a:pPr fontAlgn="base"/>
            <a:r>
              <a:rPr lang="en-US" dirty="0"/>
              <a:t>It establishes cost-control and cost-reduction pressures from the start, leading to greater efficiency</a:t>
            </a:r>
          </a:p>
          <a:p>
            <a:pPr fontAlgn="base"/>
            <a:r>
              <a:rPr lang="en-US" dirty="0"/>
              <a:t>It discourages the entry of competitors and takes existing competitors by surprise</a:t>
            </a:r>
          </a:p>
          <a:p>
            <a:pPr fontAlgn="base"/>
            <a:r>
              <a:rPr lang="en-US" dirty="0"/>
              <a:t>It can generate high stock turnover throughout the distribution channel, which creates important enthusiasm and support in the channel</a:t>
            </a:r>
          </a:p>
          <a:p>
            <a:endParaRPr lang="en-US" dirty="0"/>
          </a:p>
        </p:txBody>
      </p:sp>
    </p:spTree>
    <p:extLst>
      <p:ext uri="{BB962C8B-B14F-4D97-AF65-F5344CB8AC3E}">
        <p14:creationId xmlns:p14="http://schemas.microsoft.com/office/powerpoint/2010/main" val="3276967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Disadvantages of Penetration Pricing</a:t>
            </a:r>
          </a:p>
        </p:txBody>
      </p:sp>
      <p:sp>
        <p:nvSpPr>
          <p:cNvPr id="3" name="Content Placeholder 2"/>
          <p:cNvSpPr>
            <a:spLocks noGrp="1"/>
          </p:cNvSpPr>
          <p:nvPr>
            <p:ph idx="1"/>
          </p:nvPr>
        </p:nvSpPr>
        <p:spPr/>
        <p:txBody>
          <a:bodyPr/>
          <a:lstStyle/>
          <a:p>
            <a:r>
              <a:rPr lang="en-US" dirty="0"/>
              <a:t>Can create long-term price expectations for the product and image preconceptions for the brand and company that make it difficult to raise prices later</a:t>
            </a:r>
          </a:p>
          <a:p>
            <a:r>
              <a:rPr lang="en-US" dirty="0"/>
              <a:t>low profit margins may not be sustainable long enough for the strategy to be </a:t>
            </a:r>
            <a:r>
              <a:rPr lang="en-US" dirty="0" smtClean="0"/>
              <a:t>effective</a:t>
            </a:r>
            <a:endParaRPr lang="en-US" dirty="0"/>
          </a:p>
        </p:txBody>
      </p:sp>
      <p:pic>
        <p:nvPicPr>
          <p:cNvPr id="22530" name="Picture 2" descr="Three birds on the water. Their butts are stuck up in the air as the birds' heads dive beneath the wa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1049" y="4121834"/>
            <a:ext cx="3901901" cy="2598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1642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Cost-plus Pricing</a:t>
            </a:r>
          </a:p>
        </p:txBody>
      </p:sp>
      <p:sp>
        <p:nvSpPr>
          <p:cNvPr id="3" name="Text Placeholder 2"/>
          <p:cNvSpPr>
            <a:spLocks noGrp="1"/>
          </p:cNvSpPr>
          <p:nvPr>
            <p:ph type="body" idx="1"/>
          </p:nvPr>
        </p:nvSpPr>
        <p:spPr/>
        <p:txBody>
          <a:bodyPr>
            <a:normAutofit lnSpcReduction="10000"/>
          </a:bodyPr>
          <a:lstStyle/>
          <a:p>
            <a:pPr marL="203200" indent="0">
              <a:buNone/>
            </a:pPr>
            <a:r>
              <a:rPr lang="en-US" i="1" dirty="0"/>
              <a:t>Cost-plus pricing</a:t>
            </a:r>
            <a:r>
              <a:rPr lang="en-US" dirty="0"/>
              <a:t>, sometimes called </a:t>
            </a:r>
            <a:r>
              <a:rPr lang="en-US" i="1" dirty="0"/>
              <a:t>gross margin </a:t>
            </a:r>
            <a:r>
              <a:rPr lang="en-US" i="1" dirty="0" smtClean="0"/>
              <a:t>pricing</a:t>
            </a:r>
            <a:endParaRPr lang="en-US" dirty="0"/>
          </a:p>
          <a:p>
            <a:pPr marL="546100" indent="-342900"/>
            <a:r>
              <a:rPr lang="en-US" dirty="0"/>
              <a:t>M</a:t>
            </a:r>
            <a:r>
              <a:rPr lang="en-US" dirty="0" smtClean="0"/>
              <a:t>ost </a:t>
            </a:r>
            <a:r>
              <a:rPr lang="en-US" dirty="0"/>
              <a:t>widely used pricing </a:t>
            </a:r>
            <a:r>
              <a:rPr lang="en-US" dirty="0" smtClean="0"/>
              <a:t>method</a:t>
            </a:r>
          </a:p>
          <a:p>
            <a:pPr marL="546100" indent="-342900"/>
            <a:r>
              <a:rPr lang="en-US" dirty="0" smtClean="0"/>
              <a:t>The </a:t>
            </a:r>
            <a:r>
              <a:rPr lang="en-US" dirty="0"/>
              <a:t>manager selects as a goal a particular gross margin that will produce a desirable profit </a:t>
            </a:r>
            <a:r>
              <a:rPr lang="en-US" dirty="0" smtClean="0"/>
              <a:t>level</a:t>
            </a:r>
          </a:p>
          <a:p>
            <a:pPr marL="546100" indent="-342900"/>
            <a:r>
              <a:rPr lang="en-US" dirty="0" smtClean="0"/>
              <a:t>Gross </a:t>
            </a:r>
            <a:r>
              <a:rPr lang="en-US" dirty="0"/>
              <a:t>margin is the difference between how much the goods cost and the actual price for which it </a:t>
            </a:r>
            <a:r>
              <a:rPr lang="en-US" dirty="0" smtClean="0"/>
              <a:t>sells</a:t>
            </a:r>
          </a:p>
          <a:p>
            <a:pPr marL="546100" indent="-342900"/>
            <a:r>
              <a:rPr lang="en-US" dirty="0" smtClean="0"/>
              <a:t>This </a:t>
            </a:r>
            <a:r>
              <a:rPr lang="en-US" dirty="0"/>
              <a:t>gross margin is designated by a percent of net </a:t>
            </a:r>
            <a:r>
              <a:rPr lang="en-US" dirty="0" smtClean="0"/>
              <a:t>sales</a:t>
            </a:r>
          </a:p>
          <a:p>
            <a:pPr marL="546100" indent="-342900"/>
            <a:r>
              <a:rPr lang="en-US" dirty="0" smtClean="0"/>
              <a:t>The </a:t>
            </a:r>
            <a:r>
              <a:rPr lang="en-US" dirty="0"/>
              <a:t>percent chosen varies among types of </a:t>
            </a:r>
            <a:r>
              <a:rPr lang="en-US" dirty="0" smtClean="0"/>
              <a:t>merchandise</a:t>
            </a:r>
            <a:endParaRPr lang="en-US" dirty="0"/>
          </a:p>
          <a:p>
            <a:pPr marL="203200" indent="0">
              <a:buNone/>
            </a:pPr>
            <a:endParaRPr lang="en-US" dirty="0"/>
          </a:p>
        </p:txBody>
      </p:sp>
    </p:spTree>
    <p:extLst>
      <p:ext uri="{BB962C8B-B14F-4D97-AF65-F5344CB8AC3E}">
        <p14:creationId xmlns:p14="http://schemas.microsoft.com/office/powerpoint/2010/main" val="891727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Markup</a:t>
            </a:r>
          </a:p>
        </p:txBody>
      </p:sp>
      <p:sp>
        <p:nvSpPr>
          <p:cNvPr id="3" name="Text Placeholder 2"/>
          <p:cNvSpPr>
            <a:spLocks noGrp="1"/>
          </p:cNvSpPr>
          <p:nvPr>
            <p:ph idx="1"/>
          </p:nvPr>
        </p:nvSpPr>
        <p:spPr/>
        <p:txBody>
          <a:bodyPr/>
          <a:lstStyle/>
          <a:p>
            <a:pPr marL="203200" indent="0">
              <a:buNone/>
            </a:pPr>
            <a:r>
              <a:rPr lang="en-US" dirty="0"/>
              <a:t>When middlemen use the term </a:t>
            </a:r>
            <a:r>
              <a:rPr lang="en-US" i="1" dirty="0"/>
              <a:t>markup</a:t>
            </a:r>
            <a:r>
              <a:rPr lang="en-US" dirty="0"/>
              <a:t>, they are referring to the difference between the average cost and price of all merchandise in stock, for a particular department, or for an individual </a:t>
            </a:r>
            <a:r>
              <a:rPr lang="en-US" dirty="0" smtClean="0"/>
              <a:t>item</a:t>
            </a:r>
            <a:endParaRPr lang="en-US" dirty="0"/>
          </a:p>
          <a:p>
            <a:pPr marL="203200" indent="0">
              <a:buNone/>
            </a:pPr>
            <a:endParaRPr lang="en-US" dirty="0"/>
          </a:p>
        </p:txBody>
      </p:sp>
      <p:pic>
        <p:nvPicPr>
          <p:cNvPr id="12290" name="Picture 2" descr="A basket of mangoes at the supermarket. A sign reads mango $2, wholesale $1.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898" y="3383938"/>
            <a:ext cx="4988060" cy="3327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814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Customers View Price</a:t>
            </a:r>
          </a:p>
        </p:txBody>
      </p:sp>
      <p:pic>
        <p:nvPicPr>
          <p:cNvPr id="17410" name="Picture 2" descr="Price-Value Equation: Value equals Perceived Benefits minus Perceived Cos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600556"/>
            <a:ext cx="9143999" cy="2053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68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Discounting Strategies</a:t>
            </a:r>
          </a:p>
        </p:txBody>
      </p:sp>
      <p:sp>
        <p:nvSpPr>
          <p:cNvPr id="3" name="Text Placeholder 2"/>
          <p:cNvSpPr>
            <a:spLocks noGrp="1"/>
          </p:cNvSpPr>
          <p:nvPr>
            <p:ph type="body" idx="1"/>
          </p:nvPr>
        </p:nvSpPr>
        <p:spPr/>
        <p:txBody>
          <a:bodyPr numCol="2"/>
          <a:lstStyle/>
          <a:p>
            <a:r>
              <a:rPr lang="en-US" dirty="0"/>
              <a:t>Quantity discounts</a:t>
            </a:r>
          </a:p>
          <a:p>
            <a:r>
              <a:rPr lang="en-US" dirty="0"/>
              <a:t>Seasonal discounts </a:t>
            </a:r>
          </a:p>
          <a:p>
            <a:r>
              <a:rPr lang="en-US" dirty="0"/>
              <a:t>Cash discounts </a:t>
            </a:r>
          </a:p>
          <a:p>
            <a:r>
              <a:rPr lang="en-US" dirty="0"/>
              <a:t>Trade discounts (given to middlemen</a:t>
            </a:r>
            <a:r>
              <a:rPr lang="en-US" dirty="0" smtClean="0"/>
              <a:t>)</a:t>
            </a:r>
          </a:p>
          <a:p>
            <a:endParaRPr lang="en-US" dirty="0"/>
          </a:p>
          <a:p>
            <a:endParaRPr lang="en-US" dirty="0" smtClean="0"/>
          </a:p>
          <a:p>
            <a:endParaRPr lang="en-US" dirty="0"/>
          </a:p>
          <a:p>
            <a:endParaRPr lang="en-US" dirty="0" smtClean="0"/>
          </a:p>
          <a:p>
            <a:endParaRPr lang="en-US" dirty="0"/>
          </a:p>
          <a:p>
            <a:r>
              <a:rPr lang="en-US" dirty="0"/>
              <a:t>Personal allowances (rewards to salespeople)</a:t>
            </a:r>
          </a:p>
          <a:p>
            <a:r>
              <a:rPr lang="en-US" dirty="0"/>
              <a:t>Trade-in allowances (cars)</a:t>
            </a:r>
          </a:p>
          <a:p>
            <a:r>
              <a:rPr lang="en-US" dirty="0"/>
              <a:t>Price bundling (cable package)</a:t>
            </a:r>
          </a:p>
        </p:txBody>
      </p:sp>
      <p:pic>
        <p:nvPicPr>
          <p:cNvPr id="13314" name="Picture 2" descr="A stack of colorful rolled-up carpe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7323" y="4093698"/>
            <a:ext cx="3329353" cy="2497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87822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Price Elasticity</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rmAutofit/>
              </a:bodyPr>
              <a:lstStyle/>
              <a:p>
                <a:pPr marL="0" indent="0" fontAlgn="base">
                  <a:buNone/>
                </a:pPr>
                <a:r>
                  <a:rPr lang="en-US" dirty="0" smtClean="0"/>
                  <a:t>Price elasticity measures the responsiveness of quantity demanded to a change in the product price</a:t>
                </a:r>
              </a:p>
              <a:p>
                <a:pPr marL="0" indent="0" fontAlgn="base">
                  <a:buNone/>
                </a:pPr>
                <a:endParaRPr lang="en-US" b="0" i="1" dirty="0" smtClean="0">
                  <a:latin typeface="Cambria Math" charset="0"/>
                  <a:ea typeface="Cambria Math" charset="0"/>
                  <a:cs typeface="Cambria Math" charset="0"/>
                </a:endParaRPr>
              </a:p>
              <a:p>
                <a:pPr marL="0" indent="0" fontAlgn="base">
                  <a:buNone/>
                </a:pPr>
                <a14:m>
                  <m:oMathPara xmlns:m="http://schemas.openxmlformats.org/officeDocument/2006/math">
                    <m:oMathParaPr>
                      <m:jc m:val="centerGroup"/>
                    </m:oMathParaPr>
                    <m:oMath xmlns:m="http://schemas.openxmlformats.org/officeDocument/2006/math">
                      <m:r>
                        <a:rPr lang="en-US" b="0" i="1" smtClean="0">
                          <a:latin typeface="Cambria Math" charset="0"/>
                          <a:ea typeface="Cambria Math" charset="0"/>
                          <a:cs typeface="Cambria Math" charset="0"/>
                        </a:rPr>
                        <m:t>𝑝𝑟𝑖𝑐𝑒</m:t>
                      </m:r>
                      <m:r>
                        <a:rPr lang="en-US" b="0" i="1" smtClean="0">
                          <a:latin typeface="Cambria Math" charset="0"/>
                          <a:ea typeface="Cambria Math" charset="0"/>
                          <a:cs typeface="Cambria Math" charset="0"/>
                        </a:rPr>
                        <m:t> </m:t>
                      </m:r>
                      <m:r>
                        <a:rPr lang="en-US" b="0" i="1" smtClean="0">
                          <a:latin typeface="Cambria Math" charset="0"/>
                          <a:ea typeface="Cambria Math" charset="0"/>
                          <a:cs typeface="Cambria Math" charset="0"/>
                        </a:rPr>
                        <m:t>𝑒𝑙𝑎𝑠𝑡𝑖𝑐𝑖𝑡𝑦</m:t>
                      </m:r>
                      <m:r>
                        <a:rPr lang="en-US" b="0" i="1" smtClean="0">
                          <a:latin typeface="Cambria Math" charset="0"/>
                          <a:ea typeface="Cambria Math" charset="0"/>
                          <a:cs typeface="Cambria Math" charset="0"/>
                        </a:rPr>
                        <m:t>= </m:t>
                      </m:r>
                      <m:f>
                        <m:fPr>
                          <m:ctrlPr>
                            <a:rPr lang="mr-IN" b="0" i="1" smtClean="0">
                              <a:latin typeface="Cambria Math" charset="0"/>
                              <a:ea typeface="Cambria Math" charset="0"/>
                              <a:cs typeface="Cambria Math" charset="0"/>
                            </a:rPr>
                          </m:ctrlPr>
                        </m:fPr>
                        <m:num>
                          <m:r>
                            <a:rPr lang="en-US" b="0" i="1" smtClean="0">
                              <a:latin typeface="Cambria Math" charset="0"/>
                              <a:ea typeface="Cambria Math" charset="0"/>
                              <a:cs typeface="Cambria Math" charset="0"/>
                            </a:rPr>
                            <m:t>% </m:t>
                          </m:r>
                          <m:r>
                            <a:rPr lang="en-US" b="0" i="1" smtClean="0">
                              <a:latin typeface="Cambria Math" charset="0"/>
                              <a:ea typeface="Cambria Math" charset="0"/>
                              <a:cs typeface="Cambria Math" charset="0"/>
                            </a:rPr>
                            <m:t>𝑐h𝑎𝑛𝑔𝑒</m:t>
                          </m:r>
                          <m:r>
                            <a:rPr lang="en-US" b="0" i="1" smtClean="0">
                              <a:latin typeface="Cambria Math" charset="0"/>
                              <a:ea typeface="Cambria Math" charset="0"/>
                              <a:cs typeface="Cambria Math" charset="0"/>
                            </a:rPr>
                            <m:t> </m:t>
                          </m:r>
                          <m:r>
                            <a:rPr lang="en-US" b="0" i="1" smtClean="0">
                              <a:latin typeface="Cambria Math" charset="0"/>
                              <a:ea typeface="Cambria Math" charset="0"/>
                              <a:cs typeface="Cambria Math" charset="0"/>
                            </a:rPr>
                            <m:t>𝑖𝑛</m:t>
                          </m:r>
                          <m:r>
                            <a:rPr lang="en-US" b="0" i="1" smtClean="0">
                              <a:latin typeface="Cambria Math" charset="0"/>
                              <a:ea typeface="Cambria Math" charset="0"/>
                              <a:cs typeface="Cambria Math" charset="0"/>
                            </a:rPr>
                            <m:t> </m:t>
                          </m:r>
                          <m:r>
                            <a:rPr lang="en-US" b="0" i="1" smtClean="0">
                              <a:latin typeface="Cambria Math" charset="0"/>
                              <a:ea typeface="Cambria Math" charset="0"/>
                              <a:cs typeface="Cambria Math" charset="0"/>
                            </a:rPr>
                            <m:t>𝑞𝑢𝑎𝑛𝑡𝑖𝑡𝑦</m:t>
                          </m:r>
                        </m:num>
                        <m:den>
                          <m:r>
                            <a:rPr lang="en-US" b="0" i="1" smtClean="0">
                              <a:latin typeface="Cambria Math" charset="0"/>
                              <a:ea typeface="Cambria Math" charset="0"/>
                              <a:cs typeface="Cambria Math" charset="0"/>
                            </a:rPr>
                            <m:t>% </m:t>
                          </m:r>
                          <m:r>
                            <a:rPr lang="en-US" b="0" i="1" smtClean="0">
                              <a:latin typeface="Cambria Math" charset="0"/>
                              <a:ea typeface="Cambria Math" charset="0"/>
                              <a:cs typeface="Cambria Math" charset="0"/>
                            </a:rPr>
                            <m:t>𝑐h𝑎𝑛𝑔𝑒</m:t>
                          </m:r>
                          <m:r>
                            <a:rPr lang="en-US" b="0" i="1" smtClean="0">
                              <a:latin typeface="Cambria Math" charset="0"/>
                              <a:ea typeface="Cambria Math" charset="0"/>
                              <a:cs typeface="Cambria Math" charset="0"/>
                            </a:rPr>
                            <m:t> </m:t>
                          </m:r>
                          <m:r>
                            <a:rPr lang="en-US" b="0" i="1" smtClean="0">
                              <a:latin typeface="Cambria Math" charset="0"/>
                              <a:ea typeface="Cambria Math" charset="0"/>
                              <a:cs typeface="Cambria Math" charset="0"/>
                            </a:rPr>
                            <m:t>𝑖𝑛</m:t>
                          </m:r>
                          <m:r>
                            <a:rPr lang="en-US" b="0" i="1" smtClean="0">
                              <a:latin typeface="Cambria Math" charset="0"/>
                              <a:ea typeface="Cambria Math" charset="0"/>
                              <a:cs typeface="Cambria Math" charset="0"/>
                            </a:rPr>
                            <m:t> </m:t>
                          </m:r>
                          <m:r>
                            <a:rPr lang="en-US" b="0" i="1" smtClean="0">
                              <a:latin typeface="Cambria Math" charset="0"/>
                              <a:ea typeface="Cambria Math" charset="0"/>
                              <a:cs typeface="Cambria Math" charset="0"/>
                            </a:rPr>
                            <m:t>𝑝𝑟𝑖𝑐𝑒</m:t>
                          </m:r>
                        </m:den>
                      </m:f>
                    </m:oMath>
                  </m:oMathPara>
                </a14:m>
                <a:endParaRPr lang="en-US" dirty="0"/>
              </a:p>
              <a:p>
                <a:pPr fontAlgn="base"/>
                <a:r>
                  <a:rPr lang="en-US" dirty="0"/>
                  <a:t>When the absolute value of the price elasticity is &gt;1, the price is elastic</a:t>
                </a:r>
              </a:p>
              <a:p>
                <a:pPr fontAlgn="base"/>
                <a:r>
                  <a:rPr lang="en-US" dirty="0"/>
                  <a:t>When the absolute value of the price elasticity is &lt;1, the price is inelastic</a:t>
                </a:r>
              </a:p>
              <a:p>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159" t="-1120"/>
                </a:stretch>
              </a:blipFill>
            </p:spPr>
            <p:txBody>
              <a:bodyPr/>
              <a:lstStyle/>
              <a:p>
                <a:r>
                  <a:rPr lang="en-US">
                    <a:noFill/>
                  </a:rPr>
                  <a:t> </a:t>
                </a:r>
              </a:p>
            </p:txBody>
          </p:sp>
        </mc:Fallback>
      </mc:AlternateContent>
    </p:spTree>
    <p:extLst>
      <p:ext uri="{BB962C8B-B14F-4D97-AF65-F5344CB8AC3E}">
        <p14:creationId xmlns:p14="http://schemas.microsoft.com/office/powerpoint/2010/main" val="7651131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Determines Price Elasticity</a:t>
            </a:r>
          </a:p>
        </p:txBody>
      </p:sp>
      <p:sp>
        <p:nvSpPr>
          <p:cNvPr id="3" name="Content Placeholder 2"/>
          <p:cNvSpPr>
            <a:spLocks noGrp="1"/>
          </p:cNvSpPr>
          <p:nvPr>
            <p:ph idx="1"/>
          </p:nvPr>
        </p:nvSpPr>
        <p:spPr/>
        <p:txBody>
          <a:bodyPr>
            <a:normAutofit/>
          </a:bodyPr>
          <a:lstStyle/>
          <a:p>
            <a:pPr fontAlgn="base"/>
            <a:r>
              <a:rPr lang="en-US" dirty="0" smtClean="0"/>
              <a:t>Substitutes</a:t>
            </a:r>
          </a:p>
          <a:p>
            <a:pPr fontAlgn="base"/>
            <a:r>
              <a:rPr lang="en-US" dirty="0" smtClean="0"/>
              <a:t>Absolute price</a:t>
            </a:r>
            <a:endParaRPr lang="en-US" dirty="0"/>
          </a:p>
          <a:p>
            <a:pPr fontAlgn="base"/>
            <a:r>
              <a:rPr lang="en-US" dirty="0" smtClean="0"/>
              <a:t>Importance </a:t>
            </a:r>
            <a:r>
              <a:rPr lang="en-US" dirty="0"/>
              <a:t>of </a:t>
            </a:r>
            <a:r>
              <a:rPr lang="en-US" dirty="0" smtClean="0"/>
              <a:t>use</a:t>
            </a:r>
          </a:p>
          <a:p>
            <a:pPr fontAlgn="base"/>
            <a:r>
              <a:rPr lang="en-US" dirty="0" smtClean="0"/>
              <a:t>Competitive dynamics</a:t>
            </a:r>
            <a:endParaRPr lang="en-US" dirty="0"/>
          </a:p>
        </p:txBody>
      </p:sp>
    </p:spTree>
    <p:extLst>
      <p:ext uri="{BB962C8B-B14F-4D97-AF65-F5344CB8AC3E}">
        <p14:creationId xmlns:p14="http://schemas.microsoft.com/office/powerpoint/2010/main" val="10620847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8"/>
            <a:ext cx="4171950" cy="1325563"/>
          </a:xfrm>
        </p:spPr>
        <p:txBody>
          <a:bodyPr/>
          <a:lstStyle/>
          <a:p>
            <a:r>
              <a:rPr lang="en-US" dirty="0"/>
              <a:t>Competitive Bidding</a:t>
            </a:r>
          </a:p>
        </p:txBody>
      </p:sp>
      <p:sp>
        <p:nvSpPr>
          <p:cNvPr id="3" name="Content Placeholder 2"/>
          <p:cNvSpPr>
            <a:spLocks noGrp="1"/>
          </p:cNvSpPr>
          <p:nvPr>
            <p:ph idx="1"/>
          </p:nvPr>
        </p:nvSpPr>
        <p:spPr>
          <a:xfrm>
            <a:off x="628650" y="1825625"/>
            <a:ext cx="4681537" cy="4351338"/>
          </a:xfrm>
        </p:spPr>
        <p:txBody>
          <a:bodyPr>
            <a:normAutofit lnSpcReduction="10000"/>
          </a:bodyPr>
          <a:lstStyle/>
          <a:p>
            <a:pPr marL="0" indent="0">
              <a:buNone/>
            </a:pPr>
            <a:r>
              <a:rPr lang="en-US" dirty="0"/>
              <a:t>A competitive bid is a procurement process in which bids from competing suppliers are </a:t>
            </a:r>
            <a:r>
              <a:rPr lang="en-US" dirty="0" smtClean="0"/>
              <a:t>solicited</a:t>
            </a:r>
          </a:p>
          <a:p>
            <a:r>
              <a:rPr lang="en-US" dirty="0" smtClean="0"/>
              <a:t>Advertises </a:t>
            </a:r>
            <a:r>
              <a:rPr lang="en-US" dirty="0"/>
              <a:t>the requirements and specifications of solutions and invites suppliers to provide a proposal about how they will meet the need and at what price. </a:t>
            </a:r>
          </a:p>
          <a:p>
            <a:r>
              <a:rPr lang="en-US" dirty="0"/>
              <a:t>opportunity to tailor pricing for a specific customer’s needs</a:t>
            </a:r>
          </a:p>
        </p:txBody>
      </p:sp>
      <p:pic>
        <p:nvPicPr>
          <p:cNvPr id="23554" name="Picture 2" descr="Stages of Organizational Buying. Problem recognition, need description, product specification, supplier search, proposal solicitation, supplier selection, order-routine specification, performance revi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0187" y="0"/>
            <a:ext cx="38338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5536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Don’t Compete on Price Alone</a:t>
            </a:r>
          </a:p>
        </p:txBody>
      </p:sp>
      <p:sp>
        <p:nvSpPr>
          <p:cNvPr id="3" name="Content Placeholder 2"/>
          <p:cNvSpPr>
            <a:spLocks noGrp="1"/>
          </p:cNvSpPr>
          <p:nvPr>
            <p:ph idx="1"/>
          </p:nvPr>
        </p:nvSpPr>
        <p:spPr/>
        <p:txBody>
          <a:bodyPr>
            <a:normAutofit/>
          </a:bodyPr>
          <a:lstStyle/>
          <a:p>
            <a:pPr fontAlgn="base"/>
            <a:r>
              <a:rPr lang="en-US" dirty="0"/>
              <a:t>Price is not a sustainable competitive advantage</a:t>
            </a:r>
          </a:p>
          <a:p>
            <a:pPr fontAlgn="base"/>
            <a:r>
              <a:rPr lang="en-US" dirty="0"/>
              <a:t>Low prices can jeopardize a company’s ability to profitably deliver sustained value</a:t>
            </a:r>
          </a:p>
        </p:txBody>
      </p:sp>
      <p:pic>
        <p:nvPicPr>
          <p:cNvPr id="24578" name="Picture 2" descr="Five men wearing identical hats, shirts, and shorts. They are each flying identical ki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3887" y="3429000"/>
            <a:ext cx="4756225" cy="3028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87187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Practice Question</a:t>
            </a:r>
          </a:p>
        </p:txBody>
      </p:sp>
      <p:sp>
        <p:nvSpPr>
          <p:cNvPr id="3" name="Content Placeholder 2"/>
          <p:cNvSpPr>
            <a:spLocks noGrp="1"/>
          </p:cNvSpPr>
          <p:nvPr>
            <p:ph idx="1"/>
          </p:nvPr>
        </p:nvSpPr>
        <p:spPr/>
        <p:txBody>
          <a:bodyPr/>
          <a:lstStyle/>
          <a:p>
            <a:pPr marL="0" indent="0">
              <a:buNone/>
            </a:pPr>
            <a:r>
              <a:rPr lang="en-US" dirty="0"/>
              <a:t>Compare and contrast price skimming and penetration </a:t>
            </a:r>
            <a:r>
              <a:rPr lang="en-US" dirty="0" smtClean="0"/>
              <a:t>pricing</a:t>
            </a:r>
            <a:endParaRPr lang="en-US" dirty="0"/>
          </a:p>
        </p:txBody>
      </p:sp>
    </p:spTree>
    <p:extLst>
      <p:ext uri="{BB962C8B-B14F-4D97-AF65-F5344CB8AC3E}">
        <p14:creationId xmlns:p14="http://schemas.microsoft.com/office/powerpoint/2010/main" val="7902718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Quick Review</a:t>
            </a:r>
          </a:p>
        </p:txBody>
      </p:sp>
      <p:sp>
        <p:nvSpPr>
          <p:cNvPr id="3" name="Content Placeholder 2"/>
          <p:cNvSpPr>
            <a:spLocks noGrp="1"/>
          </p:cNvSpPr>
          <p:nvPr>
            <p:ph idx="1"/>
          </p:nvPr>
        </p:nvSpPr>
        <p:spPr/>
        <p:txBody>
          <a:bodyPr/>
          <a:lstStyle/>
          <a:p>
            <a:pPr fontAlgn="base"/>
            <a:r>
              <a:rPr lang="en-US" dirty="0"/>
              <a:t>How does price affect the value of the organization’s products or services?</a:t>
            </a:r>
          </a:p>
          <a:p>
            <a:pPr fontAlgn="base"/>
            <a:r>
              <a:rPr lang="en-US" dirty="0"/>
              <a:t>What are the primary factors to consider in pricing?</a:t>
            </a:r>
          </a:p>
          <a:p>
            <a:pPr fontAlgn="base"/>
            <a:r>
              <a:rPr lang="en-US" dirty="0"/>
              <a:t>Compare common pricing strategies.</a:t>
            </a:r>
          </a:p>
          <a:p>
            <a:pPr fontAlgn="base"/>
            <a:r>
              <a:rPr lang="en-US" dirty="0"/>
              <a:t>What is price elasticity and how can it be used to set price?</a:t>
            </a:r>
          </a:p>
          <a:p>
            <a:pPr fontAlgn="base"/>
            <a:r>
              <a:rPr lang="en-US" dirty="0"/>
              <a:t>What is competitive bidding and how is it used for B2B pricing?</a:t>
            </a:r>
          </a:p>
        </p:txBody>
      </p:sp>
    </p:spTree>
    <p:extLst>
      <p:ext uri="{BB962C8B-B14F-4D97-AF65-F5344CB8AC3E}">
        <p14:creationId xmlns:p14="http://schemas.microsoft.com/office/powerpoint/2010/main" val="583856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8"/>
            <a:ext cx="4171950" cy="1325563"/>
          </a:xfrm>
        </p:spPr>
        <p:txBody>
          <a:bodyPr/>
          <a:lstStyle/>
          <a:p>
            <a:r>
              <a:rPr lang="en-US" dirty="0"/>
              <a:t>Psychology of Price</a:t>
            </a:r>
          </a:p>
        </p:txBody>
      </p:sp>
      <p:sp>
        <p:nvSpPr>
          <p:cNvPr id="3" name="Content Placeholder 2"/>
          <p:cNvSpPr>
            <a:spLocks noGrp="1"/>
          </p:cNvSpPr>
          <p:nvPr>
            <p:ph idx="1"/>
          </p:nvPr>
        </p:nvSpPr>
        <p:spPr>
          <a:xfrm>
            <a:off x="628650" y="2122714"/>
            <a:ext cx="4171950" cy="4054249"/>
          </a:xfrm>
        </p:spPr>
        <p:txBody>
          <a:bodyPr/>
          <a:lstStyle/>
          <a:p>
            <a:r>
              <a:rPr lang="en-US" dirty="0"/>
              <a:t>Customers are more likely to buy products whose price points end in the number nine</a:t>
            </a:r>
          </a:p>
          <a:p>
            <a:r>
              <a:rPr lang="en-US" dirty="0"/>
              <a:t>Anchoring can change customer perceptions of price</a:t>
            </a:r>
          </a:p>
          <a:p>
            <a:endParaRPr lang="en-US" dirty="0"/>
          </a:p>
        </p:txBody>
      </p:sp>
      <p:pic>
        <p:nvPicPr>
          <p:cNvPr id="15362" name="Picture 2" descr="Nine photos of the number nine presented in three rows of three. Each nine is graphically uniq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2387" y="0"/>
            <a:ext cx="40116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7652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Pricing Strategies</a:t>
            </a:r>
          </a:p>
        </p:txBody>
      </p:sp>
      <p:sp>
        <p:nvSpPr>
          <p:cNvPr id="3" name="Text Placeholder 2"/>
          <p:cNvSpPr>
            <a:spLocks noGrp="1"/>
          </p:cNvSpPr>
          <p:nvPr>
            <p:ph type="body" idx="1"/>
          </p:nvPr>
        </p:nvSpPr>
        <p:spPr>
          <a:xfrm>
            <a:off x="457200" y="1600200"/>
            <a:ext cx="4279530" cy="4525963"/>
          </a:xfrm>
        </p:spPr>
        <p:txBody>
          <a:bodyPr/>
          <a:lstStyle/>
          <a:p>
            <a:pPr marL="660400" indent="-457200" fontAlgn="base">
              <a:buFont typeface="+mj-lt"/>
              <a:buAutoNum type="arabicPeriod"/>
            </a:pPr>
            <a:r>
              <a:rPr lang="en-US" dirty="0"/>
              <a:t>P</a:t>
            </a:r>
            <a:r>
              <a:rPr lang="en-US" dirty="0" smtClean="0"/>
              <a:t>rofit-oriented pricing</a:t>
            </a:r>
          </a:p>
          <a:p>
            <a:pPr marL="660400" indent="-457200" fontAlgn="base">
              <a:buFont typeface="+mj-lt"/>
              <a:buAutoNum type="arabicPeriod"/>
            </a:pPr>
            <a:r>
              <a:rPr lang="en-US" dirty="0"/>
              <a:t>C</a:t>
            </a:r>
            <a:r>
              <a:rPr lang="en-US" dirty="0" smtClean="0"/>
              <a:t>ompetitor-oriented pricing</a:t>
            </a:r>
          </a:p>
          <a:p>
            <a:pPr marL="660400" indent="-457200" fontAlgn="base">
              <a:buFont typeface="+mj-lt"/>
              <a:buAutoNum type="arabicPeriod"/>
            </a:pPr>
            <a:r>
              <a:rPr lang="en-US" dirty="0"/>
              <a:t>C</a:t>
            </a:r>
            <a:r>
              <a:rPr lang="en-US" dirty="0" smtClean="0"/>
              <a:t>ustomer-oriented </a:t>
            </a:r>
            <a:r>
              <a:rPr lang="en-US" dirty="0"/>
              <a:t>pricing</a:t>
            </a:r>
          </a:p>
        </p:txBody>
      </p:sp>
      <p:pic>
        <p:nvPicPr>
          <p:cNvPr id="11266" name="Picture 2" descr="The words Best Price in gold typ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4600" y="1417637"/>
            <a:ext cx="4172200" cy="4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823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Profit Oriented Pricing</a:t>
            </a:r>
            <a:endParaRPr lang="en-US" dirty="0"/>
          </a:p>
        </p:txBody>
      </p:sp>
      <p:sp>
        <p:nvSpPr>
          <p:cNvPr id="3" name="Text Placeholder 2"/>
          <p:cNvSpPr>
            <a:spLocks noGrp="1"/>
          </p:cNvSpPr>
          <p:nvPr>
            <p:ph type="body" idx="1"/>
          </p:nvPr>
        </p:nvSpPr>
        <p:spPr/>
        <p:txBody>
          <a:bodyPr>
            <a:noAutofit/>
          </a:bodyPr>
          <a:lstStyle/>
          <a:p>
            <a:pPr fontAlgn="base"/>
            <a:r>
              <a:rPr lang="en-US" dirty="0" smtClean="0"/>
              <a:t>Focus on finances of business and product</a:t>
            </a:r>
          </a:p>
          <a:p>
            <a:pPr marL="203200" indent="0" algn="ctr" fontAlgn="base">
              <a:buNone/>
            </a:pPr>
            <a:r>
              <a:rPr lang="en-US" dirty="0" smtClean="0"/>
              <a:t>profit = revenue - price</a:t>
            </a:r>
          </a:p>
          <a:p>
            <a:pPr fontAlgn="base"/>
            <a:r>
              <a:rPr lang="en-US" dirty="0" smtClean="0"/>
              <a:t>Price per </a:t>
            </a:r>
            <a:r>
              <a:rPr lang="en-US" dirty="0"/>
              <a:t>product is set higher than the total cost of producing and selling </a:t>
            </a:r>
            <a:r>
              <a:rPr lang="en-US" dirty="0" smtClean="0"/>
              <a:t>cost </a:t>
            </a:r>
          </a:p>
          <a:p>
            <a:pPr fontAlgn="base"/>
            <a:r>
              <a:rPr lang="en-US" dirty="0" smtClean="0"/>
              <a:t>Ensures company </a:t>
            </a:r>
            <a:r>
              <a:rPr lang="en-US" dirty="0"/>
              <a:t>makes a profit on each </a:t>
            </a:r>
            <a:r>
              <a:rPr lang="en-US" dirty="0" smtClean="0"/>
              <a:t>sale</a:t>
            </a:r>
          </a:p>
          <a:p>
            <a:pPr marL="203200" indent="0" fontAlgn="base">
              <a:buNone/>
            </a:pPr>
            <a:endParaRPr lang="en-US" dirty="0" smtClean="0"/>
          </a:p>
          <a:p>
            <a:pPr marL="12700" indent="0" fontAlgn="base">
              <a:buNone/>
            </a:pPr>
            <a:r>
              <a:rPr lang="en-US" dirty="0" smtClean="0"/>
              <a:t>Risks</a:t>
            </a:r>
          </a:p>
          <a:p>
            <a:pPr fontAlgn="base"/>
            <a:r>
              <a:rPr lang="en-US" dirty="0" smtClean="0"/>
              <a:t>Customers don’t care about a company’s costs</a:t>
            </a:r>
          </a:p>
          <a:p>
            <a:pPr fontAlgn="base"/>
            <a:r>
              <a:rPr lang="en-US" dirty="0" smtClean="0"/>
              <a:t>Competitors can undercut pricing</a:t>
            </a:r>
          </a:p>
          <a:p>
            <a:pPr fontAlgn="base"/>
            <a:r>
              <a:rPr lang="en-US" dirty="0" smtClean="0"/>
              <a:t>Limits pricing </a:t>
            </a:r>
            <a:r>
              <a:rPr lang="en-US" dirty="0" err="1" smtClean="0"/>
              <a:t>flexiblity</a:t>
            </a:r>
            <a:endParaRPr lang="en-US" dirty="0" smtClean="0"/>
          </a:p>
          <a:p>
            <a:pPr fontAlgn="base"/>
            <a:endParaRPr lang="en-US" dirty="0" smtClean="0"/>
          </a:p>
        </p:txBody>
      </p:sp>
    </p:spTree>
    <p:extLst>
      <p:ext uri="{BB962C8B-B14F-4D97-AF65-F5344CB8AC3E}">
        <p14:creationId xmlns:p14="http://schemas.microsoft.com/office/powerpoint/2010/main" val="1311689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Van </a:t>
            </a:r>
            <a:r>
              <a:rPr lang="en-US" dirty="0" err="1"/>
              <a:t>Westendorp</a:t>
            </a:r>
            <a:r>
              <a:rPr lang="en-US" dirty="0"/>
              <a:t> Price</a:t>
            </a:r>
            <a:r>
              <a:rPr lang="en-US" baseline="0" dirty="0"/>
              <a:t> S</a:t>
            </a:r>
            <a:r>
              <a:rPr lang="en-US" dirty="0"/>
              <a:t>ensitivity Questions</a:t>
            </a:r>
          </a:p>
        </p:txBody>
      </p:sp>
      <p:sp>
        <p:nvSpPr>
          <p:cNvPr id="3" name="Text Placeholder 2"/>
          <p:cNvSpPr>
            <a:spLocks noGrp="1"/>
          </p:cNvSpPr>
          <p:nvPr>
            <p:ph type="body" idx="1"/>
          </p:nvPr>
        </p:nvSpPr>
        <p:spPr/>
        <p:txBody>
          <a:bodyPr>
            <a:normAutofit fontScale="92500" lnSpcReduction="20000"/>
          </a:bodyPr>
          <a:lstStyle/>
          <a:p>
            <a:pPr marL="660400" indent="-457200" fontAlgn="base">
              <a:buFont typeface="+mj-lt"/>
              <a:buAutoNum type="arabicPeriod"/>
            </a:pPr>
            <a:r>
              <a:rPr lang="en-US" dirty="0"/>
              <a:t>At what price would you consider the product to be so expensive that you would not consider buying it? (Too expensive)</a:t>
            </a:r>
          </a:p>
          <a:p>
            <a:pPr marL="660400" indent="-457200" fontAlgn="base">
              <a:buFont typeface="+mj-lt"/>
              <a:buAutoNum type="arabicPeriod"/>
            </a:pPr>
            <a:r>
              <a:rPr lang="en-US" dirty="0"/>
              <a:t>At what price would you consider the product to be priced so low that you would feel the quality couldn’t be very good? (Too cheap)</a:t>
            </a:r>
          </a:p>
          <a:p>
            <a:pPr marL="660400" indent="-457200" fontAlgn="base">
              <a:buFont typeface="+mj-lt"/>
              <a:buAutoNum type="arabicPeriod"/>
            </a:pPr>
            <a:r>
              <a:rPr lang="en-US" dirty="0"/>
              <a:t>At what price would you consider the product starting to get expensive, such that it’s not out of the question, but you would have to give some thought to buying it? (Expensive/High Side)</a:t>
            </a:r>
          </a:p>
          <a:p>
            <a:pPr marL="660400" indent="-457200" fontAlgn="base">
              <a:buFont typeface="+mj-lt"/>
              <a:buAutoNum type="arabicPeriod"/>
            </a:pPr>
            <a:r>
              <a:rPr lang="en-US" dirty="0"/>
              <a:t>At what price would you consider the product to be a bargain—a great buy for the money? (Cheap/Good Value)</a:t>
            </a:r>
          </a:p>
          <a:p>
            <a:pPr marL="203200" indent="0">
              <a:buNone/>
            </a:pPr>
            <a:endParaRPr lang="en-US" dirty="0"/>
          </a:p>
        </p:txBody>
      </p:sp>
    </p:spTree>
    <p:extLst>
      <p:ext uri="{BB962C8B-B14F-4D97-AF65-F5344CB8AC3E}">
        <p14:creationId xmlns:p14="http://schemas.microsoft.com/office/powerpoint/2010/main" val="2722090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Van </a:t>
            </a:r>
            <a:r>
              <a:rPr lang="en-US" dirty="0" err="1"/>
              <a:t>Westendorp</a:t>
            </a:r>
            <a:r>
              <a:rPr lang="en-US" dirty="0"/>
              <a:t> Price Sensitivity Meter</a:t>
            </a:r>
          </a:p>
        </p:txBody>
      </p:sp>
      <p:pic>
        <p:nvPicPr>
          <p:cNvPr id="16386" name="Picture 2" descr="Van Westendorp Price Sensitivity Meter chart. The acceptable price range is $500 to $1200. The too-cheap line starts at 100% and decreases sharply as price increases. The cheap line starts at 100% and decreases as price increases. The not-expensive line starts at 100% and gradually decreases as price increases. The not-cheap line starts at 0% and sharply increases as price increases. The expensive line starts at 0% and increases as price increases. The too expensive line starts at 0% and gradually increases as price increases. The point where the too-cheap line and the not-cheap line intersect is the bottom value of the acceptable price range (in this case, $500). The point where the not-expensive line and the too-expensive line cross is the high point of the acceptable price range (in this case $1200). The point where the expensive line and the cheap line cross is the indifference price point. The point where the too-cheap and too-expensive lines cross is $700 per person."/>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9459" y="0"/>
            <a:ext cx="922345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030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Pricing Strategies</a:t>
            </a:r>
          </a:p>
        </p:txBody>
      </p:sp>
      <p:sp>
        <p:nvSpPr>
          <p:cNvPr id="3" name="Text Placeholder 2"/>
          <p:cNvSpPr>
            <a:spLocks noGrp="1"/>
          </p:cNvSpPr>
          <p:nvPr>
            <p:ph type="body" idx="1"/>
          </p:nvPr>
        </p:nvSpPr>
        <p:spPr/>
        <p:txBody>
          <a:bodyPr/>
          <a:lstStyle/>
          <a:p>
            <a:pPr fontAlgn="base"/>
            <a:r>
              <a:rPr lang="en-US" dirty="0"/>
              <a:t>Profit objective: For example, “Increase net profit in 2016 by 5 percent”</a:t>
            </a:r>
          </a:p>
          <a:p>
            <a:pPr fontAlgn="base"/>
            <a:r>
              <a:rPr lang="en-US" dirty="0"/>
              <a:t>Competitive objective: For example, “Capture 30 percent market share in the product category”</a:t>
            </a:r>
          </a:p>
          <a:p>
            <a:pPr marL="203200" indent="0">
              <a:buNone/>
            </a:pPr>
            <a:endParaRPr lang="en-US" dirty="0"/>
          </a:p>
        </p:txBody>
      </p:sp>
    </p:spTree>
    <p:extLst>
      <p:ext uri="{BB962C8B-B14F-4D97-AF65-F5344CB8AC3E}">
        <p14:creationId xmlns:p14="http://schemas.microsoft.com/office/powerpoint/2010/main" val="2340996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Break-Even Price</a:t>
            </a:r>
          </a:p>
        </p:txBody>
      </p:sp>
      <p:sp>
        <p:nvSpPr>
          <p:cNvPr id="3" name="Content Placeholder 2"/>
          <p:cNvSpPr>
            <a:spLocks noGrp="1"/>
          </p:cNvSpPr>
          <p:nvPr>
            <p:ph idx="1"/>
          </p:nvPr>
        </p:nvSpPr>
        <p:spPr/>
        <p:txBody>
          <a:bodyPr/>
          <a:lstStyle/>
          <a:p>
            <a:pPr marL="0" indent="0">
              <a:buNone/>
            </a:pPr>
            <a:r>
              <a:rPr lang="en-US" dirty="0"/>
              <a:t>The break-even price is the price that will produce enough revenue to cover all costs at a given level of production.  </a:t>
            </a:r>
          </a:p>
          <a:p>
            <a:pPr marL="0" indent="0" fontAlgn="base">
              <a:buNone/>
            </a:pPr>
            <a:r>
              <a:rPr lang="en-US" dirty="0"/>
              <a:t>p = (</a:t>
            </a:r>
            <a:r>
              <a:rPr lang="en-US" dirty="0" err="1"/>
              <a:t>Vn</a:t>
            </a:r>
            <a:r>
              <a:rPr lang="en-US" dirty="0"/>
              <a:t> + FC) / n</a:t>
            </a:r>
          </a:p>
          <a:p>
            <a:pPr marL="0" indent="0" fontAlgn="base">
              <a:buNone/>
            </a:pPr>
            <a:r>
              <a:rPr lang="en-US" dirty="0"/>
              <a:t>n = FC /( p – V) </a:t>
            </a:r>
          </a:p>
          <a:p>
            <a:pPr marL="0" indent="0" fontAlgn="base">
              <a:buNone/>
            </a:pPr>
            <a:r>
              <a:rPr lang="en-US" dirty="0"/>
              <a:t>p is price</a:t>
            </a:r>
          </a:p>
          <a:p>
            <a:pPr marL="0" indent="0" fontAlgn="base">
              <a:buNone/>
            </a:pPr>
            <a:r>
              <a:rPr lang="en-US" dirty="0"/>
              <a:t>n is number of units sold</a:t>
            </a:r>
          </a:p>
          <a:p>
            <a:pPr marL="0" indent="0" fontAlgn="base">
              <a:buNone/>
            </a:pPr>
            <a:r>
              <a:rPr lang="en-US" dirty="0"/>
              <a:t>V is variable cost per unit</a:t>
            </a:r>
          </a:p>
          <a:p>
            <a:pPr marL="0" indent="0" fontAlgn="base">
              <a:buNone/>
            </a:pPr>
            <a:r>
              <a:rPr lang="en-US" dirty="0"/>
              <a:t>FC is fixed costs</a:t>
            </a:r>
          </a:p>
          <a:p>
            <a:pPr marL="0" indent="0" fontAlgn="base">
              <a:buNone/>
            </a:pPr>
            <a:endParaRPr lang="en-US" dirty="0"/>
          </a:p>
          <a:p>
            <a:pPr marL="0" indent="0">
              <a:buNone/>
            </a:pPr>
            <a:endParaRPr lang="en-US" dirty="0"/>
          </a:p>
        </p:txBody>
      </p:sp>
    </p:spTree>
    <p:extLst>
      <p:ext uri="{BB962C8B-B14F-4D97-AF65-F5344CB8AC3E}">
        <p14:creationId xmlns:p14="http://schemas.microsoft.com/office/powerpoint/2010/main" val="281461198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GillSans Light"/>
        <a:ea typeface=""/>
        <a:cs typeface=""/>
      </a:majorFont>
      <a:minorFont>
        <a:latin typeface="GillSans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2696</TotalTime>
  <Words>858</Words>
  <Application>Microsoft Macintosh PowerPoint</Application>
  <PresentationFormat>On-screen Show (4:3)</PresentationFormat>
  <Paragraphs>150</Paragraphs>
  <Slides>26</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Calibri</vt:lpstr>
      <vt:lpstr>Cambria Math</vt:lpstr>
      <vt:lpstr>Tahoma</vt:lpstr>
      <vt:lpstr>Arial</vt:lpstr>
      <vt:lpstr>Office Theme</vt:lpstr>
      <vt:lpstr>Pricing Strategies</vt:lpstr>
      <vt:lpstr>How Customers View Price</vt:lpstr>
      <vt:lpstr>Psychology of Price</vt:lpstr>
      <vt:lpstr>Pricing Strategies</vt:lpstr>
      <vt:lpstr>Profit Oriented Pricing</vt:lpstr>
      <vt:lpstr>Van Westendorp Price Sensitivity Questions</vt:lpstr>
      <vt:lpstr>Van Westendorp Price Sensitivity Meter</vt:lpstr>
      <vt:lpstr>Other Pricing Strategies</vt:lpstr>
      <vt:lpstr>Break-Even Price</vt:lpstr>
      <vt:lpstr>Competitive Pricing</vt:lpstr>
      <vt:lpstr>Value-based Pricing</vt:lpstr>
      <vt:lpstr>Tactical Recommendations from Value-based Pricing</vt:lpstr>
      <vt:lpstr>Price Skimming</vt:lpstr>
      <vt:lpstr>Price Skimming and Customer Segmentation</vt:lpstr>
      <vt:lpstr>Penetration Pricing</vt:lpstr>
      <vt:lpstr>Advantages of Penetration Pricing</vt:lpstr>
      <vt:lpstr>Disadvantages of Penetration Pricing</vt:lpstr>
      <vt:lpstr>Cost-plus Pricing</vt:lpstr>
      <vt:lpstr>Markup</vt:lpstr>
      <vt:lpstr>Discounting Strategies</vt:lpstr>
      <vt:lpstr>Price Elasticity</vt:lpstr>
      <vt:lpstr>What Determines Price Elasticity</vt:lpstr>
      <vt:lpstr>Competitive Bidding</vt:lpstr>
      <vt:lpstr>Don’t Compete on Price Alone</vt:lpstr>
      <vt:lpstr>Practice Question</vt:lpstr>
      <vt:lpstr>Quick Review</vt:lpstr>
    </vt:vector>
  </TitlesOfParts>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Liebman</dc:creator>
  <cp:lastModifiedBy>Jessica Hanson</cp:lastModifiedBy>
  <cp:revision>122</cp:revision>
  <dcterms:created xsi:type="dcterms:W3CDTF">2017-01-24T14:54:50Z</dcterms:created>
  <dcterms:modified xsi:type="dcterms:W3CDTF">2017-05-02T20:51:34Z</dcterms:modified>
</cp:coreProperties>
</file>