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310" r:id="rId3"/>
    <p:sldId id="311" r:id="rId4"/>
    <p:sldId id="313" r:id="rId5"/>
    <p:sldId id="314" r:id="rId6"/>
    <p:sldId id="312" r:id="rId7"/>
    <p:sldId id="315" r:id="rId8"/>
    <p:sldId id="316" r:id="rId9"/>
    <p:sldId id="317" r:id="rId10"/>
    <p:sldId id="318" r:id="rId11"/>
    <p:sldId id="319" r:id="rId12"/>
    <p:sldId id="320" r:id="rId13"/>
    <p:sldId id="321" r:id="rId14"/>
    <p:sldId id="322" r:id="rId15"/>
    <p:sldId id="323" r:id="rId16"/>
    <p:sldId id="324" r:id="rId17"/>
    <p:sldId id="325" r:id="rId18"/>
    <p:sldId id="327" r:id="rId19"/>
    <p:sldId id="328" r:id="rId20"/>
    <p:sldId id="326" r:id="rId21"/>
    <p:sldId id="329" r:id="rId22"/>
    <p:sldId id="330" r:id="rId23"/>
    <p:sldId id="331" r:id="rId24"/>
    <p:sldId id="332" r:id="rId25"/>
    <p:sldId id="309" r:id="rId26"/>
    <p:sldId id="300"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Liebman" initials="SL"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4" autoAdjust="0"/>
    <p:restoredTop sz="86420" autoAdjust="0"/>
  </p:normalViewPr>
  <p:slideViewPr>
    <p:cSldViewPr snapToGrid="0">
      <p:cViewPr varScale="1">
        <p:scale>
          <a:sx n="91" d="100"/>
          <a:sy n="91" d="100"/>
        </p:scale>
        <p:origin x="1056" y="19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2" d="100"/>
          <a:sy n="52" d="100"/>
        </p:scale>
        <p:origin x="2010" y="96"/>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commentAuthors" Target="commentAuthor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ahom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ahoma" panose="020B0604030504040204" pitchFamily="34" charset="0"/>
              </a:defRPr>
            </a:lvl1pPr>
          </a:lstStyle>
          <a:p>
            <a:fld id="{EE334AF8-4DBC-4D52-BC39-DA880392D7D5}" type="datetimeFigureOut">
              <a:rPr lang="en-US" smtClean="0"/>
              <a:pPr/>
              <a:t>5/2/17</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ahom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ahoma" panose="020B0604030504040204" pitchFamily="34" charset="0"/>
              </a:defRPr>
            </a:lvl1pPr>
          </a:lstStyle>
          <a:p>
            <a:fld id="{B1E6DF9A-4138-4CE9-A2AE-AB9413786FF0}" type="slidenum">
              <a:rPr lang="en-US" smtClean="0"/>
              <a:pPr/>
              <a:t>‹#›</a:t>
            </a:fld>
            <a:endParaRPr lang="en-US" dirty="0"/>
          </a:p>
        </p:txBody>
      </p:sp>
    </p:spTree>
    <p:extLst>
      <p:ext uri="{BB962C8B-B14F-4D97-AF65-F5344CB8AC3E}">
        <p14:creationId xmlns:p14="http://schemas.microsoft.com/office/powerpoint/2010/main" val="3376078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anose="020B0604030504040204" pitchFamily="34" charset="0"/>
        <a:ea typeface="+mn-ea"/>
        <a:cs typeface="+mn-cs"/>
      </a:defRPr>
    </a:lvl1pPr>
    <a:lvl2pPr marL="457200" algn="l" defTabSz="914400" rtl="0" eaLnBrk="1" latinLnBrk="0" hangingPunct="1">
      <a:defRPr sz="1200" kern="1200">
        <a:solidFill>
          <a:schemeClr val="tx1"/>
        </a:solidFill>
        <a:latin typeface="Tahoma" panose="020B0604030504040204" pitchFamily="34" charset="0"/>
        <a:ea typeface="+mn-ea"/>
        <a:cs typeface="+mn-cs"/>
      </a:defRPr>
    </a:lvl2pPr>
    <a:lvl3pPr marL="914400" algn="l" defTabSz="914400" rtl="0" eaLnBrk="1" latinLnBrk="0" hangingPunct="1">
      <a:defRPr sz="1200" kern="1200">
        <a:solidFill>
          <a:schemeClr val="tx1"/>
        </a:solidFill>
        <a:latin typeface="Tahoma" panose="020B0604030504040204" pitchFamily="34" charset="0"/>
        <a:ea typeface="+mn-ea"/>
        <a:cs typeface="+mn-cs"/>
      </a:defRPr>
    </a:lvl3pPr>
    <a:lvl4pPr marL="1371600" algn="l" defTabSz="914400" rtl="0" eaLnBrk="1" latinLnBrk="0" hangingPunct="1">
      <a:defRPr sz="1200" kern="1200">
        <a:solidFill>
          <a:schemeClr val="tx1"/>
        </a:solidFill>
        <a:latin typeface="Tahoma" panose="020B0604030504040204" pitchFamily="34" charset="0"/>
        <a:ea typeface="+mn-ea"/>
        <a:cs typeface="+mn-cs"/>
      </a:defRPr>
    </a:lvl4pPr>
    <a:lvl5pPr marL="1828800" algn="l" defTabSz="914400" rtl="0" eaLnBrk="1" latinLnBrk="0" hangingPunct="1">
      <a:defRPr sz="1200" kern="1200">
        <a:solidFill>
          <a:schemeClr val="tx1"/>
        </a:solidFill>
        <a:latin typeface="Tahom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lickr.com/photos/ranoush/2113881040/"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 Id="rId3" Type="http://schemas.openxmlformats.org/officeDocument/2006/relationships/hyperlink" Target="https://creativecommons.org/licenses/by/4.0/"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ommons.wikimedia.org/wiki/File:WTO_map_2005en.png#/media/File:WTO_map_2005en.png"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 Id="rId3" Type="http://schemas.openxmlformats.org/officeDocument/2006/relationships/hyperlink" Target="https://en.wikipedia.org/wiki/File:Fairtrade.png"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lickr.com/photos/bettytsang/3231176585/" TargetMode="External"/><Relationship Id="rId4" Type="http://schemas.openxmlformats.org/officeDocument/2006/relationships/hyperlink" Target="https://creativecommons.org/licenses/by-nc-nd/4.0/" TargetMode="External"/><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s://creativecommons.org/licenses/by-sa/4.0/"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urses.candelalearning.com/principlesmktg1x2kscope/chapter/the-global-marketing-environment-natural-resources-and-infrastructure/"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lickr.com/photos/33284937@N04/7507679046/" TargetMode="External"/><Relationship Id="rId4" Type="http://schemas.openxmlformats.org/officeDocument/2006/relationships/hyperlink" Target="https://creativecommons.org/licenses/by/4.0/" TargetMode="External"/><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urses.candelalearning.com/principlesmktg1x2kscope/chapter/13-3-global-marketing-mix/"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urses.candelalearning.com/principlesmktg1x2kscope/chapter/global-marketing-mix-placement/"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urses.candelalearning.com/principlesmktg1x2kscope/chapter/the-global-marketing-environment-demographic-factors/"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ea typeface="+mn-ea"/>
                <a:cs typeface="+mn-cs"/>
              </a:rPr>
              <a:t>All text in these slides is taken from  </a:t>
            </a:r>
            <a:r>
              <a:rPr lang="en-US" sz="1200" b="0" i="0" kern="1200" dirty="0">
                <a:solidFill>
                  <a:schemeClr val="tx1"/>
                </a:solidFill>
                <a:effectLst/>
                <a:ea typeface="+mn-ea"/>
                <a:cs typeface="+mn-cs"/>
              </a:rPr>
              <a:t>https://courses.lumenlearning.com/waymakerintromarketingxmasterfall2016/</a:t>
            </a:r>
            <a:r>
              <a:rPr lang="en-US" sz="1200" b="0" i="0" u="none" strike="noStrike" kern="1200" dirty="0">
                <a:solidFill>
                  <a:schemeClr val="tx1"/>
                </a:solidFill>
                <a:effectLst/>
                <a:ea typeface="+mn-ea"/>
                <a:cs typeface="+mn-cs"/>
              </a:rPr>
              <a:t>, where it is published under one or more open licenses.</a:t>
            </a:r>
            <a:endParaRPr lang="en-US" b="0" dirty="0">
              <a:effectLst/>
            </a:endParaRPr>
          </a:p>
          <a:p>
            <a:r>
              <a:rPr lang="en-US" sz="1200" b="0" i="0" u="none" strike="noStrike" kern="1200" dirty="0">
                <a:solidFill>
                  <a:schemeClr val="tx1"/>
                </a:solidFill>
                <a:effectLst/>
                <a:ea typeface="+mn-ea"/>
                <a:cs typeface="+mn-cs"/>
              </a:rPr>
              <a:t>All images in these slides are attributed in the notes of the slide on which they appear and licensed as indicated.</a:t>
            </a:r>
          </a:p>
          <a:p>
            <a:endParaRPr lang="en-US" sz="1200" b="0" i="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Cover Image: No title Authored by: Nicolai Berntsen Located at: https://unsplash.com/photos/F3uyey6ours License: Creative Commons Zero </a:t>
            </a:r>
            <a:endParaRPr lang="en-US" b="0" dirty="0"/>
          </a:p>
        </p:txBody>
      </p:sp>
      <p:sp>
        <p:nvSpPr>
          <p:cNvPr id="4" name="Slide Number Placeholder 3"/>
          <p:cNvSpPr>
            <a:spLocks noGrp="1"/>
          </p:cNvSpPr>
          <p:nvPr>
            <p:ph type="sldNum" sz="quarter" idx="10"/>
          </p:nvPr>
        </p:nvSpPr>
        <p:spPr/>
        <p:txBody>
          <a:bodyPr/>
          <a:lstStyle/>
          <a:p>
            <a:fld id="{B1E6DF9A-4138-4CE9-A2AE-AB9413786FF0}" type="slidenum">
              <a:rPr lang="en-US" smtClean="0"/>
              <a:t>1</a:t>
            </a:fld>
            <a:endParaRPr lang="en-US" dirty="0"/>
          </a:p>
        </p:txBody>
      </p:sp>
    </p:spTree>
    <p:extLst>
      <p:ext uri="{BB962C8B-B14F-4D97-AF65-F5344CB8AC3E}">
        <p14:creationId xmlns:p14="http://schemas.microsoft.com/office/powerpoint/2010/main" val="1954592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Fixing my hijab.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rana </a:t>
            </a:r>
            <a:r>
              <a:rPr lang="en-US" sz="1200" b="0" i="0" kern="1200" dirty="0" err="1">
                <a:solidFill>
                  <a:schemeClr val="tx1"/>
                </a:solidFill>
                <a:effectLst/>
                <a:latin typeface="Tahoma" panose="020B0604030504040204" pitchFamily="34" charset="0"/>
                <a:ea typeface="+mn-ea"/>
                <a:cs typeface="+mn-cs"/>
              </a:rPr>
              <a:t>ossama</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https://www.flickr.com/photos/ranoush/2113881040/</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BY-SA: Attribution-</a:t>
            </a:r>
            <a:r>
              <a:rPr lang="en-US" sz="1200" b="1" i="1" u="sng" kern="1200" dirty="0" err="1">
                <a:solidFill>
                  <a:schemeClr val="tx1"/>
                </a:solidFill>
                <a:effectLst/>
                <a:latin typeface="Tahoma" panose="020B0604030504040204" pitchFamily="34" charset="0"/>
                <a:ea typeface="+mn-ea"/>
                <a:cs typeface="+mn-cs"/>
                <a:hlinkClick r:id="rId4"/>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21</a:t>
            </a:fld>
            <a:endParaRPr lang="en-US" dirty="0"/>
          </a:p>
        </p:txBody>
      </p:sp>
    </p:spTree>
    <p:extLst>
      <p:ext uri="{BB962C8B-B14F-4D97-AF65-F5344CB8AC3E}">
        <p14:creationId xmlns:p14="http://schemas.microsoft.com/office/powerpoint/2010/main" val="168983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Screenshot ASEAN Member Countries.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22</a:t>
            </a:fld>
            <a:endParaRPr lang="en-US" dirty="0"/>
          </a:p>
        </p:txBody>
      </p:sp>
    </p:spTree>
    <p:extLst>
      <p:ext uri="{BB962C8B-B14F-4D97-AF65-F5344CB8AC3E}">
        <p14:creationId xmlns:p14="http://schemas.microsoft.com/office/powerpoint/2010/main" val="3279805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WTO Map.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Wikimedia.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https://commons.wikimedia.org/wiki/File:WTO_map_2005en.png#/media/File:WTO_map_2005en.png</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BY-SA: Attribution-</a:t>
            </a:r>
            <a:r>
              <a:rPr lang="en-US" sz="1200" b="1" i="1" u="sng" kern="1200" dirty="0" err="1">
                <a:solidFill>
                  <a:schemeClr val="tx1"/>
                </a:solidFill>
                <a:effectLst/>
                <a:latin typeface="Tahoma" panose="020B0604030504040204" pitchFamily="34" charset="0"/>
                <a:ea typeface="+mn-ea"/>
                <a:cs typeface="+mn-cs"/>
                <a:hlinkClick r:id="rId4"/>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23</a:t>
            </a:fld>
            <a:endParaRPr lang="en-US" dirty="0"/>
          </a:p>
        </p:txBody>
      </p:sp>
    </p:spTree>
    <p:extLst>
      <p:ext uri="{BB962C8B-B14F-4D97-AF65-F5344CB8AC3E}">
        <p14:creationId xmlns:p14="http://schemas.microsoft.com/office/powerpoint/2010/main" val="4269198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Fair Trade Mark.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https://en.wikipedia.org/wiki/File:Fairtrade.png</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0" i="1" kern="1200" dirty="0">
                <a:solidFill>
                  <a:schemeClr val="tx1"/>
                </a:solidFill>
                <a:effectLst/>
                <a:latin typeface="Tahoma" panose="020B0604030504040204" pitchFamily="34" charset="0"/>
                <a:ea typeface="+mn-ea"/>
                <a:cs typeface="+mn-cs"/>
              </a:rPr>
              <a:t>All Rights Reserved</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 Terms</a:t>
            </a:r>
            <a:r>
              <a:rPr lang="en-US" sz="1200" b="0" i="0" kern="1200" dirty="0">
                <a:solidFill>
                  <a:schemeClr val="tx1"/>
                </a:solidFill>
                <a:effectLst/>
                <a:latin typeface="Tahoma" panose="020B0604030504040204" pitchFamily="34" charset="0"/>
                <a:ea typeface="+mn-ea"/>
                <a:cs typeface="+mn-cs"/>
              </a:rPr>
              <a:t>: Qualifies as fair use under U.S. copyright law</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24</a:t>
            </a:fld>
            <a:endParaRPr lang="en-US" dirty="0"/>
          </a:p>
        </p:txBody>
      </p:sp>
    </p:spTree>
    <p:extLst>
      <p:ext uri="{BB962C8B-B14F-4D97-AF65-F5344CB8AC3E}">
        <p14:creationId xmlns:p14="http://schemas.microsoft.com/office/powerpoint/2010/main" val="495823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Standardization</a:t>
            </a:r>
            <a:r>
              <a:rPr lang="en-US" baseline="0" dirty="0"/>
              <a:t> provides economies of scale and efficiency. But the marketing mix needs to be adapted to different customer segments around the world. </a:t>
            </a:r>
            <a:r>
              <a:rPr lang="en-US" baseline="0" dirty="0" err="1"/>
              <a:t>L’oreal</a:t>
            </a:r>
            <a:r>
              <a:rPr lang="en-US" baseline="0" dirty="0"/>
              <a:t> sells beauty, but how women from different cultures define beauty affects the products and marketing mix in each culture.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1285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26</a:t>
            </a:fld>
            <a:endParaRPr lang="en-US" dirty="0"/>
          </a:p>
        </p:txBody>
      </p:sp>
    </p:spTree>
    <p:extLst>
      <p:ext uri="{BB962C8B-B14F-4D97-AF65-F5344CB8AC3E}">
        <p14:creationId xmlns:p14="http://schemas.microsoft.com/office/powerpoint/2010/main" val="1111462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How Did These Hipsters Get Here?.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Betty Tsang.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https://www.flickr.com/photos/bettytsang/3231176585/</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BY-NC-ND: Attribution-</a:t>
            </a:r>
            <a:r>
              <a:rPr lang="en-US" sz="1200" b="1" i="1" u="sng" kern="1200" dirty="0" err="1">
                <a:solidFill>
                  <a:schemeClr val="tx1"/>
                </a:solidFill>
                <a:effectLst/>
                <a:latin typeface="Tahoma" panose="020B0604030504040204" pitchFamily="34" charset="0"/>
                <a:ea typeface="+mn-ea"/>
                <a:cs typeface="+mn-cs"/>
                <a:hlinkClick r:id="rId4"/>
              </a:rPr>
              <a:t>NonCommercial</a:t>
            </a:r>
            <a:r>
              <a:rPr lang="en-US" sz="1200" b="1" i="1" u="sng" kern="1200" dirty="0">
                <a:solidFill>
                  <a:schemeClr val="tx1"/>
                </a:solidFill>
                <a:effectLst/>
                <a:latin typeface="Tahoma" panose="020B0604030504040204" pitchFamily="34" charset="0"/>
                <a:ea typeface="+mn-ea"/>
                <a:cs typeface="+mn-cs"/>
                <a:hlinkClick r:id="rId4"/>
              </a:rPr>
              <a:t>-</a:t>
            </a:r>
            <a:r>
              <a:rPr lang="en-US" sz="1200" b="1" i="1" u="sng" kern="1200" dirty="0" err="1">
                <a:solidFill>
                  <a:schemeClr val="tx1"/>
                </a:solidFill>
                <a:effectLst/>
                <a:latin typeface="Tahoma" panose="020B0604030504040204" pitchFamily="34" charset="0"/>
                <a:ea typeface="+mn-ea"/>
                <a:cs typeface="+mn-cs"/>
                <a:hlinkClick r:id="rId4"/>
              </a:rPr>
              <a:t>NoDerivatives</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a:t>
            </a:fld>
            <a:endParaRPr lang="en-US" dirty="0"/>
          </a:p>
        </p:txBody>
      </p:sp>
    </p:spTree>
    <p:extLst>
      <p:ext uri="{BB962C8B-B14F-4D97-AF65-F5344CB8AC3E}">
        <p14:creationId xmlns:p14="http://schemas.microsoft.com/office/powerpoint/2010/main" val="1705690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Revision and adaptation.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BY-SA: Attribution-</a:t>
            </a:r>
            <a:r>
              <a:rPr lang="en-US" sz="1200" b="1" i="1" u="sng" kern="1200" dirty="0" err="1">
                <a:solidFill>
                  <a:schemeClr val="tx1"/>
                </a:solidFill>
                <a:effectLst/>
                <a:latin typeface="Tahoma" panose="020B0604030504040204" pitchFamily="34" charset="0"/>
                <a:ea typeface="+mn-ea"/>
                <a:cs typeface="+mn-cs"/>
                <a:hlinkClick r:id="rId3"/>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3</a:t>
            </a:fld>
            <a:endParaRPr lang="en-US" dirty="0"/>
          </a:p>
        </p:txBody>
      </p:sp>
    </p:spTree>
    <p:extLst>
      <p:ext uri="{BB962C8B-B14F-4D97-AF65-F5344CB8AC3E}">
        <p14:creationId xmlns:p14="http://schemas.microsoft.com/office/powerpoint/2010/main" val="1491592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Industrialized</a:t>
            </a:r>
            <a:r>
              <a:rPr lang="en-US" baseline="0" dirty="0"/>
              <a:t> nations have wealth. Developing nations have rapid growth and less market saturation. Less developed nations can sometimes benefit greatly from being brought into the world economy and they often have large populations. </a:t>
            </a: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5</a:t>
            </a:fld>
            <a:endParaRPr lang="en-US" dirty="0"/>
          </a:p>
        </p:txBody>
      </p:sp>
    </p:spTree>
    <p:extLst>
      <p:ext uri="{BB962C8B-B14F-4D97-AF65-F5344CB8AC3E}">
        <p14:creationId xmlns:p14="http://schemas.microsoft.com/office/powerpoint/2010/main" val="3804157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The Global Marketing Environment: Natural Resources and Infrastructure.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https://courses.candelalearning.com/principlesmktg1x2kscope/chapter/the-global-marketing-environment-natural-resources-and-infrastructure/</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BY-SA: Attribution-</a:t>
            </a:r>
            <a:r>
              <a:rPr lang="en-US" sz="1200" b="1" i="1" u="sng" kern="1200" dirty="0" err="1">
                <a:solidFill>
                  <a:schemeClr val="tx1"/>
                </a:solidFill>
                <a:effectLst/>
                <a:latin typeface="Tahoma" panose="020B0604030504040204" pitchFamily="34" charset="0"/>
                <a:ea typeface="+mn-ea"/>
                <a:cs typeface="+mn-cs"/>
                <a:hlinkClick r:id="rId4"/>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8</a:t>
            </a:fld>
            <a:endParaRPr lang="en-US" dirty="0"/>
          </a:p>
        </p:txBody>
      </p:sp>
    </p:spTree>
    <p:extLst>
      <p:ext uri="{BB962C8B-B14F-4D97-AF65-F5344CB8AC3E}">
        <p14:creationId xmlns:p14="http://schemas.microsoft.com/office/powerpoint/2010/main" val="3627055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Acceleration!.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Nikos </a:t>
            </a:r>
            <a:r>
              <a:rPr lang="en-US" sz="1200" b="0" i="0" kern="1200" dirty="0" err="1">
                <a:solidFill>
                  <a:schemeClr val="tx1"/>
                </a:solidFill>
                <a:effectLst/>
                <a:latin typeface="Tahoma" panose="020B0604030504040204" pitchFamily="34" charset="0"/>
                <a:ea typeface="+mn-ea"/>
                <a:cs typeface="+mn-cs"/>
              </a:rPr>
              <a:t>Koutoulas</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https://www.flickr.com/photos/33284937@N04/7507679046/</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9</a:t>
            </a:fld>
            <a:endParaRPr lang="en-US" dirty="0"/>
          </a:p>
        </p:txBody>
      </p:sp>
    </p:spTree>
    <p:extLst>
      <p:ext uri="{BB962C8B-B14F-4D97-AF65-F5344CB8AC3E}">
        <p14:creationId xmlns:p14="http://schemas.microsoft.com/office/powerpoint/2010/main" val="3640207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Global Marketing Mix.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https://courses.candelalearning.com/principlesmktg1x2kscope/chapter/13-3-global-marketing-mix/</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BY-SA: Attribution-</a:t>
            </a:r>
            <a:r>
              <a:rPr lang="en-US" sz="1200" b="1" i="1" u="sng" kern="1200" dirty="0" err="1">
                <a:solidFill>
                  <a:schemeClr val="tx1"/>
                </a:solidFill>
                <a:effectLst/>
                <a:latin typeface="Tahoma" panose="020B0604030504040204" pitchFamily="34" charset="0"/>
                <a:ea typeface="+mn-ea"/>
                <a:cs typeface="+mn-cs"/>
                <a:hlinkClick r:id="rId4"/>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14</a:t>
            </a:fld>
            <a:endParaRPr lang="en-US" dirty="0"/>
          </a:p>
        </p:txBody>
      </p:sp>
    </p:spTree>
    <p:extLst>
      <p:ext uri="{BB962C8B-B14F-4D97-AF65-F5344CB8AC3E}">
        <p14:creationId xmlns:p14="http://schemas.microsoft.com/office/powerpoint/2010/main" val="1587095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Global Marketing Mix: Placement.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https://courses.candelalearning.com/principlesmktg1x2kscope/chapter/global-marketing-mix-placement/</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BY-SA: Attribution-</a:t>
            </a:r>
            <a:r>
              <a:rPr lang="en-US" sz="1200" b="1" i="1" u="sng" kern="1200" dirty="0" err="1">
                <a:solidFill>
                  <a:schemeClr val="tx1"/>
                </a:solidFill>
                <a:effectLst/>
                <a:latin typeface="Tahoma" panose="020B0604030504040204" pitchFamily="34" charset="0"/>
                <a:ea typeface="+mn-ea"/>
                <a:cs typeface="+mn-cs"/>
                <a:hlinkClick r:id="rId4"/>
              </a:rPr>
              <a:t>ShareAlike</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17</a:t>
            </a:fld>
            <a:endParaRPr lang="en-US" dirty="0"/>
          </a:p>
        </p:txBody>
      </p:sp>
    </p:spTree>
    <p:extLst>
      <p:ext uri="{BB962C8B-B14F-4D97-AF65-F5344CB8AC3E}">
        <p14:creationId xmlns:p14="http://schemas.microsoft.com/office/powerpoint/2010/main" val="3255752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The Global Marketing Environment: Demographic Factors.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Lumen Learning.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https://courses.candelalearning.com/principlesmktg1x2kscope/chapter/the-global-marketing-environment-demographic-factors/</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BY-SA: Attribution-</a:t>
            </a:r>
            <a:r>
              <a:rPr lang="en-US" sz="1200" b="1" i="1" u="sng" kern="1200" dirty="0" err="1">
                <a:solidFill>
                  <a:schemeClr val="tx1"/>
                </a:solidFill>
                <a:effectLst/>
                <a:latin typeface="Tahoma" panose="020B0604030504040204" pitchFamily="34" charset="0"/>
                <a:ea typeface="+mn-ea"/>
                <a:cs typeface="+mn-cs"/>
                <a:hlinkClick r:id="rId4"/>
              </a:rPr>
              <a:t>ShareAlike</a:t>
            </a:r>
            <a:endParaRPr lang="en-US" sz="1200" kern="1200" dirty="0">
              <a:solidFill>
                <a:schemeClr val="tx1"/>
              </a:solidFill>
              <a:effectLst/>
              <a:latin typeface="Tahoma" panose="020B0604030504040204" pitchFamily="34" charset="0"/>
              <a:ea typeface="+mn-ea"/>
              <a:cs typeface="+mn-cs"/>
            </a:endParaRPr>
          </a:p>
          <a:p>
            <a:r>
              <a:rPr lang="en-US" sz="1200" b="0" i="0" kern="1200" dirty="0">
                <a:solidFill>
                  <a:schemeClr val="tx1"/>
                </a:solidFill>
                <a:effectLst/>
                <a:latin typeface="Tahoma" panose="020B0604030504040204" pitchFamily="34" charset="0"/>
                <a:ea typeface="+mn-ea"/>
                <a:cs typeface="+mn-cs"/>
              </a:rPr>
              <a:t/>
            </a:r>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19</a:t>
            </a:fld>
            <a:endParaRPr lang="en-US" dirty="0"/>
          </a:p>
        </p:txBody>
      </p:sp>
    </p:spTree>
    <p:extLst>
      <p:ext uri="{BB962C8B-B14F-4D97-AF65-F5344CB8AC3E}">
        <p14:creationId xmlns:p14="http://schemas.microsoft.com/office/powerpoint/2010/main" val="1478956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atin typeface="Tahoma" panose="020B0604030504040204"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atin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3336792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944210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lvl1pPr>
              <a:defRPr>
                <a:latin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3780730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600">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215888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atin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latin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72205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4035477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lvl1pPr>
              <a:defRPr>
                <a:latin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atin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atin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51" y="2505075"/>
            <a:ext cx="3887391" cy="368458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8" name="Footer Placeholder 7"/>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9" name="Slide Number Placeholder 8"/>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577750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4" name="Footer Placeholder 3"/>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5" name="Slide Number Placeholder 4"/>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14807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3" name="Footer Placeholder 2"/>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63814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atin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3200">
                <a:latin typeface="Tahoma" panose="020B0604030504040204" pitchFamily="34" charset="0"/>
              </a:defRPr>
            </a:lvl1pPr>
            <a:lvl2pPr>
              <a:defRPr sz="2800">
                <a:latin typeface="Tahoma" panose="020B0604030504040204" pitchFamily="34" charset="0"/>
              </a:defRPr>
            </a:lvl2pPr>
            <a:lvl3pPr>
              <a:defRPr sz="2400">
                <a:latin typeface="Tahoma" panose="020B0604030504040204" pitchFamily="34" charset="0"/>
              </a:defRPr>
            </a:lvl3pPr>
            <a:lvl4pPr>
              <a:defRPr sz="2000">
                <a:latin typeface="Tahoma" panose="020B0604030504040204" pitchFamily="34" charset="0"/>
              </a:defRPr>
            </a:lvl4pPr>
            <a:lvl5pPr>
              <a:defRPr sz="2000">
                <a:latin typeface="Tahoma" panose="020B060403050404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Tahom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4244843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atin typeface="Tahoma" panose="020B060403050404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atin typeface="Tahom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Tahom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5302957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latin typeface="Tahom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1856261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600" kern="1200">
          <a:solidFill>
            <a:schemeClr val="tx1"/>
          </a:solidFill>
          <a:latin typeface="Tahoma" panose="020B0604030504040204" pitchFamily="34"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Tahoma" panose="020B060403050404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Tahoma" panose="020B060403050404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Tahoma" panose="020B060403050404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Tahoma" panose="020B060403050404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Tahom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9589"/>
          <a:stretch/>
        </p:blipFill>
        <p:spPr>
          <a:xfrm>
            <a:off x="0" y="-295422"/>
            <a:ext cx="9315989" cy="6849687"/>
          </a:xfrm>
          <a:prstGeom prst="rect">
            <a:avLst/>
          </a:prstGeom>
        </p:spPr>
      </p:pic>
      <p:sp>
        <p:nvSpPr>
          <p:cNvPr id="3" name="Title 2"/>
          <p:cNvSpPr>
            <a:spLocks noGrp="1"/>
          </p:cNvSpPr>
          <p:nvPr>
            <p:ph type="ctrTitle"/>
          </p:nvPr>
        </p:nvSpPr>
        <p:spPr>
          <a:xfrm>
            <a:off x="685800" y="3302855"/>
            <a:ext cx="7772400" cy="2387600"/>
          </a:xfrm>
        </p:spPr>
        <p:txBody>
          <a:bodyPr>
            <a:normAutofit/>
          </a:bodyPr>
          <a:lstStyle/>
          <a:p>
            <a:r>
              <a:rPr lang="en-US" dirty="0">
                <a:solidFill>
                  <a:schemeClr val="bg1"/>
                </a:solidFill>
              </a:rPr>
              <a:t>Marketing Globally</a:t>
            </a:r>
          </a:p>
        </p:txBody>
      </p:sp>
      <p:sp>
        <p:nvSpPr>
          <p:cNvPr id="4" name="Content Placeholder 3"/>
          <p:cNvSpPr>
            <a:spLocks noGrp="1"/>
          </p:cNvSpPr>
          <p:nvPr>
            <p:ph type="subTitle" idx="1"/>
          </p:nvPr>
        </p:nvSpPr>
        <p:spPr>
          <a:xfrm>
            <a:off x="1143000" y="5782530"/>
            <a:ext cx="6858000" cy="1655762"/>
          </a:xfrm>
        </p:spPr>
        <p:txBody>
          <a:bodyPr/>
          <a:lstStyle/>
          <a:p>
            <a:pPr marL="0" indent="0">
              <a:buNone/>
            </a:pPr>
            <a:r>
              <a:rPr lang="en-US" dirty="0">
                <a:solidFill>
                  <a:schemeClr val="bg1"/>
                </a:solidFill>
              </a:rPr>
              <a:t>Principles of Marketing</a:t>
            </a:r>
          </a:p>
        </p:txBody>
      </p:sp>
    </p:spTree>
    <p:extLst>
      <p:ext uri="{BB962C8B-B14F-4D97-AF65-F5344CB8AC3E}">
        <p14:creationId xmlns:p14="http://schemas.microsoft.com/office/powerpoint/2010/main" val="145753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Standardization </a:t>
            </a:r>
          </a:p>
        </p:txBody>
      </p:sp>
      <p:sp>
        <p:nvSpPr>
          <p:cNvPr id="3" name="Content Placeholder 2"/>
          <p:cNvSpPr>
            <a:spLocks noGrp="1"/>
          </p:cNvSpPr>
          <p:nvPr>
            <p:ph idx="1"/>
          </p:nvPr>
        </p:nvSpPr>
        <p:spPr/>
        <p:txBody>
          <a:bodyPr>
            <a:normAutofit/>
          </a:bodyPr>
          <a:lstStyle/>
          <a:p>
            <a:pPr fontAlgn="base"/>
            <a:r>
              <a:rPr lang="en-US" dirty="0"/>
              <a:t>Offer the optimal combination of price, quality, and reliability with products that are identical in design and function throughout the world</a:t>
            </a:r>
          </a:p>
          <a:p>
            <a:pPr fontAlgn="base"/>
            <a:r>
              <a:rPr lang="en-US" dirty="0"/>
              <a:t>Standardization can translate into lower operating costs and economies of scale in product development and marketing</a:t>
            </a:r>
          </a:p>
          <a:p>
            <a:pPr fontAlgn="base"/>
            <a:r>
              <a:rPr lang="en-US" dirty="0"/>
              <a:t>The ability to develop and invest in a unified brand and/or company identity throughout the world</a:t>
            </a:r>
          </a:p>
          <a:p>
            <a:pPr fontAlgn="base"/>
            <a:r>
              <a:rPr lang="en-US" dirty="0"/>
              <a:t>Companies manage a smaller total number of brands</a:t>
            </a:r>
          </a:p>
          <a:p>
            <a:pPr fontAlgn="base"/>
            <a:endParaRPr lang="en-US" dirty="0"/>
          </a:p>
          <a:p>
            <a:endParaRPr lang="en-US" dirty="0"/>
          </a:p>
        </p:txBody>
      </p:sp>
    </p:spTree>
    <p:extLst>
      <p:ext uri="{BB962C8B-B14F-4D97-AF65-F5344CB8AC3E}">
        <p14:creationId xmlns:p14="http://schemas.microsoft.com/office/powerpoint/2010/main" val="1498974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Localization</a:t>
            </a:r>
          </a:p>
        </p:txBody>
      </p:sp>
      <p:sp>
        <p:nvSpPr>
          <p:cNvPr id="3" name="Content Placeholder 2"/>
          <p:cNvSpPr>
            <a:spLocks noGrp="1"/>
          </p:cNvSpPr>
          <p:nvPr>
            <p:ph idx="1"/>
          </p:nvPr>
        </p:nvSpPr>
        <p:spPr/>
        <p:txBody>
          <a:bodyPr/>
          <a:lstStyle/>
          <a:p>
            <a:pPr marL="0" indent="0">
              <a:buNone/>
            </a:pPr>
            <a:r>
              <a:rPr lang="en-US" dirty="0"/>
              <a:t>Localization may involve: </a:t>
            </a:r>
          </a:p>
          <a:p>
            <a:pPr marL="457200" indent="-457200">
              <a:buFont typeface="+mj-lt"/>
              <a:buAutoNum type="arabicPeriod"/>
            </a:pPr>
            <a:r>
              <a:rPr lang="en-US" dirty="0"/>
              <a:t>altering existing products to fit the needs of the local target market</a:t>
            </a:r>
          </a:p>
          <a:p>
            <a:pPr marL="457200" indent="-457200">
              <a:buFont typeface="+mj-lt"/>
              <a:buAutoNum type="arabicPeriod"/>
            </a:pPr>
            <a:r>
              <a:rPr lang="en-US" dirty="0"/>
              <a:t>creating completely new products to fit the needs of the local target market</a:t>
            </a:r>
          </a:p>
          <a:p>
            <a:pPr marL="0" indent="0">
              <a:buNone/>
            </a:pPr>
            <a:r>
              <a:rPr lang="en-US" dirty="0"/>
              <a:t>Increases the cost and complexity but results in products and marketing strategy that are a better fit for local market needs and ultimately a greater sales success</a:t>
            </a:r>
          </a:p>
        </p:txBody>
      </p:sp>
    </p:spTree>
    <p:extLst>
      <p:ext uri="{BB962C8B-B14F-4D97-AF65-F5344CB8AC3E}">
        <p14:creationId xmlns:p14="http://schemas.microsoft.com/office/powerpoint/2010/main" val="417691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Elements of </a:t>
            </a:r>
            <a:r>
              <a:rPr lang="en-US" dirty="0" smtClean="0"/>
              <a:t/>
            </a:r>
            <a:br>
              <a:rPr lang="en-US" dirty="0" smtClean="0"/>
            </a:br>
            <a:r>
              <a:rPr lang="en-US" dirty="0" smtClean="0"/>
              <a:t>Global </a:t>
            </a:r>
            <a:r>
              <a:rPr lang="en-US" dirty="0"/>
              <a:t>Segmentation</a:t>
            </a:r>
          </a:p>
        </p:txBody>
      </p:sp>
      <p:sp>
        <p:nvSpPr>
          <p:cNvPr id="3" name="Content Placeholder 2"/>
          <p:cNvSpPr>
            <a:spLocks noGrp="1"/>
          </p:cNvSpPr>
          <p:nvPr>
            <p:ph idx="1"/>
          </p:nvPr>
        </p:nvSpPr>
        <p:spPr/>
        <p:txBody>
          <a:bodyPr/>
          <a:lstStyle/>
          <a:p>
            <a:pPr fontAlgn="base"/>
            <a:r>
              <a:rPr lang="en-US" b="1" dirty="0"/>
              <a:t>Culture:</a:t>
            </a:r>
            <a:r>
              <a:rPr lang="en-US" dirty="0"/>
              <a:t> The interplay between language, religion, education, values, identity, history, and traditions</a:t>
            </a:r>
          </a:p>
          <a:p>
            <a:pPr fontAlgn="base"/>
            <a:r>
              <a:rPr lang="en-US" b="1" dirty="0"/>
              <a:t>Economic status:</a:t>
            </a:r>
            <a:r>
              <a:rPr lang="en-US" dirty="0"/>
              <a:t> Stage of economic development, wealthy vs. poor nations, employment, GDP </a:t>
            </a:r>
          </a:p>
          <a:p>
            <a:pPr fontAlgn="base"/>
            <a:r>
              <a:rPr lang="en-US" b="1" dirty="0"/>
              <a:t>Social environment:</a:t>
            </a:r>
            <a:r>
              <a:rPr lang="en-US" dirty="0"/>
              <a:t> Conditions and operational stability for business, government, politics, the legal system, health care, education, and other societal support structures </a:t>
            </a:r>
          </a:p>
          <a:p>
            <a:endParaRPr lang="en-US" dirty="0"/>
          </a:p>
        </p:txBody>
      </p:sp>
    </p:spTree>
    <p:extLst>
      <p:ext uri="{BB962C8B-B14F-4D97-AF65-F5344CB8AC3E}">
        <p14:creationId xmlns:p14="http://schemas.microsoft.com/office/powerpoint/2010/main" val="3252471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Targeting Decisions </a:t>
            </a:r>
            <a:r>
              <a:rPr lang="en-US" dirty="0" smtClean="0"/>
              <a:t/>
            </a:r>
            <a:br>
              <a:rPr lang="en-US" dirty="0" smtClean="0"/>
            </a:br>
            <a:r>
              <a:rPr lang="en-US" dirty="0" smtClean="0"/>
              <a:t>Should Consider</a:t>
            </a:r>
            <a:endParaRPr lang="en-US" dirty="0"/>
          </a:p>
        </p:txBody>
      </p:sp>
      <p:sp>
        <p:nvSpPr>
          <p:cNvPr id="3" name="Content Placeholder 2"/>
          <p:cNvSpPr>
            <a:spLocks noGrp="1"/>
          </p:cNvSpPr>
          <p:nvPr>
            <p:ph idx="1"/>
          </p:nvPr>
        </p:nvSpPr>
        <p:spPr>
          <a:xfrm>
            <a:off x="628650" y="1825624"/>
            <a:ext cx="7886700" cy="4852761"/>
          </a:xfrm>
        </p:spPr>
        <p:txBody>
          <a:bodyPr>
            <a:normAutofit/>
          </a:bodyPr>
          <a:lstStyle/>
          <a:p>
            <a:pPr marL="457200" indent="-457200" fontAlgn="base">
              <a:buFont typeface="+mj-lt"/>
              <a:buAutoNum type="arabicPeriod"/>
            </a:pPr>
            <a:r>
              <a:rPr lang="en-US" dirty="0"/>
              <a:t>Market size and growth </a:t>
            </a:r>
            <a:r>
              <a:rPr lang="en-US" dirty="0" smtClean="0"/>
              <a:t>potential</a:t>
            </a:r>
          </a:p>
          <a:p>
            <a:pPr marL="457200" indent="-457200" fontAlgn="base">
              <a:buFont typeface="+mj-lt"/>
              <a:buAutoNum type="arabicPeriod"/>
            </a:pPr>
            <a:r>
              <a:rPr lang="en-US" dirty="0" smtClean="0"/>
              <a:t>Competition</a:t>
            </a:r>
          </a:p>
          <a:p>
            <a:pPr marL="457200" indent="-457200" fontAlgn="base">
              <a:buFont typeface="+mj-lt"/>
              <a:buAutoNum type="arabicPeriod"/>
            </a:pPr>
            <a:r>
              <a:rPr lang="en-US" dirty="0" smtClean="0"/>
              <a:t>Compatibility</a:t>
            </a:r>
            <a:endParaRPr lang="en-US" dirty="0"/>
          </a:p>
        </p:txBody>
      </p:sp>
    </p:spTree>
    <p:extLst>
      <p:ext uri="{BB962C8B-B14F-4D97-AF65-F5344CB8AC3E}">
        <p14:creationId xmlns:p14="http://schemas.microsoft.com/office/powerpoint/2010/main" val="3610331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in Global Promotions</a:t>
            </a:r>
          </a:p>
        </p:txBody>
      </p:sp>
      <p:sp>
        <p:nvSpPr>
          <p:cNvPr id="3" name="Content Placeholder 2"/>
          <p:cNvSpPr>
            <a:spLocks noGrp="1"/>
          </p:cNvSpPr>
          <p:nvPr>
            <p:ph idx="1"/>
          </p:nvPr>
        </p:nvSpPr>
        <p:spPr>
          <a:xfrm>
            <a:off x="628650" y="1825625"/>
            <a:ext cx="4596493" cy="4771118"/>
          </a:xfrm>
        </p:spPr>
        <p:txBody>
          <a:bodyPr>
            <a:normAutofit/>
          </a:bodyPr>
          <a:lstStyle/>
          <a:p>
            <a:pPr fontAlgn="base"/>
            <a:r>
              <a:rPr lang="en-US" dirty="0"/>
              <a:t>There are nearly 3,000 languages in the world</a:t>
            </a:r>
          </a:p>
          <a:p>
            <a:pPr fontAlgn="base"/>
            <a:r>
              <a:rPr lang="en-US" dirty="0"/>
              <a:t>Even countries that use the same language have words with different meanings</a:t>
            </a:r>
          </a:p>
          <a:p>
            <a:pPr fontAlgn="base"/>
            <a:r>
              <a:rPr lang="en-US" dirty="0"/>
              <a:t>May be even more significant if a country’s population speaks several languages</a:t>
            </a:r>
          </a:p>
          <a:p>
            <a:pPr fontAlgn="base"/>
            <a:r>
              <a:rPr lang="en-US" dirty="0"/>
              <a:t>Consider literacy rates</a:t>
            </a:r>
          </a:p>
        </p:txBody>
      </p:sp>
      <p:pic>
        <p:nvPicPr>
          <p:cNvPr id="3074" name="Picture 2" descr="Package of potato chips with Japanese wor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274" y="1825625"/>
            <a:ext cx="3269797" cy="4359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095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Considerations in Promotions</a:t>
            </a:r>
          </a:p>
        </p:txBody>
      </p:sp>
      <p:sp>
        <p:nvSpPr>
          <p:cNvPr id="3" name="Content Placeholder 2"/>
          <p:cNvSpPr>
            <a:spLocks noGrp="1"/>
          </p:cNvSpPr>
          <p:nvPr>
            <p:ph idx="1"/>
          </p:nvPr>
        </p:nvSpPr>
        <p:spPr/>
        <p:txBody>
          <a:bodyPr>
            <a:normAutofit/>
          </a:bodyPr>
          <a:lstStyle/>
          <a:p>
            <a:pPr marL="457200" indent="-457200" fontAlgn="base">
              <a:buFont typeface="+mj-lt"/>
              <a:buAutoNum type="arabicPeriod"/>
            </a:pPr>
            <a:r>
              <a:rPr lang="en-US" dirty="0"/>
              <a:t>Colors: Colors may have different meanings in different cultures</a:t>
            </a:r>
          </a:p>
          <a:p>
            <a:pPr marL="457200" indent="-457200" fontAlgn="base">
              <a:buFont typeface="+mj-lt"/>
              <a:buAutoNum type="arabicPeriod"/>
            </a:pPr>
            <a:r>
              <a:rPr lang="en-US" dirty="0" smtClean="0"/>
              <a:t>Values: An individual’s values arise from his or her education, moral or religious beliefs and are learned through experiences</a:t>
            </a:r>
          </a:p>
          <a:p>
            <a:pPr marL="457200" indent="-457200" fontAlgn="base">
              <a:buFont typeface="+mj-lt"/>
              <a:buAutoNum type="arabicPeriod"/>
            </a:pPr>
            <a:r>
              <a:rPr lang="en-US" dirty="0" smtClean="0"/>
              <a:t>Business norms</a:t>
            </a:r>
          </a:p>
          <a:p>
            <a:pPr marL="457200" indent="-457200" fontAlgn="base">
              <a:buFont typeface="+mj-lt"/>
              <a:buAutoNum type="arabicPeriod"/>
            </a:pPr>
            <a:r>
              <a:rPr lang="en-US" dirty="0" smtClean="0"/>
              <a:t>Religious </a:t>
            </a:r>
            <a:r>
              <a:rPr lang="en-US" dirty="0"/>
              <a:t>beliefs and </a:t>
            </a:r>
            <a:r>
              <a:rPr lang="en-US" dirty="0" smtClean="0"/>
              <a:t>holidays</a:t>
            </a:r>
            <a:endParaRPr lang="en-US" dirty="0"/>
          </a:p>
        </p:txBody>
      </p:sp>
    </p:spTree>
    <p:extLst>
      <p:ext uri="{BB962C8B-B14F-4D97-AF65-F5344CB8AC3E}">
        <p14:creationId xmlns:p14="http://schemas.microsoft.com/office/powerpoint/2010/main" val="3036300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Pricing Considerations</a:t>
            </a:r>
          </a:p>
        </p:txBody>
      </p:sp>
      <p:sp>
        <p:nvSpPr>
          <p:cNvPr id="3" name="Content Placeholder 2"/>
          <p:cNvSpPr>
            <a:spLocks noGrp="1"/>
          </p:cNvSpPr>
          <p:nvPr>
            <p:ph idx="1"/>
          </p:nvPr>
        </p:nvSpPr>
        <p:spPr/>
        <p:txBody>
          <a:bodyPr/>
          <a:lstStyle/>
          <a:p>
            <a:r>
              <a:rPr lang="en-US" dirty="0"/>
              <a:t>Pricing needs to account for risk associated with fluctuations in the relative value of different currencies in the markets where businesses operate</a:t>
            </a:r>
          </a:p>
          <a:p>
            <a:r>
              <a:rPr lang="en-US" dirty="0"/>
              <a:t>Cultural expectations may dictate what consumers are willing to pay </a:t>
            </a:r>
          </a:p>
          <a:p>
            <a:endParaRPr lang="en-US" dirty="0"/>
          </a:p>
        </p:txBody>
      </p:sp>
    </p:spTree>
    <p:extLst>
      <p:ext uri="{BB962C8B-B14F-4D97-AF65-F5344CB8AC3E}">
        <p14:creationId xmlns:p14="http://schemas.microsoft.com/office/powerpoint/2010/main" val="1061350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Considerations for Distribution</a:t>
            </a:r>
          </a:p>
        </p:txBody>
      </p:sp>
      <p:sp>
        <p:nvSpPr>
          <p:cNvPr id="3" name="Content Placeholder 2"/>
          <p:cNvSpPr>
            <a:spLocks noGrp="1"/>
          </p:cNvSpPr>
          <p:nvPr>
            <p:ph idx="1"/>
          </p:nvPr>
        </p:nvSpPr>
        <p:spPr/>
        <p:txBody>
          <a:bodyPr/>
          <a:lstStyle/>
          <a:p>
            <a:r>
              <a:rPr lang="en-US" dirty="0"/>
              <a:t>A country’s transportation and economic infrastructure, customs, marketplace conditions, and the competitive landscape </a:t>
            </a:r>
          </a:p>
          <a:p>
            <a:r>
              <a:rPr lang="en-US" dirty="0"/>
              <a:t>P</a:t>
            </a:r>
            <a:r>
              <a:rPr lang="en-US" dirty="0" smtClean="0"/>
              <a:t>roduct’s </a:t>
            </a:r>
            <a:r>
              <a:rPr lang="en-US" dirty="0"/>
              <a:t>positioning in the marketplace</a:t>
            </a:r>
          </a:p>
          <a:p>
            <a:r>
              <a:rPr lang="en-US" dirty="0" smtClean="0"/>
              <a:t>How </a:t>
            </a:r>
            <a:r>
              <a:rPr lang="en-US" dirty="0"/>
              <a:t>products will be distributed across the different shopping venues unique to a particular country or market</a:t>
            </a:r>
          </a:p>
          <a:p>
            <a:endParaRPr lang="en-US" dirty="0"/>
          </a:p>
        </p:txBody>
      </p:sp>
      <p:pic>
        <p:nvPicPr>
          <p:cNvPr id="4098" name="Picture 2" descr="Sign on jars of sauce in Italian with the price in eu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3571" y="4490357"/>
            <a:ext cx="3156857" cy="2367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958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Demographics </a:t>
            </a:r>
          </a:p>
        </p:txBody>
      </p:sp>
      <p:sp>
        <p:nvSpPr>
          <p:cNvPr id="3" name="Content Placeholder 2"/>
          <p:cNvSpPr>
            <a:spLocks noGrp="1"/>
          </p:cNvSpPr>
          <p:nvPr>
            <p:ph idx="1"/>
          </p:nvPr>
        </p:nvSpPr>
        <p:spPr/>
        <p:txBody>
          <a:bodyPr>
            <a:normAutofit/>
          </a:bodyPr>
          <a:lstStyle/>
          <a:p>
            <a:pPr fontAlgn="base"/>
            <a:r>
              <a:rPr lang="en-US" dirty="0" smtClean="0"/>
              <a:t>Age</a:t>
            </a:r>
          </a:p>
          <a:p>
            <a:pPr fontAlgn="base"/>
            <a:r>
              <a:rPr lang="en-US" dirty="0" smtClean="0"/>
              <a:t>Social class</a:t>
            </a:r>
          </a:p>
          <a:p>
            <a:pPr fontAlgn="base"/>
            <a:r>
              <a:rPr lang="en-US" dirty="0" smtClean="0"/>
              <a:t>Gender</a:t>
            </a:r>
          </a:p>
          <a:p>
            <a:pPr fontAlgn="base"/>
            <a:r>
              <a:rPr lang="en-US" dirty="0" smtClean="0"/>
              <a:t>Religious affiliations</a:t>
            </a:r>
            <a:endParaRPr lang="en-US" dirty="0"/>
          </a:p>
          <a:p>
            <a:pPr fontAlgn="base"/>
            <a:r>
              <a:rPr lang="en-US" dirty="0"/>
              <a:t>Income </a:t>
            </a:r>
            <a:r>
              <a:rPr lang="en-US" dirty="0" smtClean="0"/>
              <a:t>brackets</a:t>
            </a:r>
          </a:p>
          <a:p>
            <a:pPr fontAlgn="base"/>
            <a:r>
              <a:rPr lang="en-US" dirty="0" smtClean="0"/>
              <a:t>Education</a:t>
            </a:r>
            <a:endParaRPr lang="en-US" dirty="0"/>
          </a:p>
          <a:p>
            <a:pPr fontAlgn="base"/>
            <a:r>
              <a:rPr lang="en-US" dirty="0" smtClean="0"/>
              <a:t>Geography</a:t>
            </a:r>
            <a:endParaRPr lang="en-US" dirty="0"/>
          </a:p>
        </p:txBody>
      </p:sp>
    </p:spTree>
    <p:extLst>
      <p:ext uri="{BB962C8B-B14F-4D97-AF65-F5344CB8AC3E}">
        <p14:creationId xmlns:p14="http://schemas.microsoft.com/office/powerpoint/2010/main" val="39177742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Demographic Analysis</a:t>
            </a:r>
          </a:p>
        </p:txBody>
      </p:sp>
      <p:pic>
        <p:nvPicPr>
          <p:cNvPr id="5122" name="Picture 2" descr="Map of the world showing which countries foreign-born residents in Sweden were born as of 2001. Countries with 50,000 or more include Finland, Syria, Iraq, and Iran. Countries with more than 10,000 include the United States, Chile, India, the United Kingdom, and Somalia. Most countries have at least 1,000, with the exception of most African countr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50470"/>
            <a:ext cx="9144000" cy="423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920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Globalization</a:t>
            </a:r>
          </a:p>
        </p:txBody>
      </p:sp>
      <p:sp>
        <p:nvSpPr>
          <p:cNvPr id="3" name="Content Placeholder 2"/>
          <p:cNvSpPr>
            <a:spLocks noGrp="1"/>
          </p:cNvSpPr>
          <p:nvPr>
            <p:ph idx="1"/>
          </p:nvPr>
        </p:nvSpPr>
        <p:spPr/>
        <p:txBody>
          <a:bodyPr/>
          <a:lstStyle/>
          <a:p>
            <a:pPr marL="0" indent="0">
              <a:buNone/>
            </a:pPr>
            <a:r>
              <a:rPr lang="en-US" dirty="0"/>
              <a:t>Globalization is the growing level of interconnection between people, businesses, and countries around the world.</a:t>
            </a:r>
          </a:p>
        </p:txBody>
      </p:sp>
      <p:pic>
        <p:nvPicPr>
          <p:cNvPr id="2050" name="Picture 2" descr="Three male hipsters play instruments on a street in Chinatow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6652" y="2966356"/>
            <a:ext cx="5550695" cy="3700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100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Cautions about Using Demographics</a:t>
            </a:r>
          </a:p>
        </p:txBody>
      </p:sp>
      <p:sp>
        <p:nvSpPr>
          <p:cNvPr id="3" name="Content Placeholder 2"/>
          <p:cNvSpPr>
            <a:spLocks noGrp="1"/>
          </p:cNvSpPr>
          <p:nvPr>
            <p:ph idx="1"/>
          </p:nvPr>
        </p:nvSpPr>
        <p:spPr/>
        <p:txBody>
          <a:bodyPr/>
          <a:lstStyle/>
          <a:p>
            <a:r>
              <a:rPr lang="en-US" dirty="0"/>
              <a:t>Demographic profiling is essentially an exercise in making generalizations about groups of people</a:t>
            </a:r>
          </a:p>
          <a:p>
            <a:r>
              <a:rPr lang="en-US" dirty="0"/>
              <a:t>Marketers must also be careful to avoid interpreting demographic information using the mindset of their own “home” cultures</a:t>
            </a:r>
          </a:p>
        </p:txBody>
      </p:sp>
    </p:spTree>
    <p:extLst>
      <p:ext uri="{BB962C8B-B14F-4D97-AF65-F5344CB8AC3E}">
        <p14:creationId xmlns:p14="http://schemas.microsoft.com/office/powerpoint/2010/main" val="3569867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Factors in Global Marketing</a:t>
            </a:r>
          </a:p>
        </p:txBody>
      </p:sp>
      <p:sp>
        <p:nvSpPr>
          <p:cNvPr id="3" name="Content Placeholder 2"/>
          <p:cNvSpPr>
            <a:spLocks noGrp="1"/>
          </p:cNvSpPr>
          <p:nvPr>
            <p:ph idx="1"/>
          </p:nvPr>
        </p:nvSpPr>
        <p:spPr>
          <a:xfrm>
            <a:off x="628650" y="1825625"/>
            <a:ext cx="4421652" cy="4351338"/>
          </a:xfrm>
        </p:spPr>
        <p:txBody>
          <a:bodyPr/>
          <a:lstStyle/>
          <a:p>
            <a:r>
              <a:rPr lang="en-US" dirty="0"/>
              <a:t>Language</a:t>
            </a:r>
          </a:p>
          <a:p>
            <a:r>
              <a:rPr lang="en-US" dirty="0"/>
              <a:t>Customs and taboos</a:t>
            </a:r>
          </a:p>
          <a:p>
            <a:r>
              <a:rPr lang="en-US" dirty="0"/>
              <a:t>Values</a:t>
            </a:r>
          </a:p>
          <a:p>
            <a:r>
              <a:rPr lang="en-US" dirty="0"/>
              <a:t>Time and punctuality</a:t>
            </a:r>
          </a:p>
          <a:p>
            <a:r>
              <a:rPr lang="en-US" dirty="0"/>
              <a:t>Business norms</a:t>
            </a:r>
          </a:p>
          <a:p>
            <a:r>
              <a:rPr lang="en-US" dirty="0"/>
              <a:t>Religious beliefs and celebrations</a:t>
            </a:r>
          </a:p>
        </p:txBody>
      </p:sp>
      <p:pic>
        <p:nvPicPr>
          <p:cNvPr id="6146" name="Picture 2" descr="2113881040_cd2ee31279_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9584" y="1855107"/>
            <a:ext cx="3918857" cy="2939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250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0"/>
            <a:ext cx="7886700" cy="1325563"/>
          </a:xfrm>
        </p:spPr>
        <p:txBody>
          <a:bodyPr/>
          <a:lstStyle/>
          <a:p>
            <a:r>
              <a:rPr lang="en-US" dirty="0"/>
              <a:t>Regional Trade Block</a:t>
            </a:r>
          </a:p>
        </p:txBody>
      </p:sp>
      <p:sp>
        <p:nvSpPr>
          <p:cNvPr id="3" name="Content Placeholder 2"/>
          <p:cNvSpPr>
            <a:spLocks noGrp="1"/>
          </p:cNvSpPr>
          <p:nvPr>
            <p:ph idx="1"/>
          </p:nvPr>
        </p:nvSpPr>
        <p:spPr/>
        <p:txBody>
          <a:bodyPr/>
          <a:lstStyle/>
          <a:p>
            <a:endParaRPr lang="en-US"/>
          </a:p>
        </p:txBody>
      </p:sp>
      <p:pic>
        <p:nvPicPr>
          <p:cNvPr id="7170" name="Picture 2" descr="Map of ASEAN Countries. Countries include Lao PDR, Thailand, Myanmar, Vietnam, Cambodia, Philippines, Brunei Darussalam, Malaysia, Singapore, and Indones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329" y="1201737"/>
            <a:ext cx="8161341" cy="5656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254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World Trade Organization</a:t>
            </a:r>
          </a:p>
        </p:txBody>
      </p:sp>
      <p:pic>
        <p:nvPicPr>
          <p:cNvPr id="8194" name="Picture 2" descr="Map of WTO countries. Most countries are members. A few in Africa and Asia, including Russia, are passive observers who were in negotiations in 20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25625"/>
            <a:ext cx="9144000" cy="423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992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Fair Trade</a:t>
            </a:r>
          </a:p>
        </p:txBody>
      </p:sp>
      <p:sp>
        <p:nvSpPr>
          <p:cNvPr id="3" name="Content Placeholder 2"/>
          <p:cNvSpPr>
            <a:spLocks noGrp="1"/>
          </p:cNvSpPr>
          <p:nvPr>
            <p:ph idx="1"/>
          </p:nvPr>
        </p:nvSpPr>
        <p:spPr>
          <a:xfrm>
            <a:off x="628650" y="1825625"/>
            <a:ext cx="4629150" cy="4351338"/>
          </a:xfrm>
        </p:spPr>
        <p:txBody>
          <a:bodyPr/>
          <a:lstStyle/>
          <a:p>
            <a:pPr marL="0" indent="0">
              <a:buNone/>
            </a:pPr>
            <a:r>
              <a:rPr lang="en-US" dirty="0"/>
              <a:t>The fair trade movement promotes the use of labor, environmental, and social standards for the production of commodities, particularly those exported from developing countries to industrialized nations</a:t>
            </a:r>
          </a:p>
        </p:txBody>
      </p:sp>
      <p:pic>
        <p:nvPicPr>
          <p:cNvPr id="9218" name="Picture 2" descr="The Fair Trade logo. It features swirls that form the top half of a stick person superimposed on a cir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4776" y="1953284"/>
            <a:ext cx="3814470" cy="3814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676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Question</a:t>
            </a:r>
          </a:p>
        </p:txBody>
      </p:sp>
      <p:sp>
        <p:nvSpPr>
          <p:cNvPr id="3" name="Text Placeholder 2"/>
          <p:cNvSpPr>
            <a:spLocks noGrp="1"/>
          </p:cNvSpPr>
          <p:nvPr>
            <p:ph idx="1"/>
          </p:nvPr>
        </p:nvSpPr>
        <p:spPr/>
        <p:txBody>
          <a:bodyPr/>
          <a:lstStyle/>
          <a:p>
            <a:pPr marL="203200" indent="0">
              <a:buNone/>
            </a:pPr>
            <a:r>
              <a:rPr lang="en-US" dirty="0"/>
              <a:t>Why would companies want to combine standardization with localization? What are some examples of how companies balance these strategies?</a:t>
            </a:r>
          </a:p>
        </p:txBody>
      </p:sp>
    </p:spTree>
    <p:extLst>
      <p:ext uri="{BB962C8B-B14F-4D97-AF65-F5344CB8AC3E}">
        <p14:creationId xmlns:p14="http://schemas.microsoft.com/office/powerpoint/2010/main" val="3467522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 Review</a:t>
            </a:r>
          </a:p>
        </p:txBody>
      </p:sp>
      <p:sp>
        <p:nvSpPr>
          <p:cNvPr id="3" name="Content Placeholder 2"/>
          <p:cNvSpPr>
            <a:spLocks noGrp="1"/>
          </p:cNvSpPr>
          <p:nvPr>
            <p:ph idx="1"/>
          </p:nvPr>
        </p:nvSpPr>
        <p:spPr/>
        <p:txBody>
          <a:bodyPr>
            <a:normAutofit/>
          </a:bodyPr>
          <a:lstStyle/>
          <a:p>
            <a:pPr fontAlgn="base"/>
            <a:r>
              <a:rPr lang="en-US" dirty="0"/>
              <a:t>What is globalization? What major benefits and challenges does it pose for multinational organizations penetrating global markets?</a:t>
            </a:r>
          </a:p>
          <a:p>
            <a:pPr fontAlgn="base"/>
            <a:r>
              <a:rPr lang="en-US" dirty="0"/>
              <a:t>What are common approaches used by organizations to compete successfully on a global scale?</a:t>
            </a:r>
          </a:p>
          <a:p>
            <a:pPr fontAlgn="base"/>
            <a:r>
              <a:rPr lang="en-US" dirty="0"/>
              <a:t>Why is it important to understand how demographic, cultural and institutional factors shape the global marketing environment?</a:t>
            </a:r>
          </a:p>
          <a:p>
            <a:pPr marL="0" indent="0" fontAlgn="base">
              <a:buNone/>
            </a:pPr>
            <a:endParaRPr lang="en-US" dirty="0"/>
          </a:p>
        </p:txBody>
      </p:sp>
    </p:spTree>
    <p:extLst>
      <p:ext uri="{BB962C8B-B14F-4D97-AF65-F5344CB8AC3E}">
        <p14:creationId xmlns:p14="http://schemas.microsoft.com/office/powerpoint/2010/main" val="790271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GDP Growth Rate by Country</a:t>
            </a:r>
          </a:p>
        </p:txBody>
      </p:sp>
      <p:pic>
        <p:nvPicPr>
          <p:cNvPr id="16386" name="Picture 2" descr="Map of the world with countries in different colors to indicate economic growth. Most countries, including the United States, fall in the 6-to-8% growth stage. A few countries, including China and India, are growing at more than 10%. Very few countries, including Greece at at negative grow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90691"/>
            <a:ext cx="9144000" cy="423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844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Classifying Countries by Growth Rate</a:t>
            </a:r>
          </a:p>
        </p:txBody>
      </p:sp>
      <p:sp>
        <p:nvSpPr>
          <p:cNvPr id="3" name="Content Placeholder 2"/>
          <p:cNvSpPr>
            <a:spLocks noGrp="1"/>
          </p:cNvSpPr>
          <p:nvPr>
            <p:ph idx="1"/>
          </p:nvPr>
        </p:nvSpPr>
        <p:spPr/>
        <p:txBody>
          <a:bodyPr>
            <a:normAutofit lnSpcReduction="10000"/>
          </a:bodyPr>
          <a:lstStyle/>
          <a:p>
            <a:pPr fontAlgn="base"/>
            <a:r>
              <a:rPr lang="en-US" b="1" dirty="0"/>
              <a:t>Industrialized nations</a:t>
            </a:r>
            <a:r>
              <a:rPr lang="en-US" dirty="0"/>
              <a:t> have economies characterized by a healthy climate for private enterprise (business) and a consumer orientation</a:t>
            </a:r>
          </a:p>
          <a:p>
            <a:pPr fontAlgn="base"/>
            <a:r>
              <a:rPr lang="en-US" b="1" dirty="0"/>
              <a:t>Less-developed nations </a:t>
            </a:r>
            <a:r>
              <a:rPr lang="en-US" dirty="0"/>
              <a:t>have extensive poverty, low per capita income and standards of living, low literacy rates, and very limited </a:t>
            </a:r>
            <a:r>
              <a:rPr lang="en-US" dirty="0" smtClean="0"/>
              <a:t>technology</a:t>
            </a:r>
          </a:p>
          <a:p>
            <a:pPr fontAlgn="base"/>
            <a:r>
              <a:rPr lang="en-US" b="1" dirty="0" smtClean="0"/>
              <a:t>Developing </a:t>
            </a:r>
            <a:r>
              <a:rPr lang="en-US" b="1" dirty="0"/>
              <a:t>nations</a:t>
            </a:r>
            <a:r>
              <a:rPr lang="en-US" dirty="0"/>
              <a:t> are those that are making the transition from economies based on agricultural and raw-materials production to industrialized economies. They exhibit rising levels of education, technology, and per capita incomes</a:t>
            </a:r>
          </a:p>
        </p:txBody>
      </p:sp>
    </p:spTree>
    <p:extLst>
      <p:ext uri="{BB962C8B-B14F-4D97-AF65-F5344CB8AC3E}">
        <p14:creationId xmlns:p14="http://schemas.microsoft.com/office/powerpoint/2010/main" val="2685487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Question</a:t>
            </a:r>
          </a:p>
        </p:txBody>
      </p:sp>
      <p:sp>
        <p:nvSpPr>
          <p:cNvPr id="3" name="Content Placeholder 2"/>
          <p:cNvSpPr>
            <a:spLocks noGrp="1"/>
          </p:cNvSpPr>
          <p:nvPr>
            <p:ph idx="1"/>
          </p:nvPr>
        </p:nvSpPr>
        <p:spPr/>
        <p:txBody>
          <a:bodyPr/>
          <a:lstStyle/>
          <a:p>
            <a:pPr marL="0" indent="0">
              <a:buNone/>
            </a:pPr>
            <a:r>
              <a:rPr lang="en-US" dirty="0"/>
              <a:t>Why would marketers want to market to each type of county?</a:t>
            </a:r>
          </a:p>
        </p:txBody>
      </p:sp>
    </p:spTree>
    <p:extLst>
      <p:ext uri="{BB962C8B-B14F-4D97-AF65-F5344CB8AC3E}">
        <p14:creationId xmlns:p14="http://schemas.microsoft.com/office/powerpoint/2010/main" val="887798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Globalization</a:t>
            </a:r>
          </a:p>
        </p:txBody>
      </p:sp>
      <p:sp>
        <p:nvSpPr>
          <p:cNvPr id="3" name="Content Placeholder 2"/>
          <p:cNvSpPr>
            <a:spLocks noGrp="1"/>
          </p:cNvSpPr>
          <p:nvPr>
            <p:ph idx="1"/>
          </p:nvPr>
        </p:nvSpPr>
        <p:spPr/>
        <p:txBody>
          <a:bodyPr/>
          <a:lstStyle/>
          <a:p>
            <a:r>
              <a:rPr lang="en-US" dirty="0" smtClean="0"/>
              <a:t>Larger </a:t>
            </a:r>
            <a:r>
              <a:rPr lang="en-US" dirty="0"/>
              <a:t>volumes of sales and exchange</a:t>
            </a:r>
          </a:p>
          <a:p>
            <a:r>
              <a:rPr lang="en-US" dirty="0" smtClean="0"/>
              <a:t>Larger </a:t>
            </a:r>
            <a:r>
              <a:rPr lang="en-US" dirty="0"/>
              <a:t>growth rates in GDP</a:t>
            </a:r>
          </a:p>
          <a:p>
            <a:r>
              <a:rPr lang="en-US" dirty="0" smtClean="0"/>
              <a:t>More </a:t>
            </a:r>
            <a:r>
              <a:rPr lang="en-US" dirty="0"/>
              <a:t>empowerment of individuals and political systems through the acquisition of additional resources and capital</a:t>
            </a:r>
          </a:p>
          <a:p>
            <a:r>
              <a:rPr lang="en-US" dirty="0"/>
              <a:t>Multinational companies can lower production costs</a:t>
            </a:r>
          </a:p>
        </p:txBody>
      </p:sp>
    </p:spTree>
    <p:extLst>
      <p:ext uri="{BB962C8B-B14F-4D97-AF65-F5344CB8AC3E}">
        <p14:creationId xmlns:p14="http://schemas.microsoft.com/office/powerpoint/2010/main" val="1849093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r>
              <a:rPr lang="en-US" dirty="0"/>
              <a:t>Challenges of Globalization</a:t>
            </a:r>
          </a:p>
        </p:txBody>
      </p:sp>
      <p:sp>
        <p:nvSpPr>
          <p:cNvPr id="3" name="Content Placeholder 2"/>
          <p:cNvSpPr>
            <a:spLocks noGrp="1"/>
          </p:cNvSpPr>
          <p:nvPr>
            <p:ph idx="1"/>
          </p:nvPr>
        </p:nvSpPr>
        <p:spPr>
          <a:xfrm>
            <a:off x="628650" y="1325563"/>
            <a:ext cx="7886700" cy="4851400"/>
          </a:xfrm>
        </p:spPr>
        <p:txBody>
          <a:bodyPr/>
          <a:lstStyle/>
          <a:p>
            <a:r>
              <a:rPr lang="en-US" dirty="0"/>
              <a:t>Ethical Business </a:t>
            </a:r>
            <a:r>
              <a:rPr lang="en-US" dirty="0" smtClean="0"/>
              <a:t>Practices</a:t>
            </a:r>
          </a:p>
          <a:p>
            <a:r>
              <a:rPr lang="en-US" dirty="0" smtClean="0"/>
              <a:t>‘</a:t>
            </a:r>
            <a:r>
              <a:rPr lang="en-US" dirty="0" smtClean="0"/>
              <a:t>Organizational Structure</a:t>
            </a:r>
          </a:p>
          <a:p>
            <a:r>
              <a:rPr lang="en-US" dirty="0" smtClean="0"/>
              <a:t>Public Relations</a:t>
            </a:r>
          </a:p>
          <a:p>
            <a:r>
              <a:rPr lang="en-US" dirty="0" smtClean="0"/>
              <a:t>Leadership</a:t>
            </a:r>
          </a:p>
          <a:p>
            <a:r>
              <a:rPr lang="en-US" dirty="0" smtClean="0"/>
              <a:t>Legal </a:t>
            </a:r>
            <a:r>
              <a:rPr lang="en-US" dirty="0"/>
              <a:t>and Regulatory </a:t>
            </a:r>
            <a:r>
              <a:rPr lang="en-US" dirty="0" smtClean="0"/>
              <a:t>Structure</a:t>
            </a:r>
            <a:endParaRPr lang="en-US" dirty="0"/>
          </a:p>
        </p:txBody>
      </p:sp>
    </p:spTree>
    <p:extLst>
      <p:ext uri="{BB962C8B-B14F-4D97-AF65-F5344CB8AC3E}">
        <p14:creationId xmlns:p14="http://schemas.microsoft.com/office/powerpoint/2010/main" val="671278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Challenges of LDCs</a:t>
            </a:r>
          </a:p>
        </p:txBody>
      </p:sp>
      <p:sp>
        <p:nvSpPr>
          <p:cNvPr id="3" name="Content Placeholder 2"/>
          <p:cNvSpPr>
            <a:spLocks noGrp="1"/>
          </p:cNvSpPr>
          <p:nvPr>
            <p:ph idx="1"/>
          </p:nvPr>
        </p:nvSpPr>
        <p:spPr>
          <a:xfrm>
            <a:off x="628650" y="1825625"/>
            <a:ext cx="5037364" cy="4351338"/>
          </a:xfrm>
        </p:spPr>
        <p:txBody>
          <a:bodyPr>
            <a:normAutofit fontScale="92500" lnSpcReduction="10000"/>
          </a:bodyPr>
          <a:lstStyle/>
          <a:p>
            <a:pPr marL="0" indent="0">
              <a:buNone/>
            </a:pPr>
            <a:r>
              <a:rPr lang="en-US" b="1" dirty="0"/>
              <a:t>Infrastructure:</a:t>
            </a:r>
            <a:r>
              <a:rPr lang="en-US" dirty="0"/>
              <a:t>  </a:t>
            </a:r>
          </a:p>
          <a:p>
            <a:r>
              <a:rPr lang="en-US" dirty="0"/>
              <a:t>Will roads, bridges, water supply, sewers, electrical grids, and telecommunications support operations?</a:t>
            </a:r>
          </a:p>
          <a:p>
            <a:r>
              <a:rPr lang="en-US" dirty="0"/>
              <a:t>Can the company rely on a stable government, property rights, judicial system, banking and financial systems, and basic social services?</a:t>
            </a:r>
          </a:p>
          <a:p>
            <a:pPr marL="0" indent="0">
              <a:buNone/>
            </a:pPr>
            <a:r>
              <a:rPr lang="en-US" b="1" dirty="0"/>
              <a:t>Technology:</a:t>
            </a:r>
          </a:p>
          <a:p>
            <a:r>
              <a:rPr lang="en-US" dirty="0"/>
              <a:t>Will the level of technology in the country support business operations?</a:t>
            </a:r>
          </a:p>
        </p:txBody>
      </p:sp>
      <p:pic>
        <p:nvPicPr>
          <p:cNvPr id="17410" name="Picture 2" descr="A one-land country road riddled with potho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786" y="1825625"/>
            <a:ext cx="2952300" cy="3935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394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Global Entry Strategies</a:t>
            </a:r>
          </a:p>
        </p:txBody>
      </p:sp>
      <p:sp>
        <p:nvSpPr>
          <p:cNvPr id="3" name="Content Placeholder 2"/>
          <p:cNvSpPr>
            <a:spLocks noGrp="1"/>
          </p:cNvSpPr>
          <p:nvPr>
            <p:ph idx="1"/>
          </p:nvPr>
        </p:nvSpPr>
        <p:spPr>
          <a:xfrm>
            <a:off x="628650" y="1825625"/>
            <a:ext cx="3649436" cy="4351338"/>
          </a:xfrm>
        </p:spPr>
        <p:txBody>
          <a:bodyPr/>
          <a:lstStyle/>
          <a:p>
            <a:r>
              <a:rPr lang="en-US" dirty="0"/>
              <a:t>Export</a:t>
            </a:r>
          </a:p>
          <a:p>
            <a:r>
              <a:rPr lang="en-US" dirty="0"/>
              <a:t>Licensing and franchising</a:t>
            </a:r>
          </a:p>
          <a:p>
            <a:r>
              <a:rPr lang="en-US" dirty="0"/>
              <a:t>Joint ventures</a:t>
            </a:r>
          </a:p>
          <a:p>
            <a:r>
              <a:rPr lang="en-US" dirty="0"/>
              <a:t>Direct investment</a:t>
            </a:r>
          </a:p>
          <a:p>
            <a:r>
              <a:rPr lang="en-US" dirty="0"/>
              <a:t>US commercial centers</a:t>
            </a:r>
          </a:p>
          <a:p>
            <a:r>
              <a:rPr lang="en-US" dirty="0"/>
              <a:t>Trade intermediaries</a:t>
            </a:r>
          </a:p>
        </p:txBody>
      </p:sp>
      <p:pic>
        <p:nvPicPr>
          <p:cNvPr id="1026" name="Picture 2" descr="Interior view of the dashboard of a c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3946" y="1825625"/>
            <a:ext cx="4340786" cy="2407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329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GillSans Light"/>
        <a:ea typeface=""/>
        <a:cs typeface=""/>
      </a:majorFont>
      <a:minorFont>
        <a:latin typeface="Gill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3143</TotalTime>
  <Words>674</Words>
  <Application>Microsoft Macintosh PowerPoint</Application>
  <PresentationFormat>On-screen Show (4:3)</PresentationFormat>
  <Paragraphs>132</Paragraphs>
  <Slides>26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Calibri</vt:lpstr>
      <vt:lpstr>Tahoma</vt:lpstr>
      <vt:lpstr>Arial</vt:lpstr>
      <vt:lpstr>Office Theme</vt:lpstr>
      <vt:lpstr>Marketing Globally</vt:lpstr>
      <vt:lpstr>Globalization</vt:lpstr>
      <vt:lpstr>GDP Growth Rate by Country</vt:lpstr>
      <vt:lpstr>Classifying Countries by Growth Rate</vt:lpstr>
      <vt:lpstr>Practice Question</vt:lpstr>
      <vt:lpstr>Benefits of Globalization</vt:lpstr>
      <vt:lpstr>Challenges of Globalization</vt:lpstr>
      <vt:lpstr>Additional Challenges of LDCs</vt:lpstr>
      <vt:lpstr> Global Entry Strategies</vt:lpstr>
      <vt:lpstr>Standardization </vt:lpstr>
      <vt:lpstr>Localization</vt:lpstr>
      <vt:lpstr>Additional Elements of  Global Segmentation</vt:lpstr>
      <vt:lpstr>Global Targeting Decisions  Should Consider</vt:lpstr>
      <vt:lpstr>Language in Global Promotions</vt:lpstr>
      <vt:lpstr>Global Considerations in Promotions</vt:lpstr>
      <vt:lpstr>Global Pricing Considerations</vt:lpstr>
      <vt:lpstr>Global Considerations for Distribution</vt:lpstr>
      <vt:lpstr>Demographics </vt:lpstr>
      <vt:lpstr>Demographic Analysis</vt:lpstr>
      <vt:lpstr>Cautions about Using Demographics</vt:lpstr>
      <vt:lpstr>Cultural Factors in Global Marketing</vt:lpstr>
      <vt:lpstr>Regional Trade Block</vt:lpstr>
      <vt:lpstr>World Trade Organization</vt:lpstr>
      <vt:lpstr>Fair Trade</vt:lpstr>
      <vt:lpstr>Practice Question</vt:lpstr>
      <vt:lpstr>Quick Review</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Liebman</dc:creator>
  <cp:lastModifiedBy>Jessica Hanson</cp:lastModifiedBy>
  <cp:revision>166</cp:revision>
  <dcterms:created xsi:type="dcterms:W3CDTF">2017-01-24T14:54:50Z</dcterms:created>
  <dcterms:modified xsi:type="dcterms:W3CDTF">2017-05-02T21:15:47Z</dcterms:modified>
</cp:coreProperties>
</file>