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2" r:id="rId1"/>
  </p:sldMasterIdLst>
  <p:notesMasterIdLst>
    <p:notesMasterId r:id="rId34"/>
  </p:notesMasterIdLst>
  <p:sldIdLst>
    <p:sldId id="256" r:id="rId2"/>
    <p:sldId id="283" r:id="rId3"/>
    <p:sldId id="276" r:id="rId4"/>
    <p:sldId id="274" r:id="rId5"/>
    <p:sldId id="275" r:id="rId6"/>
    <p:sldId id="285" r:id="rId7"/>
    <p:sldId id="278" r:id="rId8"/>
    <p:sldId id="286" r:id="rId9"/>
    <p:sldId id="277" r:id="rId10"/>
    <p:sldId id="279" r:id="rId11"/>
    <p:sldId id="280" r:id="rId12"/>
    <p:sldId id="281" r:id="rId13"/>
    <p:sldId id="287" r:id="rId14"/>
    <p:sldId id="288" r:id="rId15"/>
    <p:sldId id="289" r:id="rId16"/>
    <p:sldId id="290" r:id="rId17"/>
    <p:sldId id="291" r:id="rId18"/>
    <p:sldId id="292" r:id="rId19"/>
    <p:sldId id="294" r:id="rId20"/>
    <p:sldId id="293" r:id="rId21"/>
    <p:sldId id="284" r:id="rId22"/>
    <p:sldId id="295" r:id="rId23"/>
    <p:sldId id="296" r:id="rId24"/>
    <p:sldId id="297" r:id="rId25"/>
    <p:sldId id="298" r:id="rId26"/>
    <p:sldId id="299" r:id="rId27"/>
    <p:sldId id="300" r:id="rId28"/>
    <p:sldId id="301" r:id="rId29"/>
    <p:sldId id="302" r:id="rId30"/>
    <p:sldId id="282" r:id="rId31"/>
    <p:sldId id="303" r:id="rId32"/>
    <p:sldId id="273" r:id="rId33"/>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Sarah Liebman" initials="SL" lastIdx="1" clrIdx="0">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B301B821-A1FF-4177-AEE7-76D212191A09}" styleName="Medium Style 1 - Accent 1">
    <a:wholeTbl>
      <a:tcTxStyle>
        <a:fontRef idx="minor">
          <a:scrgbClr r="0" g="0" b="0"/>
        </a:fontRef>
        <a:schemeClr val="dk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a:noFill/>
            </a:ln>
          </a:insideV>
        </a:tcBdr>
        <a:fill>
          <a:solidFill>
            <a:schemeClr val="lt1"/>
          </a:solidFill>
        </a:fill>
      </a:tcStyle>
    </a:wholeTbl>
    <a:band1H>
      <a:tcStyle>
        <a:tcBdr/>
        <a:fill>
          <a:solidFill>
            <a:schemeClr val="accent1">
              <a:tint val="20000"/>
            </a:schemeClr>
          </a:solidFill>
        </a:fill>
      </a:tcStyle>
    </a:band1H>
    <a:band1V>
      <a:tcStyle>
        <a:tcBdr/>
        <a:fill>
          <a:solidFill>
            <a:schemeClr val="accent1">
              <a:tint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solidFill>
            <a:schemeClr val="lt1"/>
          </a:solidFill>
        </a:fill>
      </a:tcStyle>
    </a:lastRow>
    <a:firstRow>
      <a:tcTxStyle b="on">
        <a:fontRef idx="minor">
          <a:scrgbClr r="0" g="0" b="0"/>
        </a:fontRef>
        <a:schemeClr val="lt1"/>
      </a:tcTxStyle>
      <a:tcStyle>
        <a:tcBdr/>
        <a:fill>
          <a:solidFill>
            <a:schemeClr val="accent1"/>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5940675A-B579-460E-94D1-54222C63F5DA}" styleName="No Style, Table Grid">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 styleId="{69012ECD-51FC-41F1-AA8D-1B2483CD663E}" styleName="Light Style 2 - Accent 1">
    <a:wholeTbl>
      <a:tcTxStyle>
        <a:fontRef idx="minor">
          <a:scrgbClr r="0" g="0" b="0"/>
        </a:fontRef>
        <a:schemeClr val="tx1"/>
      </a:tcTxStyle>
      <a:tcStyle>
        <a:tcBdr>
          <a:left>
            <a:lnRef idx="1">
              <a:schemeClr val="accent1"/>
            </a:lnRef>
          </a:left>
          <a:right>
            <a:lnRef idx="1">
              <a:schemeClr val="accent1"/>
            </a:lnRef>
          </a:right>
          <a:top>
            <a:lnRef idx="1">
              <a:schemeClr val="accent1"/>
            </a:lnRef>
          </a:top>
          <a:bottom>
            <a:lnRef idx="1">
              <a:schemeClr val="accent1"/>
            </a:lnRef>
          </a:bottom>
          <a:insideH>
            <a:ln>
              <a:noFill/>
            </a:ln>
          </a:insideH>
          <a:insideV>
            <a:ln>
              <a:noFill/>
            </a:ln>
          </a:insideV>
        </a:tcBdr>
        <a:fill>
          <a:noFill/>
        </a:fill>
      </a:tcStyle>
    </a:wholeTbl>
    <a:band1H>
      <a:tcStyle>
        <a:tcBdr>
          <a:top>
            <a:lnRef idx="1">
              <a:schemeClr val="accent1"/>
            </a:lnRef>
          </a:top>
          <a:bottom>
            <a:lnRef idx="1">
              <a:schemeClr val="accent1"/>
            </a:lnRef>
          </a:bottom>
        </a:tcBdr>
      </a:tcStyle>
    </a:band1H>
    <a:band1V>
      <a:tcStyle>
        <a:tcBdr>
          <a:left>
            <a:lnRef idx="1">
              <a:schemeClr val="accent1"/>
            </a:lnRef>
          </a:left>
          <a:right>
            <a:lnRef idx="1">
              <a:schemeClr val="accent1"/>
            </a:lnRef>
          </a:right>
        </a:tcBdr>
      </a:tcStyle>
    </a:band1V>
    <a:band2V>
      <a:tcStyle>
        <a:tcBdr>
          <a:left>
            <a:lnRef idx="1">
              <a:schemeClr val="accent1"/>
            </a:lnRef>
          </a:left>
          <a:right>
            <a:lnRef idx="1">
              <a:schemeClr val="accent1"/>
            </a:lnRef>
          </a:right>
        </a:tcBdr>
      </a:tcStyle>
    </a:band2V>
    <a:lastCol>
      <a:tcTxStyle b="on"/>
      <a:tcStyle>
        <a:tcBdr/>
      </a:tcStyle>
    </a:lastCol>
    <a:firstCol>
      <a:tcTxStyle b="on"/>
      <a:tcStyle>
        <a:tcBdr/>
      </a:tcStyle>
    </a:firstCol>
    <a:lastRow>
      <a:tcTxStyle b="on"/>
      <a:tcStyle>
        <a:tcBdr>
          <a:top>
            <a:ln w="50800" cmpd="dbl">
              <a:solidFill>
                <a:schemeClr val="accent1"/>
              </a:solidFill>
            </a:ln>
          </a:top>
        </a:tcBdr>
      </a:tcStyle>
    </a:lastRow>
    <a:firstRow>
      <a:tcTxStyle b="on">
        <a:fontRef idx="minor">
          <a:scrgbClr r="0" g="0" b="0"/>
        </a:fontRef>
        <a:schemeClr val="bg1"/>
      </a:tcTxStyle>
      <a:tcStyle>
        <a:tcBdr/>
        <a:fillRef idx="1">
          <a:schemeClr val="accent1"/>
        </a:fillRef>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34559" autoAdjust="0"/>
    <p:restoredTop sz="86347" autoAdjust="0"/>
  </p:normalViewPr>
  <p:slideViewPr>
    <p:cSldViewPr snapToGrid="0">
      <p:cViewPr varScale="1">
        <p:scale>
          <a:sx n="59" d="100"/>
          <a:sy n="59" d="100"/>
        </p:scale>
        <p:origin x="972" y="66"/>
      </p:cViewPr>
      <p:guideLst>
        <p:guide orient="horz" pos="2160"/>
        <p:guide pos="2880"/>
      </p:guideLst>
    </p:cSldViewPr>
  </p:slideViewPr>
  <p:outlineViewPr>
    <p:cViewPr>
      <p:scale>
        <a:sx n="33" d="100"/>
        <a:sy n="33" d="100"/>
      </p:scale>
      <p:origin x="0" y="-17310"/>
    </p:cViewPr>
  </p:outlineViewPr>
  <p:notesTextViewPr>
    <p:cViewPr>
      <p:scale>
        <a:sx n="1" d="1"/>
        <a:sy n="1" d="1"/>
      </p:scale>
      <p:origin x="0" y="0"/>
    </p:cViewPr>
  </p:notesTextViewPr>
  <p:notesViewPr>
    <p:cSldViewPr snapToGrid="0">
      <p:cViewPr varScale="1">
        <p:scale>
          <a:sx n="58" d="100"/>
          <a:sy n="58" d="100"/>
        </p:scale>
        <p:origin x="2730" y="84"/>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tableStyles" Target="tableStyles.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notesMaster" Target="notesMasters/notesMaster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commentAuthors" Target="commentAuthor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EE334AF8-4DBC-4D52-BC39-DA880392D7D5}" type="datetimeFigureOut">
              <a:rPr lang="en-US" smtClean="0"/>
              <a:t>4/17/2017</a:t>
            </a:fld>
            <a:endParaRPr lang="en-US"/>
          </a:p>
        </p:txBody>
      </p:sp>
      <p:sp>
        <p:nvSpPr>
          <p:cNvPr id="4" name="Slide Image Placeholder 3"/>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B1E6DF9A-4138-4CE9-A2AE-AB9413786FF0}" type="slidenum">
              <a:rPr lang="en-US" smtClean="0"/>
              <a:t>‹#›</a:t>
            </a:fld>
            <a:endParaRPr lang="en-US"/>
          </a:p>
        </p:txBody>
      </p:sp>
    </p:spTree>
    <p:extLst>
      <p:ext uri="{BB962C8B-B14F-4D97-AF65-F5344CB8AC3E}">
        <p14:creationId xmlns:p14="http://schemas.microsoft.com/office/powerpoint/2010/main" val="337607882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3" Type="http://schemas.openxmlformats.org/officeDocument/2006/relationships/hyperlink" Target="http://cnx.org/contents/4061c832-098e-4b3c-a1d9-7eb593a2cb31@10.49:2/Macroeconomics" TargetMode="External"/><Relationship Id="rId2" Type="http://schemas.openxmlformats.org/officeDocument/2006/relationships/slide" Target="../slides/slide3.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3.xml.rels><?xml version="1.0" encoding="UTF-8" standalone="yes"?>
<Relationships xmlns="http://schemas.openxmlformats.org/package/2006/relationships"><Relationship Id="rId3" Type="http://schemas.openxmlformats.org/officeDocument/2006/relationships/hyperlink" Target="http://cnx.org/contents/4061c832-098e-4b3c-a1d9-7eb593a2cb31@10.49:2/Macroeconomics" TargetMode="External"/><Relationship Id="rId2" Type="http://schemas.openxmlformats.org/officeDocument/2006/relationships/slide" Target="../slides/slide6.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4.xml.rels><?xml version="1.0" encoding="UTF-8" standalone="yes"?>
<Relationships xmlns="http://schemas.openxmlformats.org/package/2006/relationships"><Relationship Id="rId3" Type="http://schemas.openxmlformats.org/officeDocument/2006/relationships/hyperlink" Target="http://cnx.org/contents/4061c832-098e-4b3c-a1d9-7eb593a2cb31@10.49:2/Macroeconomics" TargetMode="External"/><Relationship Id="rId2" Type="http://schemas.openxmlformats.org/officeDocument/2006/relationships/slide" Target="../slides/slide7.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5.xml.rels><?xml version="1.0" encoding="UTF-8" standalone="yes"?>
<Relationships xmlns="http://schemas.openxmlformats.org/package/2006/relationships"><Relationship Id="rId3" Type="http://schemas.openxmlformats.org/officeDocument/2006/relationships/hyperlink" Target="http://cnx.org/contents/4061c832-098e-4b3c-a1d9-7eb593a2cb31@10.49:2/Macroeconomics" TargetMode="External"/><Relationship Id="rId2" Type="http://schemas.openxmlformats.org/officeDocument/2006/relationships/slide" Target="../slides/slide8.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6.xml.rels><?xml version="1.0" encoding="UTF-8" standalone="yes"?>
<Relationships xmlns="http://schemas.openxmlformats.org/package/2006/relationships"><Relationship Id="rId3" Type="http://schemas.openxmlformats.org/officeDocument/2006/relationships/hyperlink" Target="http://cnx.org/contents/4061c832-098e-4b3c-a1d9-7eb593a2cb31@10.49:2/Macroeconomics" TargetMode="External"/><Relationship Id="rId2" Type="http://schemas.openxmlformats.org/officeDocument/2006/relationships/slide" Target="../slides/slide9.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7.xml.rels><?xml version="1.0" encoding="UTF-8" standalone="yes"?>
<Relationships xmlns="http://schemas.openxmlformats.org/package/2006/relationships"><Relationship Id="rId3" Type="http://schemas.openxmlformats.org/officeDocument/2006/relationships/hyperlink" Target="http://cnx.org/contents/4061c832-098e-4b3c-a1d9-7eb593a2cb31@10.49:2/Macroeconomics" TargetMode="External"/><Relationship Id="rId2" Type="http://schemas.openxmlformats.org/officeDocument/2006/relationships/slide" Target="../slides/slide10.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8.xml.rels><?xml version="1.0" encoding="UTF-8" standalone="yes"?>
<Relationships xmlns="http://schemas.openxmlformats.org/package/2006/relationships"><Relationship Id="rId3" Type="http://schemas.openxmlformats.org/officeDocument/2006/relationships/hyperlink" Target="http://cnx.org/contents/4061c832-098e-4b3c-a1d9-7eb593a2cb31@10.49:2/Macroeconomics" TargetMode="External"/><Relationship Id="rId2" Type="http://schemas.openxmlformats.org/officeDocument/2006/relationships/slide" Target="../slides/slide11.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9.xml.rels><?xml version="1.0" encoding="UTF-8" standalone="yes"?>
<Relationships xmlns="http://schemas.openxmlformats.org/package/2006/relationships"><Relationship Id="rId3" Type="http://schemas.openxmlformats.org/officeDocument/2006/relationships/hyperlink" Target="http://www.cbo.gov/ftpdocs/99xx/doc9957/OutlookSlidesForHearing.pdf" TargetMode="External"/><Relationship Id="rId2" Type="http://schemas.openxmlformats.org/officeDocument/2006/relationships/slide" Target="../slides/slide13.xml"/><Relationship Id="rId1" Type="http://schemas.openxmlformats.org/officeDocument/2006/relationships/notesMaster" Target="../notesMasters/notesMaster1.xml"/><Relationship Id="rId4" Type="http://schemas.openxmlformats.org/officeDocument/2006/relationships/hyperlink" Target="https://creativecommons.org/about/pdm" TargetMode="External"/></Relationships>
</file>

<file path=ppt/notesSlides/_rels/notesSlide10.xml.rels><?xml version="1.0" encoding="UTF-8" standalone="yes"?>
<Relationships xmlns="http://schemas.openxmlformats.org/package/2006/relationships"><Relationship Id="rId3" Type="http://schemas.openxmlformats.org/officeDocument/2006/relationships/hyperlink" Target="http://cnx.org/contents/4061c832-098e-4b3c-a1d9-7eb593a2cb31@10.49:2/Macroeconomics" TargetMode="External"/><Relationship Id="rId2" Type="http://schemas.openxmlformats.org/officeDocument/2006/relationships/slide" Target="../slides/slide14.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1.xml.rels><?xml version="1.0" encoding="UTF-8" standalone="yes"?>
<Relationships xmlns="http://schemas.openxmlformats.org/package/2006/relationships"><Relationship Id="rId3" Type="http://schemas.openxmlformats.org/officeDocument/2006/relationships/hyperlink" Target="http://cnx.org/contents/4061c832-098e-4b3c-a1d9-7eb593a2cb31@10.49:2/Macroeconomics" TargetMode="External"/><Relationship Id="rId2" Type="http://schemas.openxmlformats.org/officeDocument/2006/relationships/slide" Target="../slides/slide15.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2.xml.rels><?xml version="1.0" encoding="UTF-8" standalone="yes"?>
<Relationships xmlns="http://schemas.openxmlformats.org/package/2006/relationships"><Relationship Id="rId3" Type="http://schemas.openxmlformats.org/officeDocument/2006/relationships/hyperlink" Target="http://cnx.org/contents/4061c832-098e-4b3c-a1d9-7eb593a2cb31@10.49:2/Macroeconomics" TargetMode="External"/><Relationship Id="rId2" Type="http://schemas.openxmlformats.org/officeDocument/2006/relationships/slide" Target="../slides/slide16.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3.xml.rels><?xml version="1.0" encoding="UTF-8" standalone="yes"?>
<Relationships xmlns="http://schemas.openxmlformats.org/package/2006/relationships"><Relationship Id="rId3" Type="http://schemas.openxmlformats.org/officeDocument/2006/relationships/hyperlink" Target="http://cnx.org/contents/4061c832-098e-4b3c-a1d9-7eb593a2cb31@10.49:2/Macroeconomics" TargetMode="External"/><Relationship Id="rId2" Type="http://schemas.openxmlformats.org/officeDocument/2006/relationships/slide" Target="../slides/slide17.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4.xml.rels><?xml version="1.0" encoding="UTF-8" standalone="yes"?>
<Relationships xmlns="http://schemas.openxmlformats.org/package/2006/relationships"><Relationship Id="rId3" Type="http://schemas.openxmlformats.org/officeDocument/2006/relationships/hyperlink" Target="http://cnx.org/contents/4061c832-098e-4b3c-a1d9-7eb593a2cb31@10.49:2/Macroeconomics" TargetMode="External"/><Relationship Id="rId2" Type="http://schemas.openxmlformats.org/officeDocument/2006/relationships/slide" Target="../slides/slide18.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5.xml.rels><?xml version="1.0" encoding="UTF-8" standalone="yes"?>
<Relationships xmlns="http://schemas.openxmlformats.org/package/2006/relationships"><Relationship Id="rId3" Type="http://schemas.openxmlformats.org/officeDocument/2006/relationships/hyperlink" Target="http://cnx.org/contents/4061c832-098e-4b3c-a1d9-7eb593a2cb31@10.49:2/Macroeconomics" TargetMode="External"/><Relationship Id="rId2" Type="http://schemas.openxmlformats.org/officeDocument/2006/relationships/slide" Target="../slides/slide19.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6.xml.rels><?xml version="1.0" encoding="UTF-8" standalone="yes"?>
<Relationships xmlns="http://schemas.openxmlformats.org/package/2006/relationships"><Relationship Id="rId3" Type="http://schemas.openxmlformats.org/officeDocument/2006/relationships/hyperlink" Target="http://cnx.org/contents/4061c832-098e-4b3c-a1d9-7eb593a2cb31@10.49:2/Macroeconomics" TargetMode="External"/><Relationship Id="rId2" Type="http://schemas.openxmlformats.org/officeDocument/2006/relationships/slide" Target="../slides/slide20.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7.xml.rels><?xml version="1.0" encoding="UTF-8" standalone="yes"?>
<Relationships xmlns="http://schemas.openxmlformats.org/package/2006/relationships"><Relationship Id="rId3" Type="http://schemas.openxmlformats.org/officeDocument/2006/relationships/hyperlink" Target="http://cnx.org/contents/4061c832-098e-4b3c-a1d9-7eb593a2cb31@10.49:2/Macroeconomics" TargetMode="External"/><Relationship Id="rId2" Type="http://schemas.openxmlformats.org/officeDocument/2006/relationships/slide" Target="../slides/slide23.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8.xml.rels><?xml version="1.0" encoding="UTF-8" standalone="yes"?>
<Relationships xmlns="http://schemas.openxmlformats.org/package/2006/relationships"><Relationship Id="rId3" Type="http://schemas.openxmlformats.org/officeDocument/2006/relationships/hyperlink" Target="http://cnx.org/contents/4061c832-098e-4b3c-a1d9-7eb593a2cb31@10.49:2/Macroeconomics" TargetMode="External"/><Relationship Id="rId2" Type="http://schemas.openxmlformats.org/officeDocument/2006/relationships/slide" Target="../slides/slide24.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9.xml.rels><?xml version="1.0" encoding="UTF-8" standalone="yes"?>
<Relationships xmlns="http://schemas.openxmlformats.org/package/2006/relationships"><Relationship Id="rId3" Type="http://schemas.openxmlformats.org/officeDocument/2006/relationships/hyperlink" Target="http://cnx.org/contents/4061c832-098e-4b3c-a1d9-7eb593a2cb31@10.49:2/Macroeconomics" TargetMode="External"/><Relationship Id="rId2" Type="http://schemas.openxmlformats.org/officeDocument/2006/relationships/slide" Target="../slides/slide25.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20.xml.rels><?xml version="1.0" encoding="UTF-8" standalone="yes"?>
<Relationships xmlns="http://schemas.openxmlformats.org/package/2006/relationships"><Relationship Id="rId3" Type="http://schemas.openxmlformats.org/officeDocument/2006/relationships/hyperlink" Target="http://cnx.org/contents/4061c832-098e-4b3c-a1d9-7eb593a2cb31@10.49:2/Macroeconomics" TargetMode="External"/><Relationship Id="rId2" Type="http://schemas.openxmlformats.org/officeDocument/2006/relationships/slide" Target="../slides/slide26.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21.xml.rels><?xml version="1.0" encoding="UTF-8" standalone="yes"?>
<Relationships xmlns="http://schemas.openxmlformats.org/package/2006/relationships"><Relationship Id="rId3" Type="http://schemas.openxmlformats.org/officeDocument/2006/relationships/hyperlink" Target="http://cnx.org/contents/ea2f225e-6063-41ca-bcd8-36482e15ef65@10.31:24/Microeconomics" TargetMode="External"/><Relationship Id="rId2" Type="http://schemas.openxmlformats.org/officeDocument/2006/relationships/slide" Target="../slides/slide27.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22.xml.rels><?xml version="1.0" encoding="UTF-8" standalone="yes"?>
<Relationships xmlns="http://schemas.openxmlformats.org/package/2006/relationships"><Relationship Id="rId3" Type="http://schemas.openxmlformats.org/officeDocument/2006/relationships/hyperlink" Target="http://cnx.org/contents/ea2f225e-6063-41ca-bcd8-36482e15ef65@10.31:24/Microeconomics" TargetMode="External"/><Relationship Id="rId2" Type="http://schemas.openxmlformats.org/officeDocument/2006/relationships/slide" Target="../slides/slide28.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23.xml.rels><?xml version="1.0" encoding="UTF-8" standalone="yes"?>
<Relationships xmlns="http://schemas.openxmlformats.org/package/2006/relationships"><Relationship Id="rId3" Type="http://schemas.openxmlformats.org/officeDocument/2006/relationships/hyperlink" Target="http://cnx.org/contents/ea2f225e-6063-41ca-bcd8-36482e15ef65@10.31:24/Microeconomics" TargetMode="External"/><Relationship Id="rId2" Type="http://schemas.openxmlformats.org/officeDocument/2006/relationships/slide" Target="../slides/slide29.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rtl="0"/>
            <a:r>
              <a:rPr lang="en-US" sz="1200" b="0" i="0" u="none" strike="noStrike" kern="1200" dirty="0">
                <a:solidFill>
                  <a:schemeClr val="tx1"/>
                </a:solidFill>
                <a:effectLst/>
                <a:latin typeface="Tahoma" panose="020B0604030504040204" pitchFamily="34" charset="0"/>
                <a:ea typeface="Tahoma" panose="020B0604030504040204" pitchFamily="34" charset="0"/>
                <a:cs typeface="Tahoma" panose="020B0604030504040204" pitchFamily="34" charset="0"/>
              </a:rPr>
              <a:t>All text in these slides is taken from https://courses.lumenlearning.com/waymakermacroxmasterfall2016/ where it is published under one or more open licenses. All images in these slides are attributed in the notes of the slide on which they appear and licensed as indicated.</a:t>
            </a:r>
          </a:p>
          <a:p>
            <a:endParaRPr lang="en-US" sz="1200" b="0" i="0" u="none" strike="noStrike" kern="1200" dirty="0">
              <a:solidFill>
                <a:schemeClr val="tx1"/>
              </a:solidFill>
              <a:effectLst/>
              <a:latin typeface="Tahoma" panose="020B0604030504040204" pitchFamily="34" charset="0"/>
              <a:ea typeface="Tahoma" panose="020B0604030504040204" pitchFamily="34" charset="0"/>
              <a:cs typeface="Tahoma" panose="020B0604030504040204" pitchFamily="34" charset="0"/>
            </a:endParaRPr>
          </a:p>
          <a:p>
            <a:pPr lvl="0">
              <a:defRPr/>
            </a:pPr>
            <a:r>
              <a:rPr lang="en-US" sz="1200" b="0" i="0" kern="1200" dirty="0">
                <a:solidFill>
                  <a:schemeClr val="tx1"/>
                </a:solidFill>
                <a:effectLst/>
                <a:latin typeface="Tahoma" panose="020B0604030504040204" pitchFamily="34" charset="0"/>
                <a:ea typeface="Tahoma" panose="020B0604030504040204" pitchFamily="34" charset="0"/>
                <a:cs typeface="Tahoma" panose="020B0604030504040204" pitchFamily="34" charset="0"/>
              </a:rPr>
              <a:t>Cover Image: Untitled Author: Gustavo </a:t>
            </a:r>
            <a:r>
              <a:rPr lang="en-US" sz="1200" b="0" i="0" kern="1200" dirty="0" err="1">
                <a:solidFill>
                  <a:schemeClr val="tx1"/>
                </a:solidFill>
                <a:effectLst/>
                <a:latin typeface="Tahoma" panose="020B0604030504040204" pitchFamily="34" charset="0"/>
                <a:ea typeface="Tahoma" panose="020B0604030504040204" pitchFamily="34" charset="0"/>
                <a:cs typeface="Tahoma" panose="020B0604030504040204" pitchFamily="34" charset="0"/>
              </a:rPr>
              <a:t>Quepon</a:t>
            </a:r>
            <a:r>
              <a:rPr lang="en-US" sz="1200" b="0" i="0" kern="1200" dirty="0">
                <a:solidFill>
                  <a:schemeClr val="tx1"/>
                </a:solidFill>
                <a:effectLst/>
                <a:latin typeface="Tahoma" panose="020B0604030504040204" pitchFamily="34" charset="0"/>
                <a:ea typeface="Tahoma" panose="020B0604030504040204" pitchFamily="34" charset="0"/>
                <a:cs typeface="Tahoma" panose="020B0604030504040204" pitchFamily="34" charset="0"/>
              </a:rPr>
              <a:t> Source: </a:t>
            </a:r>
            <a:r>
              <a:rPr lang="en-US" dirty="0">
                <a:effectLst/>
              </a:rPr>
              <a:t>https://unsplash.com/photos/pF_2lrjWiJE</a:t>
            </a:r>
            <a:endParaRPr lang="en-US" b="0" dirty="0">
              <a:latin typeface="Tahoma" panose="020B0604030504040204" pitchFamily="34" charset="0"/>
              <a:ea typeface="Tahoma" panose="020B0604030504040204" pitchFamily="34" charset="0"/>
              <a:cs typeface="Tahoma" panose="020B0604030504040204" pitchFamily="34" charset="0"/>
            </a:endParaRPr>
          </a:p>
          <a:p>
            <a:pPr rtl="0"/>
            <a:endParaRPr lang="en-US" b="0" dirty="0">
              <a:latin typeface="Tahoma" panose="020B0604030504040204" pitchFamily="34" charset="0"/>
              <a:ea typeface="Tahoma" panose="020B0604030504040204" pitchFamily="34" charset="0"/>
              <a:cs typeface="Tahoma" panose="020B0604030504040204" pitchFamily="34" charset="0"/>
            </a:endParaRPr>
          </a:p>
        </p:txBody>
      </p:sp>
      <p:sp>
        <p:nvSpPr>
          <p:cNvPr id="4" name="Slide Number Placeholder 3"/>
          <p:cNvSpPr>
            <a:spLocks noGrp="1"/>
          </p:cNvSpPr>
          <p:nvPr>
            <p:ph type="sldNum" sz="quarter" idx="10"/>
          </p:nvPr>
        </p:nvSpPr>
        <p:spPr/>
        <p:txBody>
          <a:bodyPr/>
          <a:lstStyle/>
          <a:p>
            <a:fld id="{B1E6DF9A-4138-4CE9-A2AE-AB9413786FF0}" type="slidenum">
              <a:rPr lang="en-US" smtClean="0"/>
              <a:t>1</a:t>
            </a:fld>
            <a:endParaRPr lang="en-US"/>
          </a:p>
        </p:txBody>
      </p:sp>
    </p:spTree>
    <p:extLst>
      <p:ext uri="{BB962C8B-B14F-4D97-AF65-F5344CB8AC3E}">
        <p14:creationId xmlns:p14="http://schemas.microsoft.com/office/powerpoint/2010/main" val="195459203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mn-lt"/>
                <a:ea typeface="+mn-ea"/>
                <a:cs typeface="+mn-cs"/>
              </a:rPr>
              <a:t>Principles of Macroeconomics Chapter 12.1. </a:t>
            </a:r>
            <a:r>
              <a:rPr lang="en-US" sz="1200" b="1" i="0" kern="1200" dirty="0">
                <a:solidFill>
                  <a:schemeClr val="tx1"/>
                </a:solidFill>
                <a:effectLst/>
                <a:latin typeface="+mn-lt"/>
                <a:ea typeface="+mn-ea"/>
                <a:cs typeface="+mn-cs"/>
              </a:rPr>
              <a:t>Authored by</a:t>
            </a:r>
            <a:r>
              <a:rPr lang="en-US" sz="1200" b="0" i="0" kern="1200" dirty="0">
                <a:solidFill>
                  <a:schemeClr val="tx1"/>
                </a:solidFill>
                <a:effectLst/>
                <a:latin typeface="+mn-lt"/>
                <a:ea typeface="+mn-ea"/>
                <a:cs typeface="+mn-cs"/>
              </a:rPr>
              <a:t>: </a:t>
            </a:r>
            <a:r>
              <a:rPr lang="en-US" sz="1200" b="0" i="0" kern="1200" dirty="0" err="1">
                <a:solidFill>
                  <a:schemeClr val="tx1"/>
                </a:solidFill>
                <a:effectLst/>
                <a:latin typeface="+mn-lt"/>
                <a:ea typeface="+mn-ea"/>
                <a:cs typeface="+mn-cs"/>
              </a:rPr>
              <a:t>OpenStax</a:t>
            </a:r>
            <a:r>
              <a:rPr lang="en-US" sz="1200" b="0" i="0" kern="1200" dirty="0">
                <a:solidFill>
                  <a:schemeClr val="tx1"/>
                </a:solidFill>
                <a:effectLst/>
                <a:latin typeface="+mn-lt"/>
                <a:ea typeface="+mn-ea"/>
                <a:cs typeface="+mn-cs"/>
              </a:rPr>
              <a:t> College. </a:t>
            </a:r>
            <a:r>
              <a:rPr lang="en-US" sz="1200" b="1" i="0" kern="1200" dirty="0">
                <a:solidFill>
                  <a:schemeClr val="tx1"/>
                </a:solidFill>
                <a:effectLst/>
                <a:latin typeface="+mn-lt"/>
                <a:ea typeface="+mn-ea"/>
                <a:cs typeface="+mn-cs"/>
              </a:rPr>
              <a:t>Provided by</a:t>
            </a:r>
            <a:r>
              <a:rPr lang="en-US" sz="1200" b="0" i="0" kern="1200" dirty="0">
                <a:solidFill>
                  <a:schemeClr val="tx1"/>
                </a:solidFill>
                <a:effectLst/>
                <a:latin typeface="+mn-lt"/>
                <a:ea typeface="+mn-ea"/>
                <a:cs typeface="+mn-cs"/>
              </a:rPr>
              <a:t>: Rice University. </a:t>
            </a:r>
            <a:r>
              <a:rPr lang="en-US" sz="1200" b="1" i="0" kern="1200" dirty="0">
                <a:solidFill>
                  <a:schemeClr val="tx1"/>
                </a:solidFill>
                <a:effectLst/>
                <a:latin typeface="+mn-lt"/>
                <a:ea typeface="+mn-ea"/>
                <a:cs typeface="+mn-cs"/>
              </a:rPr>
              <a:t>Located at</a:t>
            </a:r>
            <a:r>
              <a:rPr lang="en-US" sz="1200" b="0" i="0" kern="1200" dirty="0">
                <a:solidFill>
                  <a:schemeClr val="tx1"/>
                </a:solidFill>
                <a:effectLst/>
                <a:latin typeface="+mn-lt"/>
                <a:ea typeface="+mn-ea"/>
                <a:cs typeface="+mn-cs"/>
              </a:rPr>
              <a:t>: </a:t>
            </a:r>
            <a:r>
              <a:rPr lang="en-US" sz="1200" b="1" i="0" u="sng" kern="1200" dirty="0">
                <a:solidFill>
                  <a:schemeClr val="tx1"/>
                </a:solidFill>
                <a:effectLst/>
                <a:latin typeface="+mn-lt"/>
                <a:ea typeface="+mn-ea"/>
                <a:cs typeface="+mn-cs"/>
                <a:hlinkClick r:id="rId3"/>
              </a:rPr>
              <a:t>http://cnx.org/contents/4061c832-098e-4b3c-a1d9-7eb593a2cb31@10.49:2/Macroeconomics</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a:t>
            </a:r>
            <a:r>
              <a:rPr lang="en-US" sz="1200" b="0" i="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 Terms</a:t>
            </a:r>
            <a:r>
              <a:rPr lang="en-US" sz="1200" b="0" i="0" kern="1200" dirty="0">
                <a:solidFill>
                  <a:schemeClr val="tx1"/>
                </a:solidFill>
                <a:effectLst/>
                <a:latin typeface="+mn-lt"/>
                <a:ea typeface="+mn-ea"/>
                <a:cs typeface="+mn-cs"/>
              </a:rPr>
              <a:t>: Download for free at http://cnx.org/donate/download/4061c832-098e-4b3c-a1d9-7eb593a2cb31@10.49/pdf</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3</a:t>
            </a:fld>
            <a:endParaRPr lang="en-US"/>
          </a:p>
        </p:txBody>
      </p:sp>
    </p:spTree>
    <p:extLst>
      <p:ext uri="{BB962C8B-B14F-4D97-AF65-F5344CB8AC3E}">
        <p14:creationId xmlns:p14="http://schemas.microsoft.com/office/powerpoint/2010/main" val="205797219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r>
              <a:rPr lang="en-US" sz="1200" kern="1200" dirty="0">
                <a:solidFill>
                  <a:schemeClr val="tx1"/>
                </a:solidFill>
                <a:effectLst/>
                <a:latin typeface="+mn-lt"/>
                <a:ea typeface="+mn-ea"/>
                <a:cs typeface="+mn-cs"/>
              </a:rPr>
              <a:t>Principles of Macroeconomics Chapter 12.1. </a:t>
            </a:r>
            <a:r>
              <a:rPr lang="en-US" sz="1200" b="1" kern="1200" dirty="0">
                <a:solidFill>
                  <a:schemeClr val="tx1"/>
                </a:solidFill>
                <a:effectLst/>
                <a:latin typeface="+mn-lt"/>
                <a:ea typeface="+mn-ea"/>
                <a:cs typeface="+mn-cs"/>
              </a:rPr>
              <a:t>Authored by</a:t>
            </a:r>
            <a:r>
              <a:rPr lang="en-US" sz="1200" kern="1200" dirty="0">
                <a:solidFill>
                  <a:schemeClr val="tx1"/>
                </a:solidFill>
                <a:effectLst/>
                <a:latin typeface="+mn-lt"/>
                <a:ea typeface="+mn-ea"/>
                <a:cs typeface="+mn-cs"/>
              </a:rPr>
              <a:t>: </a:t>
            </a:r>
            <a:r>
              <a:rPr lang="en-US" sz="1200" kern="1200" dirty="0" err="1">
                <a:solidFill>
                  <a:schemeClr val="tx1"/>
                </a:solidFill>
                <a:effectLst/>
                <a:latin typeface="+mn-lt"/>
                <a:ea typeface="+mn-ea"/>
                <a:cs typeface="+mn-cs"/>
              </a:rPr>
              <a:t>OpenStax</a:t>
            </a:r>
            <a:r>
              <a:rPr lang="en-US" sz="1200" kern="1200" dirty="0">
                <a:solidFill>
                  <a:schemeClr val="tx1"/>
                </a:solidFill>
                <a:effectLst/>
                <a:latin typeface="+mn-lt"/>
                <a:ea typeface="+mn-ea"/>
                <a:cs typeface="+mn-cs"/>
              </a:rPr>
              <a:t> College. </a:t>
            </a:r>
            <a:r>
              <a:rPr lang="en-US" sz="1200" b="1" kern="1200" dirty="0">
                <a:solidFill>
                  <a:schemeClr val="tx1"/>
                </a:solidFill>
                <a:effectLst/>
                <a:latin typeface="+mn-lt"/>
                <a:ea typeface="+mn-ea"/>
                <a:cs typeface="+mn-cs"/>
              </a:rPr>
              <a:t>Provided by</a:t>
            </a:r>
            <a:r>
              <a:rPr lang="en-US" sz="1200" kern="1200" dirty="0">
                <a:solidFill>
                  <a:schemeClr val="tx1"/>
                </a:solidFill>
                <a:effectLst/>
                <a:latin typeface="+mn-lt"/>
                <a:ea typeface="+mn-ea"/>
                <a:cs typeface="+mn-cs"/>
              </a:rPr>
              <a:t>: Rice University. </a:t>
            </a:r>
            <a:r>
              <a:rPr lang="en-US" sz="1200" b="1" kern="1200" dirty="0">
                <a:solidFill>
                  <a:schemeClr val="tx1"/>
                </a:solidFill>
                <a:effectLst/>
                <a:latin typeface="+mn-lt"/>
                <a:ea typeface="+mn-ea"/>
                <a:cs typeface="+mn-cs"/>
              </a:rPr>
              <a:t>Located at</a:t>
            </a:r>
            <a:r>
              <a:rPr lang="en-US" sz="1200" kern="1200" dirty="0">
                <a:solidFill>
                  <a:schemeClr val="tx1"/>
                </a:solidFill>
                <a:effectLst/>
                <a:latin typeface="+mn-lt"/>
                <a:ea typeface="+mn-ea"/>
                <a:cs typeface="+mn-cs"/>
              </a:rPr>
              <a:t>: </a:t>
            </a:r>
            <a:r>
              <a:rPr lang="en-US" sz="1200" b="1" u="sng" kern="1200" dirty="0">
                <a:solidFill>
                  <a:schemeClr val="tx1"/>
                </a:solidFill>
                <a:effectLst/>
                <a:latin typeface="+mn-lt"/>
                <a:ea typeface="+mn-ea"/>
                <a:cs typeface="+mn-cs"/>
                <a:hlinkClick r:id="rId3"/>
              </a:rPr>
              <a:t>http://cnx.org/contents/4061c832-098e-4b3c-a1d9-7eb593a2cb31@10.49:2/Macroeconomics</a:t>
            </a:r>
            <a:r>
              <a:rPr lang="en-US" sz="1200" kern="1200" dirty="0">
                <a:solidFill>
                  <a:schemeClr val="tx1"/>
                </a:solidFill>
                <a:effectLst/>
                <a:latin typeface="+mn-lt"/>
                <a:ea typeface="+mn-ea"/>
                <a:cs typeface="+mn-cs"/>
              </a:rPr>
              <a:t>. </a:t>
            </a:r>
            <a:r>
              <a:rPr lang="en-US" sz="1200" b="1" kern="1200" dirty="0">
                <a:solidFill>
                  <a:schemeClr val="tx1"/>
                </a:solidFill>
                <a:effectLst/>
                <a:latin typeface="+mn-lt"/>
                <a:ea typeface="+mn-ea"/>
                <a:cs typeface="+mn-cs"/>
              </a:rPr>
              <a:t>License</a:t>
            </a:r>
            <a:r>
              <a:rPr lang="en-US" sz="120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kern="1200" dirty="0">
                <a:solidFill>
                  <a:schemeClr val="tx1"/>
                </a:solidFill>
                <a:effectLst/>
                <a:latin typeface="+mn-lt"/>
                <a:ea typeface="+mn-ea"/>
                <a:cs typeface="+mn-cs"/>
              </a:rPr>
              <a:t>. </a:t>
            </a:r>
            <a:r>
              <a:rPr lang="en-US" sz="1200" b="1" kern="1200" dirty="0">
                <a:solidFill>
                  <a:schemeClr val="tx1"/>
                </a:solidFill>
                <a:effectLst/>
                <a:latin typeface="+mn-lt"/>
                <a:ea typeface="+mn-ea"/>
                <a:cs typeface="+mn-cs"/>
              </a:rPr>
              <a:t>License Terms</a:t>
            </a:r>
            <a:r>
              <a:rPr lang="en-US" sz="1200" kern="1200" dirty="0">
                <a:solidFill>
                  <a:schemeClr val="tx1"/>
                </a:solidFill>
                <a:effectLst/>
                <a:latin typeface="+mn-lt"/>
                <a:ea typeface="+mn-ea"/>
                <a:cs typeface="+mn-cs"/>
              </a:rPr>
              <a:t>: Download for free at http://cnx.org/donate/download/4061c832-098e-4b3c-a1d9-7eb593a2cb31@10.49/pdf</a:t>
            </a:r>
          </a:p>
          <a:p>
            <a:br>
              <a:rPr lang="en-US" sz="1200" b="0" i="0" kern="1200" dirty="0">
                <a:solidFill>
                  <a:schemeClr val="tx1"/>
                </a:solidFill>
                <a:effectLst/>
                <a:latin typeface="+mn-lt"/>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6</a:t>
            </a:fld>
            <a:endParaRPr lang="en-US"/>
          </a:p>
        </p:txBody>
      </p:sp>
    </p:spTree>
    <p:extLst>
      <p:ext uri="{BB962C8B-B14F-4D97-AF65-F5344CB8AC3E}">
        <p14:creationId xmlns:p14="http://schemas.microsoft.com/office/powerpoint/2010/main" val="155004865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mn-lt"/>
                <a:ea typeface="+mn-ea"/>
                <a:cs typeface="+mn-cs"/>
              </a:rPr>
              <a:t>Principles of Macroeconomics Chapter 12.2. </a:t>
            </a:r>
            <a:r>
              <a:rPr lang="en-US" sz="1200" b="1" i="0" kern="1200" dirty="0">
                <a:solidFill>
                  <a:schemeClr val="tx1"/>
                </a:solidFill>
                <a:effectLst/>
                <a:latin typeface="+mn-lt"/>
                <a:ea typeface="+mn-ea"/>
                <a:cs typeface="+mn-cs"/>
              </a:rPr>
              <a:t>Authored by</a:t>
            </a:r>
            <a:r>
              <a:rPr lang="en-US" sz="1200" b="0" i="0" kern="1200" dirty="0">
                <a:solidFill>
                  <a:schemeClr val="tx1"/>
                </a:solidFill>
                <a:effectLst/>
                <a:latin typeface="+mn-lt"/>
                <a:ea typeface="+mn-ea"/>
                <a:cs typeface="+mn-cs"/>
              </a:rPr>
              <a:t>: </a:t>
            </a:r>
            <a:r>
              <a:rPr lang="en-US" sz="1200" b="0" i="0" kern="1200" dirty="0" err="1">
                <a:solidFill>
                  <a:schemeClr val="tx1"/>
                </a:solidFill>
                <a:effectLst/>
                <a:latin typeface="+mn-lt"/>
                <a:ea typeface="+mn-ea"/>
                <a:cs typeface="+mn-cs"/>
              </a:rPr>
              <a:t>OpenStax</a:t>
            </a:r>
            <a:r>
              <a:rPr lang="en-US" sz="1200" b="0" i="0" kern="1200" dirty="0">
                <a:solidFill>
                  <a:schemeClr val="tx1"/>
                </a:solidFill>
                <a:effectLst/>
                <a:latin typeface="+mn-lt"/>
                <a:ea typeface="+mn-ea"/>
                <a:cs typeface="+mn-cs"/>
              </a:rPr>
              <a:t> College. </a:t>
            </a:r>
            <a:r>
              <a:rPr lang="en-US" sz="1200" b="1" i="0" kern="1200" dirty="0">
                <a:solidFill>
                  <a:schemeClr val="tx1"/>
                </a:solidFill>
                <a:effectLst/>
                <a:latin typeface="+mn-lt"/>
                <a:ea typeface="+mn-ea"/>
                <a:cs typeface="+mn-cs"/>
              </a:rPr>
              <a:t>Provided by</a:t>
            </a:r>
            <a:r>
              <a:rPr lang="en-US" sz="1200" b="0" i="0" kern="1200" dirty="0">
                <a:solidFill>
                  <a:schemeClr val="tx1"/>
                </a:solidFill>
                <a:effectLst/>
                <a:latin typeface="+mn-lt"/>
                <a:ea typeface="+mn-ea"/>
                <a:cs typeface="+mn-cs"/>
              </a:rPr>
              <a:t>: Rice University. </a:t>
            </a:r>
            <a:r>
              <a:rPr lang="en-US" sz="1200" b="1" i="0" kern="1200" dirty="0">
                <a:solidFill>
                  <a:schemeClr val="tx1"/>
                </a:solidFill>
                <a:effectLst/>
                <a:latin typeface="+mn-lt"/>
                <a:ea typeface="+mn-ea"/>
                <a:cs typeface="+mn-cs"/>
              </a:rPr>
              <a:t>Located at</a:t>
            </a:r>
            <a:r>
              <a:rPr lang="en-US" sz="1200" b="0" i="0" kern="1200" dirty="0">
                <a:solidFill>
                  <a:schemeClr val="tx1"/>
                </a:solidFill>
                <a:effectLst/>
                <a:latin typeface="+mn-lt"/>
                <a:ea typeface="+mn-ea"/>
                <a:cs typeface="+mn-cs"/>
              </a:rPr>
              <a:t>: </a:t>
            </a:r>
            <a:r>
              <a:rPr lang="en-US" sz="1200" b="1" i="0" u="sng" kern="1200" dirty="0">
                <a:solidFill>
                  <a:schemeClr val="tx1"/>
                </a:solidFill>
                <a:effectLst/>
                <a:latin typeface="+mn-lt"/>
                <a:ea typeface="+mn-ea"/>
                <a:cs typeface="+mn-cs"/>
                <a:hlinkClick r:id="rId3"/>
              </a:rPr>
              <a:t>http://cnx.org/contents/4061c832-098e-4b3c-a1d9-7eb593a2cb31@10.49:2/Macroeconomics</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a:t>
            </a:r>
            <a:r>
              <a:rPr lang="en-US" sz="1200" b="0" i="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 Terms</a:t>
            </a:r>
            <a:r>
              <a:rPr lang="en-US" sz="1200" b="0" i="0" kern="1200" dirty="0">
                <a:solidFill>
                  <a:schemeClr val="tx1"/>
                </a:solidFill>
                <a:effectLst/>
                <a:latin typeface="+mn-lt"/>
                <a:ea typeface="+mn-ea"/>
                <a:cs typeface="+mn-cs"/>
              </a:rPr>
              <a:t>: Download for free at http://cnx.org/donate/download/4061c832-098e-4b3c-a1d9-7eb593a2cb31@10.49/pdf</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7</a:t>
            </a:fld>
            <a:endParaRPr lang="en-US"/>
          </a:p>
        </p:txBody>
      </p:sp>
    </p:spTree>
    <p:extLst>
      <p:ext uri="{BB962C8B-B14F-4D97-AF65-F5344CB8AC3E}">
        <p14:creationId xmlns:p14="http://schemas.microsoft.com/office/powerpoint/2010/main" val="413672144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mn-lt"/>
                <a:ea typeface="+mn-ea"/>
                <a:cs typeface="+mn-cs"/>
              </a:rPr>
              <a:t>Principles of Macroeconomics Chapter 12.2. </a:t>
            </a:r>
            <a:r>
              <a:rPr lang="en-US" sz="1200" b="1" i="0" kern="1200" dirty="0">
                <a:solidFill>
                  <a:schemeClr val="tx1"/>
                </a:solidFill>
                <a:effectLst/>
                <a:latin typeface="+mn-lt"/>
                <a:ea typeface="+mn-ea"/>
                <a:cs typeface="+mn-cs"/>
              </a:rPr>
              <a:t>Authored by</a:t>
            </a:r>
            <a:r>
              <a:rPr lang="en-US" sz="1200" b="0" i="0" kern="1200" dirty="0">
                <a:solidFill>
                  <a:schemeClr val="tx1"/>
                </a:solidFill>
                <a:effectLst/>
                <a:latin typeface="+mn-lt"/>
                <a:ea typeface="+mn-ea"/>
                <a:cs typeface="+mn-cs"/>
              </a:rPr>
              <a:t>: </a:t>
            </a:r>
            <a:r>
              <a:rPr lang="en-US" sz="1200" b="0" i="0" kern="1200" dirty="0" err="1">
                <a:solidFill>
                  <a:schemeClr val="tx1"/>
                </a:solidFill>
                <a:effectLst/>
                <a:latin typeface="+mn-lt"/>
                <a:ea typeface="+mn-ea"/>
                <a:cs typeface="+mn-cs"/>
              </a:rPr>
              <a:t>OpenStax</a:t>
            </a:r>
            <a:r>
              <a:rPr lang="en-US" sz="1200" b="0" i="0" kern="1200" dirty="0">
                <a:solidFill>
                  <a:schemeClr val="tx1"/>
                </a:solidFill>
                <a:effectLst/>
                <a:latin typeface="+mn-lt"/>
                <a:ea typeface="+mn-ea"/>
                <a:cs typeface="+mn-cs"/>
              </a:rPr>
              <a:t> College. </a:t>
            </a:r>
            <a:r>
              <a:rPr lang="en-US" sz="1200" b="1" i="0" kern="1200" dirty="0">
                <a:solidFill>
                  <a:schemeClr val="tx1"/>
                </a:solidFill>
                <a:effectLst/>
                <a:latin typeface="+mn-lt"/>
                <a:ea typeface="+mn-ea"/>
                <a:cs typeface="+mn-cs"/>
              </a:rPr>
              <a:t>Provided by</a:t>
            </a:r>
            <a:r>
              <a:rPr lang="en-US" sz="1200" b="0" i="0" kern="1200" dirty="0">
                <a:solidFill>
                  <a:schemeClr val="tx1"/>
                </a:solidFill>
                <a:effectLst/>
                <a:latin typeface="+mn-lt"/>
                <a:ea typeface="+mn-ea"/>
                <a:cs typeface="+mn-cs"/>
              </a:rPr>
              <a:t>: Rice University. </a:t>
            </a:r>
            <a:r>
              <a:rPr lang="en-US" sz="1200" b="1" i="0" kern="1200" dirty="0">
                <a:solidFill>
                  <a:schemeClr val="tx1"/>
                </a:solidFill>
                <a:effectLst/>
                <a:latin typeface="+mn-lt"/>
                <a:ea typeface="+mn-ea"/>
                <a:cs typeface="+mn-cs"/>
              </a:rPr>
              <a:t>Located at</a:t>
            </a:r>
            <a:r>
              <a:rPr lang="en-US" sz="1200" b="0" i="0" kern="1200" dirty="0">
                <a:solidFill>
                  <a:schemeClr val="tx1"/>
                </a:solidFill>
                <a:effectLst/>
                <a:latin typeface="+mn-lt"/>
                <a:ea typeface="+mn-ea"/>
                <a:cs typeface="+mn-cs"/>
              </a:rPr>
              <a:t>: </a:t>
            </a:r>
            <a:r>
              <a:rPr lang="en-US" sz="1200" b="1" i="0" u="sng" kern="1200" dirty="0">
                <a:solidFill>
                  <a:schemeClr val="tx1"/>
                </a:solidFill>
                <a:effectLst/>
                <a:latin typeface="+mn-lt"/>
                <a:ea typeface="+mn-ea"/>
                <a:cs typeface="+mn-cs"/>
                <a:hlinkClick r:id="rId3"/>
              </a:rPr>
              <a:t>http://cnx.org/contents/4061c832-098e-4b3c-a1d9-7eb593a2cb31@10.49:2/Macroeconomics</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a:t>
            </a:r>
            <a:r>
              <a:rPr lang="en-US" sz="1200" b="0" i="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 Terms</a:t>
            </a:r>
            <a:r>
              <a:rPr lang="en-US" sz="1200" b="0" i="0" kern="1200" dirty="0">
                <a:solidFill>
                  <a:schemeClr val="tx1"/>
                </a:solidFill>
                <a:effectLst/>
                <a:latin typeface="+mn-lt"/>
                <a:ea typeface="+mn-ea"/>
                <a:cs typeface="+mn-cs"/>
              </a:rPr>
              <a:t>: Download for free at http://cnx.org/donate/download/4061c832-098e-4b3c-a1d9-7eb593a2cb31@10.49/pdf</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8</a:t>
            </a:fld>
            <a:endParaRPr lang="en-US"/>
          </a:p>
        </p:txBody>
      </p:sp>
    </p:spTree>
    <p:extLst>
      <p:ext uri="{BB962C8B-B14F-4D97-AF65-F5344CB8AC3E}">
        <p14:creationId xmlns:p14="http://schemas.microsoft.com/office/powerpoint/2010/main" val="4663411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mn-lt"/>
                <a:ea typeface="+mn-ea"/>
                <a:cs typeface="+mn-cs"/>
              </a:rPr>
              <a:t>Principles of Macroeconomics Chapter 12.2. </a:t>
            </a:r>
            <a:r>
              <a:rPr lang="en-US" sz="1200" b="1" i="0" kern="1200" dirty="0">
                <a:solidFill>
                  <a:schemeClr val="tx1"/>
                </a:solidFill>
                <a:effectLst/>
                <a:latin typeface="+mn-lt"/>
                <a:ea typeface="+mn-ea"/>
                <a:cs typeface="+mn-cs"/>
              </a:rPr>
              <a:t>Authored by</a:t>
            </a:r>
            <a:r>
              <a:rPr lang="en-US" sz="1200" b="0" i="0" kern="1200" dirty="0">
                <a:solidFill>
                  <a:schemeClr val="tx1"/>
                </a:solidFill>
                <a:effectLst/>
                <a:latin typeface="+mn-lt"/>
                <a:ea typeface="+mn-ea"/>
                <a:cs typeface="+mn-cs"/>
              </a:rPr>
              <a:t>: </a:t>
            </a:r>
            <a:r>
              <a:rPr lang="en-US" sz="1200" b="0" i="0" kern="1200" dirty="0" err="1">
                <a:solidFill>
                  <a:schemeClr val="tx1"/>
                </a:solidFill>
                <a:effectLst/>
                <a:latin typeface="+mn-lt"/>
                <a:ea typeface="+mn-ea"/>
                <a:cs typeface="+mn-cs"/>
              </a:rPr>
              <a:t>OpenStax</a:t>
            </a:r>
            <a:r>
              <a:rPr lang="en-US" sz="1200" b="0" i="0" kern="1200" dirty="0">
                <a:solidFill>
                  <a:schemeClr val="tx1"/>
                </a:solidFill>
                <a:effectLst/>
                <a:latin typeface="+mn-lt"/>
                <a:ea typeface="+mn-ea"/>
                <a:cs typeface="+mn-cs"/>
              </a:rPr>
              <a:t> College. </a:t>
            </a:r>
            <a:r>
              <a:rPr lang="en-US" sz="1200" b="1" i="0" kern="1200" dirty="0">
                <a:solidFill>
                  <a:schemeClr val="tx1"/>
                </a:solidFill>
                <a:effectLst/>
                <a:latin typeface="+mn-lt"/>
                <a:ea typeface="+mn-ea"/>
                <a:cs typeface="+mn-cs"/>
              </a:rPr>
              <a:t>Provided by</a:t>
            </a:r>
            <a:r>
              <a:rPr lang="en-US" sz="1200" b="0" i="0" kern="1200" dirty="0">
                <a:solidFill>
                  <a:schemeClr val="tx1"/>
                </a:solidFill>
                <a:effectLst/>
                <a:latin typeface="+mn-lt"/>
                <a:ea typeface="+mn-ea"/>
                <a:cs typeface="+mn-cs"/>
              </a:rPr>
              <a:t>: Rice University. </a:t>
            </a:r>
            <a:r>
              <a:rPr lang="en-US" sz="1200" b="1" i="0" kern="1200" dirty="0">
                <a:solidFill>
                  <a:schemeClr val="tx1"/>
                </a:solidFill>
                <a:effectLst/>
                <a:latin typeface="+mn-lt"/>
                <a:ea typeface="+mn-ea"/>
                <a:cs typeface="+mn-cs"/>
              </a:rPr>
              <a:t>Located at</a:t>
            </a:r>
            <a:r>
              <a:rPr lang="en-US" sz="1200" b="0" i="0" kern="1200" dirty="0">
                <a:solidFill>
                  <a:schemeClr val="tx1"/>
                </a:solidFill>
                <a:effectLst/>
                <a:latin typeface="+mn-lt"/>
                <a:ea typeface="+mn-ea"/>
                <a:cs typeface="+mn-cs"/>
              </a:rPr>
              <a:t>: </a:t>
            </a:r>
            <a:r>
              <a:rPr lang="en-US" sz="1200" b="1" i="0" u="sng" kern="1200" dirty="0">
                <a:solidFill>
                  <a:schemeClr val="tx1"/>
                </a:solidFill>
                <a:effectLst/>
                <a:latin typeface="+mn-lt"/>
                <a:ea typeface="+mn-ea"/>
                <a:cs typeface="+mn-cs"/>
                <a:hlinkClick r:id="rId3"/>
              </a:rPr>
              <a:t>http://cnx.org/contents/4061c832-098e-4b3c-a1d9-7eb593a2cb31@10.49:2/Macroeconomics</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a:t>
            </a:r>
            <a:r>
              <a:rPr lang="en-US" sz="1200" b="0" i="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 Terms</a:t>
            </a:r>
            <a:r>
              <a:rPr lang="en-US" sz="1200" b="0" i="0" kern="1200" dirty="0">
                <a:solidFill>
                  <a:schemeClr val="tx1"/>
                </a:solidFill>
                <a:effectLst/>
                <a:latin typeface="+mn-lt"/>
                <a:ea typeface="+mn-ea"/>
                <a:cs typeface="+mn-cs"/>
              </a:rPr>
              <a:t>: Download for free at http://cnx.org/donate/download/4061c832-098e-4b3c-a1d9-7eb593a2cb31@10.49/pdf</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9</a:t>
            </a:fld>
            <a:endParaRPr lang="en-US"/>
          </a:p>
        </p:txBody>
      </p:sp>
    </p:spTree>
    <p:extLst>
      <p:ext uri="{BB962C8B-B14F-4D97-AF65-F5344CB8AC3E}">
        <p14:creationId xmlns:p14="http://schemas.microsoft.com/office/powerpoint/2010/main" val="83357069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br>
              <a:rPr lang="en-US" dirty="0"/>
            </a:br>
            <a:r>
              <a:rPr lang="en-US" sz="1200" b="0" i="0" kern="1200" dirty="0">
                <a:solidFill>
                  <a:schemeClr val="tx1"/>
                </a:solidFill>
                <a:effectLst/>
                <a:latin typeface="+mn-lt"/>
                <a:ea typeface="+mn-ea"/>
                <a:cs typeface="+mn-cs"/>
              </a:rPr>
              <a:t>Principles of Macroeconomics Chapter 12.3. </a:t>
            </a:r>
            <a:r>
              <a:rPr lang="en-US" sz="1200" b="1" i="0" kern="1200" dirty="0">
                <a:solidFill>
                  <a:schemeClr val="tx1"/>
                </a:solidFill>
                <a:effectLst/>
                <a:latin typeface="+mn-lt"/>
                <a:ea typeface="+mn-ea"/>
                <a:cs typeface="+mn-cs"/>
              </a:rPr>
              <a:t>Authored by</a:t>
            </a:r>
            <a:r>
              <a:rPr lang="en-US" sz="1200" b="0" i="0" kern="1200" dirty="0">
                <a:solidFill>
                  <a:schemeClr val="tx1"/>
                </a:solidFill>
                <a:effectLst/>
                <a:latin typeface="+mn-lt"/>
                <a:ea typeface="+mn-ea"/>
                <a:cs typeface="+mn-cs"/>
              </a:rPr>
              <a:t>: </a:t>
            </a:r>
            <a:r>
              <a:rPr lang="en-US" sz="1200" b="0" i="0" kern="1200" dirty="0" err="1">
                <a:solidFill>
                  <a:schemeClr val="tx1"/>
                </a:solidFill>
                <a:effectLst/>
                <a:latin typeface="+mn-lt"/>
                <a:ea typeface="+mn-ea"/>
                <a:cs typeface="+mn-cs"/>
              </a:rPr>
              <a:t>OpenStax</a:t>
            </a:r>
            <a:r>
              <a:rPr lang="en-US" sz="1200" b="0" i="0" kern="1200" dirty="0">
                <a:solidFill>
                  <a:schemeClr val="tx1"/>
                </a:solidFill>
                <a:effectLst/>
                <a:latin typeface="+mn-lt"/>
                <a:ea typeface="+mn-ea"/>
                <a:cs typeface="+mn-cs"/>
              </a:rPr>
              <a:t> College. </a:t>
            </a:r>
            <a:r>
              <a:rPr lang="en-US" sz="1200" b="1" i="0" kern="1200" dirty="0">
                <a:solidFill>
                  <a:schemeClr val="tx1"/>
                </a:solidFill>
                <a:effectLst/>
                <a:latin typeface="+mn-lt"/>
                <a:ea typeface="+mn-ea"/>
                <a:cs typeface="+mn-cs"/>
              </a:rPr>
              <a:t>Provided by</a:t>
            </a:r>
            <a:r>
              <a:rPr lang="en-US" sz="1200" b="0" i="0" kern="1200" dirty="0">
                <a:solidFill>
                  <a:schemeClr val="tx1"/>
                </a:solidFill>
                <a:effectLst/>
                <a:latin typeface="+mn-lt"/>
                <a:ea typeface="+mn-ea"/>
                <a:cs typeface="+mn-cs"/>
              </a:rPr>
              <a:t>: Rice University. </a:t>
            </a:r>
            <a:r>
              <a:rPr lang="en-US" sz="1200" b="1" i="0" kern="1200" dirty="0">
                <a:solidFill>
                  <a:schemeClr val="tx1"/>
                </a:solidFill>
                <a:effectLst/>
                <a:latin typeface="+mn-lt"/>
                <a:ea typeface="+mn-ea"/>
                <a:cs typeface="+mn-cs"/>
              </a:rPr>
              <a:t>Located at</a:t>
            </a:r>
            <a:r>
              <a:rPr lang="en-US" sz="1200" b="0" i="0" kern="1200" dirty="0">
                <a:solidFill>
                  <a:schemeClr val="tx1"/>
                </a:solidFill>
                <a:effectLst/>
                <a:latin typeface="+mn-lt"/>
                <a:ea typeface="+mn-ea"/>
                <a:cs typeface="+mn-cs"/>
              </a:rPr>
              <a:t>: </a:t>
            </a:r>
            <a:r>
              <a:rPr lang="en-US" sz="1200" b="1" i="0" u="sng" kern="1200" dirty="0">
                <a:solidFill>
                  <a:schemeClr val="tx1"/>
                </a:solidFill>
                <a:effectLst/>
                <a:latin typeface="+mn-lt"/>
                <a:ea typeface="+mn-ea"/>
                <a:cs typeface="+mn-cs"/>
                <a:hlinkClick r:id="rId3"/>
              </a:rPr>
              <a:t>http://cnx.org/contents/4061c832-098e-4b3c-a1d9-7eb593a2cb31@10.49:2/Macroeconomics</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a:t>
            </a:r>
            <a:r>
              <a:rPr lang="en-US" sz="1200" b="0" i="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 Terms</a:t>
            </a:r>
            <a:r>
              <a:rPr lang="en-US" sz="1200" b="0" i="0" kern="1200" dirty="0">
                <a:solidFill>
                  <a:schemeClr val="tx1"/>
                </a:solidFill>
                <a:effectLst/>
                <a:latin typeface="+mn-lt"/>
                <a:ea typeface="+mn-ea"/>
                <a:cs typeface="+mn-cs"/>
              </a:rPr>
              <a:t>: Download for free at http://cnx.org/donate/download/4061c832-098e-4b3c-a1d9-7eb593a2cb31@10.49/pdf</a:t>
            </a: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10</a:t>
            </a:fld>
            <a:endParaRPr lang="en-US"/>
          </a:p>
        </p:txBody>
      </p:sp>
    </p:spTree>
    <p:extLst>
      <p:ext uri="{BB962C8B-B14F-4D97-AF65-F5344CB8AC3E}">
        <p14:creationId xmlns:p14="http://schemas.microsoft.com/office/powerpoint/2010/main" val="345354985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r>
              <a:rPr lang="en-US" sz="1200" kern="1200" dirty="0">
                <a:solidFill>
                  <a:schemeClr val="tx1"/>
                </a:solidFill>
                <a:effectLst/>
                <a:latin typeface="+mn-lt"/>
                <a:ea typeface="+mn-ea"/>
                <a:cs typeface="+mn-cs"/>
              </a:rPr>
              <a:t>Principles of Macroeconomics Chapter 12.3. </a:t>
            </a:r>
            <a:r>
              <a:rPr lang="en-US" sz="1200" b="1" kern="1200" dirty="0">
                <a:solidFill>
                  <a:schemeClr val="tx1"/>
                </a:solidFill>
                <a:effectLst/>
                <a:latin typeface="+mn-lt"/>
                <a:ea typeface="+mn-ea"/>
                <a:cs typeface="+mn-cs"/>
              </a:rPr>
              <a:t>Authored by</a:t>
            </a:r>
            <a:r>
              <a:rPr lang="en-US" sz="1200" kern="1200" dirty="0">
                <a:solidFill>
                  <a:schemeClr val="tx1"/>
                </a:solidFill>
                <a:effectLst/>
                <a:latin typeface="+mn-lt"/>
                <a:ea typeface="+mn-ea"/>
                <a:cs typeface="+mn-cs"/>
              </a:rPr>
              <a:t>: </a:t>
            </a:r>
            <a:r>
              <a:rPr lang="en-US" sz="1200" kern="1200" dirty="0" err="1">
                <a:solidFill>
                  <a:schemeClr val="tx1"/>
                </a:solidFill>
                <a:effectLst/>
                <a:latin typeface="+mn-lt"/>
                <a:ea typeface="+mn-ea"/>
                <a:cs typeface="+mn-cs"/>
              </a:rPr>
              <a:t>OpenStax</a:t>
            </a:r>
            <a:r>
              <a:rPr lang="en-US" sz="1200" kern="1200" dirty="0">
                <a:solidFill>
                  <a:schemeClr val="tx1"/>
                </a:solidFill>
                <a:effectLst/>
                <a:latin typeface="+mn-lt"/>
                <a:ea typeface="+mn-ea"/>
                <a:cs typeface="+mn-cs"/>
              </a:rPr>
              <a:t> College. </a:t>
            </a:r>
            <a:r>
              <a:rPr lang="en-US" sz="1200" b="1" kern="1200" dirty="0">
                <a:solidFill>
                  <a:schemeClr val="tx1"/>
                </a:solidFill>
                <a:effectLst/>
                <a:latin typeface="+mn-lt"/>
                <a:ea typeface="+mn-ea"/>
                <a:cs typeface="+mn-cs"/>
              </a:rPr>
              <a:t>Provided by</a:t>
            </a:r>
            <a:r>
              <a:rPr lang="en-US" sz="1200" kern="1200" dirty="0">
                <a:solidFill>
                  <a:schemeClr val="tx1"/>
                </a:solidFill>
                <a:effectLst/>
                <a:latin typeface="+mn-lt"/>
                <a:ea typeface="+mn-ea"/>
                <a:cs typeface="+mn-cs"/>
              </a:rPr>
              <a:t>: Rice University. </a:t>
            </a:r>
            <a:r>
              <a:rPr lang="en-US" sz="1200" b="1" kern="1200" dirty="0">
                <a:solidFill>
                  <a:schemeClr val="tx1"/>
                </a:solidFill>
                <a:effectLst/>
                <a:latin typeface="+mn-lt"/>
                <a:ea typeface="+mn-ea"/>
                <a:cs typeface="+mn-cs"/>
              </a:rPr>
              <a:t>Located at</a:t>
            </a:r>
            <a:r>
              <a:rPr lang="en-US" sz="1200" kern="1200" dirty="0">
                <a:solidFill>
                  <a:schemeClr val="tx1"/>
                </a:solidFill>
                <a:effectLst/>
                <a:latin typeface="+mn-lt"/>
                <a:ea typeface="+mn-ea"/>
                <a:cs typeface="+mn-cs"/>
              </a:rPr>
              <a:t>: </a:t>
            </a:r>
            <a:r>
              <a:rPr lang="en-US" sz="1200" b="1" u="sng" kern="1200" dirty="0">
                <a:solidFill>
                  <a:schemeClr val="tx1"/>
                </a:solidFill>
                <a:effectLst/>
                <a:latin typeface="+mn-lt"/>
                <a:ea typeface="+mn-ea"/>
                <a:cs typeface="+mn-cs"/>
                <a:hlinkClick r:id="rId3"/>
              </a:rPr>
              <a:t>http://cnx.org/contents/4061c832-098e-4b3c-a1d9-7eb593a2cb31@10.49:2/Macroeconomics</a:t>
            </a:r>
            <a:r>
              <a:rPr lang="en-US" sz="1200" kern="1200" dirty="0">
                <a:solidFill>
                  <a:schemeClr val="tx1"/>
                </a:solidFill>
                <a:effectLst/>
                <a:latin typeface="+mn-lt"/>
                <a:ea typeface="+mn-ea"/>
                <a:cs typeface="+mn-cs"/>
              </a:rPr>
              <a:t>. </a:t>
            </a:r>
            <a:r>
              <a:rPr lang="en-US" sz="1200" b="1" kern="1200" dirty="0">
                <a:solidFill>
                  <a:schemeClr val="tx1"/>
                </a:solidFill>
                <a:effectLst/>
                <a:latin typeface="+mn-lt"/>
                <a:ea typeface="+mn-ea"/>
                <a:cs typeface="+mn-cs"/>
              </a:rPr>
              <a:t>License</a:t>
            </a:r>
            <a:r>
              <a:rPr lang="en-US" sz="120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kern="1200" dirty="0">
                <a:solidFill>
                  <a:schemeClr val="tx1"/>
                </a:solidFill>
                <a:effectLst/>
                <a:latin typeface="+mn-lt"/>
                <a:ea typeface="+mn-ea"/>
                <a:cs typeface="+mn-cs"/>
              </a:rPr>
              <a:t>. </a:t>
            </a:r>
            <a:r>
              <a:rPr lang="en-US" sz="1200" b="1" kern="1200" dirty="0">
                <a:solidFill>
                  <a:schemeClr val="tx1"/>
                </a:solidFill>
                <a:effectLst/>
                <a:latin typeface="+mn-lt"/>
                <a:ea typeface="+mn-ea"/>
                <a:cs typeface="+mn-cs"/>
              </a:rPr>
              <a:t>License Terms</a:t>
            </a:r>
            <a:r>
              <a:rPr lang="en-US" sz="1200" kern="1200" dirty="0">
                <a:solidFill>
                  <a:schemeClr val="tx1"/>
                </a:solidFill>
                <a:effectLst/>
                <a:latin typeface="+mn-lt"/>
                <a:ea typeface="+mn-ea"/>
                <a:cs typeface="+mn-cs"/>
              </a:rPr>
              <a:t>: Download for free at http://cnx.org/donate/download/4061c832-098e-4b3c-a1d9-7eb593a2cb31@10.49/pdf</a:t>
            </a:r>
          </a:p>
          <a:p>
            <a:br>
              <a:rPr lang="en-US" sz="1200" b="0" i="0" kern="1200" dirty="0">
                <a:solidFill>
                  <a:schemeClr val="tx1"/>
                </a:solidFill>
                <a:effectLst/>
                <a:latin typeface="+mn-lt"/>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11</a:t>
            </a:fld>
            <a:endParaRPr lang="en-US"/>
          </a:p>
        </p:txBody>
      </p:sp>
    </p:spTree>
    <p:extLst>
      <p:ext uri="{BB962C8B-B14F-4D97-AF65-F5344CB8AC3E}">
        <p14:creationId xmlns:p14="http://schemas.microsoft.com/office/powerpoint/2010/main" val="2180504621"/>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r>
              <a:rPr lang="en-US" sz="1200" kern="1200" dirty="0">
                <a:solidFill>
                  <a:schemeClr val="tx1"/>
                </a:solidFill>
                <a:effectLst/>
                <a:latin typeface="+mn-lt"/>
                <a:ea typeface="+mn-ea"/>
                <a:cs typeface="+mn-cs"/>
              </a:rPr>
              <a:t>US </a:t>
            </a:r>
            <a:r>
              <a:rPr lang="en-US" sz="1200" kern="1200" dirty="0" err="1">
                <a:solidFill>
                  <a:schemeClr val="tx1"/>
                </a:solidFill>
                <a:effectLst/>
                <a:latin typeface="+mn-lt"/>
                <a:ea typeface="+mn-ea"/>
                <a:cs typeface="+mn-cs"/>
              </a:rPr>
              <a:t>potenential</a:t>
            </a:r>
            <a:r>
              <a:rPr lang="en-US" sz="1200" kern="1200" dirty="0">
                <a:solidFill>
                  <a:schemeClr val="tx1"/>
                </a:solidFill>
                <a:effectLst/>
                <a:latin typeface="+mn-lt"/>
                <a:ea typeface="+mn-ea"/>
                <a:cs typeface="+mn-cs"/>
              </a:rPr>
              <a:t> and actual GDP. </a:t>
            </a:r>
            <a:r>
              <a:rPr lang="en-US" sz="1200" b="1" kern="1200" dirty="0">
                <a:solidFill>
                  <a:schemeClr val="tx1"/>
                </a:solidFill>
                <a:effectLst/>
                <a:latin typeface="+mn-lt"/>
                <a:ea typeface="+mn-ea"/>
                <a:cs typeface="+mn-cs"/>
              </a:rPr>
              <a:t>Provided by</a:t>
            </a:r>
            <a:r>
              <a:rPr lang="en-US" sz="1200" kern="1200" dirty="0">
                <a:solidFill>
                  <a:schemeClr val="tx1"/>
                </a:solidFill>
                <a:effectLst/>
                <a:latin typeface="+mn-lt"/>
                <a:ea typeface="+mn-ea"/>
                <a:cs typeface="+mn-cs"/>
              </a:rPr>
              <a:t>: U.S. Congressional Budget Office. </a:t>
            </a:r>
            <a:r>
              <a:rPr lang="en-US" sz="1200" b="1" kern="1200" dirty="0">
                <a:solidFill>
                  <a:schemeClr val="tx1"/>
                </a:solidFill>
                <a:effectLst/>
                <a:latin typeface="+mn-lt"/>
                <a:ea typeface="+mn-ea"/>
                <a:cs typeface="+mn-cs"/>
              </a:rPr>
              <a:t>Located at</a:t>
            </a:r>
            <a:r>
              <a:rPr lang="en-US" sz="1200" kern="1200" dirty="0">
                <a:solidFill>
                  <a:schemeClr val="tx1"/>
                </a:solidFill>
                <a:effectLst/>
                <a:latin typeface="+mn-lt"/>
                <a:ea typeface="+mn-ea"/>
                <a:cs typeface="+mn-cs"/>
              </a:rPr>
              <a:t>: </a:t>
            </a:r>
            <a:r>
              <a:rPr lang="en-US" sz="1200" b="1" u="sng" kern="1200" dirty="0">
                <a:solidFill>
                  <a:schemeClr val="tx1"/>
                </a:solidFill>
                <a:effectLst/>
                <a:latin typeface="+mn-lt"/>
                <a:ea typeface="+mn-ea"/>
                <a:cs typeface="+mn-cs"/>
                <a:hlinkClick r:id="rId3"/>
              </a:rPr>
              <a:t>http://www.cbo.gov/ftpdocs/99xx/doc9957/OutlookSlidesForHearing.pdf</a:t>
            </a:r>
            <a:r>
              <a:rPr lang="en-US" sz="1200" kern="1200" dirty="0">
                <a:solidFill>
                  <a:schemeClr val="tx1"/>
                </a:solidFill>
                <a:effectLst/>
                <a:latin typeface="+mn-lt"/>
                <a:ea typeface="+mn-ea"/>
                <a:cs typeface="+mn-cs"/>
              </a:rPr>
              <a:t>. </a:t>
            </a:r>
            <a:r>
              <a:rPr lang="en-US" sz="1200" b="1" kern="1200" dirty="0">
                <a:solidFill>
                  <a:schemeClr val="tx1"/>
                </a:solidFill>
                <a:effectLst/>
                <a:latin typeface="+mn-lt"/>
                <a:ea typeface="+mn-ea"/>
                <a:cs typeface="+mn-cs"/>
              </a:rPr>
              <a:t>License</a:t>
            </a:r>
            <a:r>
              <a:rPr lang="en-US" sz="120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Public Domain: No Known Copyright</a:t>
            </a:r>
            <a:endParaRPr lang="en-US" sz="1200" kern="1200" dirty="0">
              <a:solidFill>
                <a:schemeClr val="tx1"/>
              </a:solidFill>
              <a:effectLst/>
              <a:latin typeface="+mn-lt"/>
              <a:ea typeface="+mn-ea"/>
              <a:cs typeface="+mn-cs"/>
            </a:endParaRPr>
          </a:p>
          <a:p>
            <a:br>
              <a:rPr lang="en-US" sz="1200" b="0" i="0" kern="1200" dirty="0">
                <a:solidFill>
                  <a:schemeClr val="tx1"/>
                </a:solidFill>
                <a:effectLst/>
                <a:latin typeface="+mn-lt"/>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13</a:t>
            </a:fld>
            <a:endParaRPr lang="en-US"/>
          </a:p>
        </p:txBody>
      </p:sp>
    </p:spTree>
    <p:extLst>
      <p:ext uri="{BB962C8B-B14F-4D97-AF65-F5344CB8AC3E}">
        <p14:creationId xmlns:p14="http://schemas.microsoft.com/office/powerpoint/2010/main" val="58810686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mn-lt"/>
                <a:ea typeface="+mn-ea"/>
                <a:cs typeface="+mn-cs"/>
              </a:rPr>
              <a:t>Principles of Macroeconomics 12.3. </a:t>
            </a:r>
            <a:r>
              <a:rPr lang="en-US" sz="1200" b="1" i="0" kern="1200" dirty="0">
                <a:solidFill>
                  <a:schemeClr val="tx1"/>
                </a:solidFill>
                <a:effectLst/>
                <a:latin typeface="+mn-lt"/>
                <a:ea typeface="+mn-ea"/>
                <a:cs typeface="+mn-cs"/>
              </a:rPr>
              <a:t>Authored by</a:t>
            </a:r>
            <a:r>
              <a:rPr lang="en-US" sz="1200" b="0" i="0" kern="1200" dirty="0">
                <a:solidFill>
                  <a:schemeClr val="tx1"/>
                </a:solidFill>
                <a:effectLst/>
                <a:latin typeface="+mn-lt"/>
                <a:ea typeface="+mn-ea"/>
                <a:cs typeface="+mn-cs"/>
              </a:rPr>
              <a:t>: </a:t>
            </a:r>
            <a:r>
              <a:rPr lang="en-US" sz="1200" b="0" i="0" kern="1200" dirty="0" err="1">
                <a:solidFill>
                  <a:schemeClr val="tx1"/>
                </a:solidFill>
                <a:effectLst/>
                <a:latin typeface="+mn-lt"/>
                <a:ea typeface="+mn-ea"/>
                <a:cs typeface="+mn-cs"/>
              </a:rPr>
              <a:t>OpenStax</a:t>
            </a:r>
            <a:r>
              <a:rPr lang="en-US" sz="1200" b="0" i="0" kern="1200" dirty="0">
                <a:solidFill>
                  <a:schemeClr val="tx1"/>
                </a:solidFill>
                <a:effectLst/>
                <a:latin typeface="+mn-lt"/>
                <a:ea typeface="+mn-ea"/>
                <a:cs typeface="+mn-cs"/>
              </a:rPr>
              <a:t> College. </a:t>
            </a:r>
            <a:r>
              <a:rPr lang="en-US" sz="1200" b="1" i="0" kern="1200" dirty="0">
                <a:solidFill>
                  <a:schemeClr val="tx1"/>
                </a:solidFill>
                <a:effectLst/>
                <a:latin typeface="+mn-lt"/>
                <a:ea typeface="+mn-ea"/>
                <a:cs typeface="+mn-cs"/>
              </a:rPr>
              <a:t>Provided by</a:t>
            </a:r>
            <a:r>
              <a:rPr lang="en-US" sz="1200" b="0" i="0" kern="1200" dirty="0">
                <a:solidFill>
                  <a:schemeClr val="tx1"/>
                </a:solidFill>
                <a:effectLst/>
                <a:latin typeface="+mn-lt"/>
                <a:ea typeface="+mn-ea"/>
                <a:cs typeface="+mn-cs"/>
              </a:rPr>
              <a:t>: Rice University. </a:t>
            </a:r>
            <a:r>
              <a:rPr lang="en-US" sz="1200" b="1" i="0" kern="1200" dirty="0">
                <a:solidFill>
                  <a:schemeClr val="tx1"/>
                </a:solidFill>
                <a:effectLst/>
                <a:latin typeface="+mn-lt"/>
                <a:ea typeface="+mn-ea"/>
                <a:cs typeface="+mn-cs"/>
              </a:rPr>
              <a:t>Located at</a:t>
            </a:r>
            <a:r>
              <a:rPr lang="en-US" sz="1200" b="0" i="0" kern="1200" dirty="0">
                <a:solidFill>
                  <a:schemeClr val="tx1"/>
                </a:solidFill>
                <a:effectLst/>
                <a:latin typeface="+mn-lt"/>
                <a:ea typeface="+mn-ea"/>
                <a:cs typeface="+mn-cs"/>
              </a:rPr>
              <a:t>: </a:t>
            </a:r>
            <a:r>
              <a:rPr lang="en-US" sz="1200" b="1" i="0" u="sng" kern="1200" dirty="0">
                <a:solidFill>
                  <a:schemeClr val="tx1"/>
                </a:solidFill>
                <a:effectLst/>
                <a:latin typeface="+mn-lt"/>
                <a:ea typeface="+mn-ea"/>
                <a:cs typeface="+mn-cs"/>
                <a:hlinkClick r:id="rId3"/>
              </a:rPr>
              <a:t>http://cnx.org/contents/4061c832-098e-4b3c-a1d9-7eb593a2cb31@10.49:2/Macroeconomics</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a:t>
            </a:r>
            <a:r>
              <a:rPr lang="en-US" sz="1200" b="0" i="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 Terms</a:t>
            </a:r>
            <a:r>
              <a:rPr lang="en-US" sz="1200" b="0" i="0" kern="1200" dirty="0">
                <a:solidFill>
                  <a:schemeClr val="tx1"/>
                </a:solidFill>
                <a:effectLst/>
                <a:latin typeface="+mn-lt"/>
                <a:ea typeface="+mn-ea"/>
                <a:cs typeface="+mn-cs"/>
              </a:rPr>
              <a:t>: Download for free at http://cnx.org/donate/download/4061c832-098e-4b3c-a1d9-7eb593a2cb31@10.49/pdf</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14</a:t>
            </a:fld>
            <a:endParaRPr lang="en-US"/>
          </a:p>
        </p:txBody>
      </p:sp>
    </p:spTree>
    <p:extLst>
      <p:ext uri="{BB962C8B-B14F-4D97-AF65-F5344CB8AC3E}">
        <p14:creationId xmlns:p14="http://schemas.microsoft.com/office/powerpoint/2010/main" val="9666968"/>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mn-lt"/>
                <a:ea typeface="+mn-ea"/>
                <a:cs typeface="+mn-cs"/>
              </a:rPr>
              <a:t>Principles of Macroeconomics 12.3. </a:t>
            </a:r>
            <a:r>
              <a:rPr lang="en-US" sz="1200" b="1" i="0" kern="1200" dirty="0">
                <a:solidFill>
                  <a:schemeClr val="tx1"/>
                </a:solidFill>
                <a:effectLst/>
                <a:latin typeface="+mn-lt"/>
                <a:ea typeface="+mn-ea"/>
                <a:cs typeface="+mn-cs"/>
              </a:rPr>
              <a:t>Authored by</a:t>
            </a:r>
            <a:r>
              <a:rPr lang="en-US" sz="1200" b="0" i="0" kern="1200" dirty="0">
                <a:solidFill>
                  <a:schemeClr val="tx1"/>
                </a:solidFill>
                <a:effectLst/>
                <a:latin typeface="+mn-lt"/>
                <a:ea typeface="+mn-ea"/>
                <a:cs typeface="+mn-cs"/>
              </a:rPr>
              <a:t>: </a:t>
            </a:r>
            <a:r>
              <a:rPr lang="en-US" sz="1200" b="0" i="0" kern="1200" dirty="0" err="1">
                <a:solidFill>
                  <a:schemeClr val="tx1"/>
                </a:solidFill>
                <a:effectLst/>
                <a:latin typeface="+mn-lt"/>
                <a:ea typeface="+mn-ea"/>
                <a:cs typeface="+mn-cs"/>
              </a:rPr>
              <a:t>OpenStax</a:t>
            </a:r>
            <a:r>
              <a:rPr lang="en-US" sz="1200" b="0" i="0" kern="1200" dirty="0">
                <a:solidFill>
                  <a:schemeClr val="tx1"/>
                </a:solidFill>
                <a:effectLst/>
                <a:latin typeface="+mn-lt"/>
                <a:ea typeface="+mn-ea"/>
                <a:cs typeface="+mn-cs"/>
              </a:rPr>
              <a:t> College. </a:t>
            </a:r>
            <a:r>
              <a:rPr lang="en-US" sz="1200" b="1" i="0" kern="1200" dirty="0">
                <a:solidFill>
                  <a:schemeClr val="tx1"/>
                </a:solidFill>
                <a:effectLst/>
                <a:latin typeface="+mn-lt"/>
                <a:ea typeface="+mn-ea"/>
                <a:cs typeface="+mn-cs"/>
              </a:rPr>
              <a:t>Provided by</a:t>
            </a:r>
            <a:r>
              <a:rPr lang="en-US" sz="1200" b="0" i="0" kern="1200" dirty="0">
                <a:solidFill>
                  <a:schemeClr val="tx1"/>
                </a:solidFill>
                <a:effectLst/>
                <a:latin typeface="+mn-lt"/>
                <a:ea typeface="+mn-ea"/>
                <a:cs typeface="+mn-cs"/>
              </a:rPr>
              <a:t>: Rice University. </a:t>
            </a:r>
            <a:r>
              <a:rPr lang="en-US" sz="1200" b="1" i="0" kern="1200" dirty="0">
                <a:solidFill>
                  <a:schemeClr val="tx1"/>
                </a:solidFill>
                <a:effectLst/>
                <a:latin typeface="+mn-lt"/>
                <a:ea typeface="+mn-ea"/>
                <a:cs typeface="+mn-cs"/>
              </a:rPr>
              <a:t>Located at</a:t>
            </a:r>
            <a:r>
              <a:rPr lang="en-US" sz="1200" b="0" i="0" kern="1200" dirty="0">
                <a:solidFill>
                  <a:schemeClr val="tx1"/>
                </a:solidFill>
                <a:effectLst/>
                <a:latin typeface="+mn-lt"/>
                <a:ea typeface="+mn-ea"/>
                <a:cs typeface="+mn-cs"/>
              </a:rPr>
              <a:t>: </a:t>
            </a:r>
            <a:r>
              <a:rPr lang="en-US" sz="1200" b="1" i="0" u="sng" kern="1200" dirty="0">
                <a:solidFill>
                  <a:schemeClr val="tx1"/>
                </a:solidFill>
                <a:effectLst/>
                <a:latin typeface="+mn-lt"/>
                <a:ea typeface="+mn-ea"/>
                <a:cs typeface="+mn-cs"/>
                <a:hlinkClick r:id="rId3"/>
              </a:rPr>
              <a:t>http://cnx.org/contents/4061c832-098e-4b3c-a1d9-7eb593a2cb31@10.49:2/Macroeconomics</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a:t>
            </a:r>
            <a:r>
              <a:rPr lang="en-US" sz="1200" b="0" i="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 Terms</a:t>
            </a:r>
            <a:r>
              <a:rPr lang="en-US" sz="1200" b="0" i="0" kern="1200" dirty="0">
                <a:solidFill>
                  <a:schemeClr val="tx1"/>
                </a:solidFill>
                <a:effectLst/>
                <a:latin typeface="+mn-lt"/>
                <a:ea typeface="+mn-ea"/>
                <a:cs typeface="+mn-cs"/>
              </a:rPr>
              <a:t>: Download for free at http://cnx.org/donate/download/4061c832-098e-4b3c-a1d9-7eb593a2cb31@10.49/pdf</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15</a:t>
            </a:fld>
            <a:endParaRPr lang="en-US"/>
          </a:p>
        </p:txBody>
      </p:sp>
    </p:spTree>
    <p:extLst>
      <p:ext uri="{BB962C8B-B14F-4D97-AF65-F5344CB8AC3E}">
        <p14:creationId xmlns:p14="http://schemas.microsoft.com/office/powerpoint/2010/main" val="403472639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mn-lt"/>
                <a:ea typeface="+mn-ea"/>
                <a:cs typeface="+mn-cs"/>
              </a:rPr>
              <a:t>Appendix B. </a:t>
            </a:r>
            <a:r>
              <a:rPr lang="en-US" sz="1200" b="1" i="0" kern="1200" dirty="0">
                <a:solidFill>
                  <a:schemeClr val="tx1"/>
                </a:solidFill>
                <a:effectLst/>
                <a:latin typeface="+mn-lt"/>
                <a:ea typeface="+mn-ea"/>
                <a:cs typeface="+mn-cs"/>
              </a:rPr>
              <a:t>Authored by</a:t>
            </a:r>
            <a:r>
              <a:rPr lang="en-US" sz="1200" b="0" i="0" kern="1200" dirty="0">
                <a:solidFill>
                  <a:schemeClr val="tx1"/>
                </a:solidFill>
                <a:effectLst/>
                <a:latin typeface="+mn-lt"/>
                <a:ea typeface="+mn-ea"/>
                <a:cs typeface="+mn-cs"/>
              </a:rPr>
              <a:t>: </a:t>
            </a:r>
            <a:r>
              <a:rPr lang="en-US" sz="1200" b="0" i="0" kern="1200" dirty="0" err="1">
                <a:solidFill>
                  <a:schemeClr val="tx1"/>
                </a:solidFill>
                <a:effectLst/>
                <a:latin typeface="+mn-lt"/>
                <a:ea typeface="+mn-ea"/>
                <a:cs typeface="+mn-cs"/>
              </a:rPr>
              <a:t>OpenStax</a:t>
            </a:r>
            <a:r>
              <a:rPr lang="en-US" sz="1200" b="0" i="0" kern="1200" dirty="0">
                <a:solidFill>
                  <a:schemeClr val="tx1"/>
                </a:solidFill>
                <a:effectLst/>
                <a:latin typeface="+mn-lt"/>
                <a:ea typeface="+mn-ea"/>
                <a:cs typeface="+mn-cs"/>
              </a:rPr>
              <a:t> College. </a:t>
            </a:r>
            <a:r>
              <a:rPr lang="en-US" sz="1200" b="1" i="0" kern="1200" dirty="0">
                <a:solidFill>
                  <a:schemeClr val="tx1"/>
                </a:solidFill>
                <a:effectLst/>
                <a:latin typeface="+mn-lt"/>
                <a:ea typeface="+mn-ea"/>
                <a:cs typeface="+mn-cs"/>
              </a:rPr>
              <a:t>Provided by</a:t>
            </a:r>
            <a:r>
              <a:rPr lang="en-US" sz="1200" b="0" i="0" kern="1200" dirty="0">
                <a:solidFill>
                  <a:schemeClr val="tx1"/>
                </a:solidFill>
                <a:effectLst/>
                <a:latin typeface="+mn-lt"/>
                <a:ea typeface="+mn-ea"/>
                <a:cs typeface="+mn-cs"/>
              </a:rPr>
              <a:t>: Rice University. </a:t>
            </a:r>
            <a:r>
              <a:rPr lang="en-US" sz="1200" b="1" i="0" kern="1200" dirty="0">
                <a:solidFill>
                  <a:schemeClr val="tx1"/>
                </a:solidFill>
                <a:effectLst/>
                <a:latin typeface="+mn-lt"/>
                <a:ea typeface="+mn-ea"/>
                <a:cs typeface="+mn-cs"/>
              </a:rPr>
              <a:t>Located at</a:t>
            </a:r>
            <a:r>
              <a:rPr lang="en-US" sz="1200" b="0" i="0" kern="1200" dirty="0">
                <a:solidFill>
                  <a:schemeClr val="tx1"/>
                </a:solidFill>
                <a:effectLst/>
                <a:latin typeface="+mn-lt"/>
                <a:ea typeface="+mn-ea"/>
                <a:cs typeface="+mn-cs"/>
              </a:rPr>
              <a:t>: </a:t>
            </a:r>
            <a:r>
              <a:rPr lang="en-US" sz="1200" b="1" i="0" u="sng" kern="1200" dirty="0">
                <a:solidFill>
                  <a:schemeClr val="tx1"/>
                </a:solidFill>
                <a:effectLst/>
                <a:latin typeface="+mn-lt"/>
                <a:ea typeface="+mn-ea"/>
                <a:cs typeface="+mn-cs"/>
                <a:hlinkClick r:id="rId3"/>
              </a:rPr>
              <a:t>http://cnx.org/contents/4061c832-098e-4b3c-a1d9-7eb593a2cb31@10.49:2/Macroeconomics</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a:t>
            </a:r>
            <a:r>
              <a:rPr lang="en-US" sz="1200" b="0" i="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 Terms</a:t>
            </a:r>
            <a:r>
              <a:rPr lang="en-US" sz="1200" b="0" i="0" kern="1200" dirty="0">
                <a:solidFill>
                  <a:schemeClr val="tx1"/>
                </a:solidFill>
                <a:effectLst/>
                <a:latin typeface="+mn-lt"/>
                <a:ea typeface="+mn-ea"/>
                <a:cs typeface="+mn-cs"/>
              </a:rPr>
              <a:t>: Download for free at http://cnx.org/donate/download/4061c832-098e-4b3c-a1d9-7eb593a2cb31@10.49/pdf</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16</a:t>
            </a:fld>
            <a:endParaRPr lang="en-US"/>
          </a:p>
        </p:txBody>
      </p:sp>
    </p:spTree>
    <p:extLst>
      <p:ext uri="{BB962C8B-B14F-4D97-AF65-F5344CB8AC3E}">
        <p14:creationId xmlns:p14="http://schemas.microsoft.com/office/powerpoint/2010/main" val="2724420777"/>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mn-lt"/>
                <a:ea typeface="+mn-ea"/>
                <a:cs typeface="+mn-cs"/>
              </a:rPr>
              <a:t>Principles of Macroeconomics Appendix B. </a:t>
            </a:r>
            <a:r>
              <a:rPr lang="en-US" sz="1200" b="1" i="0" kern="1200" dirty="0">
                <a:solidFill>
                  <a:schemeClr val="tx1"/>
                </a:solidFill>
                <a:effectLst/>
                <a:latin typeface="+mn-lt"/>
                <a:ea typeface="+mn-ea"/>
                <a:cs typeface="+mn-cs"/>
              </a:rPr>
              <a:t>Authored by</a:t>
            </a:r>
            <a:r>
              <a:rPr lang="en-US" sz="1200" b="0" i="0" kern="1200" dirty="0">
                <a:solidFill>
                  <a:schemeClr val="tx1"/>
                </a:solidFill>
                <a:effectLst/>
                <a:latin typeface="+mn-lt"/>
                <a:ea typeface="+mn-ea"/>
                <a:cs typeface="+mn-cs"/>
              </a:rPr>
              <a:t>: </a:t>
            </a:r>
            <a:r>
              <a:rPr lang="en-US" sz="1200" b="0" i="0" kern="1200" dirty="0" err="1">
                <a:solidFill>
                  <a:schemeClr val="tx1"/>
                </a:solidFill>
                <a:effectLst/>
                <a:latin typeface="+mn-lt"/>
                <a:ea typeface="+mn-ea"/>
                <a:cs typeface="+mn-cs"/>
              </a:rPr>
              <a:t>OpenStax</a:t>
            </a:r>
            <a:r>
              <a:rPr lang="en-US" sz="1200" b="0" i="0" kern="1200" dirty="0">
                <a:solidFill>
                  <a:schemeClr val="tx1"/>
                </a:solidFill>
                <a:effectLst/>
                <a:latin typeface="+mn-lt"/>
                <a:ea typeface="+mn-ea"/>
                <a:cs typeface="+mn-cs"/>
              </a:rPr>
              <a:t> College. </a:t>
            </a:r>
            <a:r>
              <a:rPr lang="en-US" sz="1200" b="1" i="0" kern="1200" dirty="0">
                <a:solidFill>
                  <a:schemeClr val="tx1"/>
                </a:solidFill>
                <a:effectLst/>
                <a:latin typeface="+mn-lt"/>
                <a:ea typeface="+mn-ea"/>
                <a:cs typeface="+mn-cs"/>
              </a:rPr>
              <a:t>Provided by</a:t>
            </a:r>
            <a:r>
              <a:rPr lang="en-US" sz="1200" b="0" i="0" kern="1200" dirty="0">
                <a:solidFill>
                  <a:schemeClr val="tx1"/>
                </a:solidFill>
                <a:effectLst/>
                <a:latin typeface="+mn-lt"/>
                <a:ea typeface="+mn-ea"/>
                <a:cs typeface="+mn-cs"/>
              </a:rPr>
              <a:t>: Rice University. </a:t>
            </a:r>
            <a:r>
              <a:rPr lang="en-US" sz="1200" b="1" i="0" kern="1200" dirty="0">
                <a:solidFill>
                  <a:schemeClr val="tx1"/>
                </a:solidFill>
                <a:effectLst/>
                <a:latin typeface="+mn-lt"/>
                <a:ea typeface="+mn-ea"/>
                <a:cs typeface="+mn-cs"/>
              </a:rPr>
              <a:t>Located at</a:t>
            </a:r>
            <a:r>
              <a:rPr lang="en-US" sz="1200" b="0" i="0" kern="1200" dirty="0">
                <a:solidFill>
                  <a:schemeClr val="tx1"/>
                </a:solidFill>
                <a:effectLst/>
                <a:latin typeface="+mn-lt"/>
                <a:ea typeface="+mn-ea"/>
                <a:cs typeface="+mn-cs"/>
              </a:rPr>
              <a:t>: </a:t>
            </a:r>
            <a:r>
              <a:rPr lang="en-US" sz="1200" b="1" i="0" u="sng" kern="1200" dirty="0">
                <a:solidFill>
                  <a:schemeClr val="tx1"/>
                </a:solidFill>
                <a:effectLst/>
                <a:latin typeface="+mn-lt"/>
                <a:ea typeface="+mn-ea"/>
                <a:cs typeface="+mn-cs"/>
                <a:hlinkClick r:id="rId3"/>
              </a:rPr>
              <a:t>http://cnx.org/contents/4061c832-098e-4b3c-a1d9-7eb593a2cb31@10.49:2/Macroeconomics</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a:t>
            </a:r>
            <a:r>
              <a:rPr lang="en-US" sz="1200" b="0" i="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 Terms</a:t>
            </a:r>
            <a:r>
              <a:rPr lang="en-US" sz="1200" b="0" i="0" kern="1200" dirty="0">
                <a:solidFill>
                  <a:schemeClr val="tx1"/>
                </a:solidFill>
                <a:effectLst/>
                <a:latin typeface="+mn-lt"/>
                <a:ea typeface="+mn-ea"/>
                <a:cs typeface="+mn-cs"/>
              </a:rPr>
              <a:t>: Download for free at http://cnx.org/donate/download/4061c832-098e-4b3c-a1d9-7eb593a2cb31@10.49/pdf</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17</a:t>
            </a:fld>
            <a:endParaRPr lang="en-US"/>
          </a:p>
        </p:txBody>
      </p:sp>
    </p:spTree>
    <p:extLst>
      <p:ext uri="{BB962C8B-B14F-4D97-AF65-F5344CB8AC3E}">
        <p14:creationId xmlns:p14="http://schemas.microsoft.com/office/powerpoint/2010/main" val="2499501670"/>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mn-lt"/>
                <a:ea typeface="+mn-ea"/>
                <a:cs typeface="+mn-cs"/>
              </a:rPr>
              <a:t>Principles of Macroeconomics Appendix B. </a:t>
            </a:r>
            <a:r>
              <a:rPr lang="en-US" sz="1200" b="1" i="0" kern="1200" dirty="0">
                <a:solidFill>
                  <a:schemeClr val="tx1"/>
                </a:solidFill>
                <a:effectLst/>
                <a:latin typeface="+mn-lt"/>
                <a:ea typeface="+mn-ea"/>
                <a:cs typeface="+mn-cs"/>
              </a:rPr>
              <a:t>Authored by</a:t>
            </a:r>
            <a:r>
              <a:rPr lang="en-US" sz="1200" b="0" i="0" kern="1200" dirty="0">
                <a:solidFill>
                  <a:schemeClr val="tx1"/>
                </a:solidFill>
                <a:effectLst/>
                <a:latin typeface="+mn-lt"/>
                <a:ea typeface="+mn-ea"/>
                <a:cs typeface="+mn-cs"/>
              </a:rPr>
              <a:t>: </a:t>
            </a:r>
            <a:r>
              <a:rPr lang="en-US" sz="1200" b="0" i="0" kern="1200" dirty="0" err="1">
                <a:solidFill>
                  <a:schemeClr val="tx1"/>
                </a:solidFill>
                <a:effectLst/>
                <a:latin typeface="+mn-lt"/>
                <a:ea typeface="+mn-ea"/>
                <a:cs typeface="+mn-cs"/>
              </a:rPr>
              <a:t>OpenStax</a:t>
            </a:r>
            <a:r>
              <a:rPr lang="en-US" sz="1200" b="0" i="0" kern="1200" dirty="0">
                <a:solidFill>
                  <a:schemeClr val="tx1"/>
                </a:solidFill>
                <a:effectLst/>
                <a:latin typeface="+mn-lt"/>
                <a:ea typeface="+mn-ea"/>
                <a:cs typeface="+mn-cs"/>
              </a:rPr>
              <a:t> College. </a:t>
            </a:r>
            <a:r>
              <a:rPr lang="en-US" sz="1200" b="1" i="0" kern="1200" dirty="0">
                <a:solidFill>
                  <a:schemeClr val="tx1"/>
                </a:solidFill>
                <a:effectLst/>
                <a:latin typeface="+mn-lt"/>
                <a:ea typeface="+mn-ea"/>
                <a:cs typeface="+mn-cs"/>
              </a:rPr>
              <a:t>Provided by</a:t>
            </a:r>
            <a:r>
              <a:rPr lang="en-US" sz="1200" b="0" i="0" kern="1200" dirty="0">
                <a:solidFill>
                  <a:schemeClr val="tx1"/>
                </a:solidFill>
                <a:effectLst/>
                <a:latin typeface="+mn-lt"/>
                <a:ea typeface="+mn-ea"/>
                <a:cs typeface="+mn-cs"/>
              </a:rPr>
              <a:t>: Rice University. </a:t>
            </a:r>
            <a:r>
              <a:rPr lang="en-US" sz="1200" b="1" i="0" kern="1200" dirty="0">
                <a:solidFill>
                  <a:schemeClr val="tx1"/>
                </a:solidFill>
                <a:effectLst/>
                <a:latin typeface="+mn-lt"/>
                <a:ea typeface="+mn-ea"/>
                <a:cs typeface="+mn-cs"/>
              </a:rPr>
              <a:t>Located at</a:t>
            </a:r>
            <a:r>
              <a:rPr lang="en-US" sz="1200" b="0" i="0" kern="1200" dirty="0">
                <a:solidFill>
                  <a:schemeClr val="tx1"/>
                </a:solidFill>
                <a:effectLst/>
                <a:latin typeface="+mn-lt"/>
                <a:ea typeface="+mn-ea"/>
                <a:cs typeface="+mn-cs"/>
              </a:rPr>
              <a:t>: </a:t>
            </a:r>
            <a:r>
              <a:rPr lang="en-US" sz="1200" b="1" i="0" u="sng" kern="1200" dirty="0">
                <a:solidFill>
                  <a:schemeClr val="tx1"/>
                </a:solidFill>
                <a:effectLst/>
                <a:latin typeface="+mn-lt"/>
                <a:ea typeface="+mn-ea"/>
                <a:cs typeface="+mn-cs"/>
                <a:hlinkClick r:id="rId3"/>
              </a:rPr>
              <a:t>http://cnx.org/contents/4061c832-098e-4b3c-a1d9-7eb593a2cb31@10.49:2/Macroeconomics</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a:t>
            </a:r>
            <a:r>
              <a:rPr lang="en-US" sz="1200" b="0" i="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 Terms</a:t>
            </a:r>
            <a:r>
              <a:rPr lang="en-US" sz="1200" b="0" i="0" kern="1200" dirty="0">
                <a:solidFill>
                  <a:schemeClr val="tx1"/>
                </a:solidFill>
                <a:effectLst/>
                <a:latin typeface="+mn-lt"/>
                <a:ea typeface="+mn-ea"/>
                <a:cs typeface="+mn-cs"/>
              </a:rPr>
              <a:t>: Download for free at http://cnx.org/donate/download/4061c832-098e-4b3c-a1d9-7eb593a2cb31@10.49/pdf</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18</a:t>
            </a:fld>
            <a:endParaRPr lang="en-US"/>
          </a:p>
        </p:txBody>
      </p:sp>
    </p:spTree>
    <p:extLst>
      <p:ext uri="{BB962C8B-B14F-4D97-AF65-F5344CB8AC3E}">
        <p14:creationId xmlns:p14="http://schemas.microsoft.com/office/powerpoint/2010/main" val="654890501"/>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r>
              <a:rPr lang="en-US" sz="1200" kern="1200" dirty="0">
                <a:solidFill>
                  <a:schemeClr val="tx1"/>
                </a:solidFill>
                <a:effectLst/>
                <a:latin typeface="+mn-lt"/>
                <a:ea typeface="+mn-ea"/>
                <a:cs typeface="+mn-cs"/>
              </a:rPr>
              <a:t>Principles of Macroeconomics Appendix B. </a:t>
            </a:r>
            <a:r>
              <a:rPr lang="en-US" sz="1200" b="1" kern="1200" dirty="0">
                <a:solidFill>
                  <a:schemeClr val="tx1"/>
                </a:solidFill>
                <a:effectLst/>
                <a:latin typeface="+mn-lt"/>
                <a:ea typeface="+mn-ea"/>
                <a:cs typeface="+mn-cs"/>
              </a:rPr>
              <a:t>Authored by</a:t>
            </a:r>
            <a:r>
              <a:rPr lang="en-US" sz="1200" kern="1200" dirty="0">
                <a:solidFill>
                  <a:schemeClr val="tx1"/>
                </a:solidFill>
                <a:effectLst/>
                <a:latin typeface="+mn-lt"/>
                <a:ea typeface="+mn-ea"/>
                <a:cs typeface="+mn-cs"/>
              </a:rPr>
              <a:t>: </a:t>
            </a:r>
            <a:r>
              <a:rPr lang="en-US" sz="1200" kern="1200" dirty="0" err="1">
                <a:solidFill>
                  <a:schemeClr val="tx1"/>
                </a:solidFill>
                <a:effectLst/>
                <a:latin typeface="+mn-lt"/>
                <a:ea typeface="+mn-ea"/>
                <a:cs typeface="+mn-cs"/>
              </a:rPr>
              <a:t>OpenStax</a:t>
            </a:r>
            <a:r>
              <a:rPr lang="en-US" sz="1200" kern="1200" dirty="0">
                <a:solidFill>
                  <a:schemeClr val="tx1"/>
                </a:solidFill>
                <a:effectLst/>
                <a:latin typeface="+mn-lt"/>
                <a:ea typeface="+mn-ea"/>
                <a:cs typeface="+mn-cs"/>
              </a:rPr>
              <a:t> College. </a:t>
            </a:r>
            <a:r>
              <a:rPr lang="en-US" sz="1200" b="1" kern="1200" dirty="0">
                <a:solidFill>
                  <a:schemeClr val="tx1"/>
                </a:solidFill>
                <a:effectLst/>
                <a:latin typeface="+mn-lt"/>
                <a:ea typeface="+mn-ea"/>
                <a:cs typeface="+mn-cs"/>
              </a:rPr>
              <a:t>Provided by</a:t>
            </a:r>
            <a:r>
              <a:rPr lang="en-US" sz="1200" kern="1200" dirty="0">
                <a:solidFill>
                  <a:schemeClr val="tx1"/>
                </a:solidFill>
                <a:effectLst/>
                <a:latin typeface="+mn-lt"/>
                <a:ea typeface="+mn-ea"/>
                <a:cs typeface="+mn-cs"/>
              </a:rPr>
              <a:t>: Rice University. </a:t>
            </a:r>
            <a:r>
              <a:rPr lang="en-US" sz="1200" b="1" kern="1200" dirty="0">
                <a:solidFill>
                  <a:schemeClr val="tx1"/>
                </a:solidFill>
                <a:effectLst/>
                <a:latin typeface="+mn-lt"/>
                <a:ea typeface="+mn-ea"/>
                <a:cs typeface="+mn-cs"/>
              </a:rPr>
              <a:t>Located at</a:t>
            </a:r>
            <a:r>
              <a:rPr lang="en-US" sz="1200" kern="1200" dirty="0">
                <a:solidFill>
                  <a:schemeClr val="tx1"/>
                </a:solidFill>
                <a:effectLst/>
                <a:latin typeface="+mn-lt"/>
                <a:ea typeface="+mn-ea"/>
                <a:cs typeface="+mn-cs"/>
              </a:rPr>
              <a:t>: </a:t>
            </a:r>
            <a:r>
              <a:rPr lang="en-US" sz="1200" b="1" u="sng" kern="1200" dirty="0">
                <a:solidFill>
                  <a:schemeClr val="tx1"/>
                </a:solidFill>
                <a:effectLst/>
                <a:latin typeface="+mn-lt"/>
                <a:ea typeface="+mn-ea"/>
                <a:cs typeface="+mn-cs"/>
                <a:hlinkClick r:id="rId3"/>
              </a:rPr>
              <a:t>http://cnx.org/contents/4061c832-098e-4b3c-a1d9-7eb593a2cb31@10.49:2/Macroeconomics</a:t>
            </a:r>
            <a:r>
              <a:rPr lang="en-US" sz="1200" kern="1200" dirty="0">
                <a:solidFill>
                  <a:schemeClr val="tx1"/>
                </a:solidFill>
                <a:effectLst/>
                <a:latin typeface="+mn-lt"/>
                <a:ea typeface="+mn-ea"/>
                <a:cs typeface="+mn-cs"/>
              </a:rPr>
              <a:t>. </a:t>
            </a:r>
            <a:r>
              <a:rPr lang="en-US" sz="1200" b="1" kern="1200" dirty="0">
                <a:solidFill>
                  <a:schemeClr val="tx1"/>
                </a:solidFill>
                <a:effectLst/>
                <a:latin typeface="+mn-lt"/>
                <a:ea typeface="+mn-ea"/>
                <a:cs typeface="+mn-cs"/>
              </a:rPr>
              <a:t>License</a:t>
            </a:r>
            <a:r>
              <a:rPr lang="en-US" sz="120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kern="1200" dirty="0">
                <a:solidFill>
                  <a:schemeClr val="tx1"/>
                </a:solidFill>
                <a:effectLst/>
                <a:latin typeface="+mn-lt"/>
                <a:ea typeface="+mn-ea"/>
                <a:cs typeface="+mn-cs"/>
              </a:rPr>
              <a:t>. </a:t>
            </a:r>
            <a:r>
              <a:rPr lang="en-US" sz="1200" b="1" kern="1200" dirty="0">
                <a:solidFill>
                  <a:schemeClr val="tx1"/>
                </a:solidFill>
                <a:effectLst/>
                <a:latin typeface="+mn-lt"/>
                <a:ea typeface="+mn-ea"/>
                <a:cs typeface="+mn-cs"/>
              </a:rPr>
              <a:t>License Terms</a:t>
            </a:r>
            <a:r>
              <a:rPr lang="en-US" sz="1200" kern="1200" dirty="0">
                <a:solidFill>
                  <a:schemeClr val="tx1"/>
                </a:solidFill>
                <a:effectLst/>
                <a:latin typeface="+mn-lt"/>
                <a:ea typeface="+mn-ea"/>
                <a:cs typeface="+mn-cs"/>
              </a:rPr>
              <a:t>: Download for free at http://cnx.org/donate/download/4061c832-098e-4b3c-a1d9-7eb593a2cb31@10.49/pdf</a:t>
            </a:r>
          </a:p>
          <a:p>
            <a:br>
              <a:rPr lang="en-US" sz="1200" b="0" i="0" kern="1200" dirty="0">
                <a:solidFill>
                  <a:schemeClr val="tx1"/>
                </a:solidFill>
                <a:effectLst/>
                <a:latin typeface="+mn-lt"/>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19</a:t>
            </a:fld>
            <a:endParaRPr lang="en-US"/>
          </a:p>
        </p:txBody>
      </p:sp>
    </p:spTree>
    <p:extLst>
      <p:ext uri="{BB962C8B-B14F-4D97-AF65-F5344CB8AC3E}">
        <p14:creationId xmlns:p14="http://schemas.microsoft.com/office/powerpoint/2010/main" val="1744428962"/>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r>
              <a:rPr lang="en-US" sz="1200" kern="1200" dirty="0">
                <a:solidFill>
                  <a:schemeClr val="tx1"/>
                </a:solidFill>
                <a:effectLst/>
                <a:latin typeface="+mn-lt"/>
                <a:ea typeface="+mn-ea"/>
                <a:cs typeface="+mn-cs"/>
              </a:rPr>
              <a:t>Principles of Macroeconomics Appendix B. </a:t>
            </a:r>
            <a:r>
              <a:rPr lang="en-US" sz="1200" b="1" kern="1200" dirty="0">
                <a:solidFill>
                  <a:schemeClr val="tx1"/>
                </a:solidFill>
                <a:effectLst/>
                <a:latin typeface="+mn-lt"/>
                <a:ea typeface="+mn-ea"/>
                <a:cs typeface="+mn-cs"/>
              </a:rPr>
              <a:t>Authored by</a:t>
            </a:r>
            <a:r>
              <a:rPr lang="en-US" sz="1200" kern="1200" dirty="0">
                <a:solidFill>
                  <a:schemeClr val="tx1"/>
                </a:solidFill>
                <a:effectLst/>
                <a:latin typeface="+mn-lt"/>
                <a:ea typeface="+mn-ea"/>
                <a:cs typeface="+mn-cs"/>
              </a:rPr>
              <a:t>: </a:t>
            </a:r>
            <a:r>
              <a:rPr lang="en-US" sz="1200" kern="1200" dirty="0" err="1">
                <a:solidFill>
                  <a:schemeClr val="tx1"/>
                </a:solidFill>
                <a:effectLst/>
                <a:latin typeface="+mn-lt"/>
                <a:ea typeface="+mn-ea"/>
                <a:cs typeface="+mn-cs"/>
              </a:rPr>
              <a:t>OpenStax</a:t>
            </a:r>
            <a:r>
              <a:rPr lang="en-US" sz="1200" kern="1200" dirty="0">
                <a:solidFill>
                  <a:schemeClr val="tx1"/>
                </a:solidFill>
                <a:effectLst/>
                <a:latin typeface="+mn-lt"/>
                <a:ea typeface="+mn-ea"/>
                <a:cs typeface="+mn-cs"/>
              </a:rPr>
              <a:t> College. </a:t>
            </a:r>
            <a:r>
              <a:rPr lang="en-US" sz="1200" b="1" kern="1200" dirty="0">
                <a:solidFill>
                  <a:schemeClr val="tx1"/>
                </a:solidFill>
                <a:effectLst/>
                <a:latin typeface="+mn-lt"/>
                <a:ea typeface="+mn-ea"/>
                <a:cs typeface="+mn-cs"/>
              </a:rPr>
              <a:t>Provided by</a:t>
            </a:r>
            <a:r>
              <a:rPr lang="en-US" sz="1200" kern="1200" dirty="0">
                <a:solidFill>
                  <a:schemeClr val="tx1"/>
                </a:solidFill>
                <a:effectLst/>
                <a:latin typeface="+mn-lt"/>
                <a:ea typeface="+mn-ea"/>
                <a:cs typeface="+mn-cs"/>
              </a:rPr>
              <a:t>: Rice University. </a:t>
            </a:r>
            <a:r>
              <a:rPr lang="en-US" sz="1200" b="1" kern="1200" dirty="0">
                <a:solidFill>
                  <a:schemeClr val="tx1"/>
                </a:solidFill>
                <a:effectLst/>
                <a:latin typeface="+mn-lt"/>
                <a:ea typeface="+mn-ea"/>
                <a:cs typeface="+mn-cs"/>
              </a:rPr>
              <a:t>Located at</a:t>
            </a:r>
            <a:r>
              <a:rPr lang="en-US" sz="1200" kern="1200" dirty="0">
                <a:solidFill>
                  <a:schemeClr val="tx1"/>
                </a:solidFill>
                <a:effectLst/>
                <a:latin typeface="+mn-lt"/>
                <a:ea typeface="+mn-ea"/>
                <a:cs typeface="+mn-cs"/>
              </a:rPr>
              <a:t>: </a:t>
            </a:r>
            <a:r>
              <a:rPr lang="en-US" sz="1200" b="1" u="sng" kern="1200" dirty="0">
                <a:solidFill>
                  <a:schemeClr val="tx1"/>
                </a:solidFill>
                <a:effectLst/>
                <a:latin typeface="+mn-lt"/>
                <a:ea typeface="+mn-ea"/>
                <a:cs typeface="+mn-cs"/>
                <a:hlinkClick r:id="rId3"/>
              </a:rPr>
              <a:t>http://cnx.org/contents/4061c832-098e-4b3c-a1d9-7eb593a2cb31@10.49:2/Macroeconomics</a:t>
            </a:r>
            <a:r>
              <a:rPr lang="en-US" sz="1200" kern="1200" dirty="0">
                <a:solidFill>
                  <a:schemeClr val="tx1"/>
                </a:solidFill>
                <a:effectLst/>
                <a:latin typeface="+mn-lt"/>
                <a:ea typeface="+mn-ea"/>
                <a:cs typeface="+mn-cs"/>
              </a:rPr>
              <a:t>. </a:t>
            </a:r>
            <a:r>
              <a:rPr lang="en-US" sz="1200" b="1" kern="1200" dirty="0">
                <a:solidFill>
                  <a:schemeClr val="tx1"/>
                </a:solidFill>
                <a:effectLst/>
                <a:latin typeface="+mn-lt"/>
                <a:ea typeface="+mn-ea"/>
                <a:cs typeface="+mn-cs"/>
              </a:rPr>
              <a:t>License</a:t>
            </a:r>
            <a:r>
              <a:rPr lang="en-US" sz="120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kern="1200" dirty="0">
                <a:solidFill>
                  <a:schemeClr val="tx1"/>
                </a:solidFill>
                <a:effectLst/>
                <a:latin typeface="+mn-lt"/>
                <a:ea typeface="+mn-ea"/>
                <a:cs typeface="+mn-cs"/>
              </a:rPr>
              <a:t>. </a:t>
            </a:r>
            <a:r>
              <a:rPr lang="en-US" sz="1200" b="1" kern="1200" dirty="0">
                <a:solidFill>
                  <a:schemeClr val="tx1"/>
                </a:solidFill>
                <a:effectLst/>
                <a:latin typeface="+mn-lt"/>
                <a:ea typeface="+mn-ea"/>
                <a:cs typeface="+mn-cs"/>
              </a:rPr>
              <a:t>License Terms</a:t>
            </a:r>
            <a:r>
              <a:rPr lang="en-US" sz="1200" kern="1200" dirty="0">
                <a:solidFill>
                  <a:schemeClr val="tx1"/>
                </a:solidFill>
                <a:effectLst/>
                <a:latin typeface="+mn-lt"/>
                <a:ea typeface="+mn-ea"/>
                <a:cs typeface="+mn-cs"/>
              </a:rPr>
              <a:t>: Download for free at http://cnx.org/donate/download/4061c832-098e-4b3c-a1d9-7eb593a2cb31@10.49/pdf</a:t>
            </a:r>
          </a:p>
          <a:p>
            <a:br>
              <a:rPr lang="en-US" sz="1200" b="0" i="0" kern="1200" dirty="0">
                <a:solidFill>
                  <a:schemeClr val="tx1"/>
                </a:solidFill>
                <a:effectLst/>
                <a:latin typeface="+mn-lt"/>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20</a:t>
            </a:fld>
            <a:endParaRPr lang="en-US"/>
          </a:p>
        </p:txBody>
      </p:sp>
    </p:spTree>
    <p:extLst>
      <p:ext uri="{BB962C8B-B14F-4D97-AF65-F5344CB8AC3E}">
        <p14:creationId xmlns:p14="http://schemas.microsoft.com/office/powerpoint/2010/main" val="404000956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r>
              <a:rPr lang="en-US" sz="1200" kern="1200" dirty="0">
                <a:solidFill>
                  <a:schemeClr val="tx1"/>
                </a:solidFill>
                <a:effectLst/>
                <a:latin typeface="+mn-lt"/>
                <a:ea typeface="+mn-ea"/>
                <a:cs typeface="+mn-cs"/>
              </a:rPr>
              <a:t>Principles of Macroeconomics Chapter 13.1. </a:t>
            </a:r>
            <a:r>
              <a:rPr lang="en-US" sz="1200" b="1" kern="1200" dirty="0">
                <a:solidFill>
                  <a:schemeClr val="tx1"/>
                </a:solidFill>
                <a:effectLst/>
                <a:latin typeface="+mn-lt"/>
                <a:ea typeface="+mn-ea"/>
                <a:cs typeface="+mn-cs"/>
              </a:rPr>
              <a:t>Authored by</a:t>
            </a:r>
            <a:r>
              <a:rPr lang="en-US" sz="1200" kern="1200" dirty="0">
                <a:solidFill>
                  <a:schemeClr val="tx1"/>
                </a:solidFill>
                <a:effectLst/>
                <a:latin typeface="+mn-lt"/>
                <a:ea typeface="+mn-ea"/>
                <a:cs typeface="+mn-cs"/>
              </a:rPr>
              <a:t>: </a:t>
            </a:r>
            <a:r>
              <a:rPr lang="en-US" sz="1200" kern="1200" dirty="0" err="1">
                <a:solidFill>
                  <a:schemeClr val="tx1"/>
                </a:solidFill>
                <a:effectLst/>
                <a:latin typeface="+mn-lt"/>
                <a:ea typeface="+mn-ea"/>
                <a:cs typeface="+mn-cs"/>
              </a:rPr>
              <a:t>OpenStax</a:t>
            </a:r>
            <a:r>
              <a:rPr lang="en-US" sz="1200" kern="1200" dirty="0">
                <a:solidFill>
                  <a:schemeClr val="tx1"/>
                </a:solidFill>
                <a:effectLst/>
                <a:latin typeface="+mn-lt"/>
                <a:ea typeface="+mn-ea"/>
                <a:cs typeface="+mn-cs"/>
              </a:rPr>
              <a:t> College. </a:t>
            </a:r>
            <a:r>
              <a:rPr lang="en-US" sz="1200" b="1" kern="1200" dirty="0">
                <a:solidFill>
                  <a:schemeClr val="tx1"/>
                </a:solidFill>
                <a:effectLst/>
                <a:latin typeface="+mn-lt"/>
                <a:ea typeface="+mn-ea"/>
                <a:cs typeface="+mn-cs"/>
              </a:rPr>
              <a:t>Provided by</a:t>
            </a:r>
            <a:r>
              <a:rPr lang="en-US" sz="1200" kern="1200" dirty="0">
                <a:solidFill>
                  <a:schemeClr val="tx1"/>
                </a:solidFill>
                <a:effectLst/>
                <a:latin typeface="+mn-lt"/>
                <a:ea typeface="+mn-ea"/>
                <a:cs typeface="+mn-cs"/>
              </a:rPr>
              <a:t>: Rice University. </a:t>
            </a:r>
            <a:r>
              <a:rPr lang="en-US" sz="1200" b="1" kern="1200" dirty="0">
                <a:solidFill>
                  <a:schemeClr val="tx1"/>
                </a:solidFill>
                <a:effectLst/>
                <a:latin typeface="+mn-lt"/>
                <a:ea typeface="+mn-ea"/>
                <a:cs typeface="+mn-cs"/>
              </a:rPr>
              <a:t>Located at</a:t>
            </a:r>
            <a:r>
              <a:rPr lang="en-US" sz="1200" kern="1200" dirty="0">
                <a:solidFill>
                  <a:schemeClr val="tx1"/>
                </a:solidFill>
                <a:effectLst/>
                <a:latin typeface="+mn-lt"/>
                <a:ea typeface="+mn-ea"/>
                <a:cs typeface="+mn-cs"/>
              </a:rPr>
              <a:t>: </a:t>
            </a:r>
            <a:r>
              <a:rPr lang="en-US" sz="1200" b="1" u="sng" kern="1200" dirty="0">
                <a:solidFill>
                  <a:schemeClr val="tx1"/>
                </a:solidFill>
                <a:effectLst/>
                <a:latin typeface="+mn-lt"/>
                <a:ea typeface="+mn-ea"/>
                <a:cs typeface="+mn-cs"/>
                <a:hlinkClick r:id="rId3"/>
              </a:rPr>
              <a:t>http://cnx.org/contents/4061c832-098e-4b3c-a1d9-7eb593a2cb31@10.49:2/Macroeconomics</a:t>
            </a:r>
            <a:r>
              <a:rPr lang="en-US" sz="1200" kern="1200" dirty="0">
                <a:solidFill>
                  <a:schemeClr val="tx1"/>
                </a:solidFill>
                <a:effectLst/>
                <a:latin typeface="+mn-lt"/>
                <a:ea typeface="+mn-ea"/>
                <a:cs typeface="+mn-cs"/>
              </a:rPr>
              <a:t>. </a:t>
            </a:r>
            <a:r>
              <a:rPr lang="en-US" sz="1200" b="1" kern="1200" dirty="0">
                <a:solidFill>
                  <a:schemeClr val="tx1"/>
                </a:solidFill>
                <a:effectLst/>
                <a:latin typeface="+mn-lt"/>
                <a:ea typeface="+mn-ea"/>
                <a:cs typeface="+mn-cs"/>
              </a:rPr>
              <a:t>License</a:t>
            </a:r>
            <a:r>
              <a:rPr lang="en-US" sz="120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kern="1200" dirty="0">
                <a:solidFill>
                  <a:schemeClr val="tx1"/>
                </a:solidFill>
                <a:effectLst/>
                <a:latin typeface="+mn-lt"/>
                <a:ea typeface="+mn-ea"/>
                <a:cs typeface="+mn-cs"/>
              </a:rPr>
              <a:t>. </a:t>
            </a:r>
            <a:r>
              <a:rPr lang="en-US" sz="1200" b="1" kern="1200" dirty="0">
                <a:solidFill>
                  <a:schemeClr val="tx1"/>
                </a:solidFill>
                <a:effectLst/>
                <a:latin typeface="+mn-lt"/>
                <a:ea typeface="+mn-ea"/>
                <a:cs typeface="+mn-cs"/>
              </a:rPr>
              <a:t>License Terms</a:t>
            </a:r>
            <a:r>
              <a:rPr lang="en-US" sz="1200" kern="1200" dirty="0">
                <a:solidFill>
                  <a:schemeClr val="tx1"/>
                </a:solidFill>
                <a:effectLst/>
                <a:latin typeface="+mn-lt"/>
                <a:ea typeface="+mn-ea"/>
                <a:cs typeface="+mn-cs"/>
              </a:rPr>
              <a:t>: Download for free at http://cnx.org/donate/download/4061c832-098e-4b3c-a1d9-7eb593a2cb31@10.49/pdf</a:t>
            </a:r>
          </a:p>
          <a:p>
            <a:br>
              <a:rPr lang="en-US" sz="1200" b="0" i="0" kern="1200" dirty="0">
                <a:solidFill>
                  <a:schemeClr val="tx1"/>
                </a:solidFill>
                <a:effectLst/>
                <a:latin typeface="+mn-lt"/>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23</a:t>
            </a:fld>
            <a:endParaRPr lang="en-US"/>
          </a:p>
        </p:txBody>
      </p:sp>
    </p:spTree>
    <p:extLst>
      <p:ext uri="{BB962C8B-B14F-4D97-AF65-F5344CB8AC3E}">
        <p14:creationId xmlns:p14="http://schemas.microsoft.com/office/powerpoint/2010/main" val="264186657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r>
              <a:rPr lang="en-US" sz="1200" kern="1200" dirty="0">
                <a:solidFill>
                  <a:schemeClr val="tx1"/>
                </a:solidFill>
                <a:effectLst/>
                <a:latin typeface="+mn-lt"/>
                <a:ea typeface="+mn-ea"/>
                <a:cs typeface="+mn-cs"/>
              </a:rPr>
              <a:t>Principles of Macroeconomics Chapter 13.1. </a:t>
            </a:r>
            <a:r>
              <a:rPr lang="en-US" sz="1200" b="1" kern="1200" dirty="0">
                <a:solidFill>
                  <a:schemeClr val="tx1"/>
                </a:solidFill>
                <a:effectLst/>
                <a:latin typeface="+mn-lt"/>
                <a:ea typeface="+mn-ea"/>
                <a:cs typeface="+mn-cs"/>
              </a:rPr>
              <a:t>Authored by</a:t>
            </a:r>
            <a:r>
              <a:rPr lang="en-US" sz="1200" kern="1200" dirty="0">
                <a:solidFill>
                  <a:schemeClr val="tx1"/>
                </a:solidFill>
                <a:effectLst/>
                <a:latin typeface="+mn-lt"/>
                <a:ea typeface="+mn-ea"/>
                <a:cs typeface="+mn-cs"/>
              </a:rPr>
              <a:t>: </a:t>
            </a:r>
            <a:r>
              <a:rPr lang="en-US" sz="1200" kern="1200" dirty="0" err="1">
                <a:solidFill>
                  <a:schemeClr val="tx1"/>
                </a:solidFill>
                <a:effectLst/>
                <a:latin typeface="+mn-lt"/>
                <a:ea typeface="+mn-ea"/>
                <a:cs typeface="+mn-cs"/>
              </a:rPr>
              <a:t>OpenStax</a:t>
            </a:r>
            <a:r>
              <a:rPr lang="en-US" sz="1200" kern="1200" dirty="0">
                <a:solidFill>
                  <a:schemeClr val="tx1"/>
                </a:solidFill>
                <a:effectLst/>
                <a:latin typeface="+mn-lt"/>
                <a:ea typeface="+mn-ea"/>
                <a:cs typeface="+mn-cs"/>
              </a:rPr>
              <a:t> College. </a:t>
            </a:r>
            <a:r>
              <a:rPr lang="en-US" sz="1200" b="1" kern="1200" dirty="0">
                <a:solidFill>
                  <a:schemeClr val="tx1"/>
                </a:solidFill>
                <a:effectLst/>
                <a:latin typeface="+mn-lt"/>
                <a:ea typeface="+mn-ea"/>
                <a:cs typeface="+mn-cs"/>
              </a:rPr>
              <a:t>Provided by</a:t>
            </a:r>
            <a:r>
              <a:rPr lang="en-US" sz="1200" kern="1200" dirty="0">
                <a:solidFill>
                  <a:schemeClr val="tx1"/>
                </a:solidFill>
                <a:effectLst/>
                <a:latin typeface="+mn-lt"/>
                <a:ea typeface="+mn-ea"/>
                <a:cs typeface="+mn-cs"/>
              </a:rPr>
              <a:t>: Rice University. </a:t>
            </a:r>
            <a:r>
              <a:rPr lang="en-US" sz="1200" b="1" kern="1200" dirty="0">
                <a:solidFill>
                  <a:schemeClr val="tx1"/>
                </a:solidFill>
                <a:effectLst/>
                <a:latin typeface="+mn-lt"/>
                <a:ea typeface="+mn-ea"/>
                <a:cs typeface="+mn-cs"/>
              </a:rPr>
              <a:t>Located at</a:t>
            </a:r>
            <a:r>
              <a:rPr lang="en-US" sz="1200" kern="1200" dirty="0">
                <a:solidFill>
                  <a:schemeClr val="tx1"/>
                </a:solidFill>
                <a:effectLst/>
                <a:latin typeface="+mn-lt"/>
                <a:ea typeface="+mn-ea"/>
                <a:cs typeface="+mn-cs"/>
              </a:rPr>
              <a:t>: </a:t>
            </a:r>
            <a:r>
              <a:rPr lang="en-US" sz="1200" b="1" u="sng" kern="1200" dirty="0">
                <a:solidFill>
                  <a:schemeClr val="tx1"/>
                </a:solidFill>
                <a:effectLst/>
                <a:latin typeface="+mn-lt"/>
                <a:ea typeface="+mn-ea"/>
                <a:cs typeface="+mn-cs"/>
                <a:hlinkClick r:id="rId3"/>
              </a:rPr>
              <a:t>http://cnx.org/contents/4061c832-098e-4b3c-a1d9-7eb593a2cb31@10.49:2/Macroeconomics</a:t>
            </a:r>
            <a:r>
              <a:rPr lang="en-US" sz="1200" kern="1200" dirty="0">
                <a:solidFill>
                  <a:schemeClr val="tx1"/>
                </a:solidFill>
                <a:effectLst/>
                <a:latin typeface="+mn-lt"/>
                <a:ea typeface="+mn-ea"/>
                <a:cs typeface="+mn-cs"/>
              </a:rPr>
              <a:t>. </a:t>
            </a:r>
            <a:r>
              <a:rPr lang="en-US" sz="1200" b="1" kern="1200" dirty="0">
                <a:solidFill>
                  <a:schemeClr val="tx1"/>
                </a:solidFill>
                <a:effectLst/>
                <a:latin typeface="+mn-lt"/>
                <a:ea typeface="+mn-ea"/>
                <a:cs typeface="+mn-cs"/>
              </a:rPr>
              <a:t>License</a:t>
            </a:r>
            <a:r>
              <a:rPr lang="en-US" sz="120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kern="1200" dirty="0">
                <a:solidFill>
                  <a:schemeClr val="tx1"/>
                </a:solidFill>
                <a:effectLst/>
                <a:latin typeface="+mn-lt"/>
                <a:ea typeface="+mn-ea"/>
                <a:cs typeface="+mn-cs"/>
              </a:rPr>
              <a:t>. </a:t>
            </a:r>
            <a:r>
              <a:rPr lang="en-US" sz="1200" b="1" kern="1200" dirty="0">
                <a:solidFill>
                  <a:schemeClr val="tx1"/>
                </a:solidFill>
                <a:effectLst/>
                <a:latin typeface="+mn-lt"/>
                <a:ea typeface="+mn-ea"/>
                <a:cs typeface="+mn-cs"/>
              </a:rPr>
              <a:t>License Terms</a:t>
            </a:r>
            <a:r>
              <a:rPr lang="en-US" sz="1200" kern="1200" dirty="0">
                <a:solidFill>
                  <a:schemeClr val="tx1"/>
                </a:solidFill>
                <a:effectLst/>
                <a:latin typeface="+mn-lt"/>
                <a:ea typeface="+mn-ea"/>
                <a:cs typeface="+mn-cs"/>
              </a:rPr>
              <a:t>: Download for free at http://cnx.org/donate/download/4061c832-098e-4b3c-a1d9-7eb593a2cb31@10.49/pdf</a:t>
            </a:r>
          </a:p>
          <a:p>
            <a:br>
              <a:rPr lang="en-US" sz="1200" b="0" i="0" kern="1200" dirty="0">
                <a:solidFill>
                  <a:schemeClr val="tx1"/>
                </a:solidFill>
                <a:effectLst/>
                <a:latin typeface="+mn-lt"/>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24</a:t>
            </a:fld>
            <a:endParaRPr lang="en-US"/>
          </a:p>
        </p:txBody>
      </p:sp>
    </p:spTree>
    <p:extLst>
      <p:ext uri="{BB962C8B-B14F-4D97-AF65-F5344CB8AC3E}">
        <p14:creationId xmlns:p14="http://schemas.microsoft.com/office/powerpoint/2010/main" val="1442713431"/>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mn-lt"/>
                <a:ea typeface="+mn-ea"/>
                <a:cs typeface="+mn-cs"/>
              </a:rPr>
              <a:t>Principles of Macroeconomics Chapter 13.1. </a:t>
            </a:r>
            <a:r>
              <a:rPr lang="en-US" sz="1200" b="1" i="0" kern="1200" dirty="0">
                <a:solidFill>
                  <a:schemeClr val="tx1"/>
                </a:solidFill>
                <a:effectLst/>
                <a:latin typeface="+mn-lt"/>
                <a:ea typeface="+mn-ea"/>
                <a:cs typeface="+mn-cs"/>
              </a:rPr>
              <a:t>Authored by</a:t>
            </a:r>
            <a:r>
              <a:rPr lang="en-US" sz="1200" b="0" i="0" kern="1200" dirty="0">
                <a:solidFill>
                  <a:schemeClr val="tx1"/>
                </a:solidFill>
                <a:effectLst/>
                <a:latin typeface="+mn-lt"/>
                <a:ea typeface="+mn-ea"/>
                <a:cs typeface="+mn-cs"/>
              </a:rPr>
              <a:t>: </a:t>
            </a:r>
            <a:r>
              <a:rPr lang="en-US" sz="1200" b="0" i="0" kern="1200" dirty="0" err="1">
                <a:solidFill>
                  <a:schemeClr val="tx1"/>
                </a:solidFill>
                <a:effectLst/>
                <a:latin typeface="+mn-lt"/>
                <a:ea typeface="+mn-ea"/>
                <a:cs typeface="+mn-cs"/>
              </a:rPr>
              <a:t>OpenStax</a:t>
            </a:r>
            <a:r>
              <a:rPr lang="en-US" sz="1200" b="0" i="0" kern="1200" dirty="0">
                <a:solidFill>
                  <a:schemeClr val="tx1"/>
                </a:solidFill>
                <a:effectLst/>
                <a:latin typeface="+mn-lt"/>
                <a:ea typeface="+mn-ea"/>
                <a:cs typeface="+mn-cs"/>
              </a:rPr>
              <a:t> College. </a:t>
            </a:r>
            <a:r>
              <a:rPr lang="en-US" sz="1200" b="1" i="0" kern="1200" dirty="0">
                <a:solidFill>
                  <a:schemeClr val="tx1"/>
                </a:solidFill>
                <a:effectLst/>
                <a:latin typeface="+mn-lt"/>
                <a:ea typeface="+mn-ea"/>
                <a:cs typeface="+mn-cs"/>
              </a:rPr>
              <a:t>Provided by</a:t>
            </a:r>
            <a:r>
              <a:rPr lang="en-US" sz="1200" b="0" i="0" kern="1200" dirty="0">
                <a:solidFill>
                  <a:schemeClr val="tx1"/>
                </a:solidFill>
                <a:effectLst/>
                <a:latin typeface="+mn-lt"/>
                <a:ea typeface="+mn-ea"/>
                <a:cs typeface="+mn-cs"/>
              </a:rPr>
              <a:t>: Rice University. </a:t>
            </a:r>
            <a:r>
              <a:rPr lang="en-US" sz="1200" b="1" i="0" kern="1200" dirty="0">
                <a:solidFill>
                  <a:schemeClr val="tx1"/>
                </a:solidFill>
                <a:effectLst/>
                <a:latin typeface="+mn-lt"/>
                <a:ea typeface="+mn-ea"/>
                <a:cs typeface="+mn-cs"/>
              </a:rPr>
              <a:t>Located at</a:t>
            </a:r>
            <a:r>
              <a:rPr lang="en-US" sz="1200" b="0" i="0" kern="1200" dirty="0">
                <a:solidFill>
                  <a:schemeClr val="tx1"/>
                </a:solidFill>
                <a:effectLst/>
                <a:latin typeface="+mn-lt"/>
                <a:ea typeface="+mn-ea"/>
                <a:cs typeface="+mn-cs"/>
              </a:rPr>
              <a:t>: </a:t>
            </a:r>
            <a:r>
              <a:rPr lang="en-US" sz="1200" b="1" i="0" u="sng" kern="1200" dirty="0">
                <a:solidFill>
                  <a:schemeClr val="tx1"/>
                </a:solidFill>
                <a:effectLst/>
                <a:latin typeface="+mn-lt"/>
                <a:ea typeface="+mn-ea"/>
                <a:cs typeface="+mn-cs"/>
                <a:hlinkClick r:id="rId3"/>
              </a:rPr>
              <a:t>http://cnx.org/contents/4061c832-098e-4b3c-a1d9-7eb593a2cb31@10.49:2/Macroeconomics</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a:t>
            </a:r>
            <a:r>
              <a:rPr lang="en-US" sz="1200" b="0" i="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 Terms</a:t>
            </a:r>
            <a:r>
              <a:rPr lang="en-US" sz="1200" b="0" i="0" kern="1200" dirty="0">
                <a:solidFill>
                  <a:schemeClr val="tx1"/>
                </a:solidFill>
                <a:effectLst/>
                <a:latin typeface="+mn-lt"/>
                <a:ea typeface="+mn-ea"/>
                <a:cs typeface="+mn-cs"/>
              </a:rPr>
              <a:t>: Download for free at http://cnx.org/donate/download/4061c832-098e-4b3c-a1d9-7eb593a2cb31@10.49/pdf</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25</a:t>
            </a:fld>
            <a:endParaRPr lang="en-US"/>
          </a:p>
        </p:txBody>
      </p:sp>
    </p:spTree>
    <p:extLst>
      <p:ext uri="{BB962C8B-B14F-4D97-AF65-F5344CB8AC3E}">
        <p14:creationId xmlns:p14="http://schemas.microsoft.com/office/powerpoint/2010/main" val="2430488336"/>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mn-lt"/>
                <a:ea typeface="+mn-ea"/>
                <a:cs typeface="+mn-cs"/>
              </a:rPr>
              <a:t>Principles of Macroeconomics Chapter 13.1. </a:t>
            </a:r>
            <a:r>
              <a:rPr lang="en-US" sz="1200" b="1" i="0" kern="1200" dirty="0">
                <a:solidFill>
                  <a:schemeClr val="tx1"/>
                </a:solidFill>
                <a:effectLst/>
                <a:latin typeface="+mn-lt"/>
                <a:ea typeface="+mn-ea"/>
                <a:cs typeface="+mn-cs"/>
              </a:rPr>
              <a:t>Authored by</a:t>
            </a:r>
            <a:r>
              <a:rPr lang="en-US" sz="1200" b="0" i="0" kern="1200" dirty="0">
                <a:solidFill>
                  <a:schemeClr val="tx1"/>
                </a:solidFill>
                <a:effectLst/>
                <a:latin typeface="+mn-lt"/>
                <a:ea typeface="+mn-ea"/>
                <a:cs typeface="+mn-cs"/>
              </a:rPr>
              <a:t>: </a:t>
            </a:r>
            <a:r>
              <a:rPr lang="en-US" sz="1200" b="0" i="0" kern="1200" dirty="0" err="1">
                <a:solidFill>
                  <a:schemeClr val="tx1"/>
                </a:solidFill>
                <a:effectLst/>
                <a:latin typeface="+mn-lt"/>
                <a:ea typeface="+mn-ea"/>
                <a:cs typeface="+mn-cs"/>
              </a:rPr>
              <a:t>OpenStax</a:t>
            </a:r>
            <a:r>
              <a:rPr lang="en-US" sz="1200" b="0" i="0" kern="1200" dirty="0">
                <a:solidFill>
                  <a:schemeClr val="tx1"/>
                </a:solidFill>
                <a:effectLst/>
                <a:latin typeface="+mn-lt"/>
                <a:ea typeface="+mn-ea"/>
                <a:cs typeface="+mn-cs"/>
              </a:rPr>
              <a:t> College. </a:t>
            </a:r>
            <a:r>
              <a:rPr lang="en-US" sz="1200" b="1" i="0" kern="1200" dirty="0">
                <a:solidFill>
                  <a:schemeClr val="tx1"/>
                </a:solidFill>
                <a:effectLst/>
                <a:latin typeface="+mn-lt"/>
                <a:ea typeface="+mn-ea"/>
                <a:cs typeface="+mn-cs"/>
              </a:rPr>
              <a:t>Provided by</a:t>
            </a:r>
            <a:r>
              <a:rPr lang="en-US" sz="1200" b="0" i="0" kern="1200" dirty="0">
                <a:solidFill>
                  <a:schemeClr val="tx1"/>
                </a:solidFill>
                <a:effectLst/>
                <a:latin typeface="+mn-lt"/>
                <a:ea typeface="+mn-ea"/>
                <a:cs typeface="+mn-cs"/>
              </a:rPr>
              <a:t>: Rice University. </a:t>
            </a:r>
            <a:r>
              <a:rPr lang="en-US" sz="1200" b="1" i="0" kern="1200" dirty="0">
                <a:solidFill>
                  <a:schemeClr val="tx1"/>
                </a:solidFill>
                <a:effectLst/>
                <a:latin typeface="+mn-lt"/>
                <a:ea typeface="+mn-ea"/>
                <a:cs typeface="+mn-cs"/>
              </a:rPr>
              <a:t>Located at</a:t>
            </a:r>
            <a:r>
              <a:rPr lang="en-US" sz="1200" b="0" i="0" kern="1200" dirty="0">
                <a:solidFill>
                  <a:schemeClr val="tx1"/>
                </a:solidFill>
                <a:effectLst/>
                <a:latin typeface="+mn-lt"/>
                <a:ea typeface="+mn-ea"/>
                <a:cs typeface="+mn-cs"/>
              </a:rPr>
              <a:t>: </a:t>
            </a:r>
            <a:r>
              <a:rPr lang="en-US" sz="1200" b="1" i="0" u="sng" kern="1200" dirty="0">
                <a:solidFill>
                  <a:schemeClr val="tx1"/>
                </a:solidFill>
                <a:effectLst/>
                <a:latin typeface="+mn-lt"/>
                <a:ea typeface="+mn-ea"/>
                <a:cs typeface="+mn-cs"/>
                <a:hlinkClick r:id="rId3"/>
              </a:rPr>
              <a:t>http://cnx.org/contents/4061c832-098e-4b3c-a1d9-7eb593a2cb31@10.49:2/Macroeconomics</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a:t>
            </a:r>
            <a:r>
              <a:rPr lang="en-US" sz="1200" b="0" i="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 Terms</a:t>
            </a:r>
            <a:r>
              <a:rPr lang="en-US" sz="1200" b="0" i="0" kern="1200" dirty="0">
                <a:solidFill>
                  <a:schemeClr val="tx1"/>
                </a:solidFill>
                <a:effectLst/>
                <a:latin typeface="+mn-lt"/>
                <a:ea typeface="+mn-ea"/>
                <a:cs typeface="+mn-cs"/>
              </a:rPr>
              <a:t>: Download for free at http://cnx.org/donate/download/4061c832-098e-4b3c-a1d9-7eb593a2cb31@10.49/pdf</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26</a:t>
            </a:fld>
            <a:endParaRPr lang="en-US"/>
          </a:p>
        </p:txBody>
      </p:sp>
    </p:spTree>
    <p:extLst>
      <p:ext uri="{BB962C8B-B14F-4D97-AF65-F5344CB8AC3E}">
        <p14:creationId xmlns:p14="http://schemas.microsoft.com/office/powerpoint/2010/main" val="2080631619"/>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mn-lt"/>
                <a:ea typeface="+mn-ea"/>
                <a:cs typeface="+mn-cs"/>
              </a:rPr>
              <a:t>Principles of Microeconomics Chapter 11.6. </a:t>
            </a:r>
            <a:r>
              <a:rPr lang="en-US" sz="1200" b="1" i="0" kern="1200" dirty="0">
                <a:solidFill>
                  <a:schemeClr val="tx1"/>
                </a:solidFill>
                <a:effectLst/>
                <a:latin typeface="+mn-lt"/>
                <a:ea typeface="+mn-ea"/>
                <a:cs typeface="+mn-cs"/>
              </a:rPr>
              <a:t>Authored by</a:t>
            </a:r>
            <a:r>
              <a:rPr lang="en-US" sz="1200" b="0" i="0" kern="1200" dirty="0">
                <a:solidFill>
                  <a:schemeClr val="tx1"/>
                </a:solidFill>
                <a:effectLst/>
                <a:latin typeface="+mn-lt"/>
                <a:ea typeface="+mn-ea"/>
                <a:cs typeface="+mn-cs"/>
              </a:rPr>
              <a:t>: </a:t>
            </a:r>
            <a:r>
              <a:rPr lang="en-US" sz="1200" b="0" i="0" kern="1200" dirty="0" err="1">
                <a:solidFill>
                  <a:schemeClr val="tx1"/>
                </a:solidFill>
                <a:effectLst/>
                <a:latin typeface="+mn-lt"/>
                <a:ea typeface="+mn-ea"/>
                <a:cs typeface="+mn-cs"/>
              </a:rPr>
              <a:t>OpenStax</a:t>
            </a:r>
            <a:r>
              <a:rPr lang="en-US" sz="1200" b="0" i="0" kern="1200" dirty="0">
                <a:solidFill>
                  <a:schemeClr val="tx1"/>
                </a:solidFill>
                <a:effectLst/>
                <a:latin typeface="+mn-lt"/>
                <a:ea typeface="+mn-ea"/>
                <a:cs typeface="+mn-cs"/>
              </a:rPr>
              <a:t> College. </a:t>
            </a:r>
            <a:r>
              <a:rPr lang="en-US" sz="1200" b="1" i="0" kern="1200" dirty="0">
                <a:solidFill>
                  <a:schemeClr val="tx1"/>
                </a:solidFill>
                <a:effectLst/>
                <a:latin typeface="+mn-lt"/>
                <a:ea typeface="+mn-ea"/>
                <a:cs typeface="+mn-cs"/>
              </a:rPr>
              <a:t>Provided by</a:t>
            </a:r>
            <a:r>
              <a:rPr lang="en-US" sz="1200" b="0" i="0" kern="1200" dirty="0">
                <a:solidFill>
                  <a:schemeClr val="tx1"/>
                </a:solidFill>
                <a:effectLst/>
                <a:latin typeface="+mn-lt"/>
                <a:ea typeface="+mn-ea"/>
                <a:cs typeface="+mn-cs"/>
              </a:rPr>
              <a:t>: Rice University. </a:t>
            </a:r>
            <a:r>
              <a:rPr lang="en-US" sz="1200" b="1" i="0" kern="1200" dirty="0">
                <a:solidFill>
                  <a:schemeClr val="tx1"/>
                </a:solidFill>
                <a:effectLst/>
                <a:latin typeface="+mn-lt"/>
                <a:ea typeface="+mn-ea"/>
                <a:cs typeface="+mn-cs"/>
              </a:rPr>
              <a:t>Located at</a:t>
            </a:r>
            <a:r>
              <a:rPr lang="en-US" sz="1200" b="0" i="0" kern="1200" dirty="0">
                <a:solidFill>
                  <a:schemeClr val="tx1"/>
                </a:solidFill>
                <a:effectLst/>
                <a:latin typeface="+mn-lt"/>
                <a:ea typeface="+mn-ea"/>
                <a:cs typeface="+mn-cs"/>
              </a:rPr>
              <a:t>: </a:t>
            </a:r>
            <a:r>
              <a:rPr lang="en-US" sz="1200" b="1" i="0" u="sng" kern="1200" dirty="0">
                <a:solidFill>
                  <a:schemeClr val="tx1"/>
                </a:solidFill>
                <a:effectLst/>
                <a:latin typeface="+mn-lt"/>
                <a:ea typeface="+mn-ea"/>
                <a:cs typeface="+mn-cs"/>
                <a:hlinkClick r:id="rId3"/>
              </a:rPr>
              <a:t>http://cnx.org/contents/ea2f225e-6063-41ca-bcd8-36482e15ef65@10.31:24/Microeconomics</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a:t>
            </a:r>
            <a:r>
              <a:rPr lang="en-US" sz="1200" b="0" i="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 Terms</a:t>
            </a:r>
            <a:r>
              <a:rPr lang="en-US" sz="1200" b="0" i="0" kern="1200" dirty="0">
                <a:solidFill>
                  <a:schemeClr val="tx1"/>
                </a:solidFill>
                <a:effectLst/>
                <a:latin typeface="+mn-lt"/>
                <a:ea typeface="+mn-ea"/>
                <a:cs typeface="+mn-cs"/>
              </a:rPr>
              <a:t>: Download for free at http://cnx.org/content/col11627/latest</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27</a:t>
            </a:fld>
            <a:endParaRPr lang="en-US"/>
          </a:p>
        </p:txBody>
      </p:sp>
    </p:spTree>
    <p:extLst>
      <p:ext uri="{BB962C8B-B14F-4D97-AF65-F5344CB8AC3E}">
        <p14:creationId xmlns:p14="http://schemas.microsoft.com/office/powerpoint/2010/main" val="273712048"/>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mn-lt"/>
                <a:ea typeface="+mn-ea"/>
                <a:cs typeface="+mn-cs"/>
              </a:rPr>
              <a:t>Principles of Microeconomics Chapter 11.6. </a:t>
            </a:r>
            <a:r>
              <a:rPr lang="en-US" sz="1200" b="1" i="0" kern="1200" dirty="0">
                <a:solidFill>
                  <a:schemeClr val="tx1"/>
                </a:solidFill>
                <a:effectLst/>
                <a:latin typeface="+mn-lt"/>
                <a:ea typeface="+mn-ea"/>
                <a:cs typeface="+mn-cs"/>
              </a:rPr>
              <a:t>Authored by</a:t>
            </a:r>
            <a:r>
              <a:rPr lang="en-US" sz="1200" b="0" i="0" kern="1200" dirty="0">
                <a:solidFill>
                  <a:schemeClr val="tx1"/>
                </a:solidFill>
                <a:effectLst/>
                <a:latin typeface="+mn-lt"/>
                <a:ea typeface="+mn-ea"/>
                <a:cs typeface="+mn-cs"/>
              </a:rPr>
              <a:t>: </a:t>
            </a:r>
            <a:r>
              <a:rPr lang="en-US" sz="1200" b="0" i="0" kern="1200" dirty="0" err="1">
                <a:solidFill>
                  <a:schemeClr val="tx1"/>
                </a:solidFill>
                <a:effectLst/>
                <a:latin typeface="+mn-lt"/>
                <a:ea typeface="+mn-ea"/>
                <a:cs typeface="+mn-cs"/>
              </a:rPr>
              <a:t>OpenStax</a:t>
            </a:r>
            <a:r>
              <a:rPr lang="en-US" sz="1200" b="0" i="0" kern="1200" dirty="0">
                <a:solidFill>
                  <a:schemeClr val="tx1"/>
                </a:solidFill>
                <a:effectLst/>
                <a:latin typeface="+mn-lt"/>
                <a:ea typeface="+mn-ea"/>
                <a:cs typeface="+mn-cs"/>
              </a:rPr>
              <a:t> College. </a:t>
            </a:r>
            <a:r>
              <a:rPr lang="en-US" sz="1200" b="1" i="0" kern="1200" dirty="0">
                <a:solidFill>
                  <a:schemeClr val="tx1"/>
                </a:solidFill>
                <a:effectLst/>
                <a:latin typeface="+mn-lt"/>
                <a:ea typeface="+mn-ea"/>
                <a:cs typeface="+mn-cs"/>
              </a:rPr>
              <a:t>Provided by</a:t>
            </a:r>
            <a:r>
              <a:rPr lang="en-US" sz="1200" b="0" i="0" kern="1200" dirty="0">
                <a:solidFill>
                  <a:schemeClr val="tx1"/>
                </a:solidFill>
                <a:effectLst/>
                <a:latin typeface="+mn-lt"/>
                <a:ea typeface="+mn-ea"/>
                <a:cs typeface="+mn-cs"/>
              </a:rPr>
              <a:t>: Rice University. </a:t>
            </a:r>
            <a:r>
              <a:rPr lang="en-US" sz="1200" b="1" i="0" kern="1200" dirty="0">
                <a:solidFill>
                  <a:schemeClr val="tx1"/>
                </a:solidFill>
                <a:effectLst/>
                <a:latin typeface="+mn-lt"/>
                <a:ea typeface="+mn-ea"/>
                <a:cs typeface="+mn-cs"/>
              </a:rPr>
              <a:t>Located at</a:t>
            </a:r>
            <a:r>
              <a:rPr lang="en-US" sz="1200" b="0" i="0" kern="1200" dirty="0">
                <a:solidFill>
                  <a:schemeClr val="tx1"/>
                </a:solidFill>
                <a:effectLst/>
                <a:latin typeface="+mn-lt"/>
                <a:ea typeface="+mn-ea"/>
                <a:cs typeface="+mn-cs"/>
              </a:rPr>
              <a:t>: </a:t>
            </a:r>
            <a:r>
              <a:rPr lang="en-US" sz="1200" b="1" i="0" u="sng" kern="1200" dirty="0">
                <a:solidFill>
                  <a:schemeClr val="tx1"/>
                </a:solidFill>
                <a:effectLst/>
                <a:latin typeface="+mn-lt"/>
                <a:ea typeface="+mn-ea"/>
                <a:cs typeface="+mn-cs"/>
                <a:hlinkClick r:id="rId3"/>
              </a:rPr>
              <a:t>http://cnx.org/contents/ea2f225e-6063-41ca-bcd8-36482e15ef65@10.31:24/Microeconomics</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a:t>
            </a:r>
            <a:r>
              <a:rPr lang="en-US" sz="1200" b="0" i="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 Terms</a:t>
            </a:r>
            <a:r>
              <a:rPr lang="en-US" sz="1200" b="0" i="0" kern="1200" dirty="0">
                <a:solidFill>
                  <a:schemeClr val="tx1"/>
                </a:solidFill>
                <a:effectLst/>
                <a:latin typeface="+mn-lt"/>
                <a:ea typeface="+mn-ea"/>
                <a:cs typeface="+mn-cs"/>
              </a:rPr>
              <a:t>: Download for free at http://cnx.org/content/col11627/latest</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28</a:t>
            </a:fld>
            <a:endParaRPr lang="en-US"/>
          </a:p>
        </p:txBody>
      </p:sp>
    </p:spTree>
    <p:extLst>
      <p:ext uri="{BB962C8B-B14F-4D97-AF65-F5344CB8AC3E}">
        <p14:creationId xmlns:p14="http://schemas.microsoft.com/office/powerpoint/2010/main" val="688224625"/>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mn-lt"/>
                <a:ea typeface="+mn-ea"/>
                <a:cs typeface="+mn-cs"/>
              </a:rPr>
              <a:t>Principles of Microeconomics Chapter 11.6. </a:t>
            </a:r>
            <a:r>
              <a:rPr lang="en-US" sz="1200" b="1" i="0" kern="1200" dirty="0">
                <a:solidFill>
                  <a:schemeClr val="tx1"/>
                </a:solidFill>
                <a:effectLst/>
                <a:latin typeface="+mn-lt"/>
                <a:ea typeface="+mn-ea"/>
                <a:cs typeface="+mn-cs"/>
              </a:rPr>
              <a:t>Authored by</a:t>
            </a:r>
            <a:r>
              <a:rPr lang="en-US" sz="1200" b="0" i="0" kern="1200" dirty="0">
                <a:solidFill>
                  <a:schemeClr val="tx1"/>
                </a:solidFill>
                <a:effectLst/>
                <a:latin typeface="+mn-lt"/>
                <a:ea typeface="+mn-ea"/>
                <a:cs typeface="+mn-cs"/>
              </a:rPr>
              <a:t>: </a:t>
            </a:r>
            <a:r>
              <a:rPr lang="en-US" sz="1200" b="0" i="0" kern="1200" dirty="0" err="1">
                <a:solidFill>
                  <a:schemeClr val="tx1"/>
                </a:solidFill>
                <a:effectLst/>
                <a:latin typeface="+mn-lt"/>
                <a:ea typeface="+mn-ea"/>
                <a:cs typeface="+mn-cs"/>
              </a:rPr>
              <a:t>OpenStax</a:t>
            </a:r>
            <a:r>
              <a:rPr lang="en-US" sz="1200" b="0" i="0" kern="1200" dirty="0">
                <a:solidFill>
                  <a:schemeClr val="tx1"/>
                </a:solidFill>
                <a:effectLst/>
                <a:latin typeface="+mn-lt"/>
                <a:ea typeface="+mn-ea"/>
                <a:cs typeface="+mn-cs"/>
              </a:rPr>
              <a:t> College. </a:t>
            </a:r>
            <a:r>
              <a:rPr lang="en-US" sz="1200" b="1" i="0" kern="1200" dirty="0">
                <a:solidFill>
                  <a:schemeClr val="tx1"/>
                </a:solidFill>
                <a:effectLst/>
                <a:latin typeface="+mn-lt"/>
                <a:ea typeface="+mn-ea"/>
                <a:cs typeface="+mn-cs"/>
              </a:rPr>
              <a:t>Provided by</a:t>
            </a:r>
            <a:r>
              <a:rPr lang="en-US" sz="1200" b="0" i="0" kern="1200" dirty="0">
                <a:solidFill>
                  <a:schemeClr val="tx1"/>
                </a:solidFill>
                <a:effectLst/>
                <a:latin typeface="+mn-lt"/>
                <a:ea typeface="+mn-ea"/>
                <a:cs typeface="+mn-cs"/>
              </a:rPr>
              <a:t>: Rice University. </a:t>
            </a:r>
            <a:r>
              <a:rPr lang="en-US" sz="1200" b="1" i="0" kern="1200" dirty="0">
                <a:solidFill>
                  <a:schemeClr val="tx1"/>
                </a:solidFill>
                <a:effectLst/>
                <a:latin typeface="+mn-lt"/>
                <a:ea typeface="+mn-ea"/>
                <a:cs typeface="+mn-cs"/>
              </a:rPr>
              <a:t>Located at</a:t>
            </a:r>
            <a:r>
              <a:rPr lang="en-US" sz="1200" b="0" i="0" kern="1200" dirty="0">
                <a:solidFill>
                  <a:schemeClr val="tx1"/>
                </a:solidFill>
                <a:effectLst/>
                <a:latin typeface="+mn-lt"/>
                <a:ea typeface="+mn-ea"/>
                <a:cs typeface="+mn-cs"/>
              </a:rPr>
              <a:t>: </a:t>
            </a:r>
            <a:r>
              <a:rPr lang="en-US" sz="1200" b="1" i="0" u="sng" kern="1200" dirty="0">
                <a:solidFill>
                  <a:schemeClr val="tx1"/>
                </a:solidFill>
                <a:effectLst/>
                <a:latin typeface="+mn-lt"/>
                <a:ea typeface="+mn-ea"/>
                <a:cs typeface="+mn-cs"/>
                <a:hlinkClick r:id="rId3"/>
              </a:rPr>
              <a:t>http://cnx.org/contents/ea2f225e-6063-41ca-bcd8-36482e15ef65@10.31:24/Microeconomics</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a:t>
            </a:r>
            <a:r>
              <a:rPr lang="en-US" sz="1200" b="0" i="0" kern="1200" dirty="0">
                <a:solidFill>
                  <a:schemeClr val="tx1"/>
                </a:solidFill>
                <a:effectLst/>
                <a:latin typeface="+mn-lt"/>
                <a:ea typeface="+mn-ea"/>
                <a:cs typeface="+mn-cs"/>
              </a:rPr>
              <a:t>: </a:t>
            </a:r>
            <a:r>
              <a:rPr lang="en-US" sz="1200" b="1" i="1" u="sng" kern="1200" dirty="0">
                <a:solidFill>
                  <a:schemeClr val="tx1"/>
                </a:solidFill>
                <a:effectLst/>
                <a:latin typeface="+mn-lt"/>
                <a:ea typeface="+mn-ea"/>
                <a:cs typeface="+mn-cs"/>
                <a:hlinkClick r:id="rId4"/>
              </a:rPr>
              <a:t>CC BY: Attribution</a:t>
            </a:r>
            <a:r>
              <a:rPr lang="en-US" sz="1200" b="0" i="0" kern="1200" dirty="0">
                <a:solidFill>
                  <a:schemeClr val="tx1"/>
                </a:solidFill>
                <a:effectLst/>
                <a:latin typeface="+mn-lt"/>
                <a:ea typeface="+mn-ea"/>
                <a:cs typeface="+mn-cs"/>
              </a:rPr>
              <a:t>. </a:t>
            </a:r>
            <a:r>
              <a:rPr lang="en-US" sz="1200" b="1" i="0" kern="1200" dirty="0">
                <a:solidFill>
                  <a:schemeClr val="tx1"/>
                </a:solidFill>
                <a:effectLst/>
                <a:latin typeface="+mn-lt"/>
                <a:ea typeface="+mn-ea"/>
                <a:cs typeface="+mn-cs"/>
              </a:rPr>
              <a:t>License Terms</a:t>
            </a:r>
            <a:r>
              <a:rPr lang="en-US" sz="1200" b="0" i="0" kern="1200" dirty="0">
                <a:solidFill>
                  <a:schemeClr val="tx1"/>
                </a:solidFill>
                <a:effectLst/>
                <a:latin typeface="+mn-lt"/>
                <a:ea typeface="+mn-ea"/>
                <a:cs typeface="+mn-cs"/>
              </a:rPr>
              <a:t>: Download for free at http://cnx.org/content/col11627/latest</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29</a:t>
            </a:fld>
            <a:endParaRPr lang="en-US"/>
          </a:p>
        </p:txBody>
      </p:sp>
    </p:spTree>
    <p:extLst>
      <p:ext uri="{BB962C8B-B14F-4D97-AF65-F5344CB8AC3E}">
        <p14:creationId xmlns:p14="http://schemas.microsoft.com/office/powerpoint/2010/main" val="667749896"/>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Stimulate demand through</a:t>
            </a:r>
            <a:r>
              <a:rPr lang="en-US" baseline="0" dirty="0"/>
              <a:t> government spending or by lowering taxes to stimulate consumption</a:t>
            </a: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t>31</a:t>
            </a:fld>
            <a:endParaRPr lang="en-US"/>
          </a:p>
        </p:txBody>
      </p:sp>
    </p:spTree>
    <p:extLst>
      <p:ext uri="{BB962C8B-B14F-4D97-AF65-F5344CB8AC3E}">
        <p14:creationId xmlns:p14="http://schemas.microsoft.com/office/powerpoint/2010/main" val="3518880440"/>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B1E6DF9A-4138-4CE9-A2AE-AB9413786FF0}" type="slidenum">
              <a:rPr lang="en-US" smtClean="0"/>
              <a:t>32</a:t>
            </a:fld>
            <a:endParaRPr lang="en-US"/>
          </a:p>
        </p:txBody>
      </p:sp>
    </p:spTree>
    <p:extLst>
      <p:ext uri="{BB962C8B-B14F-4D97-AF65-F5344CB8AC3E}">
        <p14:creationId xmlns:p14="http://schemas.microsoft.com/office/powerpoint/2010/main" val="5727011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122363"/>
            <a:ext cx="7772400" cy="2387600"/>
          </a:xfrm>
        </p:spPr>
        <p:txBody>
          <a:bodyPr anchor="b"/>
          <a:lstStyle>
            <a:lvl1pPr algn="ctr">
              <a:defRPr sz="6000">
                <a:latin typeface="Tahoma" panose="020B0604030504040204" pitchFamily="34" charset="0"/>
              </a:defRPr>
            </a:lvl1pPr>
          </a:lstStyle>
          <a:p>
            <a:r>
              <a:rPr lang="en-US" dirty="0"/>
              <a:t>Click to edit Master title style</a:t>
            </a:r>
          </a:p>
        </p:txBody>
      </p:sp>
      <p:sp>
        <p:nvSpPr>
          <p:cNvPr id="3" name="Subtitle 2"/>
          <p:cNvSpPr>
            <a:spLocks noGrp="1"/>
          </p:cNvSpPr>
          <p:nvPr>
            <p:ph type="subTitle" idx="1"/>
          </p:nvPr>
        </p:nvSpPr>
        <p:spPr>
          <a:xfrm>
            <a:off x="1143000" y="3602038"/>
            <a:ext cx="6858000" cy="1655762"/>
          </a:xfrm>
        </p:spPr>
        <p:txBody>
          <a:bodyPr/>
          <a:lstStyle>
            <a:lvl1pPr marL="0" indent="0" algn="ctr">
              <a:buNone/>
              <a:defRPr sz="2400">
                <a:latin typeface="Tahoma" panose="020B0604030504040204" pitchFamily="34" charset="0"/>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dirty="0"/>
              <a:t>Click to edit Master subtitle style</a:t>
            </a:r>
          </a:p>
        </p:txBody>
      </p:sp>
      <p:sp>
        <p:nvSpPr>
          <p:cNvPr id="4" name="Date Placeholder 3"/>
          <p:cNvSpPr>
            <a:spLocks noGrp="1"/>
          </p:cNvSpPr>
          <p:nvPr>
            <p:ph type="dt" sz="half" idx="10"/>
          </p:nvPr>
        </p:nvSpPr>
        <p:spPr/>
        <p:txBody>
          <a:bodyPr/>
          <a:lstStyle>
            <a:lvl1pPr>
              <a:defRPr>
                <a:latin typeface="Tahoma" panose="020B0604030504040204" pitchFamily="34" charset="0"/>
              </a:defRPr>
            </a:lvl1pPr>
          </a:lstStyle>
          <a:p>
            <a:fld id="{DEC29808-1B04-4B6F-9A1F-669A6E36388E}" type="datetimeFigureOut">
              <a:rPr lang="en-US" smtClean="0"/>
              <a:pPr/>
              <a:t>4/17/2017</a:t>
            </a:fld>
            <a:endParaRPr lang="en-US" dirty="0"/>
          </a:p>
        </p:txBody>
      </p:sp>
      <p:sp>
        <p:nvSpPr>
          <p:cNvPr id="5" name="Footer Placeholder 4"/>
          <p:cNvSpPr>
            <a:spLocks noGrp="1"/>
          </p:cNvSpPr>
          <p:nvPr>
            <p:ph type="ftr" sz="quarter" idx="11"/>
          </p:nvPr>
        </p:nvSpPr>
        <p:spPr/>
        <p:txBody>
          <a:bodyPr/>
          <a:lstStyle>
            <a:lvl1pPr>
              <a:defRPr>
                <a:latin typeface="Tahoma" panose="020B0604030504040204" pitchFamily="34" charset="0"/>
              </a:defRPr>
            </a:lvl1pPr>
          </a:lstStyle>
          <a:p>
            <a:endParaRPr lang="en-US" dirty="0"/>
          </a:p>
        </p:txBody>
      </p:sp>
      <p:sp>
        <p:nvSpPr>
          <p:cNvPr id="6" name="Slide Number Placeholder 5"/>
          <p:cNvSpPr>
            <a:spLocks noGrp="1"/>
          </p:cNvSpPr>
          <p:nvPr>
            <p:ph type="sldNum" sz="quarter" idx="12"/>
          </p:nvPr>
        </p:nvSpPr>
        <p:spPr/>
        <p:txBody>
          <a:bodyPr/>
          <a:lstStyle>
            <a:lvl1pPr>
              <a:defRPr>
                <a:latin typeface="Tahoma" panose="020B0604030504040204" pitchFamily="34" charset="0"/>
              </a:defRPr>
            </a:lvl1pPr>
          </a:lstStyle>
          <a:p>
            <a:fld id="{8AC1D5BD-6625-4530-9DC9-239739FF8170}" type="slidenum">
              <a:rPr lang="en-US" smtClean="0"/>
              <a:pPr/>
              <a:t>‹#›</a:t>
            </a:fld>
            <a:endParaRPr lang="en-US" dirty="0"/>
          </a:p>
        </p:txBody>
      </p:sp>
    </p:spTree>
    <p:extLst>
      <p:ext uri="{BB962C8B-B14F-4D97-AF65-F5344CB8AC3E}">
        <p14:creationId xmlns:p14="http://schemas.microsoft.com/office/powerpoint/2010/main" val="333679268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lgn="ctr">
              <a:defRPr sz="3600">
                <a:latin typeface="Tahoma" panose="020B0604030504040204" pitchFamily="34" charset="0"/>
              </a:defRPr>
            </a:lvl1pPr>
          </a:lstStyle>
          <a:p>
            <a:r>
              <a:rPr lang="en-US" dirty="0"/>
              <a:t>Click to edit Master title style</a:t>
            </a:r>
          </a:p>
        </p:txBody>
      </p:sp>
      <p:sp>
        <p:nvSpPr>
          <p:cNvPr id="3" name="Content Placeholder 2"/>
          <p:cNvSpPr>
            <a:spLocks noGrp="1"/>
          </p:cNvSpPr>
          <p:nvPr>
            <p:ph idx="1"/>
          </p:nvPr>
        </p:nvSpPr>
        <p:spPr/>
        <p:txBody>
          <a:bodyPr>
            <a:normAutofit/>
          </a:bodyPr>
          <a:lstStyle>
            <a:lvl1pPr>
              <a:lnSpc>
                <a:spcPct val="100000"/>
              </a:lnSpc>
              <a:defRPr sz="2000">
                <a:latin typeface="Tahoma" panose="020B0604030504040204" pitchFamily="34" charset="0"/>
              </a:defRPr>
            </a:lvl1pPr>
            <a:lvl2pPr>
              <a:defRPr sz="1600">
                <a:latin typeface="Tahoma" panose="020B0604030504040204" pitchFamily="34" charset="0"/>
              </a:defRPr>
            </a:lvl2pPr>
            <a:lvl3pPr>
              <a:defRPr sz="1400">
                <a:latin typeface="Tahoma" panose="020B0604030504040204" pitchFamily="34" charset="0"/>
              </a:defRPr>
            </a:lvl3pPr>
            <a:lvl4pPr>
              <a:defRPr sz="1200">
                <a:latin typeface="Tahoma" panose="020B0604030504040204" pitchFamily="34" charset="0"/>
              </a:defRPr>
            </a:lvl4pPr>
            <a:lvl5pPr>
              <a:defRPr sz="1200">
                <a:latin typeface="Tahoma" panose="020B0604030504040204" pitchFamily="34" charset="0"/>
              </a:defRPr>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lvl1pPr>
              <a:defRPr>
                <a:latin typeface="Tahoma" panose="020B0604030504040204" pitchFamily="34" charset="0"/>
              </a:defRPr>
            </a:lvl1pPr>
          </a:lstStyle>
          <a:p>
            <a:fld id="{DEC29808-1B04-4B6F-9A1F-669A6E36388E}" type="datetimeFigureOut">
              <a:rPr lang="en-US" smtClean="0"/>
              <a:pPr/>
              <a:t>4/17/2017</a:t>
            </a:fld>
            <a:endParaRPr lang="en-US" dirty="0"/>
          </a:p>
        </p:txBody>
      </p:sp>
      <p:sp>
        <p:nvSpPr>
          <p:cNvPr id="5" name="Footer Placeholder 4"/>
          <p:cNvSpPr>
            <a:spLocks noGrp="1"/>
          </p:cNvSpPr>
          <p:nvPr>
            <p:ph type="ftr" sz="quarter" idx="11"/>
          </p:nvPr>
        </p:nvSpPr>
        <p:spPr/>
        <p:txBody>
          <a:bodyPr/>
          <a:lstStyle>
            <a:lvl1pPr>
              <a:defRPr>
                <a:latin typeface="Tahoma" panose="020B0604030504040204" pitchFamily="34" charset="0"/>
              </a:defRPr>
            </a:lvl1pPr>
          </a:lstStyle>
          <a:p>
            <a:endParaRPr lang="en-US" dirty="0"/>
          </a:p>
        </p:txBody>
      </p:sp>
      <p:sp>
        <p:nvSpPr>
          <p:cNvPr id="6" name="Slide Number Placeholder 5"/>
          <p:cNvSpPr>
            <a:spLocks noGrp="1"/>
          </p:cNvSpPr>
          <p:nvPr>
            <p:ph type="sldNum" sz="quarter" idx="12"/>
          </p:nvPr>
        </p:nvSpPr>
        <p:spPr/>
        <p:txBody>
          <a:bodyPr/>
          <a:lstStyle>
            <a:lvl1pPr>
              <a:defRPr>
                <a:latin typeface="Tahoma" panose="020B0604030504040204" pitchFamily="34" charset="0"/>
              </a:defRPr>
            </a:lvl1pPr>
          </a:lstStyle>
          <a:p>
            <a:fld id="{8AC1D5BD-6625-4530-9DC9-239739FF8170}" type="slidenum">
              <a:rPr lang="en-US" smtClean="0"/>
              <a:pPr/>
              <a:t>‹#›</a:t>
            </a:fld>
            <a:endParaRPr lang="en-US" dirty="0"/>
          </a:p>
        </p:txBody>
      </p:sp>
    </p:spTree>
    <p:extLst>
      <p:ext uri="{BB962C8B-B14F-4D97-AF65-F5344CB8AC3E}">
        <p14:creationId xmlns:p14="http://schemas.microsoft.com/office/powerpoint/2010/main" val="121588881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41"/>
            <a:ext cx="7886700" cy="2852737"/>
          </a:xfrm>
        </p:spPr>
        <p:txBody>
          <a:bodyPr anchor="b"/>
          <a:lstStyle>
            <a:lvl1pPr>
              <a:defRPr sz="6000">
                <a:latin typeface="Tahoma" panose="020B0604030504040204" pitchFamily="34" charset="0"/>
              </a:defRPr>
            </a:lvl1pPr>
          </a:lstStyle>
          <a:p>
            <a:r>
              <a:rPr lang="en-US" dirty="0"/>
              <a:t>Click to edit Master title style</a:t>
            </a:r>
          </a:p>
        </p:txBody>
      </p:sp>
      <p:sp>
        <p:nvSpPr>
          <p:cNvPr id="3" name="Text Placeholder 2"/>
          <p:cNvSpPr>
            <a:spLocks noGrp="1"/>
          </p:cNvSpPr>
          <p:nvPr>
            <p:ph type="body" idx="1"/>
          </p:nvPr>
        </p:nvSpPr>
        <p:spPr>
          <a:xfrm>
            <a:off x="623888" y="4589466"/>
            <a:ext cx="7886700" cy="1500187"/>
          </a:xfrm>
        </p:spPr>
        <p:txBody>
          <a:bodyPr/>
          <a:lstStyle>
            <a:lvl1pPr marL="0" indent="0">
              <a:buNone/>
              <a:defRPr sz="2400">
                <a:solidFill>
                  <a:schemeClr val="tx1"/>
                </a:solidFill>
                <a:latin typeface="Tahoma" panose="020B060403050404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Edit Master text styles</a:t>
            </a:r>
          </a:p>
        </p:txBody>
      </p:sp>
      <p:sp>
        <p:nvSpPr>
          <p:cNvPr id="4" name="Date Placeholder 3"/>
          <p:cNvSpPr>
            <a:spLocks noGrp="1"/>
          </p:cNvSpPr>
          <p:nvPr>
            <p:ph type="dt" sz="half" idx="10"/>
          </p:nvPr>
        </p:nvSpPr>
        <p:spPr/>
        <p:txBody>
          <a:bodyPr/>
          <a:lstStyle>
            <a:lvl1pPr>
              <a:defRPr>
                <a:latin typeface="Tahoma" panose="020B0604030504040204" pitchFamily="34" charset="0"/>
              </a:defRPr>
            </a:lvl1pPr>
          </a:lstStyle>
          <a:p>
            <a:fld id="{DEC29808-1B04-4B6F-9A1F-669A6E36388E}" type="datetimeFigureOut">
              <a:rPr lang="en-US" smtClean="0"/>
              <a:pPr/>
              <a:t>4/17/2017</a:t>
            </a:fld>
            <a:endParaRPr lang="en-US" dirty="0"/>
          </a:p>
        </p:txBody>
      </p:sp>
      <p:sp>
        <p:nvSpPr>
          <p:cNvPr id="5" name="Footer Placeholder 4"/>
          <p:cNvSpPr>
            <a:spLocks noGrp="1"/>
          </p:cNvSpPr>
          <p:nvPr>
            <p:ph type="ftr" sz="quarter" idx="11"/>
          </p:nvPr>
        </p:nvSpPr>
        <p:spPr/>
        <p:txBody>
          <a:bodyPr/>
          <a:lstStyle>
            <a:lvl1pPr>
              <a:defRPr>
                <a:latin typeface="Tahoma" panose="020B0604030504040204" pitchFamily="34" charset="0"/>
              </a:defRPr>
            </a:lvl1pPr>
          </a:lstStyle>
          <a:p>
            <a:endParaRPr lang="en-US" dirty="0"/>
          </a:p>
        </p:txBody>
      </p:sp>
      <p:sp>
        <p:nvSpPr>
          <p:cNvPr id="6" name="Slide Number Placeholder 5"/>
          <p:cNvSpPr>
            <a:spLocks noGrp="1"/>
          </p:cNvSpPr>
          <p:nvPr>
            <p:ph type="sldNum" sz="quarter" idx="12"/>
          </p:nvPr>
        </p:nvSpPr>
        <p:spPr/>
        <p:txBody>
          <a:bodyPr/>
          <a:lstStyle>
            <a:lvl1pPr>
              <a:defRPr>
                <a:latin typeface="Tahoma" panose="020B0604030504040204" pitchFamily="34" charset="0"/>
              </a:defRPr>
            </a:lvl1pPr>
          </a:lstStyle>
          <a:p>
            <a:fld id="{8AC1D5BD-6625-4530-9DC9-239739FF8170}" type="slidenum">
              <a:rPr lang="en-US" smtClean="0"/>
              <a:pPr/>
              <a:t>‹#›</a:t>
            </a:fld>
            <a:endParaRPr lang="en-US" dirty="0"/>
          </a:p>
        </p:txBody>
      </p:sp>
    </p:spTree>
    <p:extLst>
      <p:ext uri="{BB962C8B-B14F-4D97-AF65-F5344CB8AC3E}">
        <p14:creationId xmlns:p14="http://schemas.microsoft.com/office/powerpoint/2010/main" val="272205525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ctr">
              <a:defRPr sz="3600">
                <a:latin typeface="Tahoma" panose="020B0604030504040204" pitchFamily="34" charset="0"/>
              </a:defRPr>
            </a:lvl1pPr>
          </a:lstStyle>
          <a:p>
            <a:r>
              <a:rPr lang="en-US" dirty="0"/>
              <a:t>Click to edit Master title style</a:t>
            </a:r>
          </a:p>
        </p:txBody>
      </p:sp>
      <p:sp>
        <p:nvSpPr>
          <p:cNvPr id="3" name="Content Placeholder 2"/>
          <p:cNvSpPr>
            <a:spLocks noGrp="1"/>
          </p:cNvSpPr>
          <p:nvPr>
            <p:ph sz="half" idx="1"/>
          </p:nvPr>
        </p:nvSpPr>
        <p:spPr>
          <a:xfrm>
            <a:off x="628650" y="1825625"/>
            <a:ext cx="3886200" cy="4351338"/>
          </a:xfrm>
        </p:spPr>
        <p:txBody>
          <a:bodyPr>
            <a:normAutofit/>
          </a:bodyPr>
          <a:lstStyle>
            <a:lvl1pPr>
              <a:defRPr sz="2000">
                <a:latin typeface="Tahoma" panose="020B0604030504040204" pitchFamily="34" charset="0"/>
              </a:defRPr>
            </a:lvl1pPr>
            <a:lvl2pPr>
              <a:defRPr sz="1600">
                <a:latin typeface="Tahoma" panose="020B0604030504040204" pitchFamily="34" charset="0"/>
              </a:defRPr>
            </a:lvl2pPr>
            <a:lvl3pPr>
              <a:defRPr sz="1400">
                <a:latin typeface="Tahoma" panose="020B0604030504040204" pitchFamily="34" charset="0"/>
              </a:defRPr>
            </a:lvl3pPr>
            <a:lvl4pPr>
              <a:defRPr sz="1200">
                <a:latin typeface="Tahoma" panose="020B0604030504040204" pitchFamily="34" charset="0"/>
              </a:defRPr>
            </a:lvl4pPr>
            <a:lvl5pPr>
              <a:defRPr sz="1200">
                <a:latin typeface="Tahoma" panose="020B0604030504040204" pitchFamily="34" charset="0"/>
              </a:defRPr>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Content Placeholder 3"/>
          <p:cNvSpPr>
            <a:spLocks noGrp="1"/>
          </p:cNvSpPr>
          <p:nvPr>
            <p:ph sz="half" idx="2"/>
          </p:nvPr>
        </p:nvSpPr>
        <p:spPr>
          <a:xfrm>
            <a:off x="4629150" y="1825625"/>
            <a:ext cx="3886200" cy="4351338"/>
          </a:xfrm>
        </p:spPr>
        <p:txBody>
          <a:bodyPr>
            <a:normAutofit/>
          </a:bodyPr>
          <a:lstStyle>
            <a:lvl1pPr>
              <a:defRPr sz="2000">
                <a:latin typeface="Tahoma" panose="020B0604030504040204" pitchFamily="34" charset="0"/>
              </a:defRPr>
            </a:lvl1pPr>
            <a:lvl2pPr>
              <a:defRPr sz="1600">
                <a:latin typeface="Tahoma" panose="020B0604030504040204" pitchFamily="34" charset="0"/>
              </a:defRPr>
            </a:lvl2pPr>
            <a:lvl3pPr>
              <a:defRPr sz="1400">
                <a:latin typeface="Tahoma" panose="020B0604030504040204" pitchFamily="34" charset="0"/>
              </a:defRPr>
            </a:lvl3pPr>
            <a:lvl4pPr>
              <a:defRPr sz="1200">
                <a:latin typeface="Tahoma" panose="020B0604030504040204" pitchFamily="34" charset="0"/>
              </a:defRPr>
            </a:lvl4pPr>
            <a:lvl5pPr>
              <a:defRPr sz="1200">
                <a:latin typeface="Tahoma" panose="020B0604030504040204" pitchFamily="34" charset="0"/>
              </a:defRPr>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Date Placeholder 4"/>
          <p:cNvSpPr>
            <a:spLocks noGrp="1"/>
          </p:cNvSpPr>
          <p:nvPr>
            <p:ph type="dt" sz="half" idx="10"/>
          </p:nvPr>
        </p:nvSpPr>
        <p:spPr/>
        <p:txBody>
          <a:bodyPr/>
          <a:lstStyle>
            <a:lvl1pPr>
              <a:defRPr>
                <a:latin typeface="Tahoma" panose="020B0604030504040204" pitchFamily="34" charset="0"/>
              </a:defRPr>
            </a:lvl1pPr>
          </a:lstStyle>
          <a:p>
            <a:fld id="{DEC29808-1B04-4B6F-9A1F-669A6E36388E}" type="datetimeFigureOut">
              <a:rPr lang="en-US" smtClean="0"/>
              <a:pPr/>
              <a:t>4/17/2017</a:t>
            </a:fld>
            <a:endParaRPr lang="en-US" dirty="0"/>
          </a:p>
        </p:txBody>
      </p:sp>
      <p:sp>
        <p:nvSpPr>
          <p:cNvPr id="6" name="Footer Placeholder 5"/>
          <p:cNvSpPr>
            <a:spLocks noGrp="1"/>
          </p:cNvSpPr>
          <p:nvPr>
            <p:ph type="ftr" sz="quarter" idx="11"/>
          </p:nvPr>
        </p:nvSpPr>
        <p:spPr/>
        <p:txBody>
          <a:bodyPr/>
          <a:lstStyle>
            <a:lvl1pPr>
              <a:defRPr>
                <a:latin typeface="Tahoma" panose="020B0604030504040204" pitchFamily="34" charset="0"/>
              </a:defRPr>
            </a:lvl1pPr>
          </a:lstStyle>
          <a:p>
            <a:endParaRPr lang="en-US" dirty="0"/>
          </a:p>
        </p:txBody>
      </p:sp>
      <p:sp>
        <p:nvSpPr>
          <p:cNvPr id="7" name="Slide Number Placeholder 6"/>
          <p:cNvSpPr>
            <a:spLocks noGrp="1"/>
          </p:cNvSpPr>
          <p:nvPr>
            <p:ph type="sldNum" sz="quarter" idx="12"/>
          </p:nvPr>
        </p:nvSpPr>
        <p:spPr/>
        <p:txBody>
          <a:bodyPr/>
          <a:lstStyle>
            <a:lvl1pPr>
              <a:defRPr>
                <a:latin typeface="Tahoma" panose="020B0604030504040204" pitchFamily="34" charset="0"/>
              </a:defRPr>
            </a:lvl1pPr>
          </a:lstStyle>
          <a:p>
            <a:fld id="{8AC1D5BD-6625-4530-9DC9-239739FF8170}" type="slidenum">
              <a:rPr lang="en-US" smtClean="0"/>
              <a:pPr/>
              <a:t>‹#›</a:t>
            </a:fld>
            <a:endParaRPr lang="en-US" dirty="0"/>
          </a:p>
        </p:txBody>
      </p:sp>
    </p:spTree>
    <p:extLst>
      <p:ext uri="{BB962C8B-B14F-4D97-AF65-F5344CB8AC3E}">
        <p14:creationId xmlns:p14="http://schemas.microsoft.com/office/powerpoint/2010/main" val="403547790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29841" y="365128"/>
            <a:ext cx="7886700" cy="1325563"/>
          </a:xfrm>
        </p:spPr>
        <p:txBody>
          <a:bodyPr/>
          <a:lstStyle>
            <a:lvl1pPr algn="ctr">
              <a:defRPr>
                <a:latin typeface="Tahoma" panose="020B0604030504040204" pitchFamily="34" charset="0"/>
              </a:defRPr>
            </a:lvl1pPr>
          </a:lstStyle>
          <a:p>
            <a:r>
              <a:rPr lang="en-US" dirty="0"/>
              <a:t>Click to edit Master title style</a:t>
            </a:r>
          </a:p>
        </p:txBody>
      </p:sp>
      <p:sp>
        <p:nvSpPr>
          <p:cNvPr id="3" name="Text Placeholder 2"/>
          <p:cNvSpPr>
            <a:spLocks noGrp="1"/>
          </p:cNvSpPr>
          <p:nvPr>
            <p:ph type="body" idx="1"/>
          </p:nvPr>
        </p:nvSpPr>
        <p:spPr>
          <a:xfrm>
            <a:off x="629842" y="1681163"/>
            <a:ext cx="3868340" cy="823912"/>
          </a:xfrm>
        </p:spPr>
        <p:txBody>
          <a:bodyPr anchor="b"/>
          <a:lstStyle>
            <a:lvl1pPr marL="0" indent="0">
              <a:buNone/>
              <a:defRPr sz="2400" b="1">
                <a:latin typeface="Tahoma" panose="020B0604030504040204"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a:t>Edit Master text styles</a:t>
            </a:r>
          </a:p>
        </p:txBody>
      </p:sp>
      <p:sp>
        <p:nvSpPr>
          <p:cNvPr id="4" name="Content Placeholder 3"/>
          <p:cNvSpPr>
            <a:spLocks noGrp="1"/>
          </p:cNvSpPr>
          <p:nvPr>
            <p:ph sz="half" idx="2"/>
          </p:nvPr>
        </p:nvSpPr>
        <p:spPr>
          <a:xfrm>
            <a:off x="629842" y="2505075"/>
            <a:ext cx="3868340" cy="3684588"/>
          </a:xfrm>
        </p:spPr>
        <p:txBody>
          <a:bodyPr/>
          <a:lstStyle>
            <a:lvl1pPr>
              <a:defRPr>
                <a:latin typeface="Tahoma" panose="020B0604030504040204" pitchFamily="34" charset="0"/>
              </a:defRPr>
            </a:lvl1pPr>
            <a:lvl2pPr>
              <a:defRPr>
                <a:latin typeface="Tahoma" panose="020B0604030504040204" pitchFamily="34" charset="0"/>
              </a:defRPr>
            </a:lvl2pPr>
            <a:lvl3pPr>
              <a:defRPr>
                <a:latin typeface="Tahoma" panose="020B0604030504040204" pitchFamily="34" charset="0"/>
              </a:defRPr>
            </a:lvl3pPr>
            <a:lvl4pPr>
              <a:defRPr>
                <a:latin typeface="Tahoma" panose="020B0604030504040204" pitchFamily="34" charset="0"/>
              </a:defRPr>
            </a:lvl4pPr>
            <a:lvl5pPr>
              <a:defRPr>
                <a:latin typeface="Tahoma" panose="020B0604030504040204" pitchFamily="34" charset="0"/>
              </a:defRPr>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Text Placeholder 4"/>
          <p:cNvSpPr>
            <a:spLocks noGrp="1"/>
          </p:cNvSpPr>
          <p:nvPr>
            <p:ph type="body" sz="quarter" idx="3"/>
          </p:nvPr>
        </p:nvSpPr>
        <p:spPr>
          <a:xfrm>
            <a:off x="4629151" y="1681163"/>
            <a:ext cx="3887391" cy="823912"/>
          </a:xfrm>
        </p:spPr>
        <p:txBody>
          <a:bodyPr anchor="b"/>
          <a:lstStyle>
            <a:lvl1pPr marL="0" indent="0">
              <a:buNone/>
              <a:defRPr sz="2400" b="1">
                <a:latin typeface="Tahoma" panose="020B0604030504040204"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a:t>Edit Master text styles</a:t>
            </a:r>
          </a:p>
        </p:txBody>
      </p:sp>
      <p:sp>
        <p:nvSpPr>
          <p:cNvPr id="6" name="Content Placeholder 5"/>
          <p:cNvSpPr>
            <a:spLocks noGrp="1"/>
          </p:cNvSpPr>
          <p:nvPr>
            <p:ph sz="quarter" idx="4"/>
          </p:nvPr>
        </p:nvSpPr>
        <p:spPr>
          <a:xfrm>
            <a:off x="4629151" y="2505075"/>
            <a:ext cx="3887391" cy="3684588"/>
          </a:xfrm>
        </p:spPr>
        <p:txBody>
          <a:bodyPr/>
          <a:lstStyle>
            <a:lvl1pPr>
              <a:defRPr sz="2400">
                <a:latin typeface="Tahoma" panose="020B0604030504040204" pitchFamily="34" charset="0"/>
              </a:defRPr>
            </a:lvl1pPr>
            <a:lvl2pPr>
              <a:defRPr>
                <a:latin typeface="Tahoma" panose="020B0604030504040204" pitchFamily="34" charset="0"/>
              </a:defRPr>
            </a:lvl2pPr>
            <a:lvl3pPr>
              <a:defRPr>
                <a:latin typeface="Tahoma" panose="020B0604030504040204" pitchFamily="34" charset="0"/>
              </a:defRPr>
            </a:lvl3pPr>
            <a:lvl4pPr>
              <a:defRPr>
                <a:latin typeface="Tahoma" panose="020B0604030504040204" pitchFamily="34" charset="0"/>
              </a:defRPr>
            </a:lvl4pPr>
            <a:lvl5pPr>
              <a:defRPr>
                <a:latin typeface="Tahoma" panose="020B0604030504040204" pitchFamily="34" charset="0"/>
              </a:defRPr>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7" name="Date Placeholder 6"/>
          <p:cNvSpPr>
            <a:spLocks noGrp="1"/>
          </p:cNvSpPr>
          <p:nvPr>
            <p:ph type="dt" sz="half" idx="10"/>
          </p:nvPr>
        </p:nvSpPr>
        <p:spPr/>
        <p:txBody>
          <a:bodyPr/>
          <a:lstStyle>
            <a:lvl1pPr>
              <a:defRPr>
                <a:latin typeface="Tahoma" panose="020B0604030504040204" pitchFamily="34" charset="0"/>
              </a:defRPr>
            </a:lvl1pPr>
          </a:lstStyle>
          <a:p>
            <a:fld id="{DEC29808-1B04-4B6F-9A1F-669A6E36388E}" type="datetimeFigureOut">
              <a:rPr lang="en-US" smtClean="0"/>
              <a:pPr/>
              <a:t>4/17/2017</a:t>
            </a:fld>
            <a:endParaRPr lang="en-US" dirty="0"/>
          </a:p>
        </p:txBody>
      </p:sp>
      <p:sp>
        <p:nvSpPr>
          <p:cNvPr id="8" name="Footer Placeholder 7"/>
          <p:cNvSpPr>
            <a:spLocks noGrp="1"/>
          </p:cNvSpPr>
          <p:nvPr>
            <p:ph type="ftr" sz="quarter" idx="11"/>
          </p:nvPr>
        </p:nvSpPr>
        <p:spPr/>
        <p:txBody>
          <a:bodyPr/>
          <a:lstStyle>
            <a:lvl1pPr>
              <a:defRPr>
                <a:latin typeface="Tahoma" panose="020B0604030504040204" pitchFamily="34" charset="0"/>
              </a:defRPr>
            </a:lvl1pPr>
          </a:lstStyle>
          <a:p>
            <a:endParaRPr lang="en-US" dirty="0"/>
          </a:p>
        </p:txBody>
      </p:sp>
      <p:sp>
        <p:nvSpPr>
          <p:cNvPr id="9" name="Slide Number Placeholder 8"/>
          <p:cNvSpPr>
            <a:spLocks noGrp="1"/>
          </p:cNvSpPr>
          <p:nvPr>
            <p:ph type="sldNum" sz="quarter" idx="12"/>
          </p:nvPr>
        </p:nvSpPr>
        <p:spPr/>
        <p:txBody>
          <a:bodyPr/>
          <a:lstStyle>
            <a:lvl1pPr>
              <a:defRPr>
                <a:latin typeface="Tahoma" panose="020B0604030504040204" pitchFamily="34" charset="0"/>
              </a:defRPr>
            </a:lvl1pPr>
          </a:lstStyle>
          <a:p>
            <a:fld id="{8AC1D5BD-6625-4530-9DC9-239739FF8170}" type="slidenum">
              <a:rPr lang="en-US" smtClean="0"/>
              <a:pPr/>
              <a:t>‹#›</a:t>
            </a:fld>
            <a:endParaRPr lang="en-US" dirty="0"/>
          </a:p>
        </p:txBody>
      </p:sp>
    </p:spTree>
    <p:extLst>
      <p:ext uri="{BB962C8B-B14F-4D97-AF65-F5344CB8AC3E}">
        <p14:creationId xmlns:p14="http://schemas.microsoft.com/office/powerpoint/2010/main" val="257775043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atin typeface="Tahoma" panose="020B0604030504040204" pitchFamily="34" charset="0"/>
              </a:defRPr>
            </a:lvl1pPr>
          </a:lstStyle>
          <a:p>
            <a:r>
              <a:rPr lang="en-US" dirty="0"/>
              <a:t>Click to edit Master title style</a:t>
            </a:r>
          </a:p>
        </p:txBody>
      </p:sp>
      <p:sp>
        <p:nvSpPr>
          <p:cNvPr id="3" name="Date Placeholder 2"/>
          <p:cNvSpPr>
            <a:spLocks noGrp="1"/>
          </p:cNvSpPr>
          <p:nvPr>
            <p:ph type="dt" sz="half" idx="10"/>
          </p:nvPr>
        </p:nvSpPr>
        <p:spPr/>
        <p:txBody>
          <a:bodyPr/>
          <a:lstStyle>
            <a:lvl1pPr>
              <a:defRPr>
                <a:latin typeface="Tahoma" panose="020B0604030504040204" pitchFamily="34" charset="0"/>
              </a:defRPr>
            </a:lvl1pPr>
          </a:lstStyle>
          <a:p>
            <a:fld id="{DEC29808-1B04-4B6F-9A1F-669A6E36388E}" type="datetimeFigureOut">
              <a:rPr lang="en-US" smtClean="0"/>
              <a:pPr/>
              <a:t>4/17/2017</a:t>
            </a:fld>
            <a:endParaRPr lang="en-US" dirty="0"/>
          </a:p>
        </p:txBody>
      </p:sp>
      <p:sp>
        <p:nvSpPr>
          <p:cNvPr id="4" name="Footer Placeholder 3"/>
          <p:cNvSpPr>
            <a:spLocks noGrp="1"/>
          </p:cNvSpPr>
          <p:nvPr>
            <p:ph type="ftr" sz="quarter" idx="11"/>
          </p:nvPr>
        </p:nvSpPr>
        <p:spPr/>
        <p:txBody>
          <a:bodyPr/>
          <a:lstStyle>
            <a:lvl1pPr>
              <a:defRPr>
                <a:latin typeface="Tahoma" panose="020B0604030504040204" pitchFamily="34" charset="0"/>
              </a:defRPr>
            </a:lvl1pPr>
          </a:lstStyle>
          <a:p>
            <a:endParaRPr lang="en-US" dirty="0"/>
          </a:p>
        </p:txBody>
      </p:sp>
      <p:sp>
        <p:nvSpPr>
          <p:cNvPr id="5" name="Slide Number Placeholder 4"/>
          <p:cNvSpPr>
            <a:spLocks noGrp="1"/>
          </p:cNvSpPr>
          <p:nvPr>
            <p:ph type="sldNum" sz="quarter" idx="12"/>
          </p:nvPr>
        </p:nvSpPr>
        <p:spPr/>
        <p:txBody>
          <a:bodyPr/>
          <a:lstStyle>
            <a:lvl1pPr>
              <a:defRPr>
                <a:latin typeface="Tahoma" panose="020B0604030504040204" pitchFamily="34" charset="0"/>
              </a:defRPr>
            </a:lvl1pPr>
          </a:lstStyle>
          <a:p>
            <a:fld id="{8AC1D5BD-6625-4530-9DC9-239739FF8170}" type="slidenum">
              <a:rPr lang="en-US" smtClean="0"/>
              <a:pPr/>
              <a:t>‹#›</a:t>
            </a:fld>
            <a:endParaRPr lang="en-US" dirty="0"/>
          </a:p>
        </p:txBody>
      </p:sp>
    </p:spTree>
    <p:extLst>
      <p:ext uri="{BB962C8B-B14F-4D97-AF65-F5344CB8AC3E}">
        <p14:creationId xmlns:p14="http://schemas.microsoft.com/office/powerpoint/2010/main" val="114807714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a:defRPr>
                <a:latin typeface="Tahoma" panose="020B0604030504040204" pitchFamily="34" charset="0"/>
              </a:defRPr>
            </a:lvl1pPr>
          </a:lstStyle>
          <a:p>
            <a:fld id="{DEC29808-1B04-4B6F-9A1F-669A6E36388E}" type="datetimeFigureOut">
              <a:rPr lang="en-US" smtClean="0"/>
              <a:pPr/>
              <a:t>4/17/2017</a:t>
            </a:fld>
            <a:endParaRPr lang="en-US" dirty="0"/>
          </a:p>
        </p:txBody>
      </p:sp>
      <p:sp>
        <p:nvSpPr>
          <p:cNvPr id="3" name="Footer Placeholder 2"/>
          <p:cNvSpPr>
            <a:spLocks noGrp="1"/>
          </p:cNvSpPr>
          <p:nvPr>
            <p:ph type="ftr" sz="quarter" idx="11"/>
          </p:nvPr>
        </p:nvSpPr>
        <p:spPr/>
        <p:txBody>
          <a:bodyPr/>
          <a:lstStyle>
            <a:lvl1pPr>
              <a:defRPr>
                <a:latin typeface="Tahoma" panose="020B0604030504040204" pitchFamily="34" charset="0"/>
              </a:defRPr>
            </a:lvl1pPr>
          </a:lstStyle>
          <a:p>
            <a:endParaRPr lang="en-US" dirty="0"/>
          </a:p>
        </p:txBody>
      </p:sp>
      <p:sp>
        <p:nvSpPr>
          <p:cNvPr id="4" name="Slide Number Placeholder 3"/>
          <p:cNvSpPr>
            <a:spLocks noGrp="1"/>
          </p:cNvSpPr>
          <p:nvPr>
            <p:ph type="sldNum" sz="quarter" idx="12"/>
          </p:nvPr>
        </p:nvSpPr>
        <p:spPr/>
        <p:txBody>
          <a:bodyPr/>
          <a:lstStyle>
            <a:lvl1pPr>
              <a:defRPr>
                <a:latin typeface="Tahoma" panose="020B0604030504040204" pitchFamily="34" charset="0"/>
              </a:defRPr>
            </a:lvl1pPr>
          </a:lstStyle>
          <a:p>
            <a:fld id="{8AC1D5BD-6625-4530-9DC9-239739FF8170}" type="slidenum">
              <a:rPr lang="en-US" smtClean="0"/>
              <a:pPr/>
              <a:t>‹#›</a:t>
            </a:fld>
            <a:endParaRPr lang="en-US" dirty="0"/>
          </a:p>
        </p:txBody>
      </p:sp>
    </p:spTree>
    <p:extLst>
      <p:ext uri="{BB962C8B-B14F-4D97-AF65-F5344CB8AC3E}">
        <p14:creationId xmlns:p14="http://schemas.microsoft.com/office/powerpoint/2010/main" val="163814125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atin typeface="Tahoma" panose="020B0604030504040204" pitchFamily="34" charset="0"/>
              </a:defRPr>
            </a:lvl1pPr>
          </a:lstStyle>
          <a:p>
            <a:r>
              <a:rPr lang="en-US" dirty="0"/>
              <a:t>Click to edit Master title style</a:t>
            </a:r>
          </a:p>
        </p:txBody>
      </p:sp>
      <p:sp>
        <p:nvSpPr>
          <p:cNvPr id="3" name="Content Placeholder 2"/>
          <p:cNvSpPr>
            <a:spLocks noGrp="1"/>
          </p:cNvSpPr>
          <p:nvPr>
            <p:ph idx="1"/>
          </p:nvPr>
        </p:nvSpPr>
        <p:spPr>
          <a:xfrm>
            <a:off x="3887391" y="987428"/>
            <a:ext cx="4629150" cy="4873625"/>
          </a:xfrm>
        </p:spPr>
        <p:txBody>
          <a:bodyPr/>
          <a:lstStyle>
            <a:lvl1pPr>
              <a:defRPr sz="3200">
                <a:latin typeface="Tahoma" panose="020B0604030504040204" pitchFamily="34" charset="0"/>
              </a:defRPr>
            </a:lvl1pPr>
            <a:lvl2pPr>
              <a:defRPr sz="2800">
                <a:latin typeface="Tahoma" panose="020B0604030504040204" pitchFamily="34" charset="0"/>
              </a:defRPr>
            </a:lvl2pPr>
            <a:lvl3pPr>
              <a:defRPr sz="2400">
                <a:latin typeface="Tahoma" panose="020B0604030504040204" pitchFamily="34" charset="0"/>
              </a:defRPr>
            </a:lvl3pPr>
            <a:lvl4pPr>
              <a:defRPr sz="2000">
                <a:latin typeface="Tahoma" panose="020B0604030504040204" pitchFamily="34" charset="0"/>
              </a:defRPr>
            </a:lvl4pPr>
            <a:lvl5pPr>
              <a:defRPr sz="2000">
                <a:latin typeface="Tahoma" panose="020B0604030504040204" pitchFamily="34" charset="0"/>
              </a:defRPr>
            </a:lvl5pPr>
            <a:lvl6pPr>
              <a:defRPr sz="2000"/>
            </a:lvl6pPr>
            <a:lvl7pPr>
              <a:defRPr sz="2000"/>
            </a:lvl7pPr>
            <a:lvl8pPr>
              <a:defRPr sz="2000"/>
            </a:lvl8pPr>
            <a:lvl9pPr>
              <a:defRPr sz="2000"/>
            </a:lvl9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atin typeface="Tahoma" panose="020B060403050404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Edit Master text styles</a:t>
            </a:r>
          </a:p>
        </p:txBody>
      </p:sp>
      <p:sp>
        <p:nvSpPr>
          <p:cNvPr id="5" name="Date Placeholder 4"/>
          <p:cNvSpPr>
            <a:spLocks noGrp="1"/>
          </p:cNvSpPr>
          <p:nvPr>
            <p:ph type="dt" sz="half" idx="10"/>
          </p:nvPr>
        </p:nvSpPr>
        <p:spPr/>
        <p:txBody>
          <a:bodyPr/>
          <a:lstStyle>
            <a:lvl1pPr>
              <a:defRPr>
                <a:latin typeface="Tahoma" panose="020B0604030504040204" pitchFamily="34" charset="0"/>
              </a:defRPr>
            </a:lvl1pPr>
          </a:lstStyle>
          <a:p>
            <a:fld id="{DEC29808-1B04-4B6F-9A1F-669A6E36388E}" type="datetimeFigureOut">
              <a:rPr lang="en-US" smtClean="0"/>
              <a:pPr/>
              <a:t>4/17/2017</a:t>
            </a:fld>
            <a:endParaRPr lang="en-US" dirty="0"/>
          </a:p>
        </p:txBody>
      </p:sp>
      <p:sp>
        <p:nvSpPr>
          <p:cNvPr id="6" name="Footer Placeholder 5"/>
          <p:cNvSpPr>
            <a:spLocks noGrp="1"/>
          </p:cNvSpPr>
          <p:nvPr>
            <p:ph type="ftr" sz="quarter" idx="11"/>
          </p:nvPr>
        </p:nvSpPr>
        <p:spPr/>
        <p:txBody>
          <a:bodyPr/>
          <a:lstStyle>
            <a:lvl1pPr>
              <a:defRPr>
                <a:latin typeface="Tahoma" panose="020B0604030504040204" pitchFamily="34" charset="0"/>
              </a:defRPr>
            </a:lvl1pPr>
          </a:lstStyle>
          <a:p>
            <a:endParaRPr lang="en-US" dirty="0"/>
          </a:p>
        </p:txBody>
      </p:sp>
      <p:sp>
        <p:nvSpPr>
          <p:cNvPr id="7" name="Slide Number Placeholder 6"/>
          <p:cNvSpPr>
            <a:spLocks noGrp="1"/>
          </p:cNvSpPr>
          <p:nvPr>
            <p:ph type="sldNum" sz="quarter" idx="12"/>
          </p:nvPr>
        </p:nvSpPr>
        <p:spPr/>
        <p:txBody>
          <a:bodyPr/>
          <a:lstStyle>
            <a:lvl1pPr>
              <a:defRPr>
                <a:latin typeface="Tahoma" panose="020B0604030504040204" pitchFamily="34" charset="0"/>
              </a:defRPr>
            </a:lvl1pPr>
          </a:lstStyle>
          <a:p>
            <a:fld id="{8AC1D5BD-6625-4530-9DC9-239739FF8170}" type="slidenum">
              <a:rPr lang="en-US" smtClean="0"/>
              <a:pPr/>
              <a:t>‹#›</a:t>
            </a:fld>
            <a:endParaRPr lang="en-US" dirty="0"/>
          </a:p>
        </p:txBody>
      </p:sp>
    </p:spTree>
    <p:extLst>
      <p:ext uri="{BB962C8B-B14F-4D97-AF65-F5344CB8AC3E}">
        <p14:creationId xmlns:p14="http://schemas.microsoft.com/office/powerpoint/2010/main" val="424484303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atin typeface="Tahoma" panose="020B0604030504040204" pitchFamily="34" charset="0"/>
              </a:defRPr>
            </a:lvl1pPr>
          </a:lstStyle>
          <a:p>
            <a:r>
              <a:rPr lang="en-US" dirty="0"/>
              <a:t>Click to edit Master title style</a:t>
            </a:r>
          </a:p>
        </p:txBody>
      </p:sp>
      <p:sp>
        <p:nvSpPr>
          <p:cNvPr id="3" name="Picture Placeholder 2"/>
          <p:cNvSpPr>
            <a:spLocks noGrp="1" noChangeAspect="1"/>
          </p:cNvSpPr>
          <p:nvPr>
            <p:ph type="pic" idx="1"/>
          </p:nvPr>
        </p:nvSpPr>
        <p:spPr>
          <a:xfrm>
            <a:off x="3887391" y="987428"/>
            <a:ext cx="4629150" cy="4873625"/>
          </a:xfrm>
        </p:spPr>
        <p:txBody>
          <a:bodyPr anchor="t"/>
          <a:lstStyle>
            <a:lvl1pPr marL="0" indent="0">
              <a:buNone/>
              <a:defRPr sz="3200">
                <a:latin typeface="Tahoma" panose="020B0604030504040204" pitchFamily="34" charset="0"/>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a:t>Click icon to add picture</a:t>
            </a:r>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atin typeface="Tahoma" panose="020B060403050404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Edit Master text styles</a:t>
            </a:r>
          </a:p>
        </p:txBody>
      </p:sp>
      <p:sp>
        <p:nvSpPr>
          <p:cNvPr id="5" name="Date Placeholder 4"/>
          <p:cNvSpPr>
            <a:spLocks noGrp="1"/>
          </p:cNvSpPr>
          <p:nvPr>
            <p:ph type="dt" sz="half" idx="10"/>
          </p:nvPr>
        </p:nvSpPr>
        <p:spPr/>
        <p:txBody>
          <a:bodyPr/>
          <a:lstStyle>
            <a:lvl1pPr>
              <a:defRPr>
                <a:latin typeface="Tahoma" panose="020B0604030504040204" pitchFamily="34" charset="0"/>
              </a:defRPr>
            </a:lvl1pPr>
          </a:lstStyle>
          <a:p>
            <a:fld id="{DEC29808-1B04-4B6F-9A1F-669A6E36388E}" type="datetimeFigureOut">
              <a:rPr lang="en-US" smtClean="0"/>
              <a:pPr/>
              <a:t>4/17/2017</a:t>
            </a:fld>
            <a:endParaRPr lang="en-US" dirty="0"/>
          </a:p>
        </p:txBody>
      </p:sp>
      <p:sp>
        <p:nvSpPr>
          <p:cNvPr id="6" name="Footer Placeholder 5"/>
          <p:cNvSpPr>
            <a:spLocks noGrp="1"/>
          </p:cNvSpPr>
          <p:nvPr>
            <p:ph type="ftr" sz="quarter" idx="11"/>
          </p:nvPr>
        </p:nvSpPr>
        <p:spPr/>
        <p:txBody>
          <a:bodyPr/>
          <a:lstStyle>
            <a:lvl1pPr>
              <a:defRPr>
                <a:latin typeface="Tahoma" panose="020B0604030504040204" pitchFamily="34" charset="0"/>
              </a:defRPr>
            </a:lvl1pPr>
          </a:lstStyle>
          <a:p>
            <a:endParaRPr lang="en-US" dirty="0"/>
          </a:p>
        </p:txBody>
      </p:sp>
      <p:sp>
        <p:nvSpPr>
          <p:cNvPr id="7" name="Slide Number Placeholder 6"/>
          <p:cNvSpPr>
            <a:spLocks noGrp="1"/>
          </p:cNvSpPr>
          <p:nvPr>
            <p:ph type="sldNum" sz="quarter" idx="12"/>
          </p:nvPr>
        </p:nvSpPr>
        <p:spPr/>
        <p:txBody>
          <a:bodyPr/>
          <a:lstStyle>
            <a:lvl1pPr>
              <a:defRPr>
                <a:latin typeface="Tahoma" panose="020B0604030504040204" pitchFamily="34" charset="0"/>
              </a:defRPr>
            </a:lvl1pPr>
          </a:lstStyle>
          <a:p>
            <a:fld id="{8AC1D5BD-6625-4530-9DC9-239739FF8170}" type="slidenum">
              <a:rPr lang="en-US" smtClean="0"/>
              <a:pPr/>
              <a:t>‹#›</a:t>
            </a:fld>
            <a:endParaRPr lang="en-US" dirty="0"/>
          </a:p>
        </p:txBody>
      </p:sp>
    </p:spTree>
    <p:extLst>
      <p:ext uri="{BB962C8B-B14F-4D97-AF65-F5344CB8AC3E}">
        <p14:creationId xmlns:p14="http://schemas.microsoft.com/office/powerpoint/2010/main" val="253029579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atin typeface="Tahoma" panose="020B0604030504040204" pitchFamily="34" charset="0"/>
              </a:defRPr>
            </a:lvl1pPr>
          </a:lstStyle>
          <a:p>
            <a:r>
              <a:rPr lang="en-US" dirty="0"/>
              <a:t>Click to edit Master title style</a:t>
            </a:r>
          </a:p>
        </p:txBody>
      </p:sp>
      <p:sp>
        <p:nvSpPr>
          <p:cNvPr id="3" name="Vertical Text Placeholder 2"/>
          <p:cNvSpPr>
            <a:spLocks noGrp="1"/>
          </p:cNvSpPr>
          <p:nvPr>
            <p:ph type="body" orient="vert" idx="1"/>
          </p:nvPr>
        </p:nvSpPr>
        <p:spPr/>
        <p:txBody>
          <a:bodyPr vert="eaVert"/>
          <a:lstStyle>
            <a:lvl1pPr>
              <a:defRPr>
                <a:latin typeface="Tahoma" panose="020B0604030504040204" pitchFamily="34" charset="0"/>
              </a:defRPr>
            </a:lvl1pPr>
            <a:lvl2pPr>
              <a:defRPr>
                <a:latin typeface="Tahoma" panose="020B0604030504040204" pitchFamily="34" charset="0"/>
              </a:defRPr>
            </a:lvl2pPr>
            <a:lvl3pPr>
              <a:defRPr>
                <a:latin typeface="Tahoma" panose="020B0604030504040204" pitchFamily="34" charset="0"/>
              </a:defRPr>
            </a:lvl3pPr>
            <a:lvl4pPr>
              <a:defRPr>
                <a:latin typeface="Tahoma" panose="020B0604030504040204" pitchFamily="34" charset="0"/>
              </a:defRPr>
            </a:lvl4pPr>
            <a:lvl5pPr>
              <a:defRPr>
                <a:latin typeface="Tahoma" panose="020B0604030504040204" pitchFamily="34" charset="0"/>
              </a:defRPr>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lvl1pPr>
              <a:defRPr>
                <a:latin typeface="Tahoma" panose="020B0604030504040204" pitchFamily="34" charset="0"/>
              </a:defRPr>
            </a:lvl1pPr>
          </a:lstStyle>
          <a:p>
            <a:fld id="{DEC29808-1B04-4B6F-9A1F-669A6E36388E}" type="datetimeFigureOut">
              <a:rPr lang="en-US" smtClean="0"/>
              <a:pPr/>
              <a:t>4/17/2017</a:t>
            </a:fld>
            <a:endParaRPr lang="en-US" dirty="0"/>
          </a:p>
        </p:txBody>
      </p:sp>
      <p:sp>
        <p:nvSpPr>
          <p:cNvPr id="5" name="Footer Placeholder 4"/>
          <p:cNvSpPr>
            <a:spLocks noGrp="1"/>
          </p:cNvSpPr>
          <p:nvPr>
            <p:ph type="ftr" sz="quarter" idx="11"/>
          </p:nvPr>
        </p:nvSpPr>
        <p:spPr/>
        <p:txBody>
          <a:bodyPr/>
          <a:lstStyle>
            <a:lvl1pPr>
              <a:defRPr>
                <a:latin typeface="Tahoma" panose="020B0604030504040204" pitchFamily="34" charset="0"/>
              </a:defRPr>
            </a:lvl1pPr>
          </a:lstStyle>
          <a:p>
            <a:endParaRPr lang="en-US" dirty="0"/>
          </a:p>
        </p:txBody>
      </p:sp>
      <p:sp>
        <p:nvSpPr>
          <p:cNvPr id="6" name="Slide Number Placeholder 5"/>
          <p:cNvSpPr>
            <a:spLocks noGrp="1"/>
          </p:cNvSpPr>
          <p:nvPr>
            <p:ph type="sldNum" sz="quarter" idx="12"/>
          </p:nvPr>
        </p:nvSpPr>
        <p:spPr/>
        <p:txBody>
          <a:bodyPr/>
          <a:lstStyle>
            <a:lvl1pPr>
              <a:defRPr>
                <a:latin typeface="Tahoma" panose="020B0604030504040204" pitchFamily="34" charset="0"/>
              </a:defRPr>
            </a:lvl1pPr>
          </a:lstStyle>
          <a:p>
            <a:fld id="{8AC1D5BD-6625-4530-9DC9-239739FF8170}" type="slidenum">
              <a:rPr lang="en-US" smtClean="0"/>
              <a:pPr/>
              <a:t>‹#›</a:t>
            </a:fld>
            <a:endParaRPr lang="en-US" dirty="0"/>
          </a:p>
        </p:txBody>
      </p:sp>
    </p:spTree>
    <p:extLst>
      <p:ext uri="{BB962C8B-B14F-4D97-AF65-F5344CB8AC3E}">
        <p14:creationId xmlns:p14="http://schemas.microsoft.com/office/powerpoint/2010/main" val="294421062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43676" y="365125"/>
            <a:ext cx="1971675" cy="5811838"/>
          </a:xfrm>
        </p:spPr>
        <p:txBody>
          <a:bodyPr vert="eaVert"/>
          <a:lstStyle>
            <a:lvl1pPr>
              <a:defRPr>
                <a:latin typeface="Tahoma" panose="020B0604030504040204" pitchFamily="34" charset="0"/>
              </a:defRPr>
            </a:lvl1pPr>
          </a:lstStyle>
          <a:p>
            <a:r>
              <a:rPr lang="en-US" dirty="0"/>
              <a:t>Click to edit Master title style</a:t>
            </a:r>
          </a:p>
        </p:txBody>
      </p:sp>
      <p:sp>
        <p:nvSpPr>
          <p:cNvPr id="3" name="Vertical Text Placeholder 2"/>
          <p:cNvSpPr>
            <a:spLocks noGrp="1"/>
          </p:cNvSpPr>
          <p:nvPr>
            <p:ph type="body" orient="vert" idx="1"/>
          </p:nvPr>
        </p:nvSpPr>
        <p:spPr>
          <a:xfrm>
            <a:off x="628651" y="365125"/>
            <a:ext cx="5800725" cy="5811838"/>
          </a:xfrm>
        </p:spPr>
        <p:txBody>
          <a:bodyPr vert="eaVert"/>
          <a:lstStyle>
            <a:lvl1pPr>
              <a:defRPr>
                <a:latin typeface="Tahoma" panose="020B0604030504040204" pitchFamily="34" charset="0"/>
              </a:defRPr>
            </a:lvl1pPr>
            <a:lvl2pPr>
              <a:defRPr>
                <a:latin typeface="Tahoma" panose="020B0604030504040204" pitchFamily="34" charset="0"/>
              </a:defRPr>
            </a:lvl2pPr>
            <a:lvl3pPr>
              <a:defRPr>
                <a:latin typeface="Tahoma" panose="020B0604030504040204" pitchFamily="34" charset="0"/>
              </a:defRPr>
            </a:lvl3pPr>
            <a:lvl4pPr>
              <a:defRPr>
                <a:latin typeface="Tahoma" panose="020B0604030504040204" pitchFamily="34" charset="0"/>
              </a:defRPr>
            </a:lvl4pPr>
            <a:lvl5pPr>
              <a:defRPr>
                <a:latin typeface="Tahoma" panose="020B0604030504040204" pitchFamily="34" charset="0"/>
              </a:defRPr>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lvl1pPr>
              <a:defRPr>
                <a:latin typeface="Tahoma" panose="020B0604030504040204" pitchFamily="34" charset="0"/>
              </a:defRPr>
            </a:lvl1pPr>
          </a:lstStyle>
          <a:p>
            <a:fld id="{DEC29808-1B04-4B6F-9A1F-669A6E36388E}" type="datetimeFigureOut">
              <a:rPr lang="en-US" smtClean="0"/>
              <a:pPr/>
              <a:t>4/17/2017</a:t>
            </a:fld>
            <a:endParaRPr lang="en-US" dirty="0"/>
          </a:p>
        </p:txBody>
      </p:sp>
      <p:sp>
        <p:nvSpPr>
          <p:cNvPr id="5" name="Footer Placeholder 4"/>
          <p:cNvSpPr>
            <a:spLocks noGrp="1"/>
          </p:cNvSpPr>
          <p:nvPr>
            <p:ph type="ftr" sz="quarter" idx="11"/>
          </p:nvPr>
        </p:nvSpPr>
        <p:spPr/>
        <p:txBody>
          <a:bodyPr/>
          <a:lstStyle>
            <a:lvl1pPr>
              <a:defRPr>
                <a:latin typeface="Tahoma" panose="020B0604030504040204" pitchFamily="34" charset="0"/>
              </a:defRPr>
            </a:lvl1pPr>
          </a:lstStyle>
          <a:p>
            <a:endParaRPr lang="en-US" dirty="0"/>
          </a:p>
        </p:txBody>
      </p:sp>
      <p:sp>
        <p:nvSpPr>
          <p:cNvPr id="6" name="Slide Number Placeholder 5"/>
          <p:cNvSpPr>
            <a:spLocks noGrp="1"/>
          </p:cNvSpPr>
          <p:nvPr>
            <p:ph type="sldNum" sz="quarter" idx="12"/>
          </p:nvPr>
        </p:nvSpPr>
        <p:spPr/>
        <p:txBody>
          <a:bodyPr/>
          <a:lstStyle>
            <a:lvl1pPr>
              <a:defRPr>
                <a:latin typeface="Tahoma" panose="020B0604030504040204" pitchFamily="34" charset="0"/>
              </a:defRPr>
            </a:lvl1pPr>
          </a:lstStyle>
          <a:p>
            <a:fld id="{8AC1D5BD-6625-4530-9DC9-239739FF8170}" type="slidenum">
              <a:rPr lang="en-US" smtClean="0"/>
              <a:pPr/>
              <a:t>‹#›</a:t>
            </a:fld>
            <a:endParaRPr lang="en-US" dirty="0"/>
          </a:p>
        </p:txBody>
      </p:sp>
    </p:spTree>
    <p:extLst>
      <p:ext uri="{BB962C8B-B14F-4D97-AF65-F5344CB8AC3E}">
        <p14:creationId xmlns:p14="http://schemas.microsoft.com/office/powerpoint/2010/main" val="378073007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365128"/>
            <a:ext cx="7886700" cy="1325563"/>
          </a:xfrm>
          <a:prstGeom prst="rect">
            <a:avLst/>
          </a:prstGeom>
        </p:spPr>
        <p:txBody>
          <a:bodyPr vert="horz" lIns="91440" tIns="45720" rIns="91440" bIns="45720" rtlCol="0" anchor="ctr">
            <a:normAutofit/>
          </a:bodyPr>
          <a:lstStyle/>
          <a:p>
            <a:r>
              <a:rPr lang="en-US" dirty="0"/>
              <a:t>Click to edit Master title style</a:t>
            </a:r>
          </a:p>
        </p:txBody>
      </p:sp>
      <p:sp>
        <p:nvSpPr>
          <p:cNvPr id="3" name="Text Placeholder 2"/>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2"/>
          </p:nvPr>
        </p:nvSpPr>
        <p:spPr>
          <a:xfrm>
            <a:off x="628650" y="6356353"/>
            <a:ext cx="2057400" cy="365125"/>
          </a:xfrm>
          <a:prstGeom prst="rect">
            <a:avLst/>
          </a:prstGeom>
        </p:spPr>
        <p:txBody>
          <a:bodyPr vert="horz" lIns="91440" tIns="45720" rIns="91440" bIns="45720" rtlCol="0" anchor="ctr"/>
          <a:lstStyle>
            <a:lvl1pPr algn="l">
              <a:defRPr sz="1200">
                <a:solidFill>
                  <a:schemeClr val="tx1">
                    <a:tint val="75000"/>
                  </a:schemeClr>
                </a:solidFill>
                <a:latin typeface="Tahoma" panose="020B0604030504040204" pitchFamily="34" charset="0"/>
              </a:defRPr>
            </a:lvl1pPr>
          </a:lstStyle>
          <a:p>
            <a:fld id="{DEC29808-1B04-4B6F-9A1F-669A6E36388E}" type="datetimeFigureOut">
              <a:rPr lang="en-US" smtClean="0"/>
              <a:pPr/>
              <a:t>4/17/2017</a:t>
            </a:fld>
            <a:endParaRPr lang="en-US" dirty="0"/>
          </a:p>
        </p:txBody>
      </p:sp>
      <p:sp>
        <p:nvSpPr>
          <p:cNvPr id="5" name="Footer Placeholder 4"/>
          <p:cNvSpPr>
            <a:spLocks noGrp="1"/>
          </p:cNvSpPr>
          <p:nvPr>
            <p:ph type="ftr" sz="quarter" idx="3"/>
          </p:nvPr>
        </p:nvSpPr>
        <p:spPr>
          <a:xfrm>
            <a:off x="3028950" y="6356353"/>
            <a:ext cx="3086100" cy="365125"/>
          </a:xfrm>
          <a:prstGeom prst="rect">
            <a:avLst/>
          </a:prstGeom>
        </p:spPr>
        <p:txBody>
          <a:bodyPr vert="horz" lIns="91440" tIns="45720" rIns="91440" bIns="45720" rtlCol="0" anchor="ctr"/>
          <a:lstStyle>
            <a:lvl1pPr algn="ctr">
              <a:defRPr sz="1200">
                <a:solidFill>
                  <a:schemeClr val="tx1">
                    <a:tint val="75000"/>
                  </a:schemeClr>
                </a:solidFill>
                <a:latin typeface="Tahoma" panose="020B0604030504040204" pitchFamily="34" charset="0"/>
              </a:defRPr>
            </a:lvl1pPr>
          </a:lstStyle>
          <a:p>
            <a:endParaRPr lang="en-US" dirty="0"/>
          </a:p>
        </p:txBody>
      </p:sp>
      <p:sp>
        <p:nvSpPr>
          <p:cNvPr id="6" name="Slide Number Placeholder 5"/>
          <p:cNvSpPr>
            <a:spLocks noGrp="1"/>
          </p:cNvSpPr>
          <p:nvPr>
            <p:ph type="sldNum" sz="quarter" idx="4"/>
          </p:nvPr>
        </p:nvSpPr>
        <p:spPr>
          <a:xfrm>
            <a:off x="6457950" y="6356353"/>
            <a:ext cx="2057400" cy="365125"/>
          </a:xfrm>
          <a:prstGeom prst="rect">
            <a:avLst/>
          </a:prstGeom>
        </p:spPr>
        <p:txBody>
          <a:bodyPr vert="horz" lIns="91440" tIns="45720" rIns="91440" bIns="45720" rtlCol="0" anchor="ctr"/>
          <a:lstStyle>
            <a:lvl1pPr algn="r">
              <a:defRPr sz="1200">
                <a:solidFill>
                  <a:schemeClr val="tx1">
                    <a:tint val="75000"/>
                  </a:schemeClr>
                </a:solidFill>
                <a:latin typeface="Tahoma" panose="020B0604030504040204" pitchFamily="34" charset="0"/>
              </a:defRPr>
            </a:lvl1pPr>
          </a:lstStyle>
          <a:p>
            <a:fld id="{8AC1D5BD-6625-4530-9DC9-239739FF8170}" type="slidenum">
              <a:rPr lang="en-US" smtClean="0"/>
              <a:pPr/>
              <a:t>‹#›</a:t>
            </a:fld>
            <a:endParaRPr lang="en-US" dirty="0"/>
          </a:p>
        </p:txBody>
      </p:sp>
    </p:spTree>
    <p:extLst>
      <p:ext uri="{BB962C8B-B14F-4D97-AF65-F5344CB8AC3E}">
        <p14:creationId xmlns:p14="http://schemas.microsoft.com/office/powerpoint/2010/main" val="2185626158"/>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l" defTabSz="914400" rtl="0" eaLnBrk="1" latinLnBrk="0" hangingPunct="1">
        <a:lnSpc>
          <a:spcPct val="90000"/>
        </a:lnSpc>
        <a:spcBef>
          <a:spcPct val="0"/>
        </a:spcBef>
        <a:buNone/>
        <a:defRPr sz="3600" kern="1200">
          <a:solidFill>
            <a:schemeClr val="tx1"/>
          </a:solidFill>
          <a:latin typeface="Tahoma" panose="020B0604030504040204" pitchFamily="34" charset="0"/>
          <a:ea typeface="+mj-ea"/>
          <a:cs typeface="+mj-cs"/>
        </a:defRPr>
      </a:lvl1pPr>
    </p:titleStyle>
    <p:bodyStyle>
      <a:lvl1pPr marL="228600" indent="-228600" algn="l" defTabSz="914400" rtl="0" eaLnBrk="1" latinLnBrk="0" hangingPunct="1">
        <a:lnSpc>
          <a:spcPct val="100000"/>
        </a:lnSpc>
        <a:spcBef>
          <a:spcPts val="1000"/>
        </a:spcBef>
        <a:buFont typeface="Arial" panose="020B0604020202020204" pitchFamily="34" charset="0"/>
        <a:buChar char="•"/>
        <a:defRPr sz="2000" kern="1200">
          <a:solidFill>
            <a:schemeClr val="tx1"/>
          </a:solidFill>
          <a:latin typeface="Tahoma" panose="020B0604030504040204" pitchFamily="34" charset="0"/>
          <a:ea typeface="+mn-ea"/>
          <a:cs typeface="+mn-cs"/>
        </a:defRPr>
      </a:lvl1pPr>
      <a:lvl2pPr marL="685800" indent="-228600" algn="l" defTabSz="914400" rtl="0" eaLnBrk="1" latinLnBrk="0" hangingPunct="1">
        <a:lnSpc>
          <a:spcPct val="100000"/>
        </a:lnSpc>
        <a:spcBef>
          <a:spcPts val="500"/>
        </a:spcBef>
        <a:buFont typeface="Arial" panose="020B0604020202020204" pitchFamily="34" charset="0"/>
        <a:buChar char="•"/>
        <a:defRPr sz="1800" kern="1200">
          <a:solidFill>
            <a:schemeClr val="tx1"/>
          </a:solidFill>
          <a:latin typeface="Tahoma" panose="020B0604030504040204" pitchFamily="34" charset="0"/>
          <a:ea typeface="+mn-ea"/>
          <a:cs typeface="+mn-cs"/>
        </a:defRPr>
      </a:lvl2pPr>
      <a:lvl3pPr marL="1143000" indent="-228600" algn="l" defTabSz="914400" rtl="0" eaLnBrk="1" latinLnBrk="0" hangingPunct="1">
        <a:lnSpc>
          <a:spcPct val="100000"/>
        </a:lnSpc>
        <a:spcBef>
          <a:spcPts val="500"/>
        </a:spcBef>
        <a:buFont typeface="Arial" panose="020B0604020202020204" pitchFamily="34" charset="0"/>
        <a:buChar char="•"/>
        <a:defRPr sz="1600" kern="1200">
          <a:solidFill>
            <a:schemeClr val="tx1"/>
          </a:solidFill>
          <a:latin typeface="Tahoma" panose="020B0604030504040204" pitchFamily="34" charset="0"/>
          <a:ea typeface="+mn-ea"/>
          <a:cs typeface="+mn-cs"/>
        </a:defRPr>
      </a:lvl3pPr>
      <a:lvl4pPr marL="1600200" indent="-228600" algn="l" defTabSz="914400" rtl="0" eaLnBrk="1" latinLnBrk="0" hangingPunct="1">
        <a:lnSpc>
          <a:spcPct val="100000"/>
        </a:lnSpc>
        <a:spcBef>
          <a:spcPts val="500"/>
        </a:spcBef>
        <a:buFont typeface="Arial" panose="020B0604020202020204" pitchFamily="34" charset="0"/>
        <a:buChar char="•"/>
        <a:defRPr sz="1400" kern="1200">
          <a:solidFill>
            <a:schemeClr val="tx1"/>
          </a:solidFill>
          <a:latin typeface="Tahoma" panose="020B0604030504040204" pitchFamily="34" charset="0"/>
          <a:ea typeface="+mn-ea"/>
          <a:cs typeface="+mn-cs"/>
        </a:defRPr>
      </a:lvl4pPr>
      <a:lvl5pPr marL="2057400" indent="-228600" algn="l" defTabSz="914400" rtl="0" eaLnBrk="1" latinLnBrk="0" hangingPunct="1">
        <a:lnSpc>
          <a:spcPct val="100000"/>
        </a:lnSpc>
        <a:spcBef>
          <a:spcPts val="500"/>
        </a:spcBef>
        <a:buFont typeface="Arial" panose="020B0604020202020204" pitchFamily="34" charset="0"/>
        <a:buChar char="•"/>
        <a:defRPr sz="1400" kern="1200">
          <a:solidFill>
            <a:schemeClr val="tx1"/>
          </a:solidFill>
          <a:latin typeface="Tahoma" panose="020B0604030504040204" pitchFamily="34" charset="0"/>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3"/>
          <a:stretch>
            <a:fillRect/>
          </a:stretch>
        </p:blipFill>
        <p:spPr>
          <a:xfrm>
            <a:off x="0" y="0"/>
            <a:ext cx="9144000" cy="6857999"/>
          </a:xfrm>
          <a:prstGeom prst="rect">
            <a:avLst/>
          </a:prstGeom>
        </p:spPr>
      </p:pic>
      <p:sp>
        <p:nvSpPr>
          <p:cNvPr id="2" name="Title 1"/>
          <p:cNvSpPr>
            <a:spLocks noGrp="1"/>
          </p:cNvSpPr>
          <p:nvPr>
            <p:ph type="ctrTitle"/>
          </p:nvPr>
        </p:nvSpPr>
        <p:spPr>
          <a:xfrm>
            <a:off x="348878" y="103662"/>
            <a:ext cx="7772400" cy="2508909"/>
          </a:xfrm>
        </p:spPr>
        <p:txBody>
          <a:bodyPr>
            <a:normAutofit fontScale="90000"/>
          </a:bodyPr>
          <a:lstStyle/>
          <a:p>
            <a:pPr algn="l"/>
            <a:r>
              <a:rPr lang="en-US" dirty="0"/>
              <a:t>Keynesian and Neoclassical Economics</a:t>
            </a:r>
            <a:endParaRPr lang="en-US" dirty="0"/>
          </a:p>
        </p:txBody>
      </p:sp>
      <p:sp>
        <p:nvSpPr>
          <p:cNvPr id="4" name="Subtitle 3"/>
          <p:cNvSpPr>
            <a:spLocks noGrp="1"/>
          </p:cNvSpPr>
          <p:nvPr>
            <p:ph type="subTitle" idx="1"/>
          </p:nvPr>
        </p:nvSpPr>
        <p:spPr>
          <a:xfrm>
            <a:off x="348878" y="2759529"/>
            <a:ext cx="6858000" cy="1453242"/>
          </a:xfrm>
        </p:spPr>
        <p:txBody>
          <a:bodyPr/>
          <a:lstStyle/>
          <a:p>
            <a:pPr algn="l"/>
            <a:r>
              <a:rPr lang="en-US" dirty="0"/>
              <a:t>Macroeconomics</a:t>
            </a:r>
          </a:p>
        </p:txBody>
      </p:sp>
    </p:spTree>
    <p:extLst>
      <p:ext uri="{BB962C8B-B14F-4D97-AF65-F5344CB8AC3E}">
        <p14:creationId xmlns:p14="http://schemas.microsoft.com/office/powerpoint/2010/main" val="14575316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Keynes’ Law and the Macroeconomics of Demand</a:t>
            </a:r>
          </a:p>
        </p:txBody>
      </p:sp>
      <p:sp>
        <p:nvSpPr>
          <p:cNvPr id="3" name="Content Placeholder 2"/>
          <p:cNvSpPr>
            <a:spLocks noGrp="1"/>
          </p:cNvSpPr>
          <p:nvPr>
            <p:ph idx="1"/>
          </p:nvPr>
        </p:nvSpPr>
        <p:spPr/>
        <p:txBody>
          <a:bodyPr/>
          <a:lstStyle/>
          <a:p>
            <a:r>
              <a:rPr lang="en-US" dirty="0"/>
              <a:t>Demand creates its own supply</a:t>
            </a:r>
          </a:p>
          <a:p>
            <a:r>
              <a:rPr lang="en-US" dirty="0"/>
              <a:t>The level of GDP in the economy is not primarily determined by the potential of what the economy could supply, but rather by the amount of total demand</a:t>
            </a:r>
          </a:p>
          <a:p>
            <a:r>
              <a:rPr lang="en-US" dirty="0"/>
              <a:t>Explains the short-run well</a:t>
            </a:r>
          </a:p>
          <a:p>
            <a:r>
              <a:rPr lang="en-US" dirty="0"/>
              <a:t>Limitations: Economies do face genuine limits to how much they can produce, with the quantity of labor, physical capital and technology</a:t>
            </a:r>
          </a:p>
        </p:txBody>
      </p:sp>
    </p:spTree>
    <p:extLst>
      <p:ext uri="{BB962C8B-B14F-4D97-AF65-F5344CB8AC3E}">
        <p14:creationId xmlns:p14="http://schemas.microsoft.com/office/powerpoint/2010/main" val="266170504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Keynesian AS–AD Model. </a:t>
            </a:r>
          </a:p>
        </p:txBody>
      </p:sp>
      <p:sp>
        <p:nvSpPr>
          <p:cNvPr id="3" name="Content Placeholder 2"/>
          <p:cNvSpPr>
            <a:spLocks noGrp="1"/>
          </p:cNvSpPr>
          <p:nvPr>
            <p:ph idx="1"/>
          </p:nvPr>
        </p:nvSpPr>
        <p:spPr>
          <a:xfrm>
            <a:off x="628650" y="4523013"/>
            <a:ext cx="7886700" cy="2090057"/>
          </a:xfrm>
        </p:spPr>
        <p:txBody>
          <a:bodyPr/>
          <a:lstStyle/>
          <a:p>
            <a:pPr marL="0" indent="0">
              <a:buNone/>
            </a:pPr>
            <a:r>
              <a:rPr lang="en-US" dirty="0"/>
              <a:t>The Keynesian View of the AS–AD Model uses an AS curve, which is horizontal at levels of output below potential and vertical at potential output. Thus, when beginning from potential output, any decrease in AD affects only output, but not prices; any increase in AD affects only prices, not output.</a:t>
            </a:r>
            <a:endParaRPr lang="en-US" dirty="0"/>
          </a:p>
        </p:txBody>
      </p:sp>
      <p:pic>
        <p:nvPicPr>
          <p:cNvPr id="1026" name="Picture 2" descr="Keynesian view of the AS-AD model shows that with a horizontal AS, a decrease in demand leads to a decrease in output, but no decrease in price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201601" y="1511077"/>
            <a:ext cx="4740797" cy="283232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40251468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Keynes identified three factors that affect consumption:</a:t>
            </a:r>
          </a:p>
        </p:txBody>
      </p:sp>
      <p:sp>
        <p:nvSpPr>
          <p:cNvPr id="3" name="Content Placeholder 2"/>
          <p:cNvSpPr>
            <a:spLocks noGrp="1"/>
          </p:cNvSpPr>
          <p:nvPr>
            <p:ph idx="1"/>
          </p:nvPr>
        </p:nvSpPr>
        <p:spPr/>
        <p:txBody>
          <a:bodyPr>
            <a:normAutofit/>
          </a:bodyPr>
          <a:lstStyle/>
          <a:p>
            <a:pPr fontAlgn="base"/>
            <a:r>
              <a:rPr lang="en-US" dirty="0"/>
              <a:t>Disposable income: For most people, the single most powerful determinant of how much they consume is how much income they have in their take-home pay, also known as </a:t>
            </a:r>
            <a:r>
              <a:rPr lang="en-US" i="1" dirty="0"/>
              <a:t>disposable income</a:t>
            </a:r>
            <a:r>
              <a:rPr lang="en-US" dirty="0"/>
              <a:t>, which is income after taxes</a:t>
            </a:r>
          </a:p>
          <a:p>
            <a:pPr fontAlgn="base"/>
            <a:r>
              <a:rPr lang="en-US" dirty="0"/>
              <a:t>Expected future income: Consumer expectations about future income also are important in determining consumption. If consumers feel optimistic about the future, they are more likely to spend </a:t>
            </a:r>
          </a:p>
          <a:p>
            <a:pPr fontAlgn="base"/>
            <a:r>
              <a:rPr lang="en-US" dirty="0"/>
              <a:t>Wealth or credit: When households experience a rise in wealth, they may be willing to consume a higher share of their income and to save less. How do people spend beyond their income? borrowing or credit</a:t>
            </a:r>
            <a:endParaRPr lang="en-US" dirty="0"/>
          </a:p>
        </p:txBody>
      </p:sp>
    </p:spTree>
    <p:extLst>
      <p:ext uri="{BB962C8B-B14F-4D97-AF65-F5344CB8AC3E}">
        <p14:creationId xmlns:p14="http://schemas.microsoft.com/office/powerpoint/2010/main" val="337699467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Two factors that shape investment:</a:t>
            </a:r>
          </a:p>
        </p:txBody>
      </p:sp>
      <p:sp>
        <p:nvSpPr>
          <p:cNvPr id="3" name="Content Placeholder 2"/>
          <p:cNvSpPr>
            <a:spLocks noGrp="1"/>
          </p:cNvSpPr>
          <p:nvPr>
            <p:ph idx="1"/>
          </p:nvPr>
        </p:nvSpPr>
        <p:spPr/>
        <p:txBody>
          <a:bodyPr>
            <a:normAutofit/>
          </a:bodyPr>
          <a:lstStyle/>
          <a:p>
            <a:pPr fontAlgn="base"/>
            <a:r>
              <a:rPr lang="en-US" dirty="0"/>
              <a:t>Expectations of future profits: When an economy is expected to grow, businesses perceive a growing market for their products. Their higher degree of business confidence will encourage new investment</a:t>
            </a:r>
          </a:p>
          <a:p>
            <a:pPr fontAlgn="base"/>
            <a:r>
              <a:rPr lang="en-US" dirty="0"/>
              <a:t>Interest rates: Lower interest rates stimulate investment spending and higher interest rates reduce it</a:t>
            </a:r>
          </a:p>
          <a:p>
            <a:endParaRPr lang="en-US" dirty="0"/>
          </a:p>
        </p:txBody>
      </p:sp>
    </p:spTree>
    <p:extLst>
      <p:ext uri="{BB962C8B-B14F-4D97-AF65-F5344CB8AC3E}">
        <p14:creationId xmlns:p14="http://schemas.microsoft.com/office/powerpoint/2010/main" val="398569983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Aggregate Demand in Keynesian Analysis</a:t>
            </a:r>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3398852592"/>
              </p:ext>
            </p:extLst>
          </p:nvPr>
        </p:nvGraphicFramePr>
        <p:xfrm>
          <a:off x="628650" y="1690691"/>
          <a:ext cx="7886700" cy="5068096"/>
        </p:xfrm>
        <a:graphic>
          <a:graphicData uri="http://schemas.openxmlformats.org/drawingml/2006/table">
            <a:tbl>
              <a:tblPr/>
              <a:tblGrid>
                <a:gridCol w="3943350">
                  <a:extLst>
                    <a:ext uri="{9D8B030D-6E8A-4147-A177-3AD203B41FA5}">
                      <a16:colId xmlns:a16="http://schemas.microsoft.com/office/drawing/2014/main" val="2109833026"/>
                    </a:ext>
                  </a:extLst>
                </a:gridCol>
                <a:gridCol w="3943350">
                  <a:extLst>
                    <a:ext uri="{9D8B030D-6E8A-4147-A177-3AD203B41FA5}">
                      <a16:colId xmlns:a16="http://schemas.microsoft.com/office/drawing/2014/main" val="2949291"/>
                    </a:ext>
                  </a:extLst>
                </a:gridCol>
              </a:tblGrid>
              <a:tr h="546510">
                <a:tc>
                  <a:txBody>
                    <a:bodyPr/>
                    <a:lstStyle/>
                    <a:p>
                      <a:pPr algn="l" fontAlgn="ctr"/>
                      <a:r>
                        <a:rPr lang="en-US" sz="1600" b="1" dirty="0">
                          <a:solidFill>
                            <a:srgbClr val="000000"/>
                          </a:solidFill>
                          <a:effectLst/>
                          <a:latin typeface="+mj-lt"/>
                        </a:rPr>
                        <a:t>Reasons for a Decrease in Aggregate Demand</a:t>
                      </a:r>
                    </a:p>
                  </a:txBody>
                  <a:tcPr marL="158230" marR="158230" marT="59336" marB="59336" anchor="ctr">
                    <a:lnL>
                      <a:noFill/>
                    </a:lnL>
                    <a:lnR>
                      <a:noFill/>
                    </a:lnR>
                    <a:lnT>
                      <a:noFill/>
                    </a:lnT>
                    <a:lnB w="9525" cap="flat" cmpd="sng" algn="ctr">
                      <a:solidFill>
                        <a:srgbClr val="E7E7E7"/>
                      </a:solidFill>
                      <a:prstDash val="solid"/>
                      <a:round/>
                      <a:headEnd type="none" w="med" len="med"/>
                      <a:tailEnd type="none" w="med" len="med"/>
                    </a:lnB>
                    <a:solidFill>
                      <a:srgbClr val="F9F9F9"/>
                    </a:solidFill>
                  </a:tcPr>
                </a:tc>
                <a:tc>
                  <a:txBody>
                    <a:bodyPr/>
                    <a:lstStyle/>
                    <a:p>
                      <a:pPr algn="l" fontAlgn="ctr"/>
                      <a:r>
                        <a:rPr lang="en-US" sz="1600" b="1">
                          <a:solidFill>
                            <a:srgbClr val="000000"/>
                          </a:solidFill>
                          <a:effectLst/>
                          <a:latin typeface="+mj-lt"/>
                        </a:rPr>
                        <a:t>Reasons for an Increase in Aggregate Demand</a:t>
                      </a:r>
                    </a:p>
                  </a:txBody>
                  <a:tcPr marL="158230" marR="158230" marT="59336" marB="59336" anchor="ctr">
                    <a:lnL>
                      <a:noFill/>
                    </a:lnL>
                    <a:lnR>
                      <a:noFill/>
                    </a:lnR>
                    <a:lnT>
                      <a:noFill/>
                    </a:lnT>
                    <a:lnB w="9525" cap="flat" cmpd="sng" algn="ctr">
                      <a:solidFill>
                        <a:srgbClr val="E7E7E7"/>
                      </a:solidFill>
                      <a:prstDash val="solid"/>
                      <a:round/>
                      <a:headEnd type="none" w="med" len="med"/>
                      <a:tailEnd type="none" w="med" len="med"/>
                    </a:lnB>
                    <a:solidFill>
                      <a:srgbClr val="F9F9F9"/>
                    </a:solidFill>
                  </a:tcPr>
                </a:tc>
                <a:extLst>
                  <a:ext uri="{0D108BD9-81ED-4DB2-BD59-A6C34878D82A}">
                    <a16:rowId xmlns:a16="http://schemas.microsoft.com/office/drawing/2014/main" val="3892856379"/>
                  </a:ext>
                </a:extLst>
              </a:tr>
              <a:tr h="1544107">
                <a:tc>
                  <a:txBody>
                    <a:bodyPr/>
                    <a:lstStyle/>
                    <a:p>
                      <a:pPr algn="l" fontAlgn="base"/>
                      <a:r>
                        <a:rPr lang="en-US" sz="1600" b="1" i="1">
                          <a:solidFill>
                            <a:srgbClr val="222222"/>
                          </a:solidFill>
                          <a:effectLst/>
                          <a:latin typeface="+mj-lt"/>
                        </a:rPr>
                        <a:t>Consumption</a:t>
                      </a:r>
                      <a:endParaRPr lang="en-US" sz="1600" b="0">
                        <a:solidFill>
                          <a:srgbClr val="222222"/>
                        </a:solidFill>
                        <a:effectLst/>
                        <a:latin typeface="+mj-lt"/>
                      </a:endParaRPr>
                    </a:p>
                    <a:p>
                      <a:pPr algn="l" fontAlgn="base">
                        <a:buFont typeface="Arial" panose="020B0604020202020204" pitchFamily="34" charset="0"/>
                        <a:buChar char="•"/>
                      </a:pPr>
                      <a:r>
                        <a:rPr lang="en-US" sz="1600">
                          <a:solidFill>
                            <a:srgbClr val="222222"/>
                          </a:solidFill>
                          <a:effectLst/>
                          <a:latin typeface="+mj-lt"/>
                        </a:rPr>
                        <a:t>Rise in taxes</a:t>
                      </a:r>
                    </a:p>
                    <a:p>
                      <a:pPr algn="l" fontAlgn="base">
                        <a:buFont typeface="Arial" panose="020B0604020202020204" pitchFamily="34" charset="0"/>
                        <a:buChar char="•"/>
                      </a:pPr>
                      <a:r>
                        <a:rPr lang="en-US" sz="1600">
                          <a:solidFill>
                            <a:srgbClr val="222222"/>
                          </a:solidFill>
                          <a:effectLst/>
                          <a:latin typeface="+mj-lt"/>
                        </a:rPr>
                        <a:t>Fall in income</a:t>
                      </a:r>
                    </a:p>
                    <a:p>
                      <a:pPr algn="l" fontAlgn="base">
                        <a:buFont typeface="Arial" panose="020B0604020202020204" pitchFamily="34" charset="0"/>
                        <a:buChar char="•"/>
                      </a:pPr>
                      <a:r>
                        <a:rPr lang="en-US" sz="1600">
                          <a:solidFill>
                            <a:srgbClr val="222222"/>
                          </a:solidFill>
                          <a:effectLst/>
                          <a:latin typeface="+mj-lt"/>
                        </a:rPr>
                        <a:t>Rise in interest</a:t>
                      </a:r>
                    </a:p>
                    <a:p>
                      <a:pPr algn="l" fontAlgn="base">
                        <a:buFont typeface="Arial" panose="020B0604020202020204" pitchFamily="34" charset="0"/>
                        <a:buChar char="•"/>
                      </a:pPr>
                      <a:r>
                        <a:rPr lang="en-US" sz="1600">
                          <a:solidFill>
                            <a:srgbClr val="222222"/>
                          </a:solidFill>
                          <a:effectLst/>
                          <a:latin typeface="+mj-lt"/>
                        </a:rPr>
                        <a:t>Desire to save more</a:t>
                      </a:r>
                    </a:p>
                    <a:p>
                      <a:pPr algn="l" fontAlgn="base">
                        <a:buFont typeface="Arial" panose="020B0604020202020204" pitchFamily="34" charset="0"/>
                        <a:buChar char="•"/>
                      </a:pPr>
                      <a:r>
                        <a:rPr lang="en-US" sz="1600">
                          <a:solidFill>
                            <a:srgbClr val="222222"/>
                          </a:solidFill>
                          <a:effectLst/>
                          <a:latin typeface="+mj-lt"/>
                        </a:rPr>
                        <a:t>Decrease in wealth</a:t>
                      </a:r>
                    </a:p>
                    <a:p>
                      <a:pPr algn="l" fontAlgn="base">
                        <a:buFont typeface="Arial" panose="020B0604020202020204" pitchFamily="34" charset="0"/>
                        <a:buChar char="•"/>
                      </a:pPr>
                      <a:r>
                        <a:rPr lang="en-US" sz="1600">
                          <a:solidFill>
                            <a:srgbClr val="222222"/>
                          </a:solidFill>
                          <a:effectLst/>
                          <a:latin typeface="+mj-lt"/>
                        </a:rPr>
                        <a:t>Fall in future expected income</a:t>
                      </a:r>
                    </a:p>
                  </a:txBody>
                  <a:tcPr marL="158230" marR="158230" marT="39558" marB="39558" anchor="ctr">
                    <a:lnL>
                      <a:noFill/>
                    </a:lnL>
                    <a:lnR>
                      <a:noFill/>
                    </a:lnR>
                    <a:lnT w="9525" cap="flat" cmpd="sng" algn="ctr">
                      <a:solidFill>
                        <a:srgbClr val="E7E7E7"/>
                      </a:solidFill>
                      <a:prstDash val="solid"/>
                      <a:round/>
                      <a:headEnd type="none" w="med" len="med"/>
                      <a:tailEnd type="none" w="med" len="med"/>
                    </a:lnT>
                    <a:lnB w="9525" cap="flat" cmpd="sng" algn="ctr">
                      <a:solidFill>
                        <a:srgbClr val="E7E7E7"/>
                      </a:solidFill>
                      <a:prstDash val="solid"/>
                      <a:round/>
                      <a:headEnd type="none" w="med" len="med"/>
                      <a:tailEnd type="none" w="med" len="med"/>
                    </a:lnB>
                    <a:solidFill>
                      <a:srgbClr val="FFFFFF"/>
                    </a:solidFill>
                  </a:tcPr>
                </a:tc>
                <a:tc>
                  <a:txBody>
                    <a:bodyPr/>
                    <a:lstStyle/>
                    <a:p>
                      <a:pPr algn="l" fontAlgn="base"/>
                      <a:r>
                        <a:rPr lang="en-US" sz="1600" b="1" i="1">
                          <a:solidFill>
                            <a:srgbClr val="222222"/>
                          </a:solidFill>
                          <a:effectLst/>
                          <a:latin typeface="+mj-lt"/>
                        </a:rPr>
                        <a:t>Consumption</a:t>
                      </a:r>
                      <a:endParaRPr lang="en-US" sz="1600" b="0">
                        <a:solidFill>
                          <a:srgbClr val="222222"/>
                        </a:solidFill>
                        <a:effectLst/>
                        <a:latin typeface="+mj-lt"/>
                      </a:endParaRPr>
                    </a:p>
                    <a:p>
                      <a:pPr algn="l" fontAlgn="base">
                        <a:buFont typeface="Arial" panose="020B0604020202020204" pitchFamily="34" charset="0"/>
                        <a:buChar char="•"/>
                      </a:pPr>
                      <a:r>
                        <a:rPr lang="en-US" sz="1600">
                          <a:solidFill>
                            <a:srgbClr val="222222"/>
                          </a:solidFill>
                          <a:effectLst/>
                          <a:latin typeface="+mj-lt"/>
                        </a:rPr>
                        <a:t>Decrease in taxes</a:t>
                      </a:r>
                    </a:p>
                    <a:p>
                      <a:pPr algn="l" fontAlgn="base">
                        <a:buFont typeface="Arial" panose="020B0604020202020204" pitchFamily="34" charset="0"/>
                        <a:buChar char="•"/>
                      </a:pPr>
                      <a:r>
                        <a:rPr lang="en-US" sz="1600">
                          <a:solidFill>
                            <a:srgbClr val="222222"/>
                          </a:solidFill>
                          <a:effectLst/>
                          <a:latin typeface="+mj-lt"/>
                        </a:rPr>
                        <a:t>Increase in income</a:t>
                      </a:r>
                    </a:p>
                    <a:p>
                      <a:pPr algn="l" fontAlgn="base">
                        <a:buFont typeface="Arial" panose="020B0604020202020204" pitchFamily="34" charset="0"/>
                        <a:buChar char="•"/>
                      </a:pPr>
                      <a:r>
                        <a:rPr lang="en-US" sz="1600">
                          <a:solidFill>
                            <a:srgbClr val="222222"/>
                          </a:solidFill>
                          <a:effectLst/>
                          <a:latin typeface="+mj-lt"/>
                        </a:rPr>
                        <a:t>Fall in interest rates</a:t>
                      </a:r>
                    </a:p>
                    <a:p>
                      <a:pPr algn="l" fontAlgn="base">
                        <a:buFont typeface="Arial" panose="020B0604020202020204" pitchFamily="34" charset="0"/>
                        <a:buChar char="•"/>
                      </a:pPr>
                      <a:r>
                        <a:rPr lang="en-US" sz="1600">
                          <a:solidFill>
                            <a:srgbClr val="222222"/>
                          </a:solidFill>
                          <a:effectLst/>
                          <a:latin typeface="+mj-lt"/>
                        </a:rPr>
                        <a:t>Desire to save less</a:t>
                      </a:r>
                    </a:p>
                    <a:p>
                      <a:pPr algn="l" fontAlgn="base">
                        <a:buFont typeface="Arial" panose="020B0604020202020204" pitchFamily="34" charset="0"/>
                        <a:buChar char="•"/>
                      </a:pPr>
                      <a:r>
                        <a:rPr lang="en-US" sz="1600">
                          <a:solidFill>
                            <a:srgbClr val="222222"/>
                          </a:solidFill>
                          <a:effectLst/>
                          <a:latin typeface="+mj-lt"/>
                        </a:rPr>
                        <a:t>Rise in wealth</a:t>
                      </a:r>
                    </a:p>
                    <a:p>
                      <a:pPr algn="l" fontAlgn="base">
                        <a:buFont typeface="Arial" panose="020B0604020202020204" pitchFamily="34" charset="0"/>
                        <a:buChar char="•"/>
                      </a:pPr>
                      <a:r>
                        <a:rPr lang="en-US" sz="1600">
                          <a:solidFill>
                            <a:srgbClr val="222222"/>
                          </a:solidFill>
                          <a:effectLst/>
                          <a:latin typeface="+mj-lt"/>
                        </a:rPr>
                        <a:t>Rise in future expected income</a:t>
                      </a:r>
                    </a:p>
                  </a:txBody>
                  <a:tcPr marL="158230" marR="158230" marT="39558" marB="39558" anchor="ctr">
                    <a:lnL>
                      <a:noFill/>
                    </a:lnL>
                    <a:lnR>
                      <a:noFill/>
                    </a:lnR>
                    <a:lnT w="9525" cap="flat" cmpd="sng" algn="ctr">
                      <a:solidFill>
                        <a:srgbClr val="E7E7E7"/>
                      </a:solidFill>
                      <a:prstDash val="solid"/>
                      <a:round/>
                      <a:headEnd type="none" w="med" len="med"/>
                      <a:tailEnd type="none" w="med" len="med"/>
                    </a:lnT>
                    <a:lnB w="9525" cap="flat" cmpd="sng" algn="ctr">
                      <a:solidFill>
                        <a:srgbClr val="E7E7E7"/>
                      </a:solidFill>
                      <a:prstDash val="solid"/>
                      <a:round/>
                      <a:headEnd type="none" w="med" len="med"/>
                      <a:tailEnd type="none" w="med" len="med"/>
                    </a:lnB>
                    <a:solidFill>
                      <a:srgbClr val="FFFFFF"/>
                    </a:solidFill>
                  </a:tcPr>
                </a:tc>
                <a:extLst>
                  <a:ext uri="{0D108BD9-81ED-4DB2-BD59-A6C34878D82A}">
                    <a16:rowId xmlns:a16="http://schemas.microsoft.com/office/drawing/2014/main" val="2184343173"/>
                  </a:ext>
                </a:extLst>
              </a:tr>
              <a:tr h="919524">
                <a:tc>
                  <a:txBody>
                    <a:bodyPr/>
                    <a:lstStyle/>
                    <a:p>
                      <a:pPr algn="l" fontAlgn="base"/>
                      <a:r>
                        <a:rPr lang="en-US" sz="1600" b="1" i="1">
                          <a:solidFill>
                            <a:srgbClr val="222222"/>
                          </a:solidFill>
                          <a:effectLst/>
                          <a:latin typeface="+mj-lt"/>
                        </a:rPr>
                        <a:t>Investment</a:t>
                      </a:r>
                      <a:endParaRPr lang="en-US" sz="1600" b="0">
                        <a:solidFill>
                          <a:srgbClr val="222222"/>
                        </a:solidFill>
                        <a:effectLst/>
                        <a:latin typeface="+mj-lt"/>
                      </a:endParaRPr>
                    </a:p>
                    <a:p>
                      <a:pPr algn="l" fontAlgn="base">
                        <a:buFont typeface="Arial" panose="020B0604020202020204" pitchFamily="34" charset="0"/>
                        <a:buChar char="•"/>
                      </a:pPr>
                      <a:r>
                        <a:rPr lang="en-US" sz="1600">
                          <a:solidFill>
                            <a:srgbClr val="222222"/>
                          </a:solidFill>
                          <a:effectLst/>
                          <a:latin typeface="+mj-lt"/>
                        </a:rPr>
                        <a:t>Fall in expected rate of return</a:t>
                      </a:r>
                    </a:p>
                    <a:p>
                      <a:pPr algn="l" fontAlgn="base">
                        <a:buFont typeface="Arial" panose="020B0604020202020204" pitchFamily="34" charset="0"/>
                        <a:buChar char="•"/>
                      </a:pPr>
                      <a:r>
                        <a:rPr lang="en-US" sz="1600">
                          <a:solidFill>
                            <a:srgbClr val="222222"/>
                          </a:solidFill>
                          <a:effectLst/>
                          <a:latin typeface="+mj-lt"/>
                        </a:rPr>
                        <a:t>Rise in interest rates</a:t>
                      </a:r>
                    </a:p>
                    <a:p>
                      <a:pPr algn="l" fontAlgn="base">
                        <a:buFont typeface="Arial" panose="020B0604020202020204" pitchFamily="34" charset="0"/>
                        <a:buChar char="•"/>
                      </a:pPr>
                      <a:r>
                        <a:rPr lang="en-US" sz="1600">
                          <a:solidFill>
                            <a:srgbClr val="222222"/>
                          </a:solidFill>
                          <a:effectLst/>
                          <a:latin typeface="+mj-lt"/>
                        </a:rPr>
                        <a:t>Drop in business confidence</a:t>
                      </a:r>
                    </a:p>
                  </a:txBody>
                  <a:tcPr marL="158230" marR="158230" marT="39558" marB="39558" anchor="ctr">
                    <a:lnL>
                      <a:noFill/>
                    </a:lnL>
                    <a:lnR>
                      <a:noFill/>
                    </a:lnR>
                    <a:lnT w="9525" cap="flat" cmpd="sng" algn="ctr">
                      <a:solidFill>
                        <a:srgbClr val="E7E7E7"/>
                      </a:solidFill>
                      <a:prstDash val="solid"/>
                      <a:round/>
                      <a:headEnd type="none" w="med" len="med"/>
                      <a:tailEnd type="none" w="med" len="med"/>
                    </a:lnT>
                    <a:lnB w="9525" cap="flat" cmpd="sng" algn="ctr">
                      <a:solidFill>
                        <a:srgbClr val="E7E7E7"/>
                      </a:solidFill>
                      <a:prstDash val="solid"/>
                      <a:round/>
                      <a:headEnd type="none" w="med" len="med"/>
                      <a:tailEnd type="none" w="med" len="med"/>
                    </a:lnB>
                    <a:solidFill>
                      <a:srgbClr val="F9F9F9"/>
                    </a:solidFill>
                  </a:tcPr>
                </a:tc>
                <a:tc>
                  <a:txBody>
                    <a:bodyPr/>
                    <a:lstStyle/>
                    <a:p>
                      <a:pPr algn="l" fontAlgn="base"/>
                      <a:r>
                        <a:rPr lang="en-US" sz="1600" b="1" i="1">
                          <a:solidFill>
                            <a:srgbClr val="222222"/>
                          </a:solidFill>
                          <a:effectLst/>
                          <a:latin typeface="+mj-lt"/>
                        </a:rPr>
                        <a:t>Investment</a:t>
                      </a:r>
                      <a:endParaRPr lang="en-US" sz="1600" b="0">
                        <a:solidFill>
                          <a:srgbClr val="222222"/>
                        </a:solidFill>
                        <a:effectLst/>
                        <a:latin typeface="+mj-lt"/>
                      </a:endParaRPr>
                    </a:p>
                    <a:p>
                      <a:pPr algn="l" fontAlgn="base">
                        <a:buFont typeface="Arial" panose="020B0604020202020204" pitchFamily="34" charset="0"/>
                        <a:buChar char="•"/>
                      </a:pPr>
                      <a:r>
                        <a:rPr lang="en-US" sz="1600">
                          <a:solidFill>
                            <a:srgbClr val="222222"/>
                          </a:solidFill>
                          <a:effectLst/>
                          <a:latin typeface="+mj-lt"/>
                        </a:rPr>
                        <a:t>Rise in expected rate of return</a:t>
                      </a:r>
                    </a:p>
                    <a:p>
                      <a:pPr algn="l" fontAlgn="base">
                        <a:buFont typeface="Arial" panose="020B0604020202020204" pitchFamily="34" charset="0"/>
                        <a:buChar char="•"/>
                      </a:pPr>
                      <a:r>
                        <a:rPr lang="en-US" sz="1600">
                          <a:solidFill>
                            <a:srgbClr val="222222"/>
                          </a:solidFill>
                          <a:effectLst/>
                          <a:latin typeface="+mj-lt"/>
                        </a:rPr>
                        <a:t>Drop in interest rates</a:t>
                      </a:r>
                    </a:p>
                    <a:p>
                      <a:pPr algn="l" fontAlgn="base">
                        <a:buFont typeface="Arial" panose="020B0604020202020204" pitchFamily="34" charset="0"/>
                        <a:buChar char="•"/>
                      </a:pPr>
                      <a:r>
                        <a:rPr lang="en-US" sz="1600">
                          <a:solidFill>
                            <a:srgbClr val="222222"/>
                          </a:solidFill>
                          <a:effectLst/>
                          <a:latin typeface="+mj-lt"/>
                        </a:rPr>
                        <a:t>Rise in business confidence</a:t>
                      </a:r>
                    </a:p>
                  </a:txBody>
                  <a:tcPr marL="158230" marR="158230" marT="39558" marB="39558" anchor="ctr">
                    <a:lnL>
                      <a:noFill/>
                    </a:lnL>
                    <a:lnR>
                      <a:noFill/>
                    </a:lnR>
                    <a:lnT w="9525" cap="flat" cmpd="sng" algn="ctr">
                      <a:solidFill>
                        <a:srgbClr val="E7E7E7"/>
                      </a:solidFill>
                      <a:prstDash val="solid"/>
                      <a:round/>
                      <a:headEnd type="none" w="med" len="med"/>
                      <a:tailEnd type="none" w="med" len="med"/>
                    </a:lnT>
                    <a:lnB w="9525" cap="flat" cmpd="sng" algn="ctr">
                      <a:solidFill>
                        <a:srgbClr val="E7E7E7"/>
                      </a:solidFill>
                      <a:prstDash val="solid"/>
                      <a:round/>
                      <a:headEnd type="none" w="med" len="med"/>
                      <a:tailEnd type="none" w="med" len="med"/>
                    </a:lnB>
                    <a:solidFill>
                      <a:srgbClr val="F9F9F9"/>
                    </a:solidFill>
                  </a:tcPr>
                </a:tc>
                <a:extLst>
                  <a:ext uri="{0D108BD9-81ED-4DB2-BD59-A6C34878D82A}">
                    <a16:rowId xmlns:a16="http://schemas.microsoft.com/office/drawing/2014/main" val="3571142531"/>
                  </a:ext>
                </a:extLst>
              </a:tr>
              <a:tr h="711331">
                <a:tc>
                  <a:txBody>
                    <a:bodyPr/>
                    <a:lstStyle/>
                    <a:p>
                      <a:pPr algn="l" fontAlgn="base"/>
                      <a:r>
                        <a:rPr lang="en-US" sz="1600" b="1" i="1">
                          <a:solidFill>
                            <a:srgbClr val="222222"/>
                          </a:solidFill>
                          <a:effectLst/>
                          <a:latin typeface="+mj-lt"/>
                        </a:rPr>
                        <a:t>Government</a:t>
                      </a:r>
                      <a:endParaRPr lang="en-US" sz="1600" b="0">
                        <a:solidFill>
                          <a:srgbClr val="222222"/>
                        </a:solidFill>
                        <a:effectLst/>
                        <a:latin typeface="+mj-lt"/>
                      </a:endParaRPr>
                    </a:p>
                    <a:p>
                      <a:pPr algn="l" fontAlgn="base">
                        <a:buFont typeface="Arial" panose="020B0604020202020204" pitchFamily="34" charset="0"/>
                        <a:buChar char="•"/>
                      </a:pPr>
                      <a:r>
                        <a:rPr lang="en-US" sz="1600">
                          <a:solidFill>
                            <a:srgbClr val="222222"/>
                          </a:solidFill>
                          <a:effectLst/>
                          <a:latin typeface="+mj-lt"/>
                        </a:rPr>
                        <a:t>Reduction in government spending</a:t>
                      </a:r>
                    </a:p>
                    <a:p>
                      <a:pPr algn="l" fontAlgn="base">
                        <a:buFont typeface="Arial" panose="020B0604020202020204" pitchFamily="34" charset="0"/>
                        <a:buChar char="•"/>
                      </a:pPr>
                      <a:r>
                        <a:rPr lang="en-US" sz="1600">
                          <a:solidFill>
                            <a:srgbClr val="222222"/>
                          </a:solidFill>
                          <a:effectLst/>
                          <a:latin typeface="+mj-lt"/>
                        </a:rPr>
                        <a:t>Increase in taxes</a:t>
                      </a:r>
                    </a:p>
                  </a:txBody>
                  <a:tcPr marL="158230" marR="158230" marT="39558" marB="39558" anchor="ctr">
                    <a:lnL>
                      <a:noFill/>
                    </a:lnL>
                    <a:lnR>
                      <a:noFill/>
                    </a:lnR>
                    <a:lnT w="9525" cap="flat" cmpd="sng" algn="ctr">
                      <a:solidFill>
                        <a:srgbClr val="E7E7E7"/>
                      </a:solidFill>
                      <a:prstDash val="solid"/>
                      <a:round/>
                      <a:headEnd type="none" w="med" len="med"/>
                      <a:tailEnd type="none" w="med" len="med"/>
                    </a:lnT>
                    <a:lnB w="9525" cap="flat" cmpd="sng" algn="ctr">
                      <a:solidFill>
                        <a:srgbClr val="E7E7E7"/>
                      </a:solidFill>
                      <a:prstDash val="solid"/>
                      <a:round/>
                      <a:headEnd type="none" w="med" len="med"/>
                      <a:tailEnd type="none" w="med" len="med"/>
                    </a:lnB>
                    <a:solidFill>
                      <a:srgbClr val="FFFFFF"/>
                    </a:solidFill>
                  </a:tcPr>
                </a:tc>
                <a:tc>
                  <a:txBody>
                    <a:bodyPr/>
                    <a:lstStyle/>
                    <a:p>
                      <a:pPr algn="l" fontAlgn="base"/>
                      <a:r>
                        <a:rPr lang="en-US" sz="1600" b="1" i="1">
                          <a:solidFill>
                            <a:srgbClr val="222222"/>
                          </a:solidFill>
                          <a:effectLst/>
                          <a:latin typeface="+mj-lt"/>
                        </a:rPr>
                        <a:t>Government</a:t>
                      </a:r>
                      <a:endParaRPr lang="en-US" sz="1600" b="0">
                        <a:solidFill>
                          <a:srgbClr val="222222"/>
                        </a:solidFill>
                        <a:effectLst/>
                        <a:latin typeface="+mj-lt"/>
                      </a:endParaRPr>
                    </a:p>
                    <a:p>
                      <a:pPr algn="l" fontAlgn="base">
                        <a:buFont typeface="Arial" panose="020B0604020202020204" pitchFamily="34" charset="0"/>
                        <a:buChar char="•"/>
                      </a:pPr>
                      <a:r>
                        <a:rPr lang="en-US" sz="1600">
                          <a:solidFill>
                            <a:srgbClr val="222222"/>
                          </a:solidFill>
                          <a:effectLst/>
                          <a:latin typeface="+mj-lt"/>
                        </a:rPr>
                        <a:t>Increase in government spending</a:t>
                      </a:r>
                    </a:p>
                    <a:p>
                      <a:pPr algn="l" fontAlgn="base">
                        <a:buFont typeface="Arial" panose="020B0604020202020204" pitchFamily="34" charset="0"/>
                        <a:buChar char="•"/>
                      </a:pPr>
                      <a:r>
                        <a:rPr lang="en-US" sz="1600">
                          <a:solidFill>
                            <a:srgbClr val="222222"/>
                          </a:solidFill>
                          <a:effectLst/>
                          <a:latin typeface="+mj-lt"/>
                        </a:rPr>
                        <a:t>Decrease in taxes</a:t>
                      </a:r>
                    </a:p>
                  </a:txBody>
                  <a:tcPr marL="158230" marR="158230" marT="39558" marB="39558" anchor="ctr">
                    <a:lnL>
                      <a:noFill/>
                    </a:lnL>
                    <a:lnR>
                      <a:noFill/>
                    </a:lnR>
                    <a:lnT w="9525" cap="flat" cmpd="sng" algn="ctr">
                      <a:solidFill>
                        <a:srgbClr val="E7E7E7"/>
                      </a:solidFill>
                      <a:prstDash val="solid"/>
                      <a:round/>
                      <a:headEnd type="none" w="med" len="med"/>
                      <a:tailEnd type="none" w="med" len="med"/>
                    </a:lnT>
                    <a:lnB w="9525" cap="flat" cmpd="sng" algn="ctr">
                      <a:solidFill>
                        <a:srgbClr val="E7E7E7"/>
                      </a:solidFill>
                      <a:prstDash val="solid"/>
                      <a:round/>
                      <a:headEnd type="none" w="med" len="med"/>
                      <a:tailEnd type="none" w="med" len="med"/>
                    </a:lnB>
                    <a:solidFill>
                      <a:srgbClr val="FFFFFF"/>
                    </a:solidFill>
                  </a:tcPr>
                </a:tc>
                <a:extLst>
                  <a:ext uri="{0D108BD9-81ED-4DB2-BD59-A6C34878D82A}">
                    <a16:rowId xmlns:a16="http://schemas.microsoft.com/office/drawing/2014/main" val="518828926"/>
                  </a:ext>
                </a:extLst>
              </a:tr>
              <a:tr h="711331">
                <a:tc>
                  <a:txBody>
                    <a:bodyPr/>
                    <a:lstStyle/>
                    <a:p>
                      <a:pPr algn="l" fontAlgn="base"/>
                      <a:r>
                        <a:rPr lang="en-US" sz="1600" b="1" i="1">
                          <a:solidFill>
                            <a:srgbClr val="222222"/>
                          </a:solidFill>
                          <a:effectLst/>
                          <a:latin typeface="+mj-lt"/>
                        </a:rPr>
                        <a:t>Net Exports</a:t>
                      </a:r>
                      <a:endParaRPr lang="en-US" sz="1600" b="0">
                        <a:solidFill>
                          <a:srgbClr val="222222"/>
                        </a:solidFill>
                        <a:effectLst/>
                        <a:latin typeface="+mj-lt"/>
                      </a:endParaRPr>
                    </a:p>
                    <a:p>
                      <a:pPr algn="l" fontAlgn="base">
                        <a:buFont typeface="Arial" panose="020B0604020202020204" pitchFamily="34" charset="0"/>
                        <a:buChar char="•"/>
                      </a:pPr>
                      <a:r>
                        <a:rPr lang="en-US" sz="1600">
                          <a:solidFill>
                            <a:srgbClr val="222222"/>
                          </a:solidFill>
                          <a:effectLst/>
                          <a:latin typeface="+mj-lt"/>
                        </a:rPr>
                        <a:t>Decrease in foreign demand</a:t>
                      </a:r>
                    </a:p>
                    <a:p>
                      <a:pPr algn="l" fontAlgn="base">
                        <a:buFont typeface="Arial" panose="020B0604020202020204" pitchFamily="34" charset="0"/>
                        <a:buChar char="•"/>
                      </a:pPr>
                      <a:r>
                        <a:rPr lang="en-US" sz="1600">
                          <a:solidFill>
                            <a:srgbClr val="222222"/>
                          </a:solidFill>
                          <a:effectLst/>
                          <a:latin typeface="+mj-lt"/>
                        </a:rPr>
                        <a:t>Relative price increase of U.S. goods</a:t>
                      </a:r>
                    </a:p>
                  </a:txBody>
                  <a:tcPr marL="158230" marR="158230" marT="39558" marB="39558" anchor="ctr">
                    <a:lnL>
                      <a:noFill/>
                    </a:lnL>
                    <a:lnR>
                      <a:noFill/>
                    </a:lnR>
                    <a:lnT w="9525" cap="flat" cmpd="sng" algn="ctr">
                      <a:solidFill>
                        <a:srgbClr val="E7E7E7"/>
                      </a:solidFill>
                      <a:prstDash val="solid"/>
                      <a:round/>
                      <a:headEnd type="none" w="med" len="med"/>
                      <a:tailEnd type="none" w="med" len="med"/>
                    </a:lnT>
                    <a:lnB>
                      <a:noFill/>
                    </a:lnB>
                    <a:solidFill>
                      <a:srgbClr val="F9F9F9"/>
                    </a:solidFill>
                  </a:tcPr>
                </a:tc>
                <a:tc>
                  <a:txBody>
                    <a:bodyPr/>
                    <a:lstStyle/>
                    <a:p>
                      <a:pPr algn="l" fontAlgn="base"/>
                      <a:r>
                        <a:rPr lang="en-US" sz="1600" b="1" i="1" dirty="0">
                          <a:solidFill>
                            <a:srgbClr val="222222"/>
                          </a:solidFill>
                          <a:effectLst/>
                          <a:latin typeface="+mj-lt"/>
                        </a:rPr>
                        <a:t>Net Exports</a:t>
                      </a:r>
                      <a:endParaRPr lang="en-US" sz="1600" b="0" dirty="0">
                        <a:solidFill>
                          <a:srgbClr val="222222"/>
                        </a:solidFill>
                        <a:effectLst/>
                        <a:latin typeface="+mj-lt"/>
                      </a:endParaRPr>
                    </a:p>
                    <a:p>
                      <a:pPr algn="l" fontAlgn="base">
                        <a:buFont typeface="Arial" panose="020B0604020202020204" pitchFamily="34" charset="0"/>
                        <a:buChar char="•"/>
                      </a:pPr>
                      <a:r>
                        <a:rPr lang="en-US" sz="1600" dirty="0">
                          <a:solidFill>
                            <a:srgbClr val="222222"/>
                          </a:solidFill>
                          <a:effectLst/>
                          <a:latin typeface="+mj-lt"/>
                        </a:rPr>
                        <a:t>Increase in foreign demand</a:t>
                      </a:r>
                    </a:p>
                    <a:p>
                      <a:pPr algn="l" fontAlgn="base">
                        <a:buFont typeface="Arial" panose="020B0604020202020204" pitchFamily="34" charset="0"/>
                        <a:buChar char="•"/>
                      </a:pPr>
                      <a:r>
                        <a:rPr lang="en-US" sz="1600" dirty="0">
                          <a:solidFill>
                            <a:srgbClr val="222222"/>
                          </a:solidFill>
                          <a:effectLst/>
                          <a:latin typeface="+mj-lt"/>
                        </a:rPr>
                        <a:t>Relative price drop of U.S. goods</a:t>
                      </a:r>
                    </a:p>
                  </a:txBody>
                  <a:tcPr marL="158230" marR="158230" marT="39558" marB="39558" anchor="ctr">
                    <a:lnL>
                      <a:noFill/>
                    </a:lnL>
                    <a:lnR>
                      <a:noFill/>
                    </a:lnR>
                    <a:lnT w="9525" cap="flat" cmpd="sng" algn="ctr">
                      <a:solidFill>
                        <a:srgbClr val="E7E7E7"/>
                      </a:solidFill>
                      <a:prstDash val="solid"/>
                      <a:round/>
                      <a:headEnd type="none" w="med" len="med"/>
                      <a:tailEnd type="none" w="med" len="med"/>
                    </a:lnT>
                    <a:lnB>
                      <a:noFill/>
                    </a:lnB>
                    <a:solidFill>
                      <a:srgbClr val="F9F9F9"/>
                    </a:solidFill>
                  </a:tcPr>
                </a:tc>
                <a:extLst>
                  <a:ext uri="{0D108BD9-81ED-4DB2-BD59-A6C34878D82A}">
                    <a16:rowId xmlns:a16="http://schemas.microsoft.com/office/drawing/2014/main" val="2397649177"/>
                  </a:ext>
                </a:extLst>
              </a:tr>
            </a:tbl>
          </a:graphicData>
        </a:graphic>
      </p:graphicFrame>
    </p:spTree>
    <p:extLst>
      <p:ext uri="{BB962C8B-B14F-4D97-AF65-F5344CB8AC3E}">
        <p14:creationId xmlns:p14="http://schemas.microsoft.com/office/powerpoint/2010/main" val="72493476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Sticky Wages and Prices</a:t>
            </a:r>
          </a:p>
        </p:txBody>
      </p:sp>
      <p:pic>
        <p:nvPicPr>
          <p:cNvPr id="4098" name="Picture 2" descr="The two graphs show how sticky wages have varying effects based on whether the market is a labor market or a goods market."/>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5477" y="1734462"/>
            <a:ext cx="8231323" cy="435609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2084396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Jobs Lost/Gained in the Recession/Recovery</a:t>
            </a:r>
            <a:endParaRPr lang="en-US" dirty="0"/>
          </a:p>
        </p:txBody>
      </p:sp>
      <p:pic>
        <p:nvPicPr>
          <p:cNvPr id="5122" name="Picture 2" descr="The chart on the left shows that the majority of jobs lost during the recession were from people working mid-wage occupations (60%). The chart on the right shows that the majority of jobs gained during the recovery were from people working lower-wage occupations (58%)."/>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28650" y="1690691"/>
            <a:ext cx="7886700" cy="431155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31478209"/>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 Keynesian Perspective of Recession</a:t>
            </a:r>
          </a:p>
        </p:txBody>
      </p:sp>
      <p:sp>
        <p:nvSpPr>
          <p:cNvPr id="3" name="Content Placeholder 2"/>
          <p:cNvSpPr>
            <a:spLocks noGrp="1"/>
          </p:cNvSpPr>
          <p:nvPr>
            <p:ph idx="1"/>
          </p:nvPr>
        </p:nvSpPr>
        <p:spPr/>
        <p:txBody>
          <a:bodyPr/>
          <a:lstStyle/>
          <a:p>
            <a:pPr marL="0" indent="0">
              <a:buNone/>
            </a:pPr>
            <a:r>
              <a:rPr lang="en-US" dirty="0"/>
              <a:t>The equilibrium (E</a:t>
            </a:r>
            <a:r>
              <a:rPr lang="en-US" baseline="-25000" dirty="0"/>
              <a:t>0</a:t>
            </a:r>
            <a:r>
              <a:rPr lang="en-US" dirty="0"/>
              <a:t>) shows the importance of aggregate demand because this equilibrium is a recession which has occurred because aggregate demand is at AD</a:t>
            </a:r>
            <a:r>
              <a:rPr lang="en-US" baseline="-25000" dirty="0"/>
              <a:t>1</a:t>
            </a:r>
            <a:r>
              <a:rPr lang="en-US" dirty="0"/>
              <a:t>instead of AD</a:t>
            </a:r>
            <a:r>
              <a:rPr lang="en-US" baseline="-25000" dirty="0"/>
              <a:t>0</a:t>
            </a:r>
            <a:r>
              <a:rPr lang="en-US" dirty="0"/>
              <a:t>. The importance of sticky wages and prices is shown because of the assumption of fixed wages and prices, which make the AS curve flat below potential GDP. Thus, when AD falls, the intersection E</a:t>
            </a:r>
            <a:r>
              <a:rPr lang="en-US" baseline="-25000" dirty="0"/>
              <a:t>1</a:t>
            </a:r>
            <a:r>
              <a:rPr lang="en-US" dirty="0"/>
              <a:t>occurs in the flat portion of the AS curve where the price level does not change.</a:t>
            </a:r>
            <a:endParaRPr lang="en-US" dirty="0"/>
          </a:p>
        </p:txBody>
      </p:sp>
      <p:pic>
        <p:nvPicPr>
          <p:cNvPr id="3074" name="Picture 2" descr="The graph shows three aggregate demand curves and one aggregate supply curve. The aggregate curve farthest to the left represents an economy in a recession."/>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618397" y="4344081"/>
            <a:ext cx="3907206" cy="233430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625360940"/>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Phillips Curve: A More Accurate Model of AS</a:t>
            </a:r>
          </a:p>
        </p:txBody>
      </p:sp>
      <p:pic>
        <p:nvPicPr>
          <p:cNvPr id="6146" name="Picture 2" descr="The graph shows three aggregate demand curves to represent different zones: the Keynesian zone, the intermediate zone, and the neoclassical zone. The Keynesian zone is farthest to the left as well as the lowest; the intermediate zone is the center of the three curves; the neoclassical is farthest to the right as well as the highest."/>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28650" y="1825625"/>
            <a:ext cx="7886700" cy="479942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08198260"/>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170" name="Picture 2" descr="The graph provides a visual representation of the Phillips curve with a downward-sloping curv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324894" y="1690691"/>
            <a:ext cx="4819106" cy="3583438"/>
          </a:xfrm>
          <a:prstGeom prst="rect">
            <a:avLst/>
          </a:prstGeom>
          <a:noFill/>
          <a:extLst>
            <a:ext uri="{909E8E84-426E-40DD-AFC4-6F175D3DCCD1}">
              <a14:hiddenFill xmlns:a14="http://schemas.microsoft.com/office/drawing/2010/main">
                <a:solidFill>
                  <a:srgbClr val="FFFFFF"/>
                </a:solidFill>
              </a14:hiddenFill>
            </a:ext>
          </a:extLst>
        </p:spPr>
      </p:pic>
      <p:sp>
        <p:nvSpPr>
          <p:cNvPr id="2" name="Title 1"/>
          <p:cNvSpPr>
            <a:spLocks noGrp="1"/>
          </p:cNvSpPr>
          <p:nvPr>
            <p:ph type="title"/>
          </p:nvPr>
        </p:nvSpPr>
        <p:spPr/>
        <p:txBody>
          <a:bodyPr/>
          <a:lstStyle/>
          <a:p>
            <a:r>
              <a:rPr lang="en-US" dirty="0"/>
              <a:t>Keynesian Tradeoff Between Unemployment and Inflation</a:t>
            </a:r>
          </a:p>
        </p:txBody>
      </p:sp>
      <p:sp>
        <p:nvSpPr>
          <p:cNvPr id="3" name="Content Placeholder 2"/>
          <p:cNvSpPr>
            <a:spLocks noGrp="1"/>
          </p:cNvSpPr>
          <p:nvPr>
            <p:ph idx="1"/>
          </p:nvPr>
        </p:nvSpPr>
        <p:spPr>
          <a:xfrm>
            <a:off x="628650" y="1858283"/>
            <a:ext cx="4122964" cy="4351338"/>
          </a:xfrm>
        </p:spPr>
        <p:txBody>
          <a:bodyPr/>
          <a:lstStyle/>
          <a:p>
            <a:pPr marL="0" indent="0">
              <a:buNone/>
            </a:pPr>
            <a:r>
              <a:rPr lang="en-US" dirty="0"/>
              <a:t>A Phillips curve illustrates a tradeoff between the unemployment rate and the inflation rate; if one is higher, the other must be lower. For example, point A illustrates an inflation rate of 5% and an unemployment rate of 4%. If the government attempts to reduce inflation to 2%, then it will experience a rise in unemployment to 7%, as shown at point B</a:t>
            </a:r>
            <a:endParaRPr lang="en-US" dirty="0"/>
          </a:p>
        </p:txBody>
      </p:sp>
    </p:spTree>
    <p:extLst>
      <p:ext uri="{BB962C8B-B14F-4D97-AF65-F5344CB8AC3E}">
        <p14:creationId xmlns:p14="http://schemas.microsoft.com/office/powerpoint/2010/main" val="363137636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Phillips Curves Can Shift</a:t>
            </a:r>
          </a:p>
        </p:txBody>
      </p:sp>
      <p:sp>
        <p:nvSpPr>
          <p:cNvPr id="3" name="Content Placeholder 2"/>
          <p:cNvSpPr>
            <a:spLocks noGrp="1"/>
          </p:cNvSpPr>
          <p:nvPr>
            <p:ph idx="1"/>
          </p:nvPr>
        </p:nvSpPr>
        <p:spPr/>
        <p:txBody>
          <a:bodyPr/>
          <a:lstStyle/>
          <a:p>
            <a:pPr fontAlgn="base"/>
            <a:r>
              <a:rPr lang="en-US" dirty="0"/>
              <a:t>Supply shocks and changes in inflationary expectations can cause the aggregate supply curve, and thus the Phillips curve, to shift</a:t>
            </a:r>
          </a:p>
          <a:p>
            <a:pPr fontAlgn="base"/>
            <a:r>
              <a:rPr lang="en-US" dirty="0"/>
              <a:t>When aggregate supply shifts, the downward-sloping Phillips curve can shift so that unemployment and inflation are both higher (as in the 1970s and early 1980s) or both lower (as in the early 1990s or first decade of the 2000s)</a:t>
            </a:r>
          </a:p>
          <a:p>
            <a:endParaRPr lang="en-US" dirty="0"/>
          </a:p>
        </p:txBody>
      </p:sp>
    </p:spTree>
    <p:extLst>
      <p:ext uri="{BB962C8B-B14F-4D97-AF65-F5344CB8AC3E}">
        <p14:creationId xmlns:p14="http://schemas.microsoft.com/office/powerpoint/2010/main" val="181342049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GDP Gap</a:t>
            </a:r>
          </a:p>
        </p:txBody>
      </p:sp>
      <p:sp>
        <p:nvSpPr>
          <p:cNvPr id="3" name="Content Placeholder 2"/>
          <p:cNvSpPr>
            <a:spLocks noGrp="1"/>
          </p:cNvSpPr>
          <p:nvPr>
            <p:ph idx="1"/>
          </p:nvPr>
        </p:nvSpPr>
        <p:spPr>
          <a:xfrm>
            <a:off x="628650" y="1825625"/>
            <a:ext cx="3584121" cy="4351338"/>
          </a:xfrm>
        </p:spPr>
        <p:txBody>
          <a:bodyPr/>
          <a:lstStyle/>
          <a:p>
            <a:pPr marL="0" indent="0">
              <a:buNone/>
            </a:pPr>
            <a:r>
              <a:rPr lang="en-US" dirty="0"/>
              <a:t>Potential (light) and actual (bold) GDP estimates from the Congressional Budget Office. The difference between the two represents the GDP gap</a:t>
            </a:r>
            <a:endParaRPr lang="en-US" dirty="0"/>
          </a:p>
        </p:txBody>
      </p:sp>
      <p:pic>
        <p:nvPicPr>
          <p:cNvPr id="8196" name="Picture 4" descr="Potential (light) and actual (bold) GDP estimates from the Congressional Budget Office. The difference between the two represents the GDP gap."/>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309425" y="1690691"/>
            <a:ext cx="4205925" cy="302826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440997379"/>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Expansionary Fiscal Policy to Fight Unemployment</a:t>
            </a:r>
          </a:p>
        </p:txBody>
      </p:sp>
      <p:sp>
        <p:nvSpPr>
          <p:cNvPr id="3" name="Content Placeholder 2"/>
          <p:cNvSpPr>
            <a:spLocks noGrp="1"/>
          </p:cNvSpPr>
          <p:nvPr>
            <p:ph idx="1"/>
          </p:nvPr>
        </p:nvSpPr>
        <p:spPr>
          <a:xfrm>
            <a:off x="628650" y="1825625"/>
            <a:ext cx="3910693" cy="4351338"/>
          </a:xfrm>
        </p:spPr>
        <p:txBody>
          <a:bodyPr/>
          <a:lstStyle/>
          <a:p>
            <a:pPr marL="0" indent="0">
              <a:buNone/>
            </a:pPr>
            <a:r>
              <a:rPr lang="en-US" i="1" dirty="0"/>
              <a:t>Expansionary fiscal policy</a:t>
            </a:r>
            <a:r>
              <a:rPr lang="en-US" dirty="0"/>
              <a:t>, such as tax cuts to stimulate consumption and investment, or direct increases in government spending shifts the aggregate demand curve to the right</a:t>
            </a:r>
            <a:endParaRPr lang="en-US" dirty="0"/>
          </a:p>
        </p:txBody>
      </p:sp>
      <p:pic>
        <p:nvPicPr>
          <p:cNvPr id="9218" name="Picture 2" descr="The graph shows three possible downward-sloping AD curves, an upward-sloping AS curve, and a vertical, straight potential GDP lin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800600" y="1690691"/>
            <a:ext cx="3714750" cy="34956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15259702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Contractionary Fiscal Policy to Fight Inflation</a:t>
            </a:r>
          </a:p>
        </p:txBody>
      </p:sp>
      <p:sp>
        <p:nvSpPr>
          <p:cNvPr id="3" name="Content Placeholder 2"/>
          <p:cNvSpPr>
            <a:spLocks noGrp="1"/>
          </p:cNvSpPr>
          <p:nvPr>
            <p:ph idx="1"/>
          </p:nvPr>
        </p:nvSpPr>
        <p:spPr>
          <a:xfrm>
            <a:off x="628650" y="1825625"/>
            <a:ext cx="3845379" cy="4351338"/>
          </a:xfrm>
        </p:spPr>
        <p:txBody>
          <a:bodyPr/>
          <a:lstStyle/>
          <a:p>
            <a:pPr marL="0" indent="0">
              <a:buNone/>
            </a:pPr>
            <a:r>
              <a:rPr lang="en-US" i="1" dirty="0"/>
              <a:t>Contractionary fiscal policy</a:t>
            </a:r>
            <a:r>
              <a:rPr lang="en-US" dirty="0"/>
              <a:t> uses tax increases or government spending cuts to shift AD to the left. The result would be downward pressure on the price level, but very little reduction in output or very little rise in unemployment</a:t>
            </a:r>
            <a:endParaRPr lang="en-US" dirty="0"/>
          </a:p>
        </p:txBody>
      </p:sp>
      <p:pic>
        <p:nvPicPr>
          <p:cNvPr id="10242" name="Picture 2" descr="The graph shows three possible downward-sloping AD curves, an upward-sloping AS curve, and a vertical, straight potential GDP lin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800600" y="1825625"/>
            <a:ext cx="3714750" cy="34956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75224487"/>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Expenditure-Output Model</a:t>
            </a:r>
            <a:endParaRPr lang="en-US" dirty="0"/>
          </a:p>
        </p:txBody>
      </p:sp>
      <p:pic>
        <p:nvPicPr>
          <p:cNvPr id="11266" name="Picture 2" descr="The graph shows the aggregate expenditure-output diagram. The x-axis is labeled “real GDP” and the y-axis is labeled aggregate expenditure. An upward sloping 45 degree line extends from the origin and intersects with the aggregate expenditure line at point E sub 0. Potential GDP is a straight vertical lin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69496" y="1825625"/>
            <a:ext cx="7405007" cy="462021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36141460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Equilibrium in the Keynesian Cross Diagram</a:t>
            </a:r>
            <a:endParaRPr lang="en-US" dirty="0"/>
          </a:p>
        </p:txBody>
      </p:sp>
      <p:pic>
        <p:nvPicPr>
          <p:cNvPr id="12290" name="Picture 2" descr="The graph shows the only point at which there can be equilibrium in the Keynesian cross diagram."/>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765527" y="1756115"/>
            <a:ext cx="5612946" cy="449035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904589554"/>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Addressing Recessionary and Inflationary Gaps</a:t>
            </a:r>
            <a:endParaRPr lang="en-US" dirty="0"/>
          </a:p>
        </p:txBody>
      </p:sp>
      <p:pic>
        <p:nvPicPr>
          <p:cNvPr id="13314" name="Picture 2" descr="The graph shows two images. Image (a) shows policy solutions to address a recessionary gap. Here, the recessionary gap appears to the left of potential GDP. Image (b) shows policy solutions to address an inflationary gap. Here, the inflationary gap appears to the right of potential GDP."/>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9807" y="1690691"/>
            <a:ext cx="8964386" cy="401098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3566164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Multiplier Effect</a:t>
            </a:r>
          </a:p>
        </p:txBody>
      </p:sp>
      <p:sp>
        <p:nvSpPr>
          <p:cNvPr id="3" name="Content Placeholder 2"/>
          <p:cNvSpPr>
            <a:spLocks noGrp="1"/>
          </p:cNvSpPr>
          <p:nvPr>
            <p:ph idx="1"/>
          </p:nvPr>
        </p:nvSpPr>
        <p:spPr/>
        <p:txBody>
          <a:bodyPr/>
          <a:lstStyle/>
          <a:p>
            <a:pPr marL="0" indent="0">
              <a:buNone/>
            </a:pPr>
            <a:r>
              <a:rPr lang="en-US" dirty="0"/>
              <a:t>An original increase of government spending of $100 causes a rise in aggregate expenditure of $100. But that $100 is income to others in the economy, and after they save, pay taxes, and buy imports, they spend $53 of that $100 in a second round. In turn, that $53 is income to others. Thus, the original government spending of $100 is multiplied by these cycles of spending, but the impact of each successive cycle gets smaller and smaller</a:t>
            </a:r>
            <a:endParaRPr lang="en-US" dirty="0"/>
          </a:p>
        </p:txBody>
      </p:sp>
      <p:pic>
        <p:nvPicPr>
          <p:cNvPr id="15362" name="Picture 2" descr="The graph shows the multiplier effect as a rapidly upward-sloping line that levels at $200 and continues as a straight, horizontal lin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785937" y="4162425"/>
            <a:ext cx="5572125" cy="26955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899218492"/>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Multiplier Effect in an Expenditure-Output Model</a:t>
            </a:r>
            <a:endParaRPr lang="en-US" dirty="0"/>
          </a:p>
        </p:txBody>
      </p:sp>
      <p:sp>
        <p:nvSpPr>
          <p:cNvPr id="3" name="Content Placeholder 2"/>
          <p:cNvSpPr>
            <a:spLocks noGrp="1"/>
          </p:cNvSpPr>
          <p:nvPr>
            <p:ph idx="1"/>
          </p:nvPr>
        </p:nvSpPr>
        <p:spPr>
          <a:xfrm>
            <a:off x="628650" y="1825625"/>
            <a:ext cx="3208564" cy="4351338"/>
          </a:xfrm>
        </p:spPr>
        <p:txBody>
          <a:bodyPr/>
          <a:lstStyle/>
          <a:p>
            <a:pPr marL="0" indent="0">
              <a:buNone/>
            </a:pPr>
            <a:r>
              <a:rPr lang="en-US" dirty="0"/>
              <a:t>The power of the multiplier effect is that an increase in expenditure has a larger increase on the equilibrium output. The increase in expenditure is the vertical increase from AE0 to AE1. However, the increase in equilibrium output, shown on the horizontal axis, is clearly larger</a:t>
            </a:r>
            <a:endParaRPr lang="en-US" dirty="0"/>
          </a:p>
        </p:txBody>
      </p:sp>
      <p:pic>
        <p:nvPicPr>
          <p:cNvPr id="14338" name="Picture 2" descr="The graph shows the multiplier effect in the expenditure-output model: an increase in expenditure has a larger increase on the equilibrium output."/>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0" y="2158774"/>
            <a:ext cx="3714750" cy="30956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94195099"/>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Say’s Law and the Macroeconomics of Supply</a:t>
            </a:r>
          </a:p>
        </p:txBody>
      </p:sp>
      <p:sp>
        <p:nvSpPr>
          <p:cNvPr id="3" name="Content Placeholder 2"/>
          <p:cNvSpPr>
            <a:spLocks noGrp="1"/>
          </p:cNvSpPr>
          <p:nvPr>
            <p:ph idx="1"/>
          </p:nvPr>
        </p:nvSpPr>
        <p:spPr/>
        <p:txBody>
          <a:bodyPr/>
          <a:lstStyle/>
          <a:p>
            <a:r>
              <a:rPr lang="en-US" dirty="0"/>
              <a:t>Supply creates its own demand</a:t>
            </a:r>
          </a:p>
          <a:p>
            <a:r>
              <a:rPr lang="en-US" dirty="0"/>
              <a:t>Since every sale represents income to someone, a given value of supply must create an equivalent value of demand somewhere else in the economy</a:t>
            </a:r>
          </a:p>
          <a:p>
            <a:r>
              <a:rPr lang="en-US" dirty="0"/>
              <a:t>Over periods of some years or decades, as the productive power of an economy to supply goods and services increases, total demand in the economy grows at roughly the same pace</a:t>
            </a:r>
          </a:p>
          <a:p>
            <a:r>
              <a:rPr lang="en-US" dirty="0"/>
              <a:t>Limitations: Does not explain short run economics or recessions well </a:t>
            </a:r>
          </a:p>
        </p:txBody>
      </p:sp>
    </p:spTree>
    <p:extLst>
      <p:ext uri="{BB962C8B-B14F-4D97-AF65-F5344CB8AC3E}">
        <p14:creationId xmlns:p14="http://schemas.microsoft.com/office/powerpoint/2010/main" val="1270211236"/>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Neoclassical Economics</a:t>
            </a:r>
          </a:p>
        </p:txBody>
      </p:sp>
      <p:sp>
        <p:nvSpPr>
          <p:cNvPr id="3" name="Content Placeholder 2"/>
          <p:cNvSpPr>
            <a:spLocks noGrp="1"/>
          </p:cNvSpPr>
          <p:nvPr>
            <p:ph idx="1"/>
          </p:nvPr>
        </p:nvSpPr>
        <p:spPr/>
        <p:txBody>
          <a:bodyPr/>
          <a:lstStyle/>
          <a:p>
            <a:pPr marL="0" indent="0">
              <a:buNone/>
            </a:pPr>
            <a:r>
              <a:rPr lang="en-US" dirty="0"/>
              <a:t>In the long run, the economy will fluctuate around its potential GDP and its natural rate of unemployment:</a:t>
            </a:r>
          </a:p>
          <a:p>
            <a:pPr marL="457200" indent="-457200">
              <a:buAutoNum type="arabicParenBoth"/>
            </a:pPr>
            <a:r>
              <a:rPr lang="en-US" dirty="0"/>
              <a:t>the size of the economy is determined by potential GDP</a:t>
            </a:r>
          </a:p>
          <a:p>
            <a:pPr marL="0" indent="0">
              <a:buNone/>
            </a:pPr>
            <a:r>
              <a:rPr lang="en-US" dirty="0"/>
              <a:t>(2) wages and prices will adjust in a flexible manner so that the economy will adjust back to its potential GDP level of output</a:t>
            </a:r>
            <a:endParaRPr lang="en-US" dirty="0"/>
          </a:p>
        </p:txBody>
      </p:sp>
    </p:spTree>
    <p:extLst>
      <p:ext uri="{BB962C8B-B14F-4D97-AF65-F5344CB8AC3E}">
        <p14:creationId xmlns:p14="http://schemas.microsoft.com/office/powerpoint/2010/main" val="266570955"/>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8"/>
            <a:ext cx="2049236" cy="3047543"/>
          </a:xfrm>
        </p:spPr>
        <p:txBody>
          <a:bodyPr/>
          <a:lstStyle/>
          <a:p>
            <a:r>
              <a:rPr lang="en-US" dirty="0"/>
              <a:t>Actual and Potential GDP</a:t>
            </a:r>
          </a:p>
        </p:txBody>
      </p:sp>
      <p:sp>
        <p:nvSpPr>
          <p:cNvPr id="3" name="Content Placeholder 2"/>
          <p:cNvSpPr>
            <a:spLocks noGrp="1"/>
          </p:cNvSpPr>
          <p:nvPr>
            <p:ph idx="1"/>
          </p:nvPr>
        </p:nvSpPr>
        <p:spPr>
          <a:xfrm>
            <a:off x="628650" y="4441371"/>
            <a:ext cx="7886700" cy="1735592"/>
          </a:xfrm>
        </p:spPr>
        <p:txBody>
          <a:bodyPr/>
          <a:lstStyle/>
          <a:p>
            <a:pPr marL="0" indent="0">
              <a:buNone/>
            </a:pPr>
            <a:r>
              <a:rPr lang="en-US" dirty="0"/>
              <a:t>Most economic recessions and upswings are times when the economy is 1–3% below or above potential GDP in a given year. Clearly, short-run fluctuations around potential GDP do exist, but over the long run, the upward trend of potential GDP determines the size of the economy</a:t>
            </a:r>
            <a:endParaRPr lang="en-US" dirty="0"/>
          </a:p>
        </p:txBody>
      </p:sp>
      <p:pic>
        <p:nvPicPr>
          <p:cNvPr id="16386" name="Picture 2" descr="The graph shows that potential GDP and actual GDP have remained similar to one another since the 1960s. They have both continued to increase to over $16,000 billion in 2012 versus less than $1,000 billion in 1960."/>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943225" y="365128"/>
            <a:ext cx="5572125" cy="37242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565684670"/>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 Vertical AS Curve</a:t>
            </a:r>
          </a:p>
        </p:txBody>
      </p:sp>
      <p:sp>
        <p:nvSpPr>
          <p:cNvPr id="3" name="Content Placeholder 2"/>
          <p:cNvSpPr>
            <a:spLocks noGrp="1"/>
          </p:cNvSpPr>
          <p:nvPr>
            <p:ph idx="1"/>
          </p:nvPr>
        </p:nvSpPr>
        <p:spPr>
          <a:xfrm>
            <a:off x="628650" y="1825625"/>
            <a:ext cx="3943350" cy="4351338"/>
          </a:xfrm>
        </p:spPr>
        <p:txBody>
          <a:bodyPr/>
          <a:lstStyle/>
          <a:p>
            <a:pPr marL="0" indent="0">
              <a:buNone/>
            </a:pPr>
            <a:r>
              <a:rPr lang="en-US" dirty="0"/>
              <a:t>In the neoclassical model, the aggregate supply curve is drawn as a vertical line at the level of potential GDP. If AS is vertical, then it determines the level of real output, no matter where the aggregate demand curve is drawn. Over time, the LRAS curve shifts to the right as productivity increases and potential GDP expands.</a:t>
            </a:r>
            <a:endParaRPr lang="en-US" dirty="0"/>
          </a:p>
        </p:txBody>
      </p:sp>
      <p:pic>
        <p:nvPicPr>
          <p:cNvPr id="17410" name="Picture 2" descr="The graph shows a straight vertical potential GDP lin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800600" y="1825625"/>
            <a:ext cx="3714750" cy="27432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12655468"/>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Rebound to Potential GDP after AD Increases </a:t>
            </a:r>
            <a:endParaRPr lang="en-US" dirty="0"/>
          </a:p>
        </p:txBody>
      </p:sp>
      <p:sp>
        <p:nvSpPr>
          <p:cNvPr id="3" name="Content Placeholder 2"/>
          <p:cNvSpPr>
            <a:spLocks noGrp="1"/>
          </p:cNvSpPr>
          <p:nvPr>
            <p:ph idx="1"/>
          </p:nvPr>
        </p:nvSpPr>
        <p:spPr>
          <a:xfrm>
            <a:off x="408214" y="1825624"/>
            <a:ext cx="4392386" cy="4640489"/>
          </a:xfrm>
        </p:spPr>
        <p:txBody>
          <a:bodyPr>
            <a:normAutofit fontScale="92500" lnSpcReduction="10000"/>
          </a:bodyPr>
          <a:lstStyle/>
          <a:p>
            <a:pPr marL="0" indent="0">
              <a:buNone/>
            </a:pPr>
            <a:r>
              <a:rPr lang="en-US" dirty="0"/>
              <a:t>The output at E0 is equal to potential GDP. Aggregate demand shifts right from AD0 to AD1. The new equilibrium is E1, with a higher output level of 55 and an increase in the price level to 125. With unemployment rates unsustainably low, wages are bid up by eager employers, which shifts short-run aggregate supply to the left, from AS0 to AS1. The new equilibrium (E2) is at the same original level of output, 50, but at a higher price level of 130. Thus, the long-run aggregate supply curve (</a:t>
            </a:r>
            <a:r>
              <a:rPr lang="en-US" dirty="0" err="1"/>
              <a:t>ASn</a:t>
            </a:r>
            <a:r>
              <a:rPr lang="en-US" dirty="0"/>
              <a:t>), which is vertical at the level of potential GDP, determines the level of real GDP in this economy in the long run</a:t>
            </a:r>
            <a:endParaRPr lang="en-US" dirty="0"/>
          </a:p>
        </p:txBody>
      </p:sp>
      <p:pic>
        <p:nvPicPr>
          <p:cNvPr id="18434" name="Picture 2" descr="The graph shows two aggregate demand curves and two aggregate supply curves that all intersect with the Potential GDP line at 50 on the x-axis. AD1 intersects with AS1 at point (130, 50). AD0 and AS0 intersect at point (120, 50). Additionally, AD1 intersects with AS0 at (125, 5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800600" y="1955346"/>
            <a:ext cx="3714750" cy="337185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294321253"/>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234499"/>
            <a:ext cx="7886700" cy="1325563"/>
          </a:xfrm>
        </p:spPr>
        <p:txBody>
          <a:bodyPr>
            <a:normAutofit/>
          </a:bodyPr>
          <a:lstStyle/>
          <a:p>
            <a:r>
              <a:rPr lang="en-US" b="1" dirty="0"/>
              <a:t> </a:t>
            </a:r>
            <a:r>
              <a:rPr lang="en-US" dirty="0"/>
              <a:t>A Rebound Back to Potential GDP from a Shift to the Left in AD</a:t>
            </a:r>
            <a:endParaRPr lang="en-US" dirty="0"/>
          </a:p>
        </p:txBody>
      </p:sp>
      <p:sp>
        <p:nvSpPr>
          <p:cNvPr id="3" name="Content Placeholder 2"/>
          <p:cNvSpPr>
            <a:spLocks noGrp="1"/>
          </p:cNvSpPr>
          <p:nvPr>
            <p:ph idx="1"/>
          </p:nvPr>
        </p:nvSpPr>
        <p:spPr>
          <a:xfrm>
            <a:off x="359230" y="1560062"/>
            <a:ext cx="4408714" cy="5118323"/>
          </a:xfrm>
        </p:spPr>
        <p:txBody>
          <a:bodyPr>
            <a:normAutofit fontScale="92500"/>
          </a:bodyPr>
          <a:lstStyle/>
          <a:p>
            <a:pPr marL="0" indent="0">
              <a:buNone/>
            </a:pPr>
            <a:r>
              <a:rPr lang="en-US" dirty="0"/>
              <a:t>The original equilibrium (E0) happens at the intersection of the aggregate demand curve (AD0) and the short-run aggregate supply curve (AS0). The output at E0 is equal to potential GDP. Aggregate demand shifts left, from AD0 to AD1. The new equilibrium is at E1, with a lower output level of 45 and downward pressure on the price level of 115. With high unemployment rates, wages are held down. Lower wages are an economy-wide decrease in the price of a key input, which shifts short-run aggregate supply to the right, from AS0 to AS1. The new equilibrium (E2) is at the original level of output, but at a lower price level</a:t>
            </a:r>
            <a:endParaRPr lang="en-US" dirty="0"/>
          </a:p>
        </p:txBody>
      </p:sp>
      <p:pic>
        <p:nvPicPr>
          <p:cNvPr id="19458" name="Picture 2" descr="The graph shows two aggregate demand curves and two aggregate supply curves that all intersect with the Potential GDP line at 50 on the x-axis. AD1 intersects with AS1 at point (110, 50). AD0 and AS0 intersect point (120, 50). Additionally, AD1 intersects with AS0 at (115, 4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000625" y="1690691"/>
            <a:ext cx="3714750" cy="32289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119127285"/>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Zones in the SRAS: Keynes</a:t>
            </a:r>
          </a:p>
        </p:txBody>
      </p:sp>
      <p:pic>
        <p:nvPicPr>
          <p:cNvPr id="20482" name="Picture 2" descr="The graph shows three aggregate demand curves to represent different zones: the Keynesian zone, intermediate zone, and neoclassical zone. The Keynesian is furthest to the left as well as the lowest; the intermediate zone is the center of the three curves; the neoclassical zone is the furthest to the right as well as the highest."/>
          <p:cNvPicPr>
            <a:picLocks noChangeAspect="1" noChangeArrowheads="1"/>
          </p:cNvPicPr>
          <p:nvPr/>
        </p:nvPicPr>
        <p:blipFill rotWithShape="1">
          <a:blip r:embed="rId3">
            <a:extLst>
              <a:ext uri="{28A0092B-C50C-407E-A947-70E740481C1C}">
                <a14:useLocalDpi xmlns:a14="http://schemas.microsoft.com/office/drawing/2010/main" val="0"/>
              </a:ext>
            </a:extLst>
          </a:blip>
          <a:srcRect r="8388"/>
          <a:stretch/>
        </p:blipFill>
        <p:spPr bwMode="auto">
          <a:xfrm>
            <a:off x="4039281" y="1690691"/>
            <a:ext cx="5104719" cy="3667125"/>
          </a:xfrm>
          <a:prstGeom prst="rect">
            <a:avLst/>
          </a:prstGeom>
          <a:noFill/>
          <a:extLst>
            <a:ext uri="{909E8E84-426E-40DD-AFC4-6F175D3DCCD1}">
              <a14:hiddenFill xmlns:a14="http://schemas.microsoft.com/office/drawing/2010/main">
                <a:solidFill>
                  <a:srgbClr val="FFFFFF"/>
                </a:solidFill>
              </a14:hiddenFill>
            </a:ext>
          </a:extLst>
        </p:spPr>
      </p:pic>
      <p:sp>
        <p:nvSpPr>
          <p:cNvPr id="3" name="Content Placeholder 2"/>
          <p:cNvSpPr>
            <a:spLocks noGrp="1"/>
          </p:cNvSpPr>
          <p:nvPr>
            <p:ph idx="1"/>
          </p:nvPr>
        </p:nvSpPr>
        <p:spPr>
          <a:xfrm>
            <a:off x="628650" y="1825625"/>
            <a:ext cx="3698421" cy="4351338"/>
          </a:xfrm>
        </p:spPr>
        <p:txBody>
          <a:bodyPr>
            <a:normAutofit/>
          </a:bodyPr>
          <a:lstStyle/>
          <a:p>
            <a:pPr marL="0" indent="0">
              <a:buNone/>
            </a:pPr>
            <a:r>
              <a:rPr lang="en-US" dirty="0"/>
              <a:t>Keynes’ law says demand creates its own supply, so that changes in aggregate demand cause changes in real GDP and employment. Keynes’ law can be shown on the horizontal Keynesian zone of the aggregate supply curve. The Keynesian zone occurs at the left of the SRAS curve where it is fairly flat, so movements in AD will affect output, but have little effect on the price level</a:t>
            </a:r>
            <a:endParaRPr lang="en-US" dirty="0"/>
          </a:p>
        </p:txBody>
      </p:sp>
    </p:spTree>
    <p:extLst>
      <p:ext uri="{BB962C8B-B14F-4D97-AF65-F5344CB8AC3E}">
        <p14:creationId xmlns:p14="http://schemas.microsoft.com/office/powerpoint/2010/main" val="3492784243"/>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Zones in the SRAS: Neoclassical</a:t>
            </a:r>
          </a:p>
        </p:txBody>
      </p:sp>
      <p:pic>
        <p:nvPicPr>
          <p:cNvPr id="22530" name="Picture 2" descr="The graph shows three aggregate demand curves to represent different zones: the Keynesian zone, intermediate zone, and neoclassical zone. The Keynesian is furthest to the left as well as the lowest; the intermediate zone is the center of the three curves; the neoclassical zone is the furthest to the right as well as the highest."/>
          <p:cNvPicPr>
            <a:picLocks noChangeAspect="1" noChangeArrowheads="1"/>
          </p:cNvPicPr>
          <p:nvPr/>
        </p:nvPicPr>
        <p:blipFill rotWithShape="1">
          <a:blip r:embed="rId3">
            <a:extLst>
              <a:ext uri="{28A0092B-C50C-407E-A947-70E740481C1C}">
                <a14:useLocalDpi xmlns:a14="http://schemas.microsoft.com/office/drawing/2010/main" val="0"/>
              </a:ext>
            </a:extLst>
          </a:blip>
          <a:srcRect r="8388"/>
          <a:stretch/>
        </p:blipFill>
        <p:spPr bwMode="auto">
          <a:xfrm>
            <a:off x="4039281" y="1825625"/>
            <a:ext cx="5104719" cy="3667125"/>
          </a:xfrm>
          <a:prstGeom prst="rect">
            <a:avLst/>
          </a:prstGeom>
          <a:noFill/>
          <a:extLst>
            <a:ext uri="{909E8E84-426E-40DD-AFC4-6F175D3DCCD1}">
              <a14:hiddenFill xmlns:a14="http://schemas.microsoft.com/office/drawing/2010/main">
                <a:solidFill>
                  <a:srgbClr val="FFFFFF"/>
                </a:solidFill>
              </a14:hiddenFill>
            </a:ext>
          </a:extLst>
        </p:spPr>
      </p:pic>
      <p:sp>
        <p:nvSpPr>
          <p:cNvPr id="3" name="Content Placeholder 2"/>
          <p:cNvSpPr>
            <a:spLocks noGrp="1"/>
          </p:cNvSpPr>
          <p:nvPr>
            <p:ph idx="1"/>
          </p:nvPr>
        </p:nvSpPr>
        <p:spPr>
          <a:xfrm>
            <a:off x="628650" y="1825624"/>
            <a:ext cx="3812721" cy="4754789"/>
          </a:xfrm>
        </p:spPr>
        <p:txBody>
          <a:bodyPr/>
          <a:lstStyle/>
          <a:p>
            <a:pPr marL="0" indent="0">
              <a:buNone/>
            </a:pPr>
            <a:r>
              <a:rPr lang="en-US" dirty="0"/>
              <a:t>Say’s law says supply creates its own demand. Changes in aggregate demand have no effect on real GDP and employment, only on the price level. Say’s law can be shown on the vertical neoclassical zone of the aggregate supply curve. The neoclassical zone occurs at the right of the SRAS curve where it is fairly vertical, and so movements in AD will affect the price level, but have little impact on output</a:t>
            </a:r>
            <a:endParaRPr lang="en-US" dirty="0"/>
          </a:p>
        </p:txBody>
      </p:sp>
    </p:spTree>
    <p:extLst>
      <p:ext uri="{BB962C8B-B14F-4D97-AF65-F5344CB8AC3E}">
        <p14:creationId xmlns:p14="http://schemas.microsoft.com/office/powerpoint/2010/main" val="483921524"/>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Zones in the SRAS: Intermediate</a:t>
            </a:r>
          </a:p>
        </p:txBody>
      </p:sp>
      <p:sp>
        <p:nvSpPr>
          <p:cNvPr id="3" name="Content Placeholder 2"/>
          <p:cNvSpPr>
            <a:spLocks noGrp="1"/>
          </p:cNvSpPr>
          <p:nvPr>
            <p:ph idx="1"/>
          </p:nvPr>
        </p:nvSpPr>
        <p:spPr/>
        <p:txBody>
          <a:bodyPr/>
          <a:lstStyle/>
          <a:p>
            <a:pPr marL="0" indent="0">
              <a:buNone/>
            </a:pPr>
            <a:r>
              <a:rPr lang="en-US" dirty="0"/>
              <a:t>The intermediate zone in the middle of the SRAS curve is upward-sloping, so a rise in AD will cause higher output and price level, while a fall in AD will lead to a lower output and price level</a:t>
            </a:r>
            <a:endParaRPr lang="en-US" dirty="0"/>
          </a:p>
        </p:txBody>
      </p:sp>
      <p:pic>
        <p:nvPicPr>
          <p:cNvPr id="21506" name="Picture 2" descr="The graph shows three aggregate demand curves to represent different zones: the Keynesian zone, intermediate zone, and neoclassical zone. The Keynesian is furthest to the left as well as the lowest; the intermediate zone is the center of the three curves; the neoclassical zone is the furthest to the right as well as the highest."/>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785937" y="3060247"/>
            <a:ext cx="5572125" cy="36671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3527570"/>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When does it make sense to use each perspective?</a:t>
            </a:r>
          </a:p>
        </p:txBody>
      </p:sp>
      <p:sp>
        <p:nvSpPr>
          <p:cNvPr id="3" name="Content Placeholder 2"/>
          <p:cNvSpPr>
            <a:spLocks noGrp="1"/>
          </p:cNvSpPr>
          <p:nvPr>
            <p:ph idx="1"/>
          </p:nvPr>
        </p:nvSpPr>
        <p:spPr/>
        <p:txBody>
          <a:bodyPr/>
          <a:lstStyle/>
          <a:p>
            <a:r>
              <a:rPr lang="en-US" dirty="0"/>
              <a:t>Keynesian thinking makes sense over periods of time too short for wages and prices to adjust fully to demand or supply shocks</a:t>
            </a:r>
          </a:p>
          <a:p>
            <a:r>
              <a:rPr lang="en-US" dirty="0"/>
              <a:t>Neoclassical thinking makes sense over longer periods of time</a:t>
            </a:r>
          </a:p>
          <a:p>
            <a:r>
              <a:rPr lang="en-US" dirty="0"/>
              <a:t>Thus, Keynesian thinking is usually applied to understanding business cycles and Neoclassical thinking to economic growth</a:t>
            </a:r>
            <a:endParaRPr lang="en-US" dirty="0"/>
          </a:p>
        </p:txBody>
      </p:sp>
    </p:spTree>
    <p:extLst>
      <p:ext uri="{BB962C8B-B14F-4D97-AF65-F5344CB8AC3E}">
        <p14:creationId xmlns:p14="http://schemas.microsoft.com/office/powerpoint/2010/main" val="1960718720"/>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Practice Question</a:t>
            </a:r>
          </a:p>
        </p:txBody>
      </p:sp>
      <p:sp>
        <p:nvSpPr>
          <p:cNvPr id="3" name="Content Placeholder 2"/>
          <p:cNvSpPr>
            <a:spLocks noGrp="1"/>
          </p:cNvSpPr>
          <p:nvPr>
            <p:ph idx="1"/>
          </p:nvPr>
        </p:nvSpPr>
        <p:spPr/>
        <p:txBody>
          <a:bodyPr/>
          <a:lstStyle/>
          <a:p>
            <a:pPr marL="0" indent="0">
              <a:buNone/>
            </a:pPr>
            <a:r>
              <a:rPr lang="en-US" dirty="0"/>
              <a:t>What do Keynesian economists suggest the government do in a recession?</a:t>
            </a:r>
          </a:p>
        </p:txBody>
      </p:sp>
    </p:spTree>
    <p:extLst>
      <p:ext uri="{BB962C8B-B14F-4D97-AF65-F5344CB8AC3E}">
        <p14:creationId xmlns:p14="http://schemas.microsoft.com/office/powerpoint/2010/main" val="3789650639"/>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a:cs typeface="Tahoma" panose="020B0604030504040204" pitchFamily="34" charset="0"/>
              </a:rPr>
              <a:t> Quick Review</a:t>
            </a:r>
          </a:p>
        </p:txBody>
      </p:sp>
      <p:sp>
        <p:nvSpPr>
          <p:cNvPr id="3" name="Content Placeholder 2"/>
          <p:cNvSpPr>
            <a:spLocks noGrp="1"/>
          </p:cNvSpPr>
          <p:nvPr>
            <p:ph idx="1"/>
          </p:nvPr>
        </p:nvSpPr>
        <p:spPr/>
        <p:txBody>
          <a:bodyPr>
            <a:normAutofit/>
          </a:bodyPr>
          <a:lstStyle/>
          <a:p>
            <a:pPr fontAlgn="base"/>
            <a:r>
              <a:rPr lang="en-US" dirty="0"/>
              <a:t>What are the tenets of Keynesian Economics how do they apply to the aggregate demand and supply model?</a:t>
            </a:r>
          </a:p>
          <a:p>
            <a:pPr fontAlgn="base"/>
            <a:r>
              <a:rPr lang="en-US" dirty="0"/>
              <a:t>How do economists use the Expenditure Output model to explain periods of recession and expansion?</a:t>
            </a:r>
          </a:p>
          <a:p>
            <a:pPr fontAlgn="base"/>
            <a:r>
              <a:rPr lang="en-US" dirty="0"/>
              <a:t>What are the tenets of neoclassical economics?</a:t>
            </a:r>
          </a:p>
          <a:p>
            <a:pPr fontAlgn="base"/>
            <a:r>
              <a:rPr lang="en-US" dirty="0"/>
              <a:t>How do the tenets of Neoclassical economics apply to the aggregate supply and demand model?</a:t>
            </a:r>
          </a:p>
          <a:p>
            <a:pPr fontAlgn="base"/>
            <a:r>
              <a:rPr lang="en-US" dirty="0"/>
              <a:t>Under what circumstances does it make sense to apply the Keynesian and Neoclassical perspectives?</a:t>
            </a:r>
          </a:p>
          <a:p>
            <a:pPr marL="0" indent="0" fontAlgn="base">
              <a:buNone/>
            </a:pPr>
            <a:endParaRPr lang="en-US" dirty="0">
              <a:cs typeface="Tahoma" panose="020B0604030504040204" pitchFamily="34" charset="0"/>
            </a:endParaRPr>
          </a:p>
        </p:txBody>
      </p:sp>
    </p:spTree>
    <p:extLst>
      <p:ext uri="{BB962C8B-B14F-4D97-AF65-F5344CB8AC3E}">
        <p14:creationId xmlns:p14="http://schemas.microsoft.com/office/powerpoint/2010/main" val="2555586840"/>
      </p:ext>
    </p:extLst>
  </p:cSld>
  <p:clrMapOvr>
    <a:masterClrMapping/>
  </p:clrMapOvr>
</p:sld>
</file>

<file path=ppt/theme/theme1.xml><?xml version="1.0" encoding="utf-8"?>
<a:theme xmlns:a="http://schemas.openxmlformats.org/drawingml/2006/main" name="Office Theme">
  <a:themeElements>
    <a:clrScheme name="Office Them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Custom 3">
      <a:majorFont>
        <a:latin typeface="Tahoma"/>
        <a:ea typeface=""/>
        <a:cs typeface=""/>
      </a:majorFont>
      <a:minorFont>
        <a:latin typeface="Tahoma"/>
        <a:ea typeface=""/>
        <a:cs typeface=""/>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3562</TotalTime>
  <Words>2026</Words>
  <Application>Microsoft Office PowerPoint</Application>
  <PresentationFormat>On-screen Show (4:3)</PresentationFormat>
  <Paragraphs>169</Paragraphs>
  <Slides>32</Slides>
  <Notes>25</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32</vt:i4>
      </vt:variant>
    </vt:vector>
  </HeadingPairs>
  <TitlesOfParts>
    <vt:vector size="36" baseType="lpstr">
      <vt:lpstr>Arial</vt:lpstr>
      <vt:lpstr>Calibri</vt:lpstr>
      <vt:lpstr>Tahoma</vt:lpstr>
      <vt:lpstr>Office Theme</vt:lpstr>
      <vt:lpstr>Keynesian and Neoclassical Economics</vt:lpstr>
      <vt:lpstr>Keynes’ Law and the Macroeconomics of Demand</vt:lpstr>
      <vt:lpstr>The Keynesian AS–AD Model. </vt:lpstr>
      <vt:lpstr>Keynes identified three factors that affect consumption:</vt:lpstr>
      <vt:lpstr>Two factors that shape investment:</vt:lpstr>
      <vt:lpstr>Aggregate Demand in Keynesian Analysis</vt:lpstr>
      <vt:lpstr>Sticky Wages and Prices</vt:lpstr>
      <vt:lpstr>Jobs Lost/Gained in the Recession/Recovery</vt:lpstr>
      <vt:lpstr>A Keynesian Perspective of Recession</vt:lpstr>
      <vt:lpstr>Phillips Curve: A More Accurate Model of AS</vt:lpstr>
      <vt:lpstr>Keynesian Tradeoff Between Unemployment and Inflation</vt:lpstr>
      <vt:lpstr>Phillips Curves Can Shift</vt:lpstr>
      <vt:lpstr>GDP Gap</vt:lpstr>
      <vt:lpstr>Expansionary Fiscal Policy to Fight Unemployment</vt:lpstr>
      <vt:lpstr>Contractionary Fiscal Policy to Fight Inflation</vt:lpstr>
      <vt:lpstr>The Expenditure-Output Model</vt:lpstr>
      <vt:lpstr>Equilibrium in the Keynesian Cross Diagram</vt:lpstr>
      <vt:lpstr>Addressing Recessionary and Inflationary Gaps</vt:lpstr>
      <vt:lpstr>The Multiplier Effect</vt:lpstr>
      <vt:lpstr>The Multiplier Effect in an Expenditure-Output Model</vt:lpstr>
      <vt:lpstr>Say’s Law and the Macroeconomics of Supply</vt:lpstr>
      <vt:lpstr>Neoclassical Economics</vt:lpstr>
      <vt:lpstr>Actual and Potential GDP</vt:lpstr>
      <vt:lpstr>A Vertical AS Curve</vt:lpstr>
      <vt:lpstr>The Rebound to Potential GDP after AD Increases </vt:lpstr>
      <vt:lpstr> A Rebound Back to Potential GDP from a Shift to the Left in AD</vt:lpstr>
      <vt:lpstr>Zones in the SRAS: Keynes</vt:lpstr>
      <vt:lpstr>Zones in the SRAS: Neoclassical</vt:lpstr>
      <vt:lpstr>Zones in the SRAS: Intermediate</vt:lpstr>
      <vt:lpstr>When does it make sense to use each perspective?</vt:lpstr>
      <vt:lpstr>Practice Question</vt:lpstr>
      <vt:lpstr> Quick Review</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Sarah Liebman</dc:creator>
  <cp:lastModifiedBy>Sarah Liebman</cp:lastModifiedBy>
  <cp:revision>186</cp:revision>
  <dcterms:created xsi:type="dcterms:W3CDTF">2017-01-24T14:54:50Z</dcterms:created>
  <dcterms:modified xsi:type="dcterms:W3CDTF">2017-04-18T04:40:19Z</dcterms:modified>
</cp:coreProperties>
</file>