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Proxima Nova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B168A8E1-1F40-458C-B346-56444C08DEC3}">
  <a:tblStyle styleId="{B168A8E1-1F40-458C-B346-56444C08DEC3}" styleName="Table_0">
    <a:wholeTbl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roximaNova-regular.fntdata"/><Relationship Id="rId14" Type="http://schemas.openxmlformats.org/officeDocument/2006/relationships/slide" Target="slides/slide9.xml"/><Relationship Id="rId17" Type="http://schemas.openxmlformats.org/officeDocument/2006/relationships/font" Target="fonts/ProximaNova-italic.fntdata"/><Relationship Id="rId16" Type="http://schemas.openxmlformats.org/officeDocument/2006/relationships/font" Target="fonts/ProximaNov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ProximaNova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Mobile phones on Silent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Avoid taking calls during session until unless very urgent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Laptop closed until unless we are not doing any hands on activity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Be very punctual with timings</a:t>
            </a:r>
          </a:p>
          <a:p>
            <a:pPr indent="-228600" lvl="0" marL="457200">
              <a:spcBef>
                <a:spcPts val="0"/>
              </a:spcBef>
              <a:buChar char="-"/>
            </a:pPr>
            <a:r>
              <a:rPr lang="en"/>
              <a:t>Talk &amp; ask as much as possible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b="1" sz="14000"/>
            </a:lvl1pPr>
            <a:lvl2pPr lvl="1" algn="ctr">
              <a:spcBef>
                <a:spcPts val="0"/>
              </a:spcBef>
              <a:buSzPct val="100000"/>
              <a:defRPr b="1" sz="14000"/>
            </a:lvl2pPr>
            <a:lvl3pPr lvl="2" algn="ctr">
              <a:spcBef>
                <a:spcPts val="0"/>
              </a:spcBef>
              <a:buSzPct val="100000"/>
              <a:defRPr b="1" sz="14000"/>
            </a:lvl3pPr>
            <a:lvl4pPr lvl="3" algn="ctr">
              <a:spcBef>
                <a:spcPts val="0"/>
              </a:spcBef>
              <a:buSzPct val="100000"/>
              <a:defRPr b="1" sz="14000"/>
            </a:lvl4pPr>
            <a:lvl5pPr lvl="4" algn="ctr">
              <a:spcBef>
                <a:spcPts val="0"/>
              </a:spcBef>
              <a:buSzPct val="100000"/>
              <a:defRPr b="1" sz="14000"/>
            </a:lvl5pPr>
            <a:lvl6pPr lvl="5" algn="ctr">
              <a:spcBef>
                <a:spcPts val="0"/>
              </a:spcBef>
              <a:buSzPct val="100000"/>
              <a:defRPr b="1" sz="14000"/>
            </a:lvl6pPr>
            <a:lvl7pPr lvl="6" algn="ctr">
              <a:spcBef>
                <a:spcPts val="0"/>
              </a:spcBef>
              <a:buSzPct val="100000"/>
              <a:defRPr b="1" sz="14000"/>
            </a:lvl7pPr>
            <a:lvl8pPr lvl="7" algn="ctr">
              <a:spcBef>
                <a:spcPts val="0"/>
              </a:spcBef>
              <a:buSzPct val="100000"/>
              <a:defRPr b="1" sz="14000"/>
            </a:lvl8pPr>
            <a:lvl9pPr lvl="8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08.png"/><Relationship Id="rId10" Type="http://schemas.openxmlformats.org/officeDocument/2006/relationships/image" Target="../media/image09.png"/><Relationship Id="rId13" Type="http://schemas.openxmlformats.org/officeDocument/2006/relationships/image" Target="../media/image06.png"/><Relationship Id="rId12" Type="http://schemas.openxmlformats.org/officeDocument/2006/relationships/image" Target="../media/image0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1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5" Type="http://schemas.openxmlformats.org/officeDocument/2006/relationships/image" Target="../media/image16.png"/><Relationship Id="rId14" Type="http://schemas.openxmlformats.org/officeDocument/2006/relationships/image" Target="../media/image11.png"/><Relationship Id="rId17" Type="http://schemas.openxmlformats.org/officeDocument/2006/relationships/image" Target="../media/image17.png"/><Relationship Id="rId16" Type="http://schemas.openxmlformats.org/officeDocument/2006/relationships/image" Target="../media/image20.png"/><Relationship Id="rId5" Type="http://schemas.openxmlformats.org/officeDocument/2006/relationships/image" Target="../media/image03.png"/><Relationship Id="rId6" Type="http://schemas.openxmlformats.org/officeDocument/2006/relationships/image" Target="../media/image00.png"/><Relationship Id="rId7" Type="http://schemas.openxmlformats.org/officeDocument/2006/relationships/image" Target="../media/image12.png"/><Relationship Id="rId8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github.com/OpsTree/HandbooksTraining" TargetMode="External"/><Relationship Id="rId4" Type="http://schemas.openxmlformats.org/officeDocument/2006/relationships/hyperlink" Target="https://s3-us-west-2.amazonaws.com/target-training/Handbooks.zip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Introduction : Devops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About me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311700" y="1152475"/>
            <a:ext cx="49968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6985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1111"/>
              <a:buFont typeface="Arial"/>
              <a:buNone/>
            </a:pPr>
            <a:r>
              <a:rPr b="1" lang="en"/>
              <a:t>Sandeep Rawat</a:t>
            </a:r>
            <a:r>
              <a:rPr lang="en"/>
              <a:t> (Devops Architect and Evangelist)</a:t>
            </a:r>
          </a:p>
          <a:p>
            <a:pPr indent="-6985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indent="-6985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1111"/>
              <a:buFont typeface="Arial"/>
              <a:buNone/>
            </a:pPr>
            <a:r>
              <a:rPr lang="en"/>
              <a:t>I am devops enthusiast.</a:t>
            </a:r>
          </a:p>
          <a:p>
            <a:pPr indent="-6985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1111"/>
              <a:buFont typeface="Arial"/>
              <a:buNone/>
            </a:pPr>
            <a:r>
              <a:rPr lang="en"/>
              <a:t>I have led devops transformations in companies like  snapdeal.com, mettl.com, beachbody.com.</a:t>
            </a:r>
          </a:p>
          <a:p>
            <a:pPr indent="-6985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1111"/>
              <a:buFont typeface="Arial"/>
              <a:buNone/>
            </a:pPr>
            <a:r>
              <a:rPr lang="en"/>
              <a:t>Currently I’m working both as a trainer and DevOps Consultant.</a:t>
            </a: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Shape 66"/>
          <p:cNvPicPr preferRelativeResize="0"/>
          <p:nvPr/>
        </p:nvPicPr>
        <p:blipFill rotWithShape="1">
          <a:blip r:embed="rId3">
            <a:alphaModFix/>
          </a:blip>
          <a:srcRect b="0" l="9995" r="9585" t="0"/>
          <a:stretch/>
        </p:blipFill>
        <p:spPr>
          <a:xfrm>
            <a:off x="6055700" y="1220125"/>
            <a:ext cx="2121149" cy="2703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Introduce Yourself</a:t>
            </a:r>
          </a:p>
        </p:txBody>
      </p:sp>
      <p:pic>
        <p:nvPicPr>
          <p:cNvPr id="72" name="Shape 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2625" y="1017725"/>
            <a:ext cx="6847000" cy="281792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/>
          <p:nvPr/>
        </p:nvSpPr>
        <p:spPr>
          <a:xfrm>
            <a:off x="579550" y="3363050"/>
            <a:ext cx="5652000" cy="148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Proxima Nova"/>
              <a:buChar char="❖"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About you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Proxima Nova"/>
              <a:buChar char="❖"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Your technical abilities in Devops</a:t>
            </a: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Proxima Nova"/>
              <a:buChar char="❖"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What's your expectation from the program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311700" y="2252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Agenda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5925" y="316875"/>
            <a:ext cx="1989250" cy="2463349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 txBox="1"/>
          <p:nvPr/>
        </p:nvSpPr>
        <p:spPr>
          <a:xfrm>
            <a:off x="362700" y="855437"/>
            <a:ext cx="1648500" cy="4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>
                <a:solidFill>
                  <a:srgbClr val="0C343D"/>
                </a:solidFill>
              </a:rPr>
              <a:t>Schedule</a:t>
            </a:r>
            <a:r>
              <a:rPr b="1" lang="en">
                <a:solidFill>
                  <a:srgbClr val="0C343D"/>
                </a:solidFill>
              </a:rPr>
              <a:t>  Day 1:</a:t>
            </a:r>
          </a:p>
        </p:txBody>
      </p:sp>
      <p:graphicFrame>
        <p:nvGraphicFramePr>
          <p:cNvPr id="81" name="Shape 81"/>
          <p:cNvGraphicFramePr/>
          <p:nvPr/>
        </p:nvGraphicFramePr>
        <p:xfrm>
          <a:off x="982750" y="1460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{B168A8E1-1F40-458C-B346-56444C08DEC3}</a:tableStyleId>
              </a:tblPr>
              <a:tblGrid>
                <a:gridCol w="5433200"/>
              </a:tblGrid>
              <a:tr h="2744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Introduction</a:t>
                      </a:r>
                    </a:p>
                  </a:txBody>
                  <a:tcPr marT="91425" marB="91425" marR="91425" marL="91425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1666"/>
                        <a:buFont typeface="Arial"/>
                        <a:buNone/>
                      </a:pPr>
                      <a:r>
                        <a:rPr lang="en" sz="1200"/>
                        <a:t>Training methodology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1666"/>
                        <a:buFont typeface="Arial"/>
                        <a:buNone/>
                      </a:pPr>
                      <a:r>
                        <a:rPr lang="en" sz="1200"/>
                        <a:t>Introduction to Devops 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1666"/>
                        <a:buFont typeface="Arial"/>
                        <a:buNone/>
                      </a:pPr>
                      <a:r>
                        <a:rPr lang="en" sz="1200"/>
                        <a:t>Tea Break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SzPct val="91666"/>
                        <a:buNone/>
                      </a:pPr>
                      <a:r>
                        <a:rPr lang="en" sz="1200"/>
                        <a:t>Version Control System, Concepts behind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Lunch Break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Version Control demo using git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Clr>
                          <a:srgbClr val="000000"/>
                        </a:buClr>
                        <a:buSzPct val="91666"/>
                        <a:buFont typeface="Arial"/>
                        <a:buNone/>
                      </a:pPr>
                      <a:r>
                        <a:rPr lang="en" sz="1200"/>
                        <a:t>CI Description, Jenkins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Tea Break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CD concepts, phases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1666"/>
                        <a:buFont typeface="Arial"/>
                        <a:buNone/>
                      </a:pPr>
                      <a:r>
                        <a:rPr lang="en" sz="1200"/>
                        <a:t>CI/CD Hands On using Jenkins</a:t>
                      </a:r>
                    </a:p>
                  </a:txBody>
                  <a:tcPr marT="45725" marB="45725" marR="91450" marL="91450"/>
                </a:tc>
              </a:tr>
              <a:tr h="274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Query Resolution &amp; Summarization of Day1</a:t>
                      </a: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/>
        </p:nvSpPr>
        <p:spPr>
          <a:xfrm>
            <a:off x="329725" y="316912"/>
            <a:ext cx="1648500" cy="4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>
                <a:solidFill>
                  <a:srgbClr val="0C343D"/>
                </a:solidFill>
              </a:rPr>
              <a:t>Schedule  Day 2:</a:t>
            </a:r>
          </a:p>
        </p:txBody>
      </p:sp>
      <p:graphicFrame>
        <p:nvGraphicFramePr>
          <p:cNvPr id="87" name="Shape 87"/>
          <p:cNvGraphicFramePr/>
          <p:nvPr/>
        </p:nvGraphicFramePr>
        <p:xfrm>
          <a:off x="1614250" y="1395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{B168A8E1-1F40-458C-B346-56444C08DEC3}</a:tableStyleId>
              </a:tblPr>
              <a:tblGrid>
                <a:gridCol w="4016400"/>
              </a:tblGrid>
              <a:tr h="382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Recap of Day 1</a:t>
                      </a:r>
                    </a:p>
                  </a:txBody>
                  <a:tcPr marT="91425" marB="91425" marR="91425" marL="91425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91666"/>
                        <a:buNone/>
                      </a:pPr>
                      <a:r>
                        <a:rPr lang="en" sz="1200"/>
                        <a:t>SCM, Concepts behind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Tea break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SzPct val="91666"/>
                        <a:buNone/>
                      </a:pPr>
                      <a:r>
                        <a:rPr lang="en" sz="1200"/>
                        <a:t>SCM demo/hands on via Chef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Lunch Break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SzPct val="91666"/>
                        <a:buNone/>
                      </a:pPr>
                      <a:r>
                        <a:rPr lang="en" sz="1200"/>
                        <a:t>Monitoring, Concept behind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91666"/>
                        <a:buNone/>
                      </a:pPr>
                      <a:r>
                        <a:rPr lang="en" sz="1200"/>
                        <a:t>Monitoring demo via Zabbix, ELK, NewRelic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Tea Break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SzPct val="91666"/>
                        <a:buNone/>
                      </a:pPr>
                      <a:r>
                        <a:rPr lang="en" sz="1200"/>
                        <a:t>Docker introduction, containerization, containers, images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indent="-6985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91666"/>
                        <a:buNone/>
                      </a:pPr>
                      <a:r>
                        <a:rPr lang="en" sz="1200"/>
                        <a:t>Docker demo/hands on</a:t>
                      </a:r>
                    </a:p>
                  </a:txBody>
                  <a:tcPr marT="45725" marB="45725" marR="91450" marL="91450"/>
                </a:tc>
              </a:tr>
              <a:tr h="2888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Query Resolution &amp; Summarization</a:t>
                      </a: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pic>
        <p:nvPicPr>
          <p:cNvPr id="88" name="Shape 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7575" y="98175"/>
            <a:ext cx="2835524" cy="237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Shape 93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3630262" y="1480312"/>
            <a:ext cx="579774" cy="573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4244737" y="-658087"/>
            <a:ext cx="579774" cy="69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/>
          <p:nvPr/>
        </p:nvSpPr>
        <p:spPr>
          <a:xfrm rot="5400000">
            <a:off x="6801649" y="884848"/>
            <a:ext cx="2033400" cy="23637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rgbClr val="40404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6" name="Shape 96"/>
          <p:cNvSpPr/>
          <p:nvPr/>
        </p:nvSpPr>
        <p:spPr>
          <a:xfrm>
            <a:off x="6494360" y="3730105"/>
            <a:ext cx="1419899" cy="1262700"/>
          </a:xfrm>
          <a:prstGeom prst="octagon">
            <a:avLst>
              <a:gd fmla="val 29289" name="adj"/>
            </a:avLst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199750" y="1037846"/>
            <a:ext cx="6676200" cy="547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8" name="Shape 98"/>
          <p:cNvPicPr preferRelativeResize="0"/>
          <p:nvPr/>
        </p:nvPicPr>
        <p:blipFill rotWithShape="1">
          <a:blip r:embed="rId3">
            <a:alphaModFix/>
          </a:blip>
          <a:srcRect b="0" l="31927" r="32017" t="0"/>
          <a:stretch/>
        </p:blipFill>
        <p:spPr>
          <a:xfrm rot="5400000">
            <a:off x="4350937" y="-2293212"/>
            <a:ext cx="579774" cy="720365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/>
          <p:nvPr/>
        </p:nvSpPr>
        <p:spPr>
          <a:xfrm rot="-5400000">
            <a:off x="3729765" y="746979"/>
            <a:ext cx="3600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0" name="Shape 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6125" y="635323"/>
            <a:ext cx="906950" cy="84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98152" y="488287"/>
            <a:ext cx="682649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44286" y="1985765"/>
            <a:ext cx="809502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8655" y="2018388"/>
            <a:ext cx="809502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2703" y="461498"/>
            <a:ext cx="682649" cy="13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/>
          <p:nvPr/>
        </p:nvSpPr>
        <p:spPr>
          <a:xfrm rot="-5400000">
            <a:off x="7317917" y="762075"/>
            <a:ext cx="360000" cy="10761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/>
          <p:nvPr/>
        </p:nvSpPr>
        <p:spPr>
          <a:xfrm rot="5400000">
            <a:off x="6060058" y="2269501"/>
            <a:ext cx="3903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7" name="Shape 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85412" y="3514558"/>
            <a:ext cx="682649" cy="13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/>
          <p:nvPr/>
        </p:nvSpPr>
        <p:spPr>
          <a:xfrm rot="5523185">
            <a:off x="8278995" y="1983615"/>
            <a:ext cx="720162" cy="166308"/>
          </a:xfrm>
          <a:prstGeom prst="blockArc">
            <a:avLst>
              <a:gd fmla="val 10935887" name="adj1"/>
              <a:gd fmla="val 0" name="adj2"/>
              <a:gd fmla="val 25000" name="adj3"/>
            </a:avLst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7829418" y="2808214"/>
            <a:ext cx="463500" cy="627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/>
          <p:nvPr/>
        </p:nvSpPr>
        <p:spPr>
          <a:xfrm rot="-5400000">
            <a:off x="259323" y="2408767"/>
            <a:ext cx="2033400" cy="23637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rgbClr val="40404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/>
        </p:nvSpPr>
        <p:spPr>
          <a:xfrm rot="5400000">
            <a:off x="2380790" y="2269501"/>
            <a:ext cx="3903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/>
        </p:nvSpPr>
        <p:spPr>
          <a:xfrm rot="-5400000">
            <a:off x="2217474" y="3784175"/>
            <a:ext cx="360000" cy="11412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/>
        </p:nvSpPr>
        <p:spPr>
          <a:xfrm rot="-5400000">
            <a:off x="5069386" y="3794979"/>
            <a:ext cx="360000" cy="1098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14" name="Shape 1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1140" y="3522893"/>
            <a:ext cx="682649" cy="13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7">
            <a:alphaModFix/>
          </a:blip>
          <a:srcRect b="63414" l="0" r="86158" t="0"/>
          <a:stretch/>
        </p:blipFill>
        <p:spPr>
          <a:xfrm>
            <a:off x="3402275" y="1145424"/>
            <a:ext cx="1009699" cy="29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 rotWithShape="1">
          <a:blip r:embed="rId8">
            <a:alphaModFix/>
          </a:blip>
          <a:srcRect b="63414" l="36672" r="55401" t="0"/>
          <a:stretch/>
        </p:blipFill>
        <p:spPr>
          <a:xfrm>
            <a:off x="7000849" y="1154050"/>
            <a:ext cx="1009699" cy="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 rotWithShape="1">
          <a:blip r:embed="rId9">
            <a:alphaModFix/>
          </a:blip>
          <a:srcRect b="63413" l="59223" r="30100" t="2841"/>
          <a:stretch/>
        </p:blipFill>
        <p:spPr>
          <a:xfrm>
            <a:off x="5757225" y="2665576"/>
            <a:ext cx="1009699" cy="31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 rotWithShape="1">
          <a:blip r:embed="rId10">
            <a:alphaModFix/>
          </a:blip>
          <a:srcRect b="63414" l="89216" r="2858" t="0"/>
          <a:stretch/>
        </p:blipFill>
        <p:spPr>
          <a:xfrm>
            <a:off x="2071950" y="2640700"/>
            <a:ext cx="1009699" cy="35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 rotWithShape="1">
          <a:blip r:embed="rId11">
            <a:alphaModFix/>
          </a:blip>
          <a:srcRect b="37988" l="16736" r="62252" t="35179"/>
          <a:stretch/>
        </p:blipFill>
        <p:spPr>
          <a:xfrm>
            <a:off x="1878975" y="4207450"/>
            <a:ext cx="1064200" cy="28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 rotWithShape="1">
          <a:blip r:embed="rId12">
            <a:alphaModFix/>
          </a:blip>
          <a:srcRect b="33515" l="67206" r="18951" t="37403"/>
          <a:stretch/>
        </p:blipFill>
        <p:spPr>
          <a:xfrm>
            <a:off x="4720675" y="4188875"/>
            <a:ext cx="1064224" cy="31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 rot="664142">
            <a:off x="5029905" y="1785730"/>
            <a:ext cx="906949" cy="9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 rot="664142">
            <a:off x="1350637" y="1785730"/>
            <a:ext cx="906949" cy="9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 rot="-306314">
            <a:off x="2787410" y="3421031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 rot="-306314">
            <a:off x="5617845" y="3410237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 rot="-306314">
            <a:off x="4278224" y="362237"/>
            <a:ext cx="1011891" cy="8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2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 rot="-306310">
            <a:off x="7858340" y="429916"/>
            <a:ext cx="1011911" cy="756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 rotWithShape="1">
          <a:blip r:embed="rId15">
            <a:alphaModFix/>
          </a:blip>
          <a:srcRect b="7505" l="0" r="87895" t="63414"/>
          <a:stretch/>
        </p:blipFill>
        <p:spPr>
          <a:xfrm rot="5400000">
            <a:off x="6657801" y="4024325"/>
            <a:ext cx="1130925" cy="66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 rot="-638333">
            <a:off x="7382419" y="2794953"/>
            <a:ext cx="1480947" cy="99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985521" y="3922449"/>
            <a:ext cx="1075200" cy="107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Reference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har char="●"/>
            </a:pPr>
            <a:r>
              <a:rPr b="1" lang="en" u="sng">
                <a:solidFill>
                  <a:schemeClr val="hlink"/>
                </a:solidFill>
                <a:hlinkClick r:id="rId3"/>
              </a:rPr>
              <a:t>https://github.com/OpsTree/HandbooksTraining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har char="●"/>
            </a:pPr>
            <a:r>
              <a:rPr b="1" lang="en">
                <a:solidFill>
                  <a:srgbClr val="FF0000"/>
                </a:solidFill>
              </a:rPr>
              <a:t>https://s3-us-west-2.amazonaws.com/target-training/Target+PPT-2.zip</a:t>
            </a:r>
          </a:p>
          <a:p>
            <a:pPr indent="-228600" lvl="0" marL="457200">
              <a:lnSpc>
                <a:spcPct val="200000"/>
              </a:lnSpc>
              <a:spcBef>
                <a:spcPts val="0"/>
              </a:spcBef>
              <a:buChar char="●"/>
            </a:pPr>
            <a:r>
              <a:rPr b="1" lang="en" u="sng">
                <a:solidFill>
                  <a:schemeClr val="hlink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4"/>
              </a:rPr>
              <a:t>https://s3-us-west-2.amazonaws.com/target-training/Handbooks.zip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ound-Rules.jpg"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6662" y="48799"/>
            <a:ext cx="6950675" cy="485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just the beginning"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6525" y="543425"/>
            <a:ext cx="5425074" cy="3610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