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</p:sldIdLst>
  <p:sldSz cy="5143500" cx="9144000"/>
  <p:notesSz cx="6858000" cy="9144000"/>
  <p:embeddedFontLst>
    <p:embeddedFont>
      <p:font typeface="Josefin Slab"/>
      <p:regular r:id="rId38"/>
      <p:bold r:id="rId39"/>
      <p:italic r:id="rId40"/>
      <p:boldItalic r:id="rId41"/>
    </p:embeddedFont>
    <p:embeddedFont>
      <p:font typeface="Proxima Nova"/>
      <p:regular r:id="rId42"/>
      <p:bold r:id="rId43"/>
      <p:italic r:id="rId44"/>
      <p:boldItalic r:id="rId45"/>
    </p:embeddedFont>
    <p:embeddedFont>
      <p:font typeface="Karla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JosefinSlab-italic.fntdata"/><Relationship Id="rId42" Type="http://schemas.openxmlformats.org/officeDocument/2006/relationships/font" Target="fonts/ProximaNova-regular.fntdata"/><Relationship Id="rId41" Type="http://schemas.openxmlformats.org/officeDocument/2006/relationships/font" Target="fonts/JosefinSlab-boldItalic.fntdata"/><Relationship Id="rId44" Type="http://schemas.openxmlformats.org/officeDocument/2006/relationships/font" Target="fonts/ProximaNova-italic.fntdata"/><Relationship Id="rId43" Type="http://schemas.openxmlformats.org/officeDocument/2006/relationships/font" Target="fonts/ProximaNova-bold.fntdata"/><Relationship Id="rId46" Type="http://schemas.openxmlformats.org/officeDocument/2006/relationships/font" Target="fonts/Karla-regular.fntdata"/><Relationship Id="rId45" Type="http://schemas.openxmlformats.org/officeDocument/2006/relationships/font" Target="fonts/ProximaNova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Karla-italic.fntdata"/><Relationship Id="rId47" Type="http://schemas.openxmlformats.org/officeDocument/2006/relationships/font" Target="fonts/Karla-bold.fntdata"/><Relationship Id="rId49" Type="http://schemas.openxmlformats.org/officeDocument/2006/relationships/font" Target="fonts/Karla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font" Target="fonts/JosefinSlab-bold.fntdata"/><Relationship Id="rId38" Type="http://schemas.openxmlformats.org/officeDocument/2006/relationships/font" Target="fonts/JosefinSlab-regular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Introduce the term Idempotency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Puppet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Talk about hiera, foreman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Talk about case study of Panthacorp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Talk about convention over configuration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Chef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Talk about it’s architecture flow, Knife, kitchen, 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Talk about case study of Barclays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Draw the analogy of Maven &amp; Puppet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Ansible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Talk about why I’m so excted about Ansible how it is different from standard DevOps tools.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Use cases of Ansible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Infra setup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Deployment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Server Administration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Infra Management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Shape 2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Shape 2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Shape 2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Shape 2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Shape 3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Shape 3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Shape 3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850"/>
              <a:t>Install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Vim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Curl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rPr lang="en" sz="850"/>
              <a:t>Wget</a:t>
            </a:r>
          </a:p>
          <a:p>
            <a:pPr indent="-282575" lvl="0" marL="457200" rtl="0">
              <a:lnSpc>
                <a:spcPct val="115000"/>
              </a:lnSpc>
              <a:spcBef>
                <a:spcPts val="0"/>
              </a:spcBef>
              <a:buSzPct val="94444"/>
              <a:buChar char="-"/>
            </a:pPr>
            <a:r>
              <a:t/>
            </a:r>
            <a:endParaRPr sz="85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Shape 3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Shape 3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Shape 3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Shape 3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Talk about how using SCM we are able to build such a setup in a timeframe of a week only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CI/CD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Softwares</a:t>
            </a:r>
          </a:p>
          <a:p>
            <a:pPr indent="-228600" lvl="0" marL="457200">
              <a:spcBef>
                <a:spcPts val="0"/>
              </a:spcBef>
              <a:buChar char="-"/>
            </a:pPr>
            <a:r>
              <a:rPr lang="en"/>
              <a:t>Monitoring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b="1" sz="14000"/>
            </a:lvl1pPr>
            <a:lvl2pPr lvl="1" algn="ctr">
              <a:spcBef>
                <a:spcPts val="0"/>
              </a:spcBef>
              <a:buSzPct val="100000"/>
              <a:defRPr b="1" sz="14000"/>
            </a:lvl2pPr>
            <a:lvl3pPr lvl="2" algn="ctr">
              <a:spcBef>
                <a:spcPts val="0"/>
              </a:spcBef>
              <a:buSzPct val="100000"/>
              <a:defRPr b="1" sz="14000"/>
            </a:lvl3pPr>
            <a:lvl4pPr lvl="3" algn="ctr">
              <a:spcBef>
                <a:spcPts val="0"/>
              </a:spcBef>
              <a:buSzPct val="100000"/>
              <a:defRPr b="1" sz="14000"/>
            </a:lvl4pPr>
            <a:lvl5pPr lvl="4" algn="ctr">
              <a:spcBef>
                <a:spcPts val="0"/>
              </a:spcBef>
              <a:buSzPct val="100000"/>
              <a:defRPr b="1" sz="14000"/>
            </a:lvl5pPr>
            <a:lvl6pPr lvl="5" algn="ctr">
              <a:spcBef>
                <a:spcPts val="0"/>
              </a:spcBef>
              <a:buSzPct val="100000"/>
              <a:defRPr b="1" sz="14000"/>
            </a:lvl6pPr>
            <a:lvl7pPr lvl="6" algn="ctr">
              <a:spcBef>
                <a:spcPts val="0"/>
              </a:spcBef>
              <a:buSzPct val="100000"/>
              <a:defRPr b="1" sz="14000"/>
            </a:lvl7pPr>
            <a:lvl8pPr lvl="7" algn="ctr">
              <a:spcBef>
                <a:spcPts val="0"/>
              </a:spcBef>
              <a:buSzPct val="100000"/>
              <a:defRPr b="1" sz="14000"/>
            </a:lvl8pPr>
            <a:lvl9pPr lvl="8" algn="ctr">
              <a:spcBef>
                <a:spcPts val="0"/>
              </a:spcBef>
              <a:buSzPct val="100000"/>
              <a:defRPr b="1" sz="14000"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Relationship Id="rId5" Type="http://schemas.openxmlformats.org/officeDocument/2006/relationships/image" Target="../media/image25.png"/><Relationship Id="rId6" Type="http://schemas.openxmlformats.org/officeDocument/2006/relationships/image" Target="../media/image2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Relationship Id="rId4" Type="http://schemas.openxmlformats.org/officeDocument/2006/relationships/image" Target="../media/image30.png"/><Relationship Id="rId5" Type="http://schemas.openxmlformats.org/officeDocument/2006/relationships/image" Target="../media/image3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Relationship Id="rId4" Type="http://schemas.openxmlformats.org/officeDocument/2006/relationships/image" Target="../media/image52.png"/><Relationship Id="rId5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Relationship Id="rId6" Type="http://schemas.openxmlformats.org/officeDocument/2006/relationships/image" Target="../media/image4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Relationship Id="rId6" Type="http://schemas.openxmlformats.org/officeDocument/2006/relationships/image" Target="../media/image4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Relationship Id="rId6" Type="http://schemas.openxmlformats.org/officeDocument/2006/relationships/image" Target="../media/image4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Relationship Id="rId6" Type="http://schemas.openxmlformats.org/officeDocument/2006/relationships/image" Target="../media/image4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Relationship Id="rId6" Type="http://schemas.openxmlformats.org/officeDocument/2006/relationships/image" Target="../media/image4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44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.png"/><Relationship Id="rId10" Type="http://schemas.openxmlformats.org/officeDocument/2006/relationships/image" Target="../media/image05.png"/><Relationship Id="rId13" Type="http://schemas.openxmlformats.org/officeDocument/2006/relationships/image" Target="../media/image53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1.png"/><Relationship Id="rId4" Type="http://schemas.openxmlformats.org/officeDocument/2006/relationships/image" Target="../media/image00.png"/><Relationship Id="rId9" Type="http://schemas.openxmlformats.org/officeDocument/2006/relationships/image" Target="../media/image07.png"/><Relationship Id="rId15" Type="http://schemas.openxmlformats.org/officeDocument/2006/relationships/image" Target="../media/image11.png"/><Relationship Id="rId14" Type="http://schemas.openxmlformats.org/officeDocument/2006/relationships/image" Target="../media/image14.png"/><Relationship Id="rId17" Type="http://schemas.openxmlformats.org/officeDocument/2006/relationships/image" Target="../media/image09.png"/><Relationship Id="rId16" Type="http://schemas.openxmlformats.org/officeDocument/2006/relationships/image" Target="../media/image13.png"/><Relationship Id="rId5" Type="http://schemas.openxmlformats.org/officeDocument/2006/relationships/image" Target="../media/image02.png"/><Relationship Id="rId6" Type="http://schemas.openxmlformats.org/officeDocument/2006/relationships/image" Target="../media/image04.png"/><Relationship Id="rId7" Type="http://schemas.openxmlformats.org/officeDocument/2006/relationships/image" Target="../media/image06.png"/><Relationship Id="rId8" Type="http://schemas.openxmlformats.org/officeDocument/2006/relationships/image" Target="../media/image0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docs.puppet.com/hiera/3.1/" TargetMode="External"/><Relationship Id="rId4" Type="http://schemas.openxmlformats.org/officeDocument/2006/relationships/hyperlink" Target="https://docs.puppet.com/mcollective/" TargetMode="External"/><Relationship Id="rId5" Type="http://schemas.openxmlformats.org/officeDocument/2006/relationships/hyperlink" Target="https://theforeman.org/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22.png"/><Relationship Id="rId5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Configuration Management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595839" y="3002162"/>
            <a:ext cx="3861600" cy="6530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rPr>
              <a:t>Building Landscapes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is not ?</a:t>
            </a:r>
          </a:p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311700" y="1515157"/>
            <a:ext cx="3919500" cy="1628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Just version management 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Just change management 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Just a build and release tool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An administration tool</a:t>
            </a:r>
          </a:p>
        </p:txBody>
      </p:sp>
      <p:pic>
        <p:nvPicPr>
          <p:cNvPr id="153" name="Shape 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6950" y="1372325"/>
            <a:ext cx="4205349" cy="261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What SCM do ?</a:t>
            </a: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311700" y="1152475"/>
            <a:ext cx="51177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3B383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SCM activities are developed to:</a:t>
            </a:r>
          </a:p>
          <a:p>
            <a:pPr indent="-228600" lvl="0" marL="457200">
              <a:spcBef>
                <a:spcPts val="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Identify the change </a:t>
            </a:r>
          </a:p>
          <a:p>
            <a:pPr indent="-228600" lvl="0" marL="457200">
              <a:spcBef>
                <a:spcPts val="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Control change </a:t>
            </a:r>
          </a:p>
          <a:p>
            <a:pPr indent="-228600" lvl="0" marL="457200">
              <a:spcBef>
                <a:spcPts val="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Ensure that change is being properly implemented </a:t>
            </a:r>
          </a:p>
          <a:p>
            <a:pPr indent="-228600" lvl="0" marL="457200">
              <a:spcBef>
                <a:spcPts val="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Report changes to others who may have an interest</a:t>
            </a:r>
          </a:p>
        </p:txBody>
      </p:sp>
      <p:pic>
        <p:nvPicPr>
          <p:cNvPr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5175" y="1238625"/>
            <a:ext cx="2557125" cy="266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Tooling Landscape</a:t>
            </a: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5312" y="2780415"/>
            <a:ext cx="2174624" cy="2141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500" y="2913174"/>
            <a:ext cx="1875926" cy="187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8223" y="879773"/>
            <a:ext cx="1875926" cy="1851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salt stack" id="169" name="Shape 16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31700" y="1255025"/>
            <a:ext cx="2266975" cy="1420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Idempotency"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225" y="196200"/>
            <a:ext cx="8218775" cy="462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High level flow ? </a:t>
            </a:r>
          </a:p>
        </p:txBody>
      </p:sp>
      <p:sp>
        <p:nvSpPr>
          <p:cNvPr id="180" name="Shape 180"/>
          <p:cNvSpPr/>
          <p:nvPr/>
        </p:nvSpPr>
        <p:spPr>
          <a:xfrm>
            <a:off x="1494700" y="1681525"/>
            <a:ext cx="1143000" cy="14616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Vanilla</a:t>
            </a:r>
            <a:r>
              <a:rPr lang="en"/>
              <a:t> Server</a:t>
            </a:r>
          </a:p>
        </p:txBody>
      </p:sp>
      <p:sp>
        <p:nvSpPr>
          <p:cNvPr id="181" name="Shape 181"/>
          <p:cNvSpPr/>
          <p:nvPr/>
        </p:nvSpPr>
        <p:spPr>
          <a:xfrm rot="-5400000">
            <a:off x="4011500" y="1670475"/>
            <a:ext cx="1296875" cy="1483700"/>
          </a:xfrm>
          <a:prstGeom prst="flowChartOffpageConnector">
            <a:avLst/>
          </a:prstGeom>
          <a:solidFill>
            <a:srgbClr val="EEEEEE"/>
          </a:solidFill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6449900" y="1681525"/>
            <a:ext cx="1143000" cy="14616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Desired Server</a:t>
            </a:r>
          </a:p>
        </p:txBody>
      </p:sp>
      <p:sp>
        <p:nvSpPr>
          <p:cNvPr id="183" name="Shape 183"/>
          <p:cNvSpPr/>
          <p:nvPr/>
        </p:nvSpPr>
        <p:spPr>
          <a:xfrm>
            <a:off x="1494825" y="3714750"/>
            <a:ext cx="1143000" cy="241800"/>
          </a:xfrm>
          <a:prstGeom prst="rect">
            <a:avLst/>
          </a:prstGeom>
          <a:solidFill>
            <a:srgbClr val="E6B8AF"/>
          </a:solidFill>
          <a:ln cap="flat" cmpd="sng" w="9525">
            <a:solidFill>
              <a:srgbClr val="DD7E6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351C75"/>
                </a:solidFill>
              </a:rPr>
              <a:t>Before</a:t>
            </a:r>
            <a:r>
              <a:rPr lang="en"/>
              <a:t> </a:t>
            </a:r>
          </a:p>
        </p:txBody>
      </p:sp>
      <p:sp>
        <p:nvSpPr>
          <p:cNvPr id="184" name="Shape 184"/>
          <p:cNvSpPr/>
          <p:nvPr/>
        </p:nvSpPr>
        <p:spPr>
          <a:xfrm>
            <a:off x="3969952" y="3714750"/>
            <a:ext cx="1380000" cy="241800"/>
          </a:xfrm>
          <a:prstGeom prst="rect">
            <a:avLst/>
          </a:prstGeom>
          <a:solidFill>
            <a:srgbClr val="E6B8AF"/>
          </a:solidFill>
          <a:ln cap="flat" cmpd="sng" w="9525">
            <a:solidFill>
              <a:srgbClr val="DD7E6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51C75"/>
                </a:solidFill>
              </a:rPr>
              <a:t>Transformation</a:t>
            </a:r>
          </a:p>
        </p:txBody>
      </p:sp>
      <p:sp>
        <p:nvSpPr>
          <p:cNvPr id="185" name="Shape 185"/>
          <p:cNvSpPr/>
          <p:nvPr/>
        </p:nvSpPr>
        <p:spPr>
          <a:xfrm>
            <a:off x="6449900" y="3714750"/>
            <a:ext cx="1143000" cy="241800"/>
          </a:xfrm>
          <a:prstGeom prst="rect">
            <a:avLst/>
          </a:prstGeom>
          <a:solidFill>
            <a:srgbClr val="E6B8AF"/>
          </a:solidFill>
          <a:ln cap="flat" cmpd="sng" w="9525">
            <a:solidFill>
              <a:srgbClr val="DD7E6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51C75"/>
                </a:solidFill>
              </a:rPr>
              <a:t>After</a:t>
            </a:r>
          </a:p>
        </p:txBody>
      </p:sp>
      <p:sp>
        <p:nvSpPr>
          <p:cNvPr id="186" name="Shape 186"/>
          <p:cNvSpPr txBox="1"/>
          <p:nvPr/>
        </p:nvSpPr>
        <p:spPr>
          <a:xfrm>
            <a:off x="4011500" y="2176100"/>
            <a:ext cx="11430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Apply Puppet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6275" y="440876"/>
            <a:ext cx="5371075" cy="411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>
                <a:solidFill>
                  <a:srgbClr val="202729"/>
                </a:solidFill>
                <a:latin typeface="Proxima Nova"/>
                <a:ea typeface="Proxima Nova"/>
                <a:cs typeface="Proxima Nova"/>
                <a:sym typeface="Proxima Nova"/>
              </a:rPr>
              <a:t>Chef: Workflow</a:t>
            </a:r>
          </a:p>
        </p:txBody>
      </p:sp>
      <p:sp>
        <p:nvSpPr>
          <p:cNvPr id="197" name="Shape 197"/>
          <p:cNvSpPr/>
          <p:nvPr/>
        </p:nvSpPr>
        <p:spPr>
          <a:xfrm>
            <a:off x="3154605" y="3448479"/>
            <a:ext cx="2493599" cy="681900"/>
          </a:xfrm>
          <a:prstGeom prst="diamond">
            <a:avLst/>
          </a:prstGeom>
          <a:solidFill>
            <a:srgbClr val="004C5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sz="3000">
                <a:solidFill>
                  <a:srgbClr val="ABE33F"/>
                </a:solidFill>
                <a:latin typeface="Karla"/>
                <a:ea typeface="Karla"/>
                <a:cs typeface="Karla"/>
                <a:sym typeface="Karla"/>
              </a:rPr>
              <a:t>Test</a:t>
            </a:r>
          </a:p>
        </p:txBody>
      </p:sp>
      <p:sp>
        <p:nvSpPr>
          <p:cNvPr id="198" name="Shape 198"/>
          <p:cNvSpPr/>
          <p:nvPr/>
        </p:nvSpPr>
        <p:spPr>
          <a:xfrm>
            <a:off x="375874" y="3637800"/>
            <a:ext cx="2226575" cy="406650"/>
          </a:xfrm>
          <a:prstGeom prst="flowChartPreparation">
            <a:avLst/>
          </a:prstGeom>
          <a:solidFill>
            <a:srgbClr val="ABE33F">
              <a:alpha val="8115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Code</a:t>
            </a:r>
          </a:p>
        </p:txBody>
      </p:sp>
      <p:sp>
        <p:nvSpPr>
          <p:cNvPr id="199" name="Shape 199"/>
          <p:cNvSpPr/>
          <p:nvPr/>
        </p:nvSpPr>
        <p:spPr>
          <a:xfrm>
            <a:off x="6091025" y="3466725"/>
            <a:ext cx="2826225" cy="406650"/>
          </a:xfrm>
          <a:prstGeom prst="flowChartPreparation">
            <a:avLst/>
          </a:prstGeom>
          <a:solidFill>
            <a:srgbClr val="ABE33F">
              <a:alpha val="8115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Apply</a:t>
            </a:r>
          </a:p>
        </p:txBody>
      </p:sp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500" y="1178475"/>
            <a:ext cx="2421950" cy="228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Shape 2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45125" y="1178475"/>
            <a:ext cx="2826224" cy="221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4725" y="1178475"/>
            <a:ext cx="2889675" cy="221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>
                <a:solidFill>
                  <a:srgbClr val="202729"/>
                </a:solidFill>
                <a:latin typeface="Proxima Nova"/>
                <a:ea typeface="Proxima Nova"/>
                <a:cs typeface="Proxima Nova"/>
                <a:sym typeface="Proxima Nova"/>
              </a:rPr>
              <a:t>Chef: Architecture</a:t>
            </a:r>
          </a:p>
        </p:txBody>
      </p:sp>
      <p:pic>
        <p:nvPicPr>
          <p:cNvPr id="208" name="Shape 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925" y="1582575"/>
            <a:ext cx="2494498" cy="2257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Shape 2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80700" y="1879350"/>
            <a:ext cx="5207949" cy="1928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Shape 210"/>
          <p:cNvPicPr preferRelativeResize="0"/>
          <p:nvPr/>
        </p:nvPicPr>
        <p:blipFill rotWithShape="1">
          <a:blip r:embed="rId5">
            <a:alphaModFix/>
          </a:blip>
          <a:srcRect b="33676" l="9752" r="9177" t="28568"/>
          <a:stretch/>
        </p:blipFill>
        <p:spPr>
          <a:xfrm rot="5400000">
            <a:off x="1593612" y="2437100"/>
            <a:ext cx="3560900" cy="813275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Shape 211"/>
          <p:cNvSpPr txBox="1"/>
          <p:nvPr/>
        </p:nvSpPr>
        <p:spPr>
          <a:xfrm>
            <a:off x="421611" y="3852080"/>
            <a:ext cx="1930200" cy="4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274E13"/>
                </a:solidFill>
                <a:latin typeface="Consolas"/>
                <a:ea typeface="Consolas"/>
                <a:cs typeface="Consolas"/>
                <a:sym typeface="Consolas"/>
              </a:rPr>
              <a:t>Standalone</a:t>
            </a:r>
          </a:p>
        </p:txBody>
      </p:sp>
      <p:sp>
        <p:nvSpPr>
          <p:cNvPr id="212" name="Shape 212"/>
          <p:cNvSpPr txBox="1"/>
          <p:nvPr/>
        </p:nvSpPr>
        <p:spPr>
          <a:xfrm>
            <a:off x="4671051" y="3852075"/>
            <a:ext cx="3419999" cy="4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274E13"/>
                </a:solidFill>
                <a:latin typeface="Consolas"/>
                <a:ea typeface="Consolas"/>
                <a:cs typeface="Consolas"/>
                <a:sym typeface="Consolas"/>
              </a:rPr>
              <a:t>Typical Chef Server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>
                <a:solidFill>
                  <a:srgbClr val="202729"/>
                </a:solidFill>
                <a:latin typeface="Proxima Nova"/>
                <a:ea typeface="Proxima Nova"/>
                <a:cs typeface="Proxima Nova"/>
                <a:sym typeface="Proxima Nova"/>
              </a:rPr>
              <a:t>Chef: Some Other Components</a:t>
            </a:r>
          </a:p>
        </p:txBody>
      </p:sp>
      <p:pic>
        <p:nvPicPr>
          <p:cNvPr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4125" y="1916950"/>
            <a:ext cx="2455750" cy="203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Shape 2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71225" y="1960900"/>
            <a:ext cx="1942349" cy="195167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Shape 220"/>
          <p:cNvSpPr txBox="1"/>
          <p:nvPr/>
        </p:nvSpPr>
        <p:spPr>
          <a:xfrm>
            <a:off x="1132021" y="4011500"/>
            <a:ext cx="1109999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4C52"/>
                </a:solidFill>
              </a:rPr>
              <a:t>Kitchen</a:t>
            </a:r>
          </a:p>
        </p:txBody>
      </p:sp>
      <p:sp>
        <p:nvSpPr>
          <p:cNvPr id="221" name="Shape 221"/>
          <p:cNvSpPr txBox="1"/>
          <p:nvPr/>
        </p:nvSpPr>
        <p:spPr>
          <a:xfrm>
            <a:off x="3955100" y="4021025"/>
            <a:ext cx="16047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4C52"/>
                </a:solidFill>
              </a:rPr>
              <a:t>Food Critic</a:t>
            </a:r>
          </a:p>
        </p:txBody>
      </p:sp>
      <p:sp>
        <p:nvSpPr>
          <p:cNvPr id="222" name="Shape 222"/>
          <p:cNvSpPr txBox="1"/>
          <p:nvPr/>
        </p:nvSpPr>
        <p:spPr>
          <a:xfrm>
            <a:off x="7029769" y="4021025"/>
            <a:ext cx="11580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004C52"/>
                </a:solidFill>
              </a:rPr>
              <a:t>Rubocop</a:t>
            </a:r>
          </a:p>
        </p:txBody>
      </p:sp>
      <p:pic>
        <p:nvPicPr>
          <p:cNvPr id="223" name="Shape 2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8325" y="2092784"/>
            <a:ext cx="2077200" cy="184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Chef Resources:  Syntax</a:t>
            </a:r>
          </a:p>
        </p:txBody>
      </p:sp>
      <p:sp>
        <p:nvSpPr>
          <p:cNvPr id="229" name="Shape 229"/>
          <p:cNvSpPr txBox="1"/>
          <p:nvPr/>
        </p:nvSpPr>
        <p:spPr>
          <a:xfrm>
            <a:off x="4588925" y="1935600"/>
            <a:ext cx="3000000" cy="225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800">
                <a:solidFill>
                  <a:srgbClr val="004C52"/>
                </a:solidFill>
                <a:highlight>
                  <a:srgbClr val="F1C232"/>
                </a:highlight>
                <a:latin typeface="Karla"/>
                <a:ea typeface="Karla"/>
                <a:cs typeface="Karla"/>
                <a:sym typeface="Karla"/>
              </a:rPr>
              <a:t>package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 "</a:t>
            </a:r>
            <a:r>
              <a:rPr lang="en" sz="1800">
                <a:solidFill>
                  <a:srgbClr val="004C52"/>
                </a:solidFill>
                <a:highlight>
                  <a:srgbClr val="F1C232"/>
                </a:highlight>
                <a:latin typeface="Karla"/>
                <a:ea typeface="Karla"/>
                <a:cs typeface="Karla"/>
                <a:sym typeface="Karla"/>
              </a:rPr>
              <a:t>nginx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" do</a:t>
            </a:r>
          </a:p>
          <a:p>
            <a:pPr lvl="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	</a:t>
            </a:r>
            <a:r>
              <a:rPr lang="en" sz="1800">
                <a:solidFill>
                  <a:srgbClr val="004C52"/>
                </a:solidFill>
                <a:highlight>
                  <a:srgbClr val="F1C232"/>
                </a:highlight>
                <a:latin typeface="Karla"/>
                <a:ea typeface="Karla"/>
                <a:cs typeface="Karla"/>
                <a:sym typeface="Karla"/>
              </a:rPr>
              <a:t>version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 '1.6.3'</a:t>
            </a:r>
          </a:p>
          <a:p>
            <a:pPr lvl="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	</a:t>
            </a:r>
            <a:r>
              <a:rPr lang="en" sz="1800">
                <a:solidFill>
                  <a:srgbClr val="004C52"/>
                </a:solidFill>
                <a:highlight>
                  <a:srgbClr val="F1C232"/>
                </a:highlight>
                <a:latin typeface="Karla"/>
                <a:ea typeface="Karla"/>
                <a:cs typeface="Karla"/>
                <a:sym typeface="Karla"/>
              </a:rPr>
              <a:t>action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 :install</a:t>
            </a:r>
          </a:p>
          <a:p>
            <a:pPr lvl="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end</a:t>
            </a:r>
          </a:p>
        </p:txBody>
      </p:sp>
      <p:sp>
        <p:nvSpPr>
          <p:cNvPr id="230" name="Shape 230"/>
          <p:cNvSpPr txBox="1"/>
          <p:nvPr/>
        </p:nvSpPr>
        <p:spPr>
          <a:xfrm>
            <a:off x="886650" y="1859442"/>
            <a:ext cx="1837800" cy="2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Is of given 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Type</a:t>
            </a:r>
          </a:p>
        </p:txBody>
      </p:sp>
      <p:sp>
        <p:nvSpPr>
          <p:cNvPr id="231" name="Shape 231"/>
          <p:cNvSpPr txBox="1"/>
          <p:nvPr/>
        </p:nvSpPr>
        <p:spPr>
          <a:xfrm>
            <a:off x="886650" y="2214295"/>
            <a:ext cx="1392000" cy="2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Has a 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Name</a:t>
            </a:r>
          </a:p>
        </p:txBody>
      </p:sp>
      <p:sp>
        <p:nvSpPr>
          <p:cNvPr id="232" name="Shape 232"/>
          <p:cNvSpPr txBox="1"/>
          <p:nvPr/>
        </p:nvSpPr>
        <p:spPr>
          <a:xfrm>
            <a:off x="886650" y="2583415"/>
            <a:ext cx="1516500" cy="2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Has 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Attribute</a:t>
            </a:r>
          </a:p>
        </p:txBody>
      </p:sp>
      <p:sp>
        <p:nvSpPr>
          <p:cNvPr id="233" name="Shape 233"/>
          <p:cNvSpPr txBox="1"/>
          <p:nvPr/>
        </p:nvSpPr>
        <p:spPr>
          <a:xfrm>
            <a:off x="886650" y="2919922"/>
            <a:ext cx="25497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Takes </a:t>
            </a: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Actions</a:t>
            </a:r>
            <a:r>
              <a:rPr lang="en"/>
              <a:t> to bring the resource to a declared state</a:t>
            </a:r>
          </a:p>
        </p:txBody>
      </p:sp>
      <p:pic>
        <p:nvPicPr>
          <p:cNvPr id="234" name="Shape 234"/>
          <p:cNvPicPr preferRelativeResize="0"/>
          <p:nvPr/>
        </p:nvPicPr>
        <p:blipFill rotWithShape="1">
          <a:blip r:embed="rId3">
            <a:alphaModFix/>
          </a:blip>
          <a:srcRect b="7947" l="2123" r="0" t="12339"/>
          <a:stretch/>
        </p:blipFill>
        <p:spPr>
          <a:xfrm>
            <a:off x="7069675" y="1331199"/>
            <a:ext cx="2000850" cy="314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Agenda 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311700" y="1152475"/>
            <a:ext cx="3853800" cy="3661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What is SCM 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Why SCM 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What is not</a:t>
            </a:r>
          </a:p>
          <a:p>
            <a: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❖"/>
            </a:pPr>
            <a:r>
              <a:rPr lang="en"/>
              <a:t>What SCM do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The scope 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Tooling Landscape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Chef as SCM tool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Components 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Advance learning</a:t>
            </a:r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2300" y="1252900"/>
            <a:ext cx="3104799" cy="335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Chef Resources:  Examples</a:t>
            </a:r>
          </a:p>
        </p:txBody>
      </p:sp>
      <p:sp>
        <p:nvSpPr>
          <p:cNvPr id="240" name="Shape 240"/>
          <p:cNvSpPr txBox="1"/>
          <p:nvPr/>
        </p:nvSpPr>
        <p:spPr>
          <a:xfrm>
            <a:off x="124282" y="1586287"/>
            <a:ext cx="2343600" cy="14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Package</a:t>
            </a: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b="1" sz="6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package node 'nginx’ do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action :install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end</a:t>
            </a:r>
          </a:p>
          <a:p>
            <a:pPr lvl="0" rtl="0">
              <a:lnSpc>
                <a:spcPct val="136500"/>
              </a:lnSpc>
              <a:spcBef>
                <a:spcPts val="0"/>
              </a:spcBef>
              <a:buNone/>
            </a:pPr>
            <a:r>
              <a:t/>
            </a:r>
            <a:endParaRPr sz="9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lvl="0" rtl="0">
              <a:lnSpc>
                <a:spcPct val="136500"/>
              </a:lnSpc>
              <a:spcBef>
                <a:spcPts val="0"/>
              </a:spcBef>
              <a:buNone/>
            </a:pPr>
            <a:r>
              <a:t/>
            </a:r>
            <a:endParaRPr sz="9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sz="12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41" name="Shape 241"/>
          <p:cNvSpPr txBox="1"/>
          <p:nvPr/>
        </p:nvSpPr>
        <p:spPr>
          <a:xfrm>
            <a:off x="2286207" y="1573161"/>
            <a:ext cx="2645100" cy="14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File</a:t>
            </a: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b="1" sz="6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file '/usr/share/nginx/chef/index.html' do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content '&lt;/br&gt;Hello Devops&lt;/br&gt;'</a:t>
            </a:r>
          </a:p>
          <a:p>
            <a:pPr lvl="0" rtl="0">
              <a:spcBef>
                <a:spcPts val="60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end</a:t>
            </a: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sz="12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5578532" y="3466525"/>
            <a:ext cx="2343600" cy="11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Service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service 'nginx' do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action [:start, :enable]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end</a:t>
            </a: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b="1" sz="6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43" name="Shape 243"/>
          <p:cNvSpPr txBox="1"/>
          <p:nvPr/>
        </p:nvSpPr>
        <p:spPr>
          <a:xfrm>
            <a:off x="124282" y="2936824"/>
            <a:ext cx="1966200" cy="16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Directory</a:t>
            </a: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b="1" sz="6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directory "/usr/share/nginx/chef" do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recursive true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end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44" name="Shape 244"/>
          <p:cNvSpPr txBox="1"/>
          <p:nvPr/>
        </p:nvSpPr>
        <p:spPr>
          <a:xfrm>
            <a:off x="5578532" y="1454726"/>
            <a:ext cx="2916900" cy="20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Script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script 'install_something' do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interpreter 'bash'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user 'root'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cwd '/tmp'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code &lt;&lt;-EOH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echo \"This content is inserted by che\" &gt; test.txt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EOH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end</a:t>
            </a: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sz="12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45" name="Shape 245"/>
          <p:cNvSpPr txBox="1"/>
          <p:nvPr/>
        </p:nvSpPr>
        <p:spPr>
          <a:xfrm>
            <a:off x="2343757" y="3171800"/>
            <a:ext cx="3172199" cy="14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Git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git "/usr/share/nginx/chef" do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repository "https://github.com/OpsTree/OpsTreeBlog/"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revision 'master'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action :sync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end</a:t>
            </a:r>
          </a:p>
          <a:p>
            <a:pPr lvl="0" rtl="0">
              <a:spcBef>
                <a:spcPts val="600"/>
              </a:spcBef>
              <a:buNone/>
            </a:pPr>
            <a:r>
              <a:t/>
            </a:r>
            <a:endParaRPr b="1" sz="6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46" name="Shape 246"/>
          <p:cNvSpPr txBox="1"/>
          <p:nvPr/>
        </p:nvSpPr>
        <p:spPr>
          <a:xfrm>
            <a:off x="89607" y="1204601"/>
            <a:ext cx="6241800" cy="424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Clr>
                <a:srgbClr val="000000"/>
              </a:buClr>
              <a:buSzPct val="61111"/>
              <a:buFont typeface="Arial"/>
              <a:buNone/>
            </a:pPr>
            <a:r>
              <a:rPr lang="en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Resources has two basic parts ie. properties and actions.</a:t>
            </a:r>
          </a:p>
        </p:txBody>
      </p:sp>
      <p:pic>
        <p:nvPicPr>
          <p:cNvPr id="247" name="Shape 2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7175" y="109900"/>
            <a:ext cx="1696925" cy="163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USER</a:t>
            </a:r>
          </a:p>
        </p:txBody>
      </p:sp>
      <p:sp>
        <p:nvSpPr>
          <p:cNvPr id="253" name="Shape 253"/>
          <p:cNvSpPr txBox="1"/>
          <p:nvPr/>
        </p:nvSpPr>
        <p:spPr>
          <a:xfrm>
            <a:off x="1297275" y="2647200"/>
            <a:ext cx="2775000" cy="19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gid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home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manage_home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password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uid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username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Shape 254"/>
          <p:cNvSpPr txBox="1"/>
          <p:nvPr/>
        </p:nvSpPr>
        <p:spPr>
          <a:xfrm>
            <a:off x="5616125" y="2582800"/>
            <a:ext cx="2176200" cy="21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create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remove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Lock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manage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modify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unlock</a:t>
            </a:r>
          </a:p>
        </p:txBody>
      </p:sp>
      <p:pic>
        <p:nvPicPr>
          <p:cNvPr id="255" name="Shape 255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500645" y="2925107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Shape 2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Shape 2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Shape 258"/>
          <p:cNvSpPr txBox="1"/>
          <p:nvPr/>
        </p:nvSpPr>
        <p:spPr>
          <a:xfrm>
            <a:off x="1099099" y="1198500"/>
            <a:ext cx="79569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directory                          Name:name_of_resource_block</a:t>
            </a:r>
          </a:p>
        </p:txBody>
      </p:sp>
      <p:pic>
        <p:nvPicPr>
          <p:cNvPr id="259" name="Shape 2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17799" y="59050"/>
            <a:ext cx="1306525" cy="124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PACKAGE</a:t>
            </a:r>
          </a:p>
        </p:txBody>
      </p:sp>
      <p:sp>
        <p:nvSpPr>
          <p:cNvPr id="265" name="Shape 265"/>
          <p:cNvSpPr txBox="1"/>
          <p:nvPr/>
        </p:nvSpPr>
        <p:spPr>
          <a:xfrm>
            <a:off x="1297275" y="2647200"/>
            <a:ext cx="2775000" cy="2320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package_name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version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source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allow_downgrade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default_release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flush_cache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1800"/>
          </a:p>
        </p:txBody>
      </p:sp>
      <p:sp>
        <p:nvSpPr>
          <p:cNvPr id="266" name="Shape 266"/>
          <p:cNvSpPr txBox="1"/>
          <p:nvPr/>
        </p:nvSpPr>
        <p:spPr>
          <a:xfrm>
            <a:off x="5616125" y="2582800"/>
            <a:ext cx="2176200" cy="18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install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purge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reconfig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remove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upgrade</a:t>
            </a:r>
          </a:p>
        </p:txBody>
      </p:sp>
      <p:pic>
        <p:nvPicPr>
          <p:cNvPr id="267" name="Shape 267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538060" y="2898703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Shape 2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Shape 270"/>
          <p:cNvSpPr txBox="1"/>
          <p:nvPr/>
        </p:nvSpPr>
        <p:spPr>
          <a:xfrm>
            <a:off x="1099100" y="1198500"/>
            <a:ext cx="77811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Package 					Name: package_name</a:t>
            </a:r>
          </a:p>
        </p:txBody>
      </p:sp>
      <p:pic>
        <p:nvPicPr>
          <p:cNvPr id="271" name="Shape 2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80150" y="75450"/>
            <a:ext cx="1444400" cy="121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GIT</a:t>
            </a:r>
          </a:p>
        </p:txBody>
      </p:sp>
      <p:sp>
        <p:nvSpPr>
          <p:cNvPr id="277" name="Shape 277"/>
          <p:cNvSpPr txBox="1"/>
          <p:nvPr/>
        </p:nvSpPr>
        <p:spPr>
          <a:xfrm>
            <a:off x="1297275" y="2647200"/>
            <a:ext cx="2775000" cy="2320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checkout_branch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destination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remote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repository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user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group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timeout</a:t>
            </a:r>
          </a:p>
        </p:txBody>
      </p:sp>
      <p:sp>
        <p:nvSpPr>
          <p:cNvPr id="278" name="Shape 278"/>
          <p:cNvSpPr txBox="1"/>
          <p:nvPr/>
        </p:nvSpPr>
        <p:spPr>
          <a:xfrm>
            <a:off x="5616125" y="2582800"/>
            <a:ext cx="2176200" cy="13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checkout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export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sync</a:t>
            </a:r>
          </a:p>
        </p:txBody>
      </p:sp>
      <p:pic>
        <p:nvPicPr>
          <p:cNvPr id="279" name="Shape 279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538060" y="2898703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Shape 282"/>
          <p:cNvSpPr txBox="1"/>
          <p:nvPr/>
        </p:nvSpPr>
        <p:spPr>
          <a:xfrm>
            <a:off x="1099094" y="1198500"/>
            <a:ext cx="69129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Git				           Name: repo_name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Service</a:t>
            </a:r>
          </a:p>
        </p:txBody>
      </p:sp>
      <p:sp>
        <p:nvSpPr>
          <p:cNvPr id="288" name="Shape 288"/>
          <p:cNvSpPr txBox="1"/>
          <p:nvPr/>
        </p:nvSpPr>
        <p:spPr>
          <a:xfrm>
            <a:off x="1297275" y="2647200"/>
            <a:ext cx="2775000" cy="2320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service_name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priority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start_command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status_command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stop_command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timeout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supports</a:t>
            </a:r>
          </a:p>
        </p:txBody>
      </p:sp>
      <p:sp>
        <p:nvSpPr>
          <p:cNvPr id="289" name="Shape 289"/>
          <p:cNvSpPr txBox="1"/>
          <p:nvPr/>
        </p:nvSpPr>
        <p:spPr>
          <a:xfrm>
            <a:off x="5616125" y="2582799"/>
            <a:ext cx="2176200" cy="2175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disable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enable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reload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restart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start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stop</a:t>
            </a:r>
          </a:p>
        </p:txBody>
      </p:sp>
      <p:pic>
        <p:nvPicPr>
          <p:cNvPr id="290" name="Shape 290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538060" y="2898703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Shape 2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Shape 2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Shape 293"/>
          <p:cNvSpPr txBox="1"/>
          <p:nvPr/>
        </p:nvSpPr>
        <p:spPr>
          <a:xfrm>
            <a:off x="1099094" y="1198500"/>
            <a:ext cx="69129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service			            Name: service_name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2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4" name="Shape 2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88924" y="68649"/>
            <a:ext cx="1527050" cy="125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File</a:t>
            </a:r>
          </a:p>
        </p:txBody>
      </p:sp>
      <p:sp>
        <p:nvSpPr>
          <p:cNvPr id="300" name="Shape 300"/>
          <p:cNvSpPr txBox="1"/>
          <p:nvPr/>
        </p:nvSpPr>
        <p:spPr>
          <a:xfrm>
            <a:off x="1297275" y="2647200"/>
            <a:ext cx="2775000" cy="19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content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mode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owner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path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checksum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group</a:t>
            </a:r>
          </a:p>
        </p:txBody>
      </p:sp>
      <p:sp>
        <p:nvSpPr>
          <p:cNvPr id="301" name="Shape 301"/>
          <p:cNvSpPr txBox="1"/>
          <p:nvPr/>
        </p:nvSpPr>
        <p:spPr>
          <a:xfrm>
            <a:off x="5616125" y="2582799"/>
            <a:ext cx="2176200" cy="15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create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create_if_missing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delete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touch</a:t>
            </a:r>
          </a:p>
        </p:txBody>
      </p:sp>
      <p:pic>
        <p:nvPicPr>
          <p:cNvPr id="302" name="Shape 302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131416" y="2898703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Shape 3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Shape 3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Shape 305"/>
          <p:cNvSpPr txBox="1"/>
          <p:nvPr/>
        </p:nvSpPr>
        <p:spPr>
          <a:xfrm>
            <a:off x="1099100" y="1198500"/>
            <a:ext cx="73305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file			            Name: file_name/path_to_file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2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6" name="Shape 30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47861" y="96025"/>
            <a:ext cx="1329537" cy="1212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Execute</a:t>
            </a:r>
          </a:p>
        </p:txBody>
      </p:sp>
      <p:sp>
        <p:nvSpPr>
          <p:cNvPr id="312" name="Shape 312"/>
          <p:cNvSpPr txBox="1"/>
          <p:nvPr/>
        </p:nvSpPr>
        <p:spPr>
          <a:xfrm>
            <a:off x="1297275" y="2647200"/>
            <a:ext cx="2775000" cy="19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command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cwd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group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user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timeout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path</a:t>
            </a:r>
          </a:p>
        </p:txBody>
      </p:sp>
      <p:sp>
        <p:nvSpPr>
          <p:cNvPr id="313" name="Shape 313"/>
          <p:cNvSpPr txBox="1"/>
          <p:nvPr/>
        </p:nvSpPr>
        <p:spPr>
          <a:xfrm>
            <a:off x="5616125" y="2582800"/>
            <a:ext cx="2176200" cy="9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run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4" name="Shape 314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131416" y="2898703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Shape 3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Shape 3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Shape 317"/>
          <p:cNvSpPr txBox="1"/>
          <p:nvPr/>
        </p:nvSpPr>
        <p:spPr>
          <a:xfrm>
            <a:off x="1099100" y="1198500"/>
            <a:ext cx="73305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execute			            Name:command_name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2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8" name="Shape 3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22099" y="65150"/>
            <a:ext cx="1283749" cy="130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TEMPLATE</a:t>
            </a:r>
          </a:p>
        </p:txBody>
      </p:sp>
      <p:sp>
        <p:nvSpPr>
          <p:cNvPr id="324" name="Shape 324"/>
          <p:cNvSpPr txBox="1"/>
          <p:nvPr/>
        </p:nvSpPr>
        <p:spPr>
          <a:xfrm>
            <a:off x="1297275" y="2647200"/>
            <a:ext cx="2775000" cy="19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path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source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variables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rights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owner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cookbook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Shape 325"/>
          <p:cNvSpPr txBox="1"/>
          <p:nvPr/>
        </p:nvSpPr>
        <p:spPr>
          <a:xfrm>
            <a:off x="5616125" y="2582800"/>
            <a:ext cx="2176200" cy="9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create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create_if_missing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delete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touch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6" name="Shape 326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1676366" y="2925107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Shape 3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Shape 3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Shape 329"/>
          <p:cNvSpPr txBox="1"/>
          <p:nvPr/>
        </p:nvSpPr>
        <p:spPr>
          <a:xfrm>
            <a:off x="1099099" y="1198500"/>
            <a:ext cx="79569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template          Name:name/path of file to be managed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DIRECTORY</a:t>
            </a:r>
          </a:p>
        </p:txBody>
      </p:sp>
      <p:sp>
        <p:nvSpPr>
          <p:cNvPr id="335" name="Shape 335"/>
          <p:cNvSpPr txBox="1"/>
          <p:nvPr/>
        </p:nvSpPr>
        <p:spPr>
          <a:xfrm>
            <a:off x="1297275" y="2647200"/>
            <a:ext cx="2775000" cy="19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group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mode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owner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path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recursive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Shape 336"/>
          <p:cNvSpPr txBox="1"/>
          <p:nvPr/>
        </p:nvSpPr>
        <p:spPr>
          <a:xfrm>
            <a:off x="5616125" y="2582800"/>
            <a:ext cx="2176200" cy="16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create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delete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</p:txBody>
      </p:sp>
      <p:pic>
        <p:nvPicPr>
          <p:cNvPr id="337" name="Shape 337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500645" y="2925107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Shape 3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Shape 3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Shape 340"/>
          <p:cNvSpPr txBox="1"/>
          <p:nvPr/>
        </p:nvSpPr>
        <p:spPr>
          <a:xfrm>
            <a:off x="1099099" y="1198500"/>
            <a:ext cx="79569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directory                          Name:path_to_the_directory</a:t>
            </a:r>
          </a:p>
        </p:txBody>
      </p:sp>
      <p:pic>
        <p:nvPicPr>
          <p:cNvPr id="341" name="Shape 3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87825" y="49623"/>
            <a:ext cx="1368174" cy="12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CRON</a:t>
            </a:r>
          </a:p>
        </p:txBody>
      </p:sp>
      <p:sp>
        <p:nvSpPr>
          <p:cNvPr id="347" name="Shape 347"/>
          <p:cNvSpPr txBox="1"/>
          <p:nvPr/>
        </p:nvSpPr>
        <p:spPr>
          <a:xfrm>
            <a:off x="1297275" y="2647199"/>
            <a:ext cx="2775000" cy="23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command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day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hour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month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path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shell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time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user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Shape 348"/>
          <p:cNvSpPr txBox="1"/>
          <p:nvPr/>
        </p:nvSpPr>
        <p:spPr>
          <a:xfrm>
            <a:off x="5616125" y="2582800"/>
            <a:ext cx="2176200" cy="16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create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delete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Calibri"/>
                <a:ea typeface="Calibri"/>
                <a:cs typeface="Calibri"/>
                <a:sym typeface="Calibri"/>
              </a:rPr>
              <a:t>nothing</a:t>
            </a:r>
          </a:p>
        </p:txBody>
      </p:sp>
      <p:pic>
        <p:nvPicPr>
          <p:cNvPr id="349" name="Shape 349"/>
          <p:cNvPicPr preferRelativeResize="0"/>
          <p:nvPr/>
        </p:nvPicPr>
        <p:blipFill rotWithShape="1">
          <a:blip r:embed="rId3">
            <a:alphaModFix/>
          </a:blip>
          <a:srcRect b="33676" l="9752" r="9177" t="28568"/>
          <a:stretch/>
        </p:blipFill>
        <p:spPr>
          <a:xfrm rot="5400000">
            <a:off x="2500645" y="2925107"/>
            <a:ext cx="3560900" cy="81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Shape 3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425" y="1732100"/>
            <a:ext cx="2176200" cy="9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Shape 3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6844" y="1908897"/>
            <a:ext cx="2176200" cy="70115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Shape 352"/>
          <p:cNvSpPr txBox="1"/>
          <p:nvPr/>
        </p:nvSpPr>
        <p:spPr>
          <a:xfrm>
            <a:off x="1099099" y="1198500"/>
            <a:ext cx="79569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en" sz="2400">
                <a:latin typeface="Calibri"/>
                <a:ea typeface="Calibri"/>
                <a:cs typeface="Calibri"/>
                <a:sym typeface="Calibri"/>
              </a:rPr>
              <a:t>Type: cron                          Name:name_of_resources_block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3630262" y="1480312"/>
            <a:ext cx="579774" cy="573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4244737" y="-658087"/>
            <a:ext cx="579774" cy="69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 rot="5400000">
            <a:off x="6801649" y="884848"/>
            <a:ext cx="2033400" cy="2363700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solidFill>
            <a:srgbClr val="40404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/>
          <p:nvPr/>
        </p:nvSpPr>
        <p:spPr>
          <a:xfrm>
            <a:off x="6494360" y="3730105"/>
            <a:ext cx="1419899" cy="1262700"/>
          </a:xfrm>
          <a:prstGeom prst="octagon">
            <a:avLst>
              <a:gd fmla="val 29289" name="adj"/>
            </a:avLst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1199750" y="1037846"/>
            <a:ext cx="6676200" cy="547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7" name="Shape 77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4350937" y="-2293212"/>
            <a:ext cx="579774" cy="720365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/>
          <p:nvPr/>
        </p:nvSpPr>
        <p:spPr>
          <a:xfrm rot="-5400000">
            <a:off x="3729765" y="746979"/>
            <a:ext cx="3600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9" name="Shape 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8152" y="488287"/>
            <a:ext cx="682649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44286" y="1985765"/>
            <a:ext cx="809502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8655" y="2018388"/>
            <a:ext cx="809502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2703" y="461498"/>
            <a:ext cx="682649" cy="13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/>
          <p:nvPr/>
        </p:nvSpPr>
        <p:spPr>
          <a:xfrm rot="-5400000">
            <a:off x="7317917" y="762075"/>
            <a:ext cx="360000" cy="10761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Shape 84"/>
          <p:cNvSpPr/>
          <p:nvPr/>
        </p:nvSpPr>
        <p:spPr>
          <a:xfrm rot="5400000">
            <a:off x="6060058" y="2269501"/>
            <a:ext cx="3903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Shape 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42121" y="1459992"/>
            <a:ext cx="906950" cy="847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5412" y="3514558"/>
            <a:ext cx="682649" cy="13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/>
          <p:nvPr/>
        </p:nvSpPr>
        <p:spPr>
          <a:xfrm rot="5523185">
            <a:off x="8278995" y="1983615"/>
            <a:ext cx="720162" cy="166308"/>
          </a:xfrm>
          <a:prstGeom prst="blockArc">
            <a:avLst>
              <a:gd fmla="val 10935887" name="adj1"/>
              <a:gd fmla="val 0" name="adj2"/>
              <a:gd fmla="val 25000" name="adj3"/>
            </a:avLst>
          </a:prstGeom>
          <a:solidFill>
            <a:srgbClr val="F5F5F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/>
        </p:nvSpPr>
        <p:spPr>
          <a:xfrm>
            <a:off x="7829418" y="2808214"/>
            <a:ext cx="463500" cy="627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Shape 89"/>
          <p:cNvSpPr/>
          <p:nvPr/>
        </p:nvSpPr>
        <p:spPr>
          <a:xfrm rot="-5400000">
            <a:off x="259323" y="2408767"/>
            <a:ext cx="2033400" cy="2363700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solidFill>
            <a:srgbClr val="40404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0" name="Shape 90"/>
          <p:cNvSpPr/>
          <p:nvPr/>
        </p:nvSpPr>
        <p:spPr>
          <a:xfrm rot="5400000">
            <a:off x="2380790" y="2269501"/>
            <a:ext cx="3903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/>
          <p:nvPr/>
        </p:nvSpPr>
        <p:spPr>
          <a:xfrm rot="-5400000">
            <a:off x="2217474" y="3784175"/>
            <a:ext cx="360000" cy="11412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2" name="Shape 92"/>
          <p:cNvSpPr/>
          <p:nvPr/>
        </p:nvSpPr>
        <p:spPr>
          <a:xfrm rot="-5400000">
            <a:off x="5069386" y="3794979"/>
            <a:ext cx="3600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3" name="Shape 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1140" y="3522893"/>
            <a:ext cx="682649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 rotWithShape="1">
          <a:blip r:embed="rId7">
            <a:alphaModFix/>
          </a:blip>
          <a:srcRect b="63414" l="89216" r="2858" t="0"/>
          <a:stretch/>
        </p:blipFill>
        <p:spPr>
          <a:xfrm>
            <a:off x="2071950" y="2640700"/>
            <a:ext cx="1009699" cy="35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/>
          <p:cNvPicPr preferRelativeResize="0"/>
          <p:nvPr/>
        </p:nvPicPr>
        <p:blipFill rotWithShape="1">
          <a:blip r:embed="rId8">
            <a:alphaModFix/>
          </a:blip>
          <a:srcRect b="37988" l="16736" r="62252" t="35179"/>
          <a:stretch/>
        </p:blipFill>
        <p:spPr>
          <a:xfrm>
            <a:off x="1878975" y="4207450"/>
            <a:ext cx="1064200" cy="28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/>
          <p:cNvPicPr preferRelativeResize="0"/>
          <p:nvPr/>
        </p:nvPicPr>
        <p:blipFill rotWithShape="1">
          <a:blip r:embed="rId9">
            <a:alphaModFix/>
          </a:blip>
          <a:srcRect b="33515" l="67206" r="18951" t="37403"/>
          <a:stretch/>
        </p:blipFill>
        <p:spPr>
          <a:xfrm>
            <a:off x="4720675" y="4188875"/>
            <a:ext cx="1064224" cy="310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664142">
            <a:off x="5029905" y="1785730"/>
            <a:ext cx="906949" cy="90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664142">
            <a:off x="1350637" y="1785730"/>
            <a:ext cx="906949" cy="90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-306314">
            <a:off x="2787410" y="3421031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0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-306314">
            <a:off x="5617845" y="3410237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-306314">
            <a:off x="4278224" y="362237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-306310">
            <a:off x="7858340" y="429916"/>
            <a:ext cx="1011911" cy="756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 rotWithShape="1">
          <a:blip r:embed="rId12">
            <a:alphaModFix/>
          </a:blip>
          <a:srcRect b="7505" l="0" r="87895" t="63414"/>
          <a:stretch/>
        </p:blipFill>
        <p:spPr>
          <a:xfrm rot="5400000">
            <a:off x="6657801" y="4024325"/>
            <a:ext cx="1130925" cy="66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 rot="-638333">
            <a:off x="7382419" y="2794953"/>
            <a:ext cx="1480947" cy="99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401039" y="1138034"/>
            <a:ext cx="1009700" cy="310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 rotWithShape="1">
          <a:blip r:embed="rId15">
            <a:alphaModFix/>
          </a:blip>
          <a:srcRect b="61477" l="46942" r="44963" t="0"/>
          <a:stretch/>
        </p:blipFill>
        <p:spPr>
          <a:xfrm>
            <a:off x="6986817" y="1143225"/>
            <a:ext cx="1009699" cy="29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 rotWithShape="1">
          <a:blip r:embed="rId16">
            <a:alphaModFix/>
          </a:blip>
          <a:srcRect b="62295" l="73559" r="14768" t="0"/>
          <a:stretch/>
        </p:blipFill>
        <p:spPr>
          <a:xfrm>
            <a:off x="5745698" y="2670350"/>
            <a:ext cx="1009699" cy="28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985521" y="3922449"/>
            <a:ext cx="1075200" cy="107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>
                <a:solidFill>
                  <a:srgbClr val="202729"/>
                </a:solidFill>
                <a:latin typeface="Proxima Nova"/>
                <a:ea typeface="Proxima Nova"/>
                <a:cs typeface="Proxima Nova"/>
                <a:sym typeface="Proxima Nova"/>
              </a:rPr>
              <a:t>Chef: Common terminology</a:t>
            </a:r>
          </a:p>
        </p:txBody>
      </p:sp>
      <p:pic>
        <p:nvPicPr>
          <p:cNvPr id="358" name="Shape 358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226390" y="164150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Shape 359"/>
          <p:cNvSpPr txBox="1"/>
          <p:nvPr/>
        </p:nvSpPr>
        <p:spPr>
          <a:xfrm>
            <a:off x="571499" y="1697628"/>
            <a:ext cx="13518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Resources</a:t>
            </a:r>
          </a:p>
        </p:txBody>
      </p:sp>
      <p:pic>
        <p:nvPicPr>
          <p:cNvPr id="360" name="Shape 360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2431190" y="164150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Shape 361"/>
          <p:cNvSpPr txBox="1"/>
          <p:nvPr/>
        </p:nvSpPr>
        <p:spPr>
          <a:xfrm>
            <a:off x="2941155" y="1697628"/>
            <a:ext cx="1075799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Recipes</a:t>
            </a:r>
          </a:p>
        </p:txBody>
      </p:sp>
      <p:pic>
        <p:nvPicPr>
          <p:cNvPr id="362" name="Shape 362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226390" y="244840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Shape 363"/>
          <p:cNvSpPr txBox="1"/>
          <p:nvPr/>
        </p:nvSpPr>
        <p:spPr>
          <a:xfrm>
            <a:off x="608661" y="2509442"/>
            <a:ext cx="13518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Chef-solo</a:t>
            </a:r>
          </a:p>
        </p:txBody>
      </p:sp>
      <p:pic>
        <p:nvPicPr>
          <p:cNvPr id="364" name="Shape 364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2424390" y="2453317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Shape 365"/>
          <p:cNvSpPr txBox="1"/>
          <p:nvPr/>
        </p:nvSpPr>
        <p:spPr>
          <a:xfrm>
            <a:off x="2835442" y="2509442"/>
            <a:ext cx="13518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Chef-zero</a:t>
            </a:r>
          </a:p>
        </p:txBody>
      </p:sp>
      <p:pic>
        <p:nvPicPr>
          <p:cNvPr id="366" name="Shape 366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1249717" y="326515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Shape 367"/>
          <p:cNvSpPr txBox="1"/>
          <p:nvPr/>
        </p:nvSpPr>
        <p:spPr>
          <a:xfrm>
            <a:off x="1594826" y="3321278"/>
            <a:ext cx="1351799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Server</a:t>
            </a:r>
          </a:p>
        </p:txBody>
      </p:sp>
      <p:pic>
        <p:nvPicPr>
          <p:cNvPr id="368" name="Shape 368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3550890" y="325416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Shape 369"/>
          <p:cNvSpPr txBox="1"/>
          <p:nvPr/>
        </p:nvSpPr>
        <p:spPr>
          <a:xfrm>
            <a:off x="3852038" y="3310278"/>
            <a:ext cx="14943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Workstation</a:t>
            </a:r>
          </a:p>
        </p:txBody>
      </p:sp>
      <p:pic>
        <p:nvPicPr>
          <p:cNvPr id="370" name="Shape 370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5775117" y="3221180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Shape 371"/>
          <p:cNvSpPr txBox="1"/>
          <p:nvPr/>
        </p:nvSpPr>
        <p:spPr>
          <a:xfrm>
            <a:off x="6120226" y="3277305"/>
            <a:ext cx="13518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Node</a:t>
            </a:r>
          </a:p>
        </p:txBody>
      </p:sp>
      <p:pic>
        <p:nvPicPr>
          <p:cNvPr id="372" name="Shape 372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4531848" y="164150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Shape 373"/>
          <p:cNvSpPr txBox="1"/>
          <p:nvPr/>
        </p:nvSpPr>
        <p:spPr>
          <a:xfrm>
            <a:off x="4853312" y="1697628"/>
            <a:ext cx="13647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Cookbooks</a:t>
            </a:r>
          </a:p>
        </p:txBody>
      </p:sp>
      <p:pic>
        <p:nvPicPr>
          <p:cNvPr id="374" name="Shape 374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6736648" y="164150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Shape 375"/>
          <p:cNvSpPr txBox="1"/>
          <p:nvPr/>
        </p:nvSpPr>
        <p:spPr>
          <a:xfrm>
            <a:off x="7081757" y="1697628"/>
            <a:ext cx="13518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Chef-apply</a:t>
            </a:r>
          </a:p>
        </p:txBody>
      </p:sp>
      <p:pic>
        <p:nvPicPr>
          <p:cNvPr id="376" name="Shape 376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4531848" y="2448403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Shape 377"/>
          <p:cNvSpPr txBox="1"/>
          <p:nvPr/>
        </p:nvSpPr>
        <p:spPr>
          <a:xfrm>
            <a:off x="5177883" y="2498451"/>
            <a:ext cx="7899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Knife</a:t>
            </a:r>
          </a:p>
        </p:txBody>
      </p:sp>
      <p:pic>
        <p:nvPicPr>
          <p:cNvPr id="378" name="Shape 378"/>
          <p:cNvPicPr preferRelativeResize="0"/>
          <p:nvPr/>
        </p:nvPicPr>
        <p:blipFill rotWithShape="1">
          <a:blip r:embed="rId3">
            <a:alphaModFix/>
          </a:blip>
          <a:srcRect b="15498" l="0" r="0" t="15498"/>
          <a:stretch/>
        </p:blipFill>
        <p:spPr>
          <a:xfrm>
            <a:off x="6729848" y="2453317"/>
            <a:ext cx="1943100" cy="572699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Shape 379"/>
          <p:cNvSpPr txBox="1"/>
          <p:nvPr/>
        </p:nvSpPr>
        <p:spPr>
          <a:xfrm>
            <a:off x="7272779" y="2509453"/>
            <a:ext cx="969900" cy="3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Kitchen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Shape 3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6150" y="1809750"/>
            <a:ext cx="3257550" cy="15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Shape 38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Hands On using Chef</a:t>
            </a:r>
          </a:p>
        </p:txBody>
      </p:sp>
      <p:sp>
        <p:nvSpPr>
          <p:cNvPr id="386" name="Shape 386"/>
          <p:cNvSpPr txBox="1"/>
          <p:nvPr/>
        </p:nvSpPr>
        <p:spPr>
          <a:xfrm>
            <a:off x="489350" y="1304900"/>
            <a:ext cx="3610200" cy="23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Font typeface="Arial"/>
              <a:buChar char="❖"/>
            </a:pPr>
            <a:r>
              <a:rPr lang="en">
                <a:highlight>
                  <a:srgbClr val="FFFFFF"/>
                </a:highlight>
              </a:rPr>
              <a:t>Install java </a:t>
            </a:r>
          </a:p>
          <a:p>
            <a:pPr indent="-3175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Font typeface="Arial"/>
              <a:buChar char="❖"/>
            </a:pPr>
            <a:r>
              <a:rPr lang="en">
                <a:highlight>
                  <a:srgbClr val="FFFFFF"/>
                </a:highlight>
              </a:rPr>
              <a:t>Install tomcat </a:t>
            </a:r>
          </a:p>
          <a:p>
            <a:pPr indent="-3175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Font typeface="Arial"/>
              <a:buChar char="❖"/>
            </a:pPr>
            <a:r>
              <a:rPr lang="en">
                <a:highlight>
                  <a:srgbClr val="FFFFFF"/>
                </a:highlight>
              </a:rPr>
              <a:t>Install and configure mysql </a:t>
            </a:r>
          </a:p>
          <a:p>
            <a:pPr indent="-3175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Font typeface="Arial"/>
              <a:buChar char="❖"/>
            </a:pPr>
            <a:r>
              <a:rPr lang="en">
                <a:highlight>
                  <a:srgbClr val="FFFFFF"/>
                </a:highlight>
              </a:rPr>
              <a:t>Install jenkins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Advance learning</a:t>
            </a:r>
          </a:p>
        </p:txBody>
      </p:sp>
      <p:sp>
        <p:nvSpPr>
          <p:cNvPr id="392" name="Shape 39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spcBef>
                <a:spcPts val="0"/>
              </a:spcBef>
              <a:buChar char="❖"/>
            </a:pPr>
            <a:r>
              <a:rPr lang="en"/>
              <a:t>Hiera</a:t>
            </a:r>
          </a:p>
          <a:p>
            <a:pPr indent="-228600" lvl="1" marL="914400">
              <a:spcBef>
                <a:spcPts val="0"/>
              </a:spcBef>
              <a:buChar char="➢"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https://docs.puppet.com/hiera/3.1/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MCollective</a:t>
            </a:r>
          </a:p>
          <a:p>
            <a:pPr indent="-228600" lvl="1" marL="914400">
              <a:spcBef>
                <a:spcPts val="0"/>
              </a:spcBef>
              <a:buChar char="➢"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https://docs.puppet.com/mcollective/</a:t>
            </a:r>
          </a:p>
          <a:p>
            <a:pPr indent="-228600" lvl="0" marL="457200" rtl="0">
              <a:spcBef>
                <a:spcPts val="0"/>
              </a:spcBef>
              <a:buChar char="❖"/>
            </a:pPr>
            <a:r>
              <a:rPr lang="en"/>
              <a:t>Foreman</a:t>
            </a:r>
          </a:p>
          <a:p>
            <a:pPr indent="-228600" lvl="1" marL="914400" rtl="0">
              <a:spcBef>
                <a:spcPts val="0"/>
              </a:spcBef>
              <a:buChar char="➢"/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https://theforeman.org/</a:t>
            </a:r>
          </a:p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Questions ??</a:t>
            </a:r>
          </a:p>
        </p:txBody>
      </p:sp>
      <p:pic>
        <p:nvPicPr>
          <p:cNvPr id="398" name="Shape 3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4700" y="1430225"/>
            <a:ext cx="6418375" cy="262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SCM</a:t>
            </a:r>
          </a:p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311700" y="1152475"/>
            <a:ext cx="57549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Configuration management is a discipline to measure the configurational requirement of a server and systematically handling changes to a system in a way that it maintains integrity over time.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Broadly used to refer to server configuration management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Automation plays an essential role in server configuration management. 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3600" y="2218150"/>
            <a:ext cx="4033474" cy="263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317662"/>
            <a:ext cx="7924800" cy="450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Shape 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8600"/>
            <a:ext cx="8812651" cy="459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Shape 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387" y="152400"/>
            <a:ext cx="8209225" cy="4488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Why SCM ?</a:t>
            </a: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311700" y="1064550"/>
            <a:ext cx="4051500" cy="3771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17500" lvl="0" marL="457200">
              <a:spcBef>
                <a:spcPts val="1000"/>
              </a:spcBef>
              <a:buSzPct val="100000"/>
              <a:buFont typeface="Arial"/>
              <a:buChar char="❖"/>
            </a:pPr>
            <a:r>
              <a:rPr lang="en" sz="14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Increased efficiencies, stability and control by improving visibility and tracking</a:t>
            </a:r>
          </a:p>
          <a:p>
            <a:pPr indent="-317500" lvl="0" marL="457200">
              <a:spcBef>
                <a:spcPts val="1000"/>
              </a:spcBef>
              <a:buSzPct val="100000"/>
              <a:buFont typeface="Arial"/>
              <a:buChar char="❖"/>
            </a:pPr>
            <a:r>
              <a:rPr lang="en" sz="14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Cost reduction by having detailed knowledge of all the elements</a:t>
            </a:r>
          </a:p>
          <a:p>
            <a:pPr indent="-317500" lvl="0" marL="457200">
              <a:spcBef>
                <a:spcPts val="1000"/>
              </a:spcBef>
              <a:buSzPct val="100000"/>
              <a:buFont typeface="Arial"/>
              <a:buChar char="❖"/>
            </a:pPr>
            <a:r>
              <a:rPr lang="en" sz="14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Enhanced system reliability</a:t>
            </a:r>
          </a:p>
          <a:p>
            <a:pPr indent="-317500" lvl="0" marL="457200">
              <a:spcBef>
                <a:spcPts val="1000"/>
              </a:spcBef>
              <a:buSzPct val="100000"/>
              <a:buFont typeface="Arial"/>
              <a:buChar char="❖"/>
            </a:pPr>
            <a:r>
              <a:rPr lang="en" sz="14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Faster problem resolution</a:t>
            </a:r>
          </a:p>
          <a:p>
            <a:pPr indent="-317500" lvl="0" marL="457200" rtl="0">
              <a:spcBef>
                <a:spcPts val="1000"/>
              </a:spcBef>
              <a:buSzPct val="100000"/>
              <a:buFont typeface="Arial"/>
              <a:buChar char="❖"/>
            </a:pPr>
            <a:r>
              <a:rPr lang="en" sz="14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Decreased risk and greater levels of security.</a:t>
            </a:r>
          </a:p>
          <a:p>
            <a:pPr indent="-317500" lvl="0" marL="457200">
              <a:spcBef>
                <a:spcPts val="1000"/>
              </a:spcBef>
              <a:buSzPct val="100000"/>
              <a:buFont typeface="Arial"/>
              <a:buChar char="❖"/>
            </a:pPr>
            <a:r>
              <a:rPr lang="en" sz="14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Faster restoration</a:t>
            </a:r>
          </a:p>
        </p:txBody>
      </p:sp>
      <p:pic>
        <p:nvPicPr>
          <p:cNvPr id="137" name="Shape 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0424" y="1152475"/>
            <a:ext cx="3722250" cy="311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Without SCM 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311700" y="1152475"/>
            <a:ext cx="45132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spcBef>
                <a:spcPts val="100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latin typeface="Arial"/>
                <a:ea typeface="Arial"/>
                <a:cs typeface="Arial"/>
                <a:sym typeface="Arial"/>
              </a:rPr>
              <a:t>Manual Installation </a:t>
            </a:r>
          </a:p>
          <a:p>
            <a:pPr indent="-228600" lvl="0" marL="457200">
              <a:spcBef>
                <a:spcPts val="100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latin typeface="Arial"/>
                <a:ea typeface="Arial"/>
                <a:cs typeface="Arial"/>
                <a:sym typeface="Arial"/>
              </a:rPr>
              <a:t>Login and perform installation/config changes ad hoc scripts/tools </a:t>
            </a:r>
          </a:p>
          <a:p>
            <a:pPr indent="-228600" lvl="0" marL="457200">
              <a:spcBef>
                <a:spcPts val="100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latin typeface="Arial"/>
                <a:ea typeface="Arial"/>
                <a:cs typeface="Arial"/>
                <a:sym typeface="Arial"/>
              </a:rPr>
              <a:t>Not scalable </a:t>
            </a:r>
          </a:p>
          <a:p>
            <a:pPr indent="-228600" lvl="0" marL="457200">
              <a:spcBef>
                <a:spcPts val="1000"/>
              </a:spcBef>
              <a:buClr>
                <a:srgbClr val="3B3835"/>
              </a:buClr>
              <a:buFont typeface="Arial"/>
              <a:buChar char="❖"/>
            </a:pPr>
            <a:r>
              <a:rPr lang="en">
                <a:solidFill>
                  <a:srgbClr val="3B3835"/>
                </a:solidFill>
                <a:latin typeface="Arial"/>
                <a:ea typeface="Arial"/>
                <a:cs typeface="Arial"/>
                <a:sym typeface="Arial"/>
              </a:rPr>
              <a:t>Everyone solving same problems their own way boring</a:t>
            </a:r>
          </a:p>
        </p:txBody>
      </p:sp>
      <p:pic>
        <p:nvPicPr>
          <p:cNvPr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5300" y="604475"/>
            <a:ext cx="1738675" cy="173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18125" y="2835500"/>
            <a:ext cx="2140200" cy="214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65025" y="2217500"/>
            <a:ext cx="2064800" cy="16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