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5143500" cx="9144000"/>
  <p:notesSz cx="6858000" cy="9144000"/>
  <p:embeddedFontLst>
    <p:embeddedFont>
      <p:font typeface="Proxima Nova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-bold.fntdata"/><Relationship Id="rId11" Type="http://schemas.openxmlformats.org/officeDocument/2006/relationships/slide" Target="slides/slide7.xml"/><Relationship Id="rId22" Type="http://schemas.openxmlformats.org/officeDocument/2006/relationships/font" Target="fonts/ProximaNova-boldItalic.fntdata"/><Relationship Id="rId10" Type="http://schemas.openxmlformats.org/officeDocument/2006/relationships/slide" Target="slides/slide6.xml"/><Relationship Id="rId21" Type="http://schemas.openxmlformats.org/officeDocument/2006/relationships/font" Target="fonts/ProximaNova-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ProximaNova-regular.fntdata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b="1" sz="14000"/>
            </a:lvl1pPr>
            <a:lvl2pPr lvl="1" algn="ctr">
              <a:spcBef>
                <a:spcPts val="0"/>
              </a:spcBef>
              <a:buSzPct val="100000"/>
              <a:defRPr b="1" sz="14000"/>
            </a:lvl2pPr>
            <a:lvl3pPr lvl="2" algn="ctr">
              <a:spcBef>
                <a:spcPts val="0"/>
              </a:spcBef>
              <a:buSzPct val="100000"/>
              <a:defRPr b="1" sz="14000"/>
            </a:lvl3pPr>
            <a:lvl4pPr lvl="3" algn="ctr">
              <a:spcBef>
                <a:spcPts val="0"/>
              </a:spcBef>
              <a:buSzPct val="100000"/>
              <a:defRPr b="1" sz="14000"/>
            </a:lvl4pPr>
            <a:lvl5pPr lvl="4" algn="ctr">
              <a:spcBef>
                <a:spcPts val="0"/>
              </a:spcBef>
              <a:buSzPct val="100000"/>
              <a:defRPr b="1" sz="14000"/>
            </a:lvl5pPr>
            <a:lvl6pPr lvl="5" algn="ctr">
              <a:spcBef>
                <a:spcPts val="0"/>
              </a:spcBef>
              <a:buSzPct val="100000"/>
              <a:defRPr b="1" sz="14000"/>
            </a:lvl6pPr>
            <a:lvl7pPr lvl="6" algn="ctr">
              <a:spcBef>
                <a:spcPts val="0"/>
              </a:spcBef>
              <a:buSzPct val="100000"/>
              <a:defRPr b="1" sz="14000"/>
            </a:lvl7pPr>
            <a:lvl8pPr lvl="7" algn="ctr">
              <a:spcBef>
                <a:spcPts val="0"/>
              </a:spcBef>
              <a:buSzPct val="100000"/>
              <a:defRPr b="1" sz="14000"/>
            </a:lvl8pPr>
            <a:lvl9pPr lvl="8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Relationship Id="rId5" Type="http://schemas.openxmlformats.org/officeDocument/2006/relationships/image" Target="../media/image41.png"/><Relationship Id="rId6" Type="http://schemas.openxmlformats.org/officeDocument/2006/relationships/image" Target="../media/image45.png"/><Relationship Id="rId7" Type="http://schemas.openxmlformats.org/officeDocument/2006/relationships/image" Target="../media/image44.png"/><Relationship Id="rId8" Type="http://schemas.openxmlformats.org/officeDocument/2006/relationships/image" Target="../media/image4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8.png"/><Relationship Id="rId4" Type="http://schemas.openxmlformats.org/officeDocument/2006/relationships/image" Target="../media/image47.png"/><Relationship Id="rId5" Type="http://schemas.openxmlformats.org/officeDocument/2006/relationships/image" Target="../media/image4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3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51.png"/><Relationship Id="rId10" Type="http://schemas.openxmlformats.org/officeDocument/2006/relationships/image" Target="../media/image08.png"/><Relationship Id="rId13" Type="http://schemas.openxmlformats.org/officeDocument/2006/relationships/image" Target="../media/image07.pn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png"/><Relationship Id="rId4" Type="http://schemas.openxmlformats.org/officeDocument/2006/relationships/image" Target="../media/image00.png"/><Relationship Id="rId9" Type="http://schemas.openxmlformats.org/officeDocument/2006/relationships/image" Target="../media/image09.png"/><Relationship Id="rId15" Type="http://schemas.openxmlformats.org/officeDocument/2006/relationships/image" Target="../media/image10.png"/><Relationship Id="rId14" Type="http://schemas.openxmlformats.org/officeDocument/2006/relationships/image" Target="../media/image11.png"/><Relationship Id="rId17" Type="http://schemas.openxmlformats.org/officeDocument/2006/relationships/image" Target="../media/image14.png"/><Relationship Id="rId16" Type="http://schemas.openxmlformats.org/officeDocument/2006/relationships/image" Target="../media/image12.png"/><Relationship Id="rId5" Type="http://schemas.openxmlformats.org/officeDocument/2006/relationships/image" Target="../media/image02.png"/><Relationship Id="rId6" Type="http://schemas.openxmlformats.org/officeDocument/2006/relationships/image" Target="../media/image06.png"/><Relationship Id="rId7" Type="http://schemas.openxmlformats.org/officeDocument/2006/relationships/image" Target="../media/image05.png"/><Relationship Id="rId8" Type="http://schemas.openxmlformats.org/officeDocument/2006/relationships/image" Target="../media/image0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Relationship Id="rId5" Type="http://schemas.openxmlformats.org/officeDocument/2006/relationships/image" Target="../media/image19.png"/><Relationship Id="rId6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Relationship Id="rId5" Type="http://schemas.openxmlformats.org/officeDocument/2006/relationships/image" Target="../media/image22.png"/><Relationship Id="rId6" Type="http://schemas.openxmlformats.org/officeDocument/2006/relationships/image" Target="../media/image21.png"/><Relationship Id="rId7" Type="http://schemas.openxmlformats.org/officeDocument/2006/relationships/image" Target="../media/image23.png"/><Relationship Id="rId8" Type="http://schemas.openxmlformats.org/officeDocument/2006/relationships/image" Target="../media/image2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9.png"/><Relationship Id="rId4" Type="http://schemas.openxmlformats.org/officeDocument/2006/relationships/image" Target="../media/image28.png"/><Relationship Id="rId5" Type="http://schemas.openxmlformats.org/officeDocument/2006/relationships/image" Target="../media/image3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Monitoring Management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hape 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5475" y="371774"/>
            <a:ext cx="7871876" cy="44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188050" y="189500"/>
            <a:ext cx="42384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Other Tools</a:t>
            </a:r>
          </a:p>
        </p:txBody>
      </p:sp>
      <p:pic>
        <p:nvPicPr>
          <p:cNvPr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750" y="965500"/>
            <a:ext cx="2873450" cy="121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7362" y="3224950"/>
            <a:ext cx="200977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06125" y="504275"/>
            <a:ext cx="2495550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Shape 1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08687" y="3858000"/>
            <a:ext cx="2390775" cy="72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Shape 18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71250" y="1325075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Shape 18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49499" y="1246152"/>
            <a:ext cx="2495549" cy="658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Shape 19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73375" y="2309250"/>
            <a:ext cx="1447800" cy="144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254000" y="2142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Models Offered</a:t>
            </a:r>
          </a:p>
        </p:txBody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311700" y="786925"/>
            <a:ext cx="5194500" cy="3782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Monitoring Application Vendors offers various models based on the requirements :-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Freeware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Per Host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Per host-hour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Per user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Per Alert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Per Storage Byte</a:t>
            </a:r>
          </a:p>
        </p:txBody>
      </p:sp>
      <p:pic>
        <p:nvPicPr>
          <p:cNvPr id="197" name="Shape 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9600" y="1324437"/>
            <a:ext cx="2095500" cy="21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Alerts &amp; more ...</a:t>
            </a:r>
          </a:p>
        </p:txBody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x="311700" y="1152475"/>
            <a:ext cx="51120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Perform Alert Testing on defined Intervals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Treat the Application as a blackbox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Define Expected Response to alerts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Tests from various geographic locations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Alerts via email, phone or sms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Periodic Tests via bots</a:t>
            </a:r>
          </a:p>
        </p:txBody>
      </p:sp>
      <p:pic>
        <p:nvPicPr>
          <p:cNvPr id="204" name="Shape 2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544" y="715749"/>
            <a:ext cx="3271700" cy="57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6450" y="1842900"/>
            <a:ext cx="2047875" cy="72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24725" y="2778750"/>
            <a:ext cx="1943100" cy="19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type="title"/>
          </p:nvPr>
        </p:nvSpPr>
        <p:spPr>
          <a:xfrm>
            <a:off x="407850" y="412677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/>
              <a:t>Precise Monitoring helps the DevOps to Relax</a:t>
            </a:r>
          </a:p>
        </p:txBody>
      </p:sp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0375" y="1042433"/>
            <a:ext cx="2943225" cy="305862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Questions 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352900" y="241850"/>
            <a:ext cx="24153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Agenda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352900" y="814550"/>
            <a:ext cx="8071200" cy="51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 Good DevOps Engineer always believes to ACT rather than to REACT.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412750" y="1327250"/>
            <a:ext cx="3848700" cy="333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What is Monitoring and Why it's required?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Important Areas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Infrastructure Monitoring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Application Monitoring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Log Monitoring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Other Tools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Alerts &amp; more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FAQ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2199" y="1327250"/>
            <a:ext cx="4449275" cy="3339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3630262" y="1480312"/>
            <a:ext cx="579774" cy="573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4244737" y="-658087"/>
            <a:ext cx="579774" cy="69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 rot="5400000">
            <a:off x="6801649" y="884848"/>
            <a:ext cx="2033400" cy="23637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rgbClr val="40404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6494360" y="3730105"/>
            <a:ext cx="1419899" cy="1262700"/>
          </a:xfrm>
          <a:prstGeom prst="octagon">
            <a:avLst>
              <a:gd fmla="val 29289" name="adj"/>
            </a:avLst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1199750" y="1037846"/>
            <a:ext cx="6676200" cy="547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7" name="Shape 77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4350937" y="-2293212"/>
            <a:ext cx="579774" cy="720365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 rot="-5400000">
            <a:off x="3729765" y="746979"/>
            <a:ext cx="3600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9" name="Shape 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8152" y="488287"/>
            <a:ext cx="682649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44286" y="1985765"/>
            <a:ext cx="809502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8655" y="1994630"/>
            <a:ext cx="809502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2703" y="461498"/>
            <a:ext cx="682649" cy="13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/>
          <p:nvPr/>
        </p:nvSpPr>
        <p:spPr>
          <a:xfrm rot="-5400000">
            <a:off x="7317917" y="762075"/>
            <a:ext cx="360000" cy="10761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Shape 84"/>
          <p:cNvSpPr/>
          <p:nvPr/>
        </p:nvSpPr>
        <p:spPr>
          <a:xfrm rot="5400000">
            <a:off x="6060058" y="2269501"/>
            <a:ext cx="3903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Shape 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5412" y="3514558"/>
            <a:ext cx="682649" cy="13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/>
          <p:nvPr/>
        </p:nvSpPr>
        <p:spPr>
          <a:xfrm rot="5523185">
            <a:off x="8278995" y="1983615"/>
            <a:ext cx="720162" cy="166308"/>
          </a:xfrm>
          <a:prstGeom prst="blockArc">
            <a:avLst>
              <a:gd fmla="val 10935887" name="adj1"/>
              <a:gd fmla="val 0" name="adj2"/>
              <a:gd fmla="val 25000" name="adj3"/>
            </a:avLst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7829418" y="2808214"/>
            <a:ext cx="463500" cy="627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/>
        </p:nvSpPr>
        <p:spPr>
          <a:xfrm rot="-5400000">
            <a:off x="259323" y="2408767"/>
            <a:ext cx="2033400" cy="23637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rgbClr val="40404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9" name="Shape 89"/>
          <p:cNvSpPr/>
          <p:nvPr/>
        </p:nvSpPr>
        <p:spPr>
          <a:xfrm rot="5400000">
            <a:off x="2380790" y="2269501"/>
            <a:ext cx="3903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/>
          <p:nvPr/>
        </p:nvSpPr>
        <p:spPr>
          <a:xfrm rot="-5400000">
            <a:off x="2217474" y="3784175"/>
            <a:ext cx="360000" cy="11412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/>
        </p:nvSpPr>
        <p:spPr>
          <a:xfrm rot="-5400000">
            <a:off x="5069386" y="3794979"/>
            <a:ext cx="3600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2" name="Shape 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1140" y="3522893"/>
            <a:ext cx="682649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 rotWithShape="1">
          <a:blip r:embed="rId6">
            <a:alphaModFix/>
          </a:blip>
          <a:srcRect b="37988" l="16736" r="62252" t="35179"/>
          <a:stretch/>
        </p:blipFill>
        <p:spPr>
          <a:xfrm>
            <a:off x="1878975" y="4207450"/>
            <a:ext cx="1064200" cy="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 rotWithShape="1">
          <a:blip r:embed="rId7">
            <a:alphaModFix/>
          </a:blip>
          <a:srcRect b="33515" l="67206" r="18951" t="37403"/>
          <a:stretch/>
        </p:blipFill>
        <p:spPr>
          <a:xfrm>
            <a:off x="4720675" y="4188875"/>
            <a:ext cx="1064224" cy="31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664142">
            <a:off x="5029905" y="1785730"/>
            <a:ext cx="906949" cy="9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664142">
            <a:off x="1350637" y="1785730"/>
            <a:ext cx="906949" cy="9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306314">
            <a:off x="2787410" y="3421031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306314">
            <a:off x="5617845" y="3410237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306314">
            <a:off x="4278224" y="362237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0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306310">
            <a:off x="7858340" y="429916"/>
            <a:ext cx="1011911" cy="756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 rotWithShape="1">
          <a:blip r:embed="rId10">
            <a:alphaModFix/>
          </a:blip>
          <a:srcRect b="7505" l="0" r="87895" t="63414"/>
          <a:stretch/>
        </p:blipFill>
        <p:spPr>
          <a:xfrm rot="5400000">
            <a:off x="6657801" y="4024325"/>
            <a:ext cx="1130925" cy="66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-638333">
            <a:off x="7382419" y="2794953"/>
            <a:ext cx="1480947" cy="99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401039" y="1138034"/>
            <a:ext cx="1009700" cy="310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 rotWithShape="1">
          <a:blip r:embed="rId13">
            <a:alphaModFix/>
          </a:blip>
          <a:srcRect b="61477" l="46942" r="44963" t="0"/>
          <a:stretch/>
        </p:blipFill>
        <p:spPr>
          <a:xfrm>
            <a:off x="6986817" y="1143225"/>
            <a:ext cx="1009699" cy="29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 rotWithShape="1">
          <a:blip r:embed="rId14">
            <a:alphaModFix/>
          </a:blip>
          <a:srcRect b="62295" l="73559" r="14768" t="0"/>
          <a:stretch/>
        </p:blipFill>
        <p:spPr>
          <a:xfrm>
            <a:off x="5745698" y="2670350"/>
            <a:ext cx="1009699" cy="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 rotWithShape="1">
          <a:blip r:embed="rId15">
            <a:alphaModFix/>
          </a:blip>
          <a:srcRect b="33516" l="0" r="90904" t="32737"/>
          <a:stretch/>
        </p:blipFill>
        <p:spPr>
          <a:xfrm>
            <a:off x="2061097" y="2662450"/>
            <a:ext cx="1009699" cy="31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985521" y="3922449"/>
            <a:ext cx="1075200" cy="107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300020" y="2926798"/>
            <a:ext cx="906950" cy="847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188050" y="18950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is Monitoring and Why it’s required ?</a:t>
            </a:r>
          </a:p>
        </p:txBody>
      </p:sp>
      <p:sp>
        <p:nvSpPr>
          <p:cNvPr id="114" name="Shape 114"/>
          <p:cNvSpPr txBox="1"/>
          <p:nvPr>
            <p:ph type="title"/>
          </p:nvPr>
        </p:nvSpPr>
        <p:spPr>
          <a:xfrm>
            <a:off x="188050" y="857250"/>
            <a:ext cx="5293500" cy="1607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Detect Problems before the end users are affected.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Alerts and Notification on the critical issues and events.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If you are AWARE, then you can ACT.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72321" y="834521"/>
            <a:ext cx="1659974" cy="13292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/>
          <p:nvPr>
            <p:ph type="title"/>
          </p:nvPr>
        </p:nvSpPr>
        <p:spPr>
          <a:xfrm>
            <a:off x="3332725" y="2332378"/>
            <a:ext cx="5293500" cy="2583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Collection of Data against the issues encountered and create automatic response for next time it occurs.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Statistics and Analysis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Visibility for prioritizing important alerts and events.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Increased Availability and UPTIME. </a:t>
            </a:r>
          </a:p>
        </p:txBody>
      </p:sp>
      <p:pic>
        <p:nvPicPr>
          <p:cNvPr id="117" name="Shape 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81546" y="762196"/>
            <a:ext cx="1493779" cy="147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89449" y="2736652"/>
            <a:ext cx="1077924" cy="1077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2600" y="3396044"/>
            <a:ext cx="1272550" cy="123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188050" y="74100"/>
            <a:ext cx="33825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Important Areas</a:t>
            </a:r>
          </a:p>
        </p:txBody>
      </p:sp>
      <p:sp>
        <p:nvSpPr>
          <p:cNvPr id="125" name="Shape 125"/>
          <p:cNvSpPr/>
          <p:nvPr/>
        </p:nvSpPr>
        <p:spPr>
          <a:xfrm>
            <a:off x="387425" y="2255525"/>
            <a:ext cx="4616100" cy="2126700"/>
          </a:xfrm>
          <a:prstGeom prst="wedgeRoundRectCallout">
            <a:avLst>
              <a:gd fmla="val -29644" name="adj1"/>
              <a:gd fmla="val -67300" name="adj2"/>
              <a:gd fmla="val 0" name="adj3"/>
            </a:avLst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937" y="2613274"/>
            <a:ext cx="1605374" cy="41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1750" y="3250587"/>
            <a:ext cx="1733550" cy="809625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28" name="Shape 1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49250" y="2393350"/>
            <a:ext cx="1524000" cy="85725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29" name="Shape 1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44475" y="3591638"/>
            <a:ext cx="1733550" cy="424288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Shape 130"/>
          <p:cNvSpPr txBox="1"/>
          <p:nvPr>
            <p:ph type="title"/>
          </p:nvPr>
        </p:nvSpPr>
        <p:spPr>
          <a:xfrm>
            <a:off x="488875" y="1075550"/>
            <a:ext cx="2555700" cy="614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2400"/>
              <a:t>Infrastructure </a:t>
            </a:r>
          </a:p>
          <a:p>
            <a:pPr lvl="0" rtl="0" algn="ctr">
              <a:spcBef>
                <a:spcPts val="0"/>
              </a:spcBef>
              <a:buNone/>
            </a:pPr>
            <a:r>
              <a:rPr b="1" lang="en" sz="2400"/>
              <a:t>Monitoring </a:t>
            </a:r>
          </a:p>
        </p:txBody>
      </p:sp>
      <p:sp>
        <p:nvSpPr>
          <p:cNvPr id="131" name="Shape 131"/>
          <p:cNvSpPr/>
          <p:nvPr/>
        </p:nvSpPr>
        <p:spPr>
          <a:xfrm>
            <a:off x="5333075" y="230775"/>
            <a:ext cx="3080400" cy="1825500"/>
          </a:xfrm>
          <a:prstGeom prst="wedgeRoundRectCallout">
            <a:avLst>
              <a:gd fmla="val -57126" name="adj1"/>
              <a:gd fmla="val -16586" name="adj2"/>
              <a:gd fmla="val 0" name="adj3"/>
            </a:avLst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5407250" y="3030675"/>
            <a:ext cx="3222900" cy="1825500"/>
          </a:xfrm>
          <a:prstGeom prst="wedgeRoundRectCallout">
            <a:avLst>
              <a:gd fmla="val 24426" name="adj1"/>
              <a:gd fmla="val -67012" name="adj2"/>
              <a:gd fmla="val 0" name="adj3"/>
            </a:avLst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 txBox="1"/>
          <p:nvPr>
            <p:ph type="title"/>
          </p:nvPr>
        </p:nvSpPr>
        <p:spPr>
          <a:xfrm>
            <a:off x="3183050" y="447800"/>
            <a:ext cx="2019600" cy="809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2400"/>
              <a:t>Application</a:t>
            </a:r>
          </a:p>
          <a:p>
            <a:pPr lvl="0" rtl="0" algn="ctr">
              <a:spcBef>
                <a:spcPts val="0"/>
              </a:spcBef>
              <a:buNone/>
            </a:pPr>
            <a:r>
              <a:rPr b="1" lang="en" sz="2400"/>
              <a:t> Monitoring </a:t>
            </a:r>
          </a:p>
        </p:txBody>
      </p:sp>
      <p:pic>
        <p:nvPicPr>
          <p:cNvPr id="134" name="Shape 1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65018" y="379975"/>
            <a:ext cx="1165324" cy="945349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35" name="Shape 1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11254" y="738706"/>
            <a:ext cx="1045152" cy="809624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136" name="Shape 136"/>
          <p:cNvSpPr txBox="1"/>
          <p:nvPr>
            <p:ph type="title"/>
          </p:nvPr>
        </p:nvSpPr>
        <p:spPr>
          <a:xfrm>
            <a:off x="5449050" y="2255525"/>
            <a:ext cx="3382500" cy="424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2400"/>
              <a:t>Logs &amp; User Actions</a:t>
            </a:r>
          </a:p>
        </p:txBody>
      </p:sp>
      <p:pic>
        <p:nvPicPr>
          <p:cNvPr id="137" name="Shape 1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742425" y="3205025"/>
            <a:ext cx="1193125" cy="572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38" name="Shape 13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086351" y="3364849"/>
            <a:ext cx="1366772" cy="94535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39" name="Shape 1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91617" y="3961298"/>
            <a:ext cx="1494732" cy="752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188050" y="189500"/>
            <a:ext cx="42384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Infrastructure Monitoring</a:t>
            </a:r>
          </a:p>
        </p:txBody>
      </p:sp>
      <p:sp>
        <p:nvSpPr>
          <p:cNvPr id="145" name="Shape 145"/>
          <p:cNvSpPr txBox="1"/>
          <p:nvPr>
            <p:ph type="title"/>
          </p:nvPr>
        </p:nvSpPr>
        <p:spPr>
          <a:xfrm>
            <a:off x="188050" y="902425"/>
            <a:ext cx="4238400" cy="1587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666666"/>
                </a:solidFill>
              </a:rPr>
              <a:t>Fewer Important Metrics</a:t>
            </a:r>
          </a:p>
          <a:p>
            <a:pPr indent="-342900" lvl="0" marL="457200" rtl="0">
              <a:spcBef>
                <a:spcPts val="0"/>
              </a:spcBef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Server Checks (CPU,RAM,IO….)</a:t>
            </a:r>
          </a:p>
          <a:p>
            <a:pPr indent="-342900" lvl="0" marL="457200" rtl="0">
              <a:spcBef>
                <a:spcPts val="0"/>
              </a:spcBef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Process Monitoring</a:t>
            </a:r>
          </a:p>
          <a:p>
            <a:pPr indent="-342900" lvl="0" marL="457200" rtl="0">
              <a:spcBef>
                <a:spcPts val="0"/>
              </a:spcBef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Services Status</a:t>
            </a:r>
          </a:p>
          <a:p>
            <a:pPr indent="-342900" lvl="0" marL="457200" rtl="0">
              <a:spcBef>
                <a:spcPts val="0"/>
              </a:spcBef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Network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/>
          </a:p>
        </p:txBody>
      </p:sp>
      <p:pic>
        <p:nvPicPr>
          <p:cNvPr id="146" name="Shape 1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125" y="2571850"/>
            <a:ext cx="4551549" cy="220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660" y="2571852"/>
            <a:ext cx="3923713" cy="220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23212" y="417075"/>
            <a:ext cx="2314575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188050" y="189500"/>
            <a:ext cx="42384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Application Monitoring</a:t>
            </a:r>
          </a:p>
        </p:txBody>
      </p:sp>
      <p:sp>
        <p:nvSpPr>
          <p:cNvPr id="154" name="Shape 154"/>
          <p:cNvSpPr txBox="1"/>
          <p:nvPr>
            <p:ph type="title"/>
          </p:nvPr>
        </p:nvSpPr>
        <p:spPr>
          <a:xfrm>
            <a:off x="188050" y="902425"/>
            <a:ext cx="4238400" cy="1587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434343"/>
                </a:solidFill>
              </a:rPr>
              <a:t>Fewer Important Metrics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JVM Params(heap size,threads</a:t>
            </a:r>
            <a:r>
              <a:rPr lang="en" sz="1800">
                <a:solidFill>
                  <a:schemeClr val="accent3"/>
                </a:solidFill>
              </a:rPr>
              <a:t>...</a:t>
            </a:r>
            <a:r>
              <a:rPr lang="en" sz="1800">
                <a:solidFill>
                  <a:schemeClr val="accent3"/>
                </a:solidFill>
              </a:rPr>
              <a:t>)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Slow Functions and Procedure Calls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Web Transactions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DB Connections</a:t>
            </a:r>
          </a:p>
        </p:txBody>
      </p:sp>
      <p:pic>
        <p:nvPicPr>
          <p:cNvPr id="155" name="Shape 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050" y="2700350"/>
            <a:ext cx="4463125" cy="194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1162" y="2622112"/>
            <a:ext cx="4410075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95125" y="189500"/>
            <a:ext cx="3742225" cy="210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188050" y="189500"/>
            <a:ext cx="42384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Application Monitoring</a:t>
            </a:r>
          </a:p>
        </p:txBody>
      </p:sp>
      <p:sp>
        <p:nvSpPr>
          <p:cNvPr id="163" name="Shape 163"/>
          <p:cNvSpPr txBox="1"/>
          <p:nvPr>
            <p:ph type="title"/>
          </p:nvPr>
        </p:nvSpPr>
        <p:spPr>
          <a:xfrm>
            <a:off x="188050" y="902425"/>
            <a:ext cx="4238400" cy="1587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Debugging at the code level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Data flow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Service Maps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External API and Service Calls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/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3900" y="1079750"/>
            <a:ext cx="4810649" cy="367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275" y="2283250"/>
            <a:ext cx="3919200" cy="247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type="title"/>
          </p:nvPr>
        </p:nvSpPr>
        <p:spPr>
          <a:xfrm>
            <a:off x="188050" y="189500"/>
            <a:ext cx="42384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Log Monitoring</a:t>
            </a:r>
          </a:p>
        </p:txBody>
      </p:sp>
      <p:sp>
        <p:nvSpPr>
          <p:cNvPr id="171" name="Shape 171"/>
          <p:cNvSpPr txBox="1"/>
          <p:nvPr>
            <p:ph type="title"/>
          </p:nvPr>
        </p:nvSpPr>
        <p:spPr>
          <a:xfrm>
            <a:off x="0" y="501475"/>
            <a:ext cx="4238400" cy="1839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Errors and Exceptions Messages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Log Level to Debug Mode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Capture and Count the Events in the logs</a:t>
            </a: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Char char="●"/>
            </a:pPr>
            <a:r>
              <a:rPr lang="en" sz="1800">
                <a:solidFill>
                  <a:schemeClr val="accent3"/>
                </a:solidFill>
              </a:rPr>
              <a:t>Traffic Analysis</a:t>
            </a:r>
          </a:p>
        </p:txBody>
      </p:sp>
      <p:pic>
        <p:nvPicPr>
          <p:cNvPr id="172" name="Shape 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0400" y="2481074"/>
            <a:ext cx="5417150" cy="236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4775" y="222550"/>
            <a:ext cx="4688524" cy="201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