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roxima Nova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roximaNova-regular.fntdata"/><Relationship Id="rId25" Type="http://schemas.openxmlformats.org/officeDocument/2006/relationships/slide" Target="slides/slide21.xml"/><Relationship Id="rId28" Type="http://schemas.openxmlformats.org/officeDocument/2006/relationships/font" Target="fonts/ProximaNova-italic.fntdata"/><Relationship Id="rId27" Type="http://schemas.openxmlformats.org/officeDocument/2006/relationships/font" Target="fonts/ProximaNova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roximaNova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hub.docker.com/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docker.com/" TargetMode="External"/><Relationship Id="rId4" Type="http://schemas.openxmlformats.org/officeDocument/2006/relationships/hyperlink" Target="https://www.docker.com/whatisdocker/" TargetMode="External"/><Relationship Id="rId5" Type="http://schemas.openxmlformats.org/officeDocument/2006/relationships/hyperlink" Target="https://www.docker.com/tryit/" TargetMode="External"/><Relationship Id="rId6" Type="http://schemas.openxmlformats.org/officeDocument/2006/relationships/hyperlink" Target="https://docs.docker.com/" TargetMode="External"/><Relationship Id="rId7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digitalocean.com/community/tutorials/docker-explained-using-dockerfiles-to-automate-building-of-images" TargetMode="External"/><Relationship Id="rId4" Type="http://schemas.openxmlformats.org/officeDocument/2006/relationships/hyperlink" Target="https://docs.docker.com/compose/overview/" TargetMode="External"/><Relationship Id="rId5" Type="http://schemas.openxmlformats.org/officeDocument/2006/relationships/hyperlink" Target="https://docs.docker.com/machine/overview/" TargetMode="External"/><Relationship Id="rId6" Type="http://schemas.openxmlformats.org/officeDocument/2006/relationships/hyperlink" Target="https://www.consul.io/" TargetMode="External"/><Relationship Id="rId7" Type="http://schemas.openxmlformats.org/officeDocument/2006/relationships/hyperlink" Target="https://www.nomadproject.io/" TargetMode="External"/><Relationship Id="rId8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8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9.png"/><Relationship Id="rId4" Type="http://schemas.openxmlformats.org/officeDocument/2006/relationships/image" Target="../media/image0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Docker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267725" y="31315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Container Lifecycle..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344675" y="1009600"/>
            <a:ext cx="4183500" cy="3870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 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The Life of a Container  </a:t>
            </a:r>
          </a:p>
          <a:p>
            <a:pPr lvl="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Conception  </a:t>
            </a:r>
          </a:p>
          <a:p>
            <a:pPr lvl="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BUILD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an Image from a Dockerfile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Birth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RUN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(create+start) a container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Reproduction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COMMIT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(persist) a container to a new image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RUN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new container from an image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Sleep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KILL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running container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Wake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START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stopped container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Death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      •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RM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(delete) a stopped container  </a:t>
            </a:r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•  Extinction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   –  </a:t>
            </a:r>
            <a:r>
              <a:rPr b="1" lang="en" sz="12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RMI </a:t>
            </a:r>
            <a:r>
              <a:rPr lang="en" sz="12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container image (delete image)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3C3C3C"/>
                </a:solidFill>
              </a:rPr>
              <a:t>Hello World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25000"/>
              <a:buFont typeface="Arial"/>
              <a:buNone/>
            </a:pPr>
            <a:r>
              <a:rPr b="1" lang="en" sz="2400">
                <a:solidFill>
                  <a:srgbClr val="3C3C3C"/>
                </a:solidFill>
              </a:rPr>
              <a:t>Simple Command - Ad-Hoc Container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ubuntu echo Hello World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images [-a]</a:t>
            </a:r>
          </a:p>
          <a:p>
            <a:pPr indent="-247650" lvl="1" marL="74295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ps –a</a:t>
            </a:r>
          </a:p>
          <a:p>
            <a:pPr indent="-304800" lvl="0" marL="4572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66666"/>
              <a:buFont typeface="Arial"/>
              <a:buChar char="●"/>
            </a:pP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Run Docker in daemon mode</a:t>
            </a:r>
          </a:p>
          <a:p>
            <a:pPr indent="-228600" lvl="1" marL="914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Font typeface="Courier New"/>
              <a:buChar char="○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ocker run -d &lt;image name&gt;</a:t>
            </a:r>
          </a:p>
          <a:p>
            <a:pPr indent="-304800" lvl="0" marL="4572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66666"/>
              <a:buFont typeface="Courier New"/>
              <a:buChar char="●"/>
            </a:pP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Run Docker in interactive mode</a:t>
            </a:r>
          </a:p>
          <a:p>
            <a:pPr indent="-228600" lvl="1" marL="914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Font typeface="Courier New"/>
              <a:buChar char="○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-it ubuntu</a:t>
            </a:r>
          </a:p>
          <a:p>
            <a:pPr lvl="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C3C3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Terminology - Image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311700" y="1152475"/>
            <a:ext cx="51177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Persisted snapshot that can be run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images: 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List all local images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run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Create a container from an image and execute a command in it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tag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Tag an image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pull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Download image from repository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rmi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Delete a local image</a:t>
            </a:r>
          </a:p>
          <a:p>
            <a:pPr indent="-215900" lvl="2" marL="11430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This will also remove intermediate images if no longer used</a:t>
            </a:r>
          </a:p>
        </p:txBody>
      </p:sp>
      <p:pic>
        <p:nvPicPr>
          <p:cNvPr id="133" name="Shape 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9850" y="1632425"/>
            <a:ext cx="3000375" cy="228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Terminology - Container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311700" y="1152475"/>
            <a:ext cx="55461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Runnable instance of an image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ps: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 List all running containers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ps –a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List all containers (incl. stopped)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top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Display processes of a container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Start a stopped container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stop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Stop a running container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pause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Pause all processes within a container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rm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Delete a container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i="1"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commit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: Create an image from a container</a:t>
            </a:r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7800" y="1896925"/>
            <a:ext cx="2724150" cy="16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Mount Volumes</a:t>
            </a:r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267725" y="1064550"/>
            <a:ext cx="60956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–ti </a:t>
            </a:r>
            <a:r>
              <a:rPr b="1"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–v /hostLog:/log</a:t>
            </a: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 ubuntu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Run second container: Volume can be shared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–ti --volumes-from firstContainerName ubuntu</a:t>
            </a:r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8875" y="2593725"/>
            <a:ext cx="3154625" cy="18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Publish Port/Linking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311700" y="1152475"/>
            <a:ext cx="52935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–t –p 8080:80 ubuntu nc –l 80</a:t>
            </a:r>
          </a:p>
          <a:p>
            <a:pPr indent="-247650" lvl="1" marL="74295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Map container port 80 to host port 8080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Link with other docker container</a:t>
            </a:r>
          </a:p>
          <a:p>
            <a:pPr indent="-247650" lvl="1" marL="74295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Courier New"/>
                <a:ea typeface="Courier New"/>
                <a:cs typeface="Courier New"/>
                <a:sym typeface="Courier New"/>
              </a:rPr>
              <a:t>docker run -ti --link containerName:alias ubuntu</a:t>
            </a: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5200" y="1971675"/>
            <a:ext cx="3274674" cy="1885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Hub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311700" y="1152475"/>
            <a:ext cx="56892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Public repository of Docker images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Char char="–"/>
            </a:pPr>
            <a:r>
              <a:rPr lang="en" sz="1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https://hub.docker.com/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docker search [term]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Automated: Has been automatically built from Dockerfile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Source for build is available on GitHub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0450" y="1452562"/>
            <a:ext cx="2343150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Use Cases</a:t>
            </a:r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311700" y="1152475"/>
            <a:ext cx="615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Development Environment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Environments for Integration Tests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Quick evaluation of software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Microservices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Multi-Tenancy</a:t>
            </a:r>
          </a:p>
          <a:p>
            <a:pPr indent="-279400" lvl="0" marL="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Unified execution environment (dev </a:t>
            </a:r>
            <a:r>
              <a:rPr lang="en">
                <a:solidFill>
                  <a:srgbClr val="3C3C3C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→</a:t>
            </a: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 test </a:t>
            </a:r>
            <a:r>
              <a:rPr lang="en">
                <a:solidFill>
                  <a:srgbClr val="3C3C3C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→</a:t>
            </a: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 prod (local, VM, cloud, ...)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7387" y="1685925"/>
            <a:ext cx="2581275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267725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3C3C3C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Documentation</a:t>
            </a: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311700" y="1152475"/>
            <a:ext cx="64143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79400" lvl="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Docker homepage: </a:t>
            </a:r>
            <a:r>
              <a:rPr lang="en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https://www.docker.com/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Introduction: </a:t>
            </a:r>
            <a:r>
              <a:rPr lang="en" sz="1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https://www.docker.com/whatisdocker/</a:t>
            </a: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Online tutorial: </a:t>
            </a:r>
            <a:r>
              <a:rPr lang="en" sz="1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https://www.docker.com/tryit/</a:t>
            </a:r>
          </a:p>
          <a:p>
            <a:pPr indent="-247650" lvl="1" marL="74295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C3C3C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rPr>
              <a:t>Installation and user guide: </a:t>
            </a:r>
            <a:r>
              <a:rPr lang="en" sz="1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https://docs.docker.com/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75" name="Shape 17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41512" y="2435275"/>
            <a:ext cx="2143125" cy="213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Docker: Advanced Topics</a:t>
            </a:r>
          </a:p>
        </p:txBody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311700" y="1152475"/>
            <a:ext cx="8304900" cy="3749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Dockerfile:</a:t>
            </a:r>
          </a:p>
          <a:p>
            <a:pPr indent="-228600" lvl="1" marL="9144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https://www.digitalocean.com/community/tutorials/docker-explained-using-dockerfiles-to-automate-building-of-images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Docker Compose: </a:t>
            </a:r>
          </a:p>
          <a:p>
            <a:pPr indent="-228600" lvl="1" marL="9144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https://docs.docker.com/compose/overview/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Docker Swarm:</a:t>
            </a:r>
          </a:p>
          <a:p>
            <a: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https://docs.docker.com/swarm/overview/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Docker Machine:</a:t>
            </a:r>
          </a:p>
          <a:p>
            <a:pPr indent="-228600" lvl="1" marL="9144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https://docs.docker.com/machine/overview/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Consul:</a:t>
            </a:r>
          </a:p>
          <a:p>
            <a:pPr indent="-228600" lvl="1" marL="9144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https://www.consul.io/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Nomad:</a:t>
            </a:r>
          </a:p>
          <a:p>
            <a:pPr indent="-228600" lvl="1" marL="914400" rtl="0">
              <a:spcBef>
                <a:spcPts val="0"/>
              </a:spcBef>
              <a:buClr>
                <a:srgbClr val="000000"/>
              </a:buClr>
              <a:buFont typeface="Arial"/>
            </a:pPr>
            <a:r>
              <a:rPr lang="en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https://www.nomadproject.io/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" name="Shape 18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54312" y="3064125"/>
            <a:ext cx="2962275" cy="15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Agenda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311700" y="1152475"/>
            <a:ext cx="34911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Docker history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What is docker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Architecture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Images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Containers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Terminology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Docker hub</a:t>
            </a:r>
          </a:p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Advanced topic</a:t>
            </a:r>
          </a:p>
        </p:txBody>
      </p:sp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 b="8692" l="0" r="0" t="0"/>
          <a:stretch/>
        </p:blipFill>
        <p:spPr>
          <a:xfrm>
            <a:off x="4220300" y="1347798"/>
            <a:ext cx="4484074" cy="22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SUMMARY……</a:t>
            </a:r>
          </a:p>
        </p:txBody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Easy to build, run &amp; share containers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 Rapidly expanding ecosystem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 Better performance vs. VMs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 Layered file system gives us git-like control of images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 Reduces complexity of system builds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Red Hat - Project Atomic Host, and certifications - containerized applications, Geard and OpenShift. </a:t>
            </a:r>
          </a:p>
          <a:p>
            <a:pPr indent="88900" lv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Arial"/>
              <a:buChar char="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Google is expected to tightly integrate containers with its IaaS and PaaS offerings.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89" name="Shape 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3150" y="1017725"/>
            <a:ext cx="1934300" cy="177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Questions ?</a:t>
            </a:r>
          </a:p>
        </p:txBody>
      </p:sp>
      <p:pic>
        <p:nvPicPr>
          <p:cNvPr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3400" y="1581175"/>
            <a:ext cx="5330350" cy="2177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179825" y="39007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Docker History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311700" y="1152475"/>
            <a:ext cx="5754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04800" lvl="0" marL="3556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dotCloud (PAAS provider) project</a:t>
            </a:r>
          </a:p>
          <a:p>
            <a:pPr indent="-304800" lvl="0" marL="3556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Initial commit January 18, 2013</a:t>
            </a:r>
          </a:p>
          <a:p>
            <a:pPr indent="-304800" lvl="0" marL="3556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Docker 0.1.0 released March 25, 2013</a:t>
            </a:r>
          </a:p>
          <a:p>
            <a:pPr indent="-304800" lvl="0" marL="355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18,600+ github stars, 3800+ forks,740 Contributors…. and continues</a:t>
            </a:r>
          </a:p>
        </p:txBody>
      </p:sp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5425" y="1274875"/>
            <a:ext cx="2765700" cy="3038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What is Docker ?!!!</a:t>
            </a:r>
            <a:r>
              <a:rPr b="1" lang="en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311700" y="1152475"/>
            <a:ext cx="44802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04800" lvl="0" marL="355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Open platform for developers and sysadmins to build, ship and run distributed applications</a:t>
            </a:r>
          </a:p>
          <a:p>
            <a:pPr indent="-304800" lvl="0" marL="355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Can run on popular 64-bit Linux distributions with kernel 3.8 or later</a:t>
            </a:r>
          </a:p>
          <a:p>
            <a:pPr indent="-304800" lvl="0" marL="355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Supported by several cloud platforms including Amazon EC2, Google Compute Engine, and Rackspace.</a:t>
            </a: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BestolButterflyKnife.gif" id="80" name="Shape 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9049" y="1347450"/>
            <a:ext cx="3013574" cy="201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images……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311700" y="1152475"/>
            <a:ext cx="4029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53060" lvl="0" marL="431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NOT A VHD</a:t>
            </a:r>
          </a:p>
          <a:p>
            <a:pPr indent="-353060" lvl="0" marL="431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NOT A FILESYSTEM  </a:t>
            </a:r>
          </a:p>
          <a:p>
            <a:pPr indent="-353060" lvl="0" marL="431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uses a Union File System</a:t>
            </a:r>
          </a:p>
          <a:p>
            <a:pPr indent="-353060" lvl="0" marL="431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 read-only Layer</a:t>
            </a:r>
          </a:p>
          <a:p>
            <a:pPr indent="-353060" lvl="0" marL="431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do not have state</a:t>
            </a:r>
          </a:p>
          <a:p>
            <a:pPr indent="-353060" lvl="0" marL="4318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Basically a tar file</a:t>
            </a:r>
          </a:p>
          <a:p>
            <a:pPr indent="-353060" lvl="0" marL="4318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Has a hierarchy </a:t>
            </a:r>
          </a:p>
          <a:p>
            <a:pPr indent="-228600" lvl="1" marL="9144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Font typeface="Arial"/>
              <a:buChar char="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Arbitrary depth</a:t>
            </a:r>
          </a:p>
          <a:p>
            <a:pPr indent="-353060" lvl="0" marL="4318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Fits into the Docker Registry </a:t>
            </a:r>
          </a:p>
          <a:p>
            <a:pPr indent="0" lvl="0" marL="4572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Shape 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2479" y="142871"/>
            <a:ext cx="3188400" cy="216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50011" y="2468325"/>
            <a:ext cx="2808600" cy="21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Containers...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1152475"/>
            <a:ext cx="53484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ct val="250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Units of software delivery (ship it!) </a:t>
            </a:r>
          </a:p>
          <a:p>
            <a:pPr indent="-353060" lvl="0" marL="431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un everywhere </a:t>
            </a:r>
          </a:p>
          <a:p>
            <a:pPr indent="-3429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28571"/>
              <a:buFont typeface="Arial"/>
              <a:buChar char="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Regardless of kernel version </a:t>
            </a:r>
          </a:p>
          <a:p>
            <a:pPr indent="-3429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28571"/>
              <a:buFont typeface="Arial"/>
              <a:buChar char="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Regardless of host distro (but container and host architecture must match*) </a:t>
            </a:r>
          </a:p>
          <a:p>
            <a:pPr indent="-353060" lvl="0" marL="431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Noto Sans Symbols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Run anything </a:t>
            </a:r>
          </a:p>
          <a:p>
            <a:pPr indent="-3429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28571"/>
              <a:buFont typeface="Arial"/>
              <a:buChar char="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If it can run on the host, it can run in the container </a:t>
            </a:r>
          </a:p>
          <a:p>
            <a:pPr indent="-3429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ct val="128571"/>
              <a:buFont typeface="Arial"/>
              <a:buChar char="➢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i.e., if it can run on a Linux kernel, it can run</a:t>
            </a:r>
          </a:p>
        </p:txBody>
      </p:sp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1175" y="1603875"/>
            <a:ext cx="2801125" cy="211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How does Docker work ?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311700" y="1152475"/>
            <a:ext cx="44802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Font typeface="Arial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You can build Docker images that hold your applications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Font typeface="Arial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You can create Docker containers from those Docker images to run your applications.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Font typeface="Arial"/>
              <a:buChar char="❖"/>
            </a:pPr>
            <a:r>
              <a:rPr lang="en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You can share those Docker images via Docker Hub or your own registry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3000" y="1362825"/>
            <a:ext cx="3015399" cy="2516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311700" y="214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Docker Architecture……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4174" y="1017725"/>
            <a:ext cx="7275649" cy="3800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201800" y="19225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Virtual Machine Versus Container……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750" y="967150"/>
            <a:ext cx="7786500" cy="388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