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y="5143500" cx="9144000"/>
  <p:notesSz cx="6858000" cy="9144000"/>
  <p:embeddedFontLst>
    <p:embeddedFont>
      <p:font typeface="Proxima Nova"/>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ProximaNova-bold.fntdata"/><Relationship Id="rId27" Type="http://schemas.openxmlformats.org/officeDocument/2006/relationships/font" Target="fonts/ProximaNova-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roximaNova-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ProximaNova-bold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6" name="Shape 166"/>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0" marL="457200" rtl="0">
              <a:spcBef>
                <a:spcPts val="0"/>
              </a:spcBef>
              <a:buChar char="-"/>
            </a:pPr>
            <a:r>
              <a:rPr lang="en"/>
              <a:t>Ask people how do they deploy there code</a:t>
            </a:r>
          </a:p>
          <a:p>
            <a:pPr indent="-228600" lvl="0" marL="457200" rtl="0">
              <a:spcBef>
                <a:spcPts val="0"/>
              </a:spcBef>
              <a:buChar char="-"/>
            </a:pPr>
            <a:r>
              <a:rPr lang="en"/>
              <a:t>Talk about various strategies to do deployment</a:t>
            </a:r>
          </a:p>
          <a:p>
            <a:pPr indent="-228600" lvl="1" marL="914400" rtl="0">
              <a:spcBef>
                <a:spcPts val="0"/>
              </a:spcBef>
              <a:buChar char="-"/>
            </a:pPr>
            <a:r>
              <a:rPr lang="en"/>
              <a:t>Normal Deployment</a:t>
            </a:r>
          </a:p>
          <a:p>
            <a:pPr indent="-228600" lvl="1" marL="914400" rtl="0">
              <a:spcBef>
                <a:spcPts val="0"/>
              </a:spcBef>
              <a:buChar char="-"/>
            </a:pPr>
            <a:r>
              <a:rPr lang="en"/>
              <a:t>Canary Deployment</a:t>
            </a:r>
          </a:p>
          <a:p>
            <a:pPr indent="-228600" lvl="1" marL="914400" rtl="0">
              <a:spcBef>
                <a:spcPts val="0"/>
              </a:spcBef>
              <a:buChar char="-"/>
            </a:pPr>
            <a:r>
              <a:rPr lang="en"/>
              <a:t>A/B testing</a:t>
            </a:r>
          </a:p>
          <a:p>
            <a:pPr indent="-228600" lvl="1" marL="914400" rtl="0">
              <a:spcBef>
                <a:spcPts val="0"/>
              </a:spcBef>
              <a:buChar char="-"/>
            </a:pPr>
            <a:r>
              <a:rPr lang="en"/>
              <a:t>Why ansible is a good option instead of a bash scripting</a:t>
            </a:r>
          </a:p>
          <a:p>
            <a:pPr indent="0" lvl="0" marL="45720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2" name="Shape 172"/>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0" marL="457200">
              <a:spcBef>
                <a:spcPts val="0"/>
              </a:spcBef>
              <a:buChar char="-"/>
            </a:pPr>
            <a:r>
              <a:rPr lang="en"/>
              <a:t>Why it be</a:t>
            </a:r>
            <a:r>
              <a:rPr lang="en"/>
              <a:t>comes important to have UI tests part of CI</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6" name="Shape 176"/>
        <p:cNvGrpSpPr/>
        <p:nvPr/>
      </p:nvGrpSpPr>
      <p:grpSpPr>
        <a:xfrm>
          <a:off x="0" y="0"/>
          <a:ext cx="0" cy="0"/>
          <a:chOff x="0" y="0"/>
          <a:chExt cx="0" cy="0"/>
        </a:xfrm>
      </p:grpSpPr>
      <p:sp>
        <p:nvSpPr>
          <p:cNvPr id="177" name="Shape 17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8" name="Shape 178"/>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0" marL="457200" rtl="0">
              <a:spcBef>
                <a:spcPts val="0"/>
              </a:spcBef>
              <a:buChar char="-"/>
            </a:pPr>
            <a:r>
              <a:rPr lang="en"/>
              <a:t>Why you should have a benchmark of 90%+ for the API tests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4" name="Shape 184"/>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0" marL="457200">
              <a:spcBef>
                <a:spcPts val="0"/>
              </a:spcBef>
              <a:buChar char="-"/>
            </a:pPr>
            <a:r>
              <a:rPr lang="en"/>
              <a:t>Talk about Green Blue Deployment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8" name="Shape 188"/>
        <p:cNvGrpSpPr/>
        <p:nvPr/>
      </p:nvGrpSpPr>
      <p:grpSpPr>
        <a:xfrm>
          <a:off x="0" y="0"/>
          <a:ext cx="0" cy="0"/>
          <a:chOff x="0" y="0"/>
          <a:chExt cx="0" cy="0"/>
        </a:xfrm>
      </p:grpSpPr>
      <p:sp>
        <p:nvSpPr>
          <p:cNvPr id="189" name="Shape 18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0" name="Shape 190"/>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0" marL="457200" rtl="0">
              <a:spcBef>
                <a:spcPts val="0"/>
              </a:spcBef>
              <a:buChar char="-"/>
            </a:pPr>
            <a:r>
              <a:rPr lang="en"/>
              <a:t>Discussion about cost</a:t>
            </a:r>
          </a:p>
          <a:p>
            <a:pPr indent="-342900" lvl="0" marL="457200" rtl="0">
              <a:spcBef>
                <a:spcPts val="0"/>
              </a:spcBef>
              <a:spcAft>
                <a:spcPts val="800"/>
              </a:spcAft>
              <a:buSzPct val="100000"/>
              <a:buChar char="-"/>
            </a:pPr>
            <a:r>
              <a:rPr lang="en" sz="1800">
                <a:solidFill>
                  <a:srgbClr val="444444"/>
                </a:solidFill>
              </a:rPr>
              <a:t>Run your tests in the real world</a:t>
            </a:r>
          </a:p>
          <a:p>
            <a:pPr indent="-342900" lvl="0" marL="457200" rtl="0">
              <a:spcBef>
                <a:spcPts val="3400"/>
              </a:spcBef>
              <a:spcAft>
                <a:spcPts val="800"/>
              </a:spcAft>
              <a:buSzPct val="100000"/>
              <a:buChar char="-"/>
            </a:pPr>
            <a:r>
              <a:rPr lang="en" sz="1800">
                <a:solidFill>
                  <a:srgbClr val="444444"/>
                </a:solidFill>
              </a:rPr>
              <a:t>Increase your code coverage</a:t>
            </a:r>
          </a:p>
          <a:p>
            <a:pPr indent="-342900" lvl="0" marL="457200" rtl="0">
              <a:spcBef>
                <a:spcPts val="3400"/>
              </a:spcBef>
              <a:spcAft>
                <a:spcPts val="800"/>
              </a:spcAft>
              <a:buSzPct val="100000"/>
              <a:buChar char="-"/>
            </a:pPr>
            <a:r>
              <a:rPr lang="en" sz="1800">
                <a:solidFill>
                  <a:srgbClr val="444444"/>
                </a:solidFill>
              </a:rPr>
              <a:t>Deploy your code to production with full  confidence</a:t>
            </a:r>
          </a:p>
          <a:p>
            <a:pPr indent="-342900" lvl="0" marL="457200" rtl="0">
              <a:spcBef>
                <a:spcPts val="3400"/>
              </a:spcBef>
              <a:spcAft>
                <a:spcPts val="800"/>
              </a:spcAft>
              <a:buSzPct val="100000"/>
              <a:buChar char="-"/>
            </a:pPr>
            <a:r>
              <a:rPr lang="en" sz="1800">
                <a:solidFill>
                  <a:srgbClr val="444444"/>
                </a:solidFill>
              </a:rPr>
              <a:t>Build stuff faster</a:t>
            </a:r>
          </a:p>
          <a:p>
            <a:pPr indent="-342900" lvl="0" marL="457200" rtl="0">
              <a:spcBef>
                <a:spcPts val="3400"/>
              </a:spcBef>
              <a:spcAft>
                <a:spcPts val="800"/>
              </a:spcAft>
              <a:buSzPct val="100000"/>
              <a:buChar char="-"/>
            </a:pPr>
            <a:r>
              <a:rPr lang="en" sz="1800">
                <a:solidFill>
                  <a:srgbClr val="444444"/>
                </a:solidFill>
              </a:rPr>
              <a:t>Decrease code review time.</a:t>
            </a:r>
          </a:p>
          <a:p>
            <a:pPr indent="-342900" lvl="0" marL="457200" rtl="0">
              <a:spcBef>
                <a:spcPts val="0"/>
              </a:spcBef>
              <a:spcAft>
                <a:spcPts val="800"/>
              </a:spcAft>
              <a:buSzPct val="100000"/>
              <a:buChar char="-"/>
            </a:pPr>
            <a:r>
              <a:rPr lang="en" sz="1800">
                <a:solidFill>
                  <a:srgbClr val="444444"/>
                </a:solidFill>
              </a:rPr>
              <a:t>Spend less time debugging and more time adding features</a:t>
            </a:r>
          </a:p>
          <a:p>
            <a:pPr indent="-342900" lvl="0" marL="457200" rtl="0">
              <a:spcBef>
                <a:spcPts val="0"/>
              </a:spcBef>
              <a:spcAft>
                <a:spcPts val="1500"/>
              </a:spcAft>
              <a:buClr>
                <a:srgbClr val="333333"/>
              </a:buClr>
              <a:buSzPct val="100000"/>
              <a:buChar char="-"/>
            </a:pPr>
            <a:r>
              <a:rPr lang="en" sz="1800">
                <a:solidFill>
                  <a:srgbClr val="444444"/>
                </a:solidFill>
              </a:rPr>
              <a:t>Reduce integration problems allowing you to deliver software more rapidly</a:t>
            </a:r>
          </a:p>
          <a:p>
            <a:pPr indent="-228600" lvl="0" marL="457200">
              <a:spcBef>
                <a:spcPts val="0"/>
              </a:spcBef>
              <a:buChar char="-"/>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4" name="Shape 194"/>
        <p:cNvGrpSpPr/>
        <p:nvPr/>
      </p:nvGrpSpPr>
      <p:grpSpPr>
        <a:xfrm>
          <a:off x="0" y="0"/>
          <a:ext cx="0" cy="0"/>
          <a:chOff x="0" y="0"/>
          <a:chExt cx="0" cy="0"/>
        </a:xfrm>
      </p:grpSpPr>
      <p:sp>
        <p:nvSpPr>
          <p:cNvPr id="195" name="Shape 19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6" name="Shape 19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6" name="Shape 20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7" name="Shape 217"/>
        <p:cNvGrpSpPr/>
        <p:nvPr/>
      </p:nvGrpSpPr>
      <p:grpSpPr>
        <a:xfrm>
          <a:off x="0" y="0"/>
          <a:ext cx="0" cy="0"/>
          <a:chOff x="0" y="0"/>
          <a:chExt cx="0" cy="0"/>
        </a:xfrm>
      </p:grpSpPr>
      <p:sp>
        <p:nvSpPr>
          <p:cNvPr id="218" name="Shape 21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9" name="Shape 21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Bitnami Survey</a:t>
            </a:r>
          </a:p>
          <a:p>
            <a:pPr lvl="0">
              <a:spcBef>
                <a:spcPts val="0"/>
              </a:spcBef>
              <a:buNone/>
            </a:pPr>
            <a:r>
              <a:rPr lang="en"/>
              <a:t>https://blog.1and1.com/2016/08/11/continuous-integration-trends-from-bitnamis-user-survey/</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2" name="Shape 222"/>
        <p:cNvGrpSpPr/>
        <p:nvPr/>
      </p:nvGrpSpPr>
      <p:grpSpPr>
        <a:xfrm>
          <a:off x="0" y="0"/>
          <a:ext cx="0" cy="0"/>
          <a:chOff x="0" y="0"/>
          <a:chExt cx="0" cy="0"/>
        </a:xfrm>
      </p:grpSpPr>
      <p:sp>
        <p:nvSpPr>
          <p:cNvPr id="223" name="Shape 22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4" name="Shape 224"/>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317500" lvl="0" marL="457200">
              <a:lnSpc>
                <a:spcPct val="115000"/>
              </a:lnSpc>
              <a:spcBef>
                <a:spcPts val="0"/>
              </a:spcBef>
              <a:spcAft>
                <a:spcPts val="1600"/>
              </a:spcAft>
              <a:buClr>
                <a:schemeClr val="accent3"/>
              </a:buClr>
              <a:buSzPct val="100000"/>
              <a:buFont typeface="Arial"/>
              <a:buChar char="❖"/>
            </a:pPr>
            <a:r>
              <a:rPr lang="en" sz="1400">
                <a:solidFill>
                  <a:schemeClr val="accent3"/>
                </a:solidFill>
              </a:rPr>
              <a:t>Easy install, easy upgrade, easy configuration</a:t>
            </a:r>
          </a:p>
          <a:p>
            <a:pPr indent="-317500" lvl="0" marL="457200">
              <a:lnSpc>
                <a:spcPct val="115000"/>
              </a:lnSpc>
              <a:spcBef>
                <a:spcPts val="0"/>
              </a:spcBef>
              <a:spcAft>
                <a:spcPts val="1600"/>
              </a:spcAft>
              <a:buClr>
                <a:schemeClr val="accent3"/>
              </a:buClr>
              <a:buSzPct val="100000"/>
              <a:buFont typeface="Arial"/>
              <a:buChar char="❖"/>
            </a:pPr>
            <a:r>
              <a:rPr lang="en" sz="1400">
                <a:solidFill>
                  <a:schemeClr val="accent3"/>
                </a:solidFill>
              </a:rPr>
              <a:t>Distributed builds – Arguably most powerful feature. </a:t>
            </a:r>
          </a:p>
          <a:p>
            <a:pPr indent="-317500" lvl="0" marL="457200">
              <a:lnSpc>
                <a:spcPct val="115000"/>
              </a:lnSpc>
              <a:spcBef>
                <a:spcPts val="0"/>
              </a:spcBef>
              <a:spcAft>
                <a:spcPts val="1600"/>
              </a:spcAft>
              <a:buClr>
                <a:schemeClr val="accent3"/>
              </a:buClr>
              <a:buSzPct val="100000"/>
              <a:buFont typeface="Arial"/>
              <a:buChar char="❖"/>
            </a:pPr>
            <a:r>
              <a:rPr lang="en" sz="1400">
                <a:solidFill>
                  <a:schemeClr val="accent3"/>
                </a:solidFill>
              </a:rPr>
              <a:t>Monitoring external jobs </a:t>
            </a:r>
          </a:p>
          <a:p>
            <a:pPr indent="-317500" lvl="0" marL="457200">
              <a:lnSpc>
                <a:spcPct val="115000"/>
              </a:lnSpc>
              <a:spcBef>
                <a:spcPts val="0"/>
              </a:spcBef>
              <a:spcAft>
                <a:spcPts val="1600"/>
              </a:spcAft>
              <a:buClr>
                <a:schemeClr val="accent3"/>
              </a:buClr>
              <a:buSzPct val="100000"/>
              <a:buFont typeface="Arial"/>
              <a:buChar char="❖"/>
            </a:pPr>
            <a:r>
              <a:rPr lang="en" sz="1400">
                <a:solidFill>
                  <a:schemeClr val="accent3"/>
                </a:solidFill>
              </a:rPr>
              <a:t>No limit to the number of jobs, number of slave nodes </a:t>
            </a:r>
          </a:p>
          <a:p>
            <a:pPr indent="-317500" lvl="0" marL="457200">
              <a:lnSpc>
                <a:spcPct val="115000"/>
              </a:lnSpc>
              <a:spcBef>
                <a:spcPts val="0"/>
              </a:spcBef>
              <a:spcAft>
                <a:spcPts val="1600"/>
              </a:spcAft>
              <a:buClr>
                <a:schemeClr val="accent3"/>
              </a:buClr>
              <a:buSzPct val="100000"/>
              <a:buFont typeface="Arial"/>
              <a:buChar char="❖"/>
            </a:pPr>
            <a:r>
              <a:rPr b="1" lang="en" sz="1400">
                <a:solidFill>
                  <a:schemeClr val="accent3"/>
                </a:solidFill>
              </a:rPr>
              <a:t>Plugin architecture:</a:t>
            </a:r>
            <a:r>
              <a:rPr lang="en" sz="1400">
                <a:solidFill>
                  <a:schemeClr val="accent3"/>
                </a:solidFill>
              </a:rPr>
              <a:t> Support for various version control systems, authentication methods, notification, workflow building, and many more features can be added.  </a:t>
            </a:r>
          </a:p>
          <a:p>
            <a:pPr indent="-317500" lvl="0" marL="457200">
              <a:lnSpc>
                <a:spcPct val="115000"/>
              </a:lnSpc>
              <a:spcBef>
                <a:spcPts val="0"/>
              </a:spcBef>
              <a:spcAft>
                <a:spcPts val="1600"/>
              </a:spcAft>
              <a:buClr>
                <a:schemeClr val="accent3"/>
              </a:buClr>
              <a:buSzPct val="100000"/>
              <a:buFont typeface="Arial"/>
              <a:buChar char="❖"/>
            </a:pPr>
            <a:r>
              <a:rPr lang="en" sz="1400">
                <a:solidFill>
                  <a:schemeClr val="accent3"/>
                </a:solidFill>
              </a:rPr>
              <a:t>Jenkins provides machine-consumable remote access API to its functionalities  </a:t>
            </a:r>
          </a:p>
          <a:p>
            <a:pPr indent="-317500" lvl="0" marL="457200">
              <a:lnSpc>
                <a:spcPct val="115000"/>
              </a:lnSpc>
              <a:spcBef>
                <a:spcPts val="0"/>
              </a:spcBef>
              <a:spcAft>
                <a:spcPts val="1600"/>
              </a:spcAft>
              <a:buClr>
                <a:schemeClr val="accent3"/>
              </a:buClr>
              <a:buSzPct val="100000"/>
              <a:buFont typeface="Arial"/>
              <a:buChar char="❖"/>
            </a:pPr>
            <a:r>
              <a:rPr lang="en" sz="1400">
                <a:solidFill>
                  <a:schemeClr val="accent3"/>
                </a:solidFill>
              </a:rPr>
              <a:t>Actually there are lot of useful plugins. The list is too long to mention here. Go on, explore on your own. There’s plugin available for almost everything you would want. </a:t>
            </a:r>
          </a:p>
          <a:p>
            <a:pPr lvl="0">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2" name="Shape 23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 name="Shape 60"/>
        <p:cNvGrpSpPr/>
        <p:nvPr/>
      </p:nvGrpSpPr>
      <p:grpSpPr>
        <a:xfrm>
          <a:off x="0" y="0"/>
          <a:ext cx="0" cy="0"/>
          <a:chOff x="0" y="0"/>
          <a:chExt cx="0" cy="0"/>
        </a:xfrm>
      </p:grpSpPr>
      <p:sp>
        <p:nvSpPr>
          <p:cNvPr id="61" name="Shape 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2" name="Shape 6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7" name="Shape 237"/>
        <p:cNvGrpSpPr/>
        <p:nvPr/>
      </p:nvGrpSpPr>
      <p:grpSpPr>
        <a:xfrm>
          <a:off x="0" y="0"/>
          <a:ext cx="0" cy="0"/>
          <a:chOff x="0" y="0"/>
          <a:chExt cx="0" cy="0"/>
        </a:xfrm>
      </p:grpSpPr>
      <p:sp>
        <p:nvSpPr>
          <p:cNvPr id="238" name="Shape 23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9" name="Shape 23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3" name="Shape 243"/>
        <p:cNvGrpSpPr/>
        <p:nvPr/>
      </p:nvGrpSpPr>
      <p:grpSpPr>
        <a:xfrm>
          <a:off x="0" y="0"/>
          <a:ext cx="0" cy="0"/>
          <a:chOff x="0" y="0"/>
          <a:chExt cx="0" cy="0"/>
        </a:xfrm>
      </p:grpSpPr>
      <p:sp>
        <p:nvSpPr>
          <p:cNvPr id="244" name="Shape 24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5" name="Shape 24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9" name="Shape 249"/>
        <p:cNvGrpSpPr/>
        <p:nvPr/>
      </p:nvGrpSpPr>
      <p:grpSpPr>
        <a:xfrm>
          <a:off x="0" y="0"/>
          <a:ext cx="0" cy="0"/>
          <a:chOff x="0" y="0"/>
          <a:chExt cx="0" cy="0"/>
        </a:xfrm>
      </p:grpSpPr>
      <p:sp>
        <p:nvSpPr>
          <p:cNvPr id="250" name="Shape 2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1" name="Shape 25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 name="Shape 101"/>
        <p:cNvGrpSpPr/>
        <p:nvPr/>
      </p:nvGrpSpPr>
      <p:grpSpPr>
        <a:xfrm>
          <a:off x="0" y="0"/>
          <a:ext cx="0" cy="0"/>
          <a:chOff x="0" y="0"/>
          <a:chExt cx="0" cy="0"/>
        </a:xfrm>
      </p:grpSpPr>
      <p:sp>
        <p:nvSpPr>
          <p:cNvPr id="102" name="Shape 1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3" name="Shape 10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Play with Drone.io for CI</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0" name="Shape 1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sz="1800">
                <a:solidFill>
                  <a:srgbClr val="434343"/>
                </a:solidFill>
              </a:rPr>
              <a:t>This is the process of continuously integrating  fresh code with the previous code and test it over different predefined custom testing rules to identify issues that will hurt in production.</a:t>
            </a:r>
          </a:p>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7" name="Shape 1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Talk about real life problems:</a:t>
            </a:r>
          </a:p>
          <a:p>
            <a:pPr indent="-228600" lvl="0" marL="457200" rtl="0">
              <a:spcBef>
                <a:spcPts val="0"/>
              </a:spcBef>
              <a:buChar char="-"/>
            </a:pPr>
            <a:r>
              <a:rPr lang="en"/>
              <a:t>Talk how things were like on the first day at SD &amp; how the decision to implement CI first hand paid off so well</a:t>
            </a:r>
          </a:p>
          <a:p>
            <a:pPr indent="-228600" lvl="0" marL="457200" rtl="0">
              <a:spcBef>
                <a:spcPts val="0"/>
              </a:spcBef>
              <a:buChar char="-"/>
            </a:pPr>
            <a:r>
              <a:rPr lang="en"/>
              <a:t>How in a product based company they are having the agility to perform Functional testing by not writing the functional test case but just writing them</a:t>
            </a:r>
          </a:p>
          <a:p>
            <a:pPr indent="-228600" lvl="0" marL="457200">
              <a:spcBef>
                <a:spcPts val="0"/>
              </a:spcBef>
              <a:buChar char="-"/>
            </a:pPr>
            <a:r>
              <a:rPr lang="en"/>
              <a:t>Talk about multi feature development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2" name="Shape 142"/>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0" marL="457200" rtl="0">
              <a:spcBef>
                <a:spcPts val="0"/>
              </a:spcBef>
              <a:buChar char="-"/>
            </a:pPr>
            <a:r>
              <a:rPr lang="en"/>
              <a:t>What’s the purpose of Code Stability Job</a:t>
            </a:r>
          </a:p>
          <a:p>
            <a:pPr indent="-228600" lvl="0" marL="457200">
              <a:spcBef>
                <a:spcPts val="0"/>
              </a:spcBef>
              <a:buChar char="-"/>
            </a:pPr>
            <a:r>
              <a:rPr lang="en"/>
              <a:t>What should be the frequency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6" name="Shape 146"/>
        <p:cNvGrpSpPr/>
        <p:nvPr/>
      </p:nvGrpSpPr>
      <p:grpSpPr>
        <a:xfrm>
          <a:off x="0" y="0"/>
          <a:ext cx="0" cy="0"/>
          <a:chOff x="0" y="0"/>
          <a:chExt cx="0" cy="0"/>
        </a:xfrm>
      </p:grpSpPr>
      <p:sp>
        <p:nvSpPr>
          <p:cNvPr id="147" name="Shape 14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8" name="Shape 148"/>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0" marL="457200" rtl="0">
              <a:spcBef>
                <a:spcPts val="0"/>
              </a:spcBef>
              <a:buChar char="-"/>
            </a:pPr>
            <a:r>
              <a:rPr lang="en"/>
              <a:t>Ask people what are common code review output’s</a:t>
            </a:r>
          </a:p>
          <a:p>
            <a:pPr indent="-228600" lvl="0" marL="457200" rtl="0">
              <a:spcBef>
                <a:spcPts val="0"/>
              </a:spcBef>
              <a:buChar char="-"/>
            </a:pPr>
            <a:r>
              <a:rPr lang="en"/>
              <a:t>Examples of Code Quality</a:t>
            </a:r>
          </a:p>
          <a:p>
            <a:pPr indent="-228600" lvl="1" marL="914400" rtl="0">
              <a:spcBef>
                <a:spcPts val="0"/>
              </a:spcBef>
              <a:buChar char="-"/>
            </a:pPr>
            <a:r>
              <a:rPr lang="en"/>
              <a:t>Naming Convention</a:t>
            </a:r>
          </a:p>
          <a:p>
            <a:pPr indent="-228600" lvl="1" marL="914400" rtl="0">
              <a:spcBef>
                <a:spcPts val="0"/>
              </a:spcBef>
              <a:buChar char="-"/>
            </a:pPr>
            <a:r>
              <a:rPr lang="en"/>
              <a:t>Eating exception</a:t>
            </a:r>
          </a:p>
          <a:p>
            <a:pPr indent="-228600" lvl="0" marL="457200" rtl="0">
              <a:spcBef>
                <a:spcPts val="0"/>
              </a:spcBef>
              <a:buChar char="-"/>
            </a:pPr>
            <a:r>
              <a:rPr lang="en"/>
              <a:t>Tools : PMD, Checkstyle, Cobertura</a:t>
            </a:r>
          </a:p>
          <a:p>
            <a:pPr indent="-228600" lvl="0" marL="457200">
              <a:spcBef>
                <a:spcPts val="0"/>
              </a:spcBef>
              <a:buChar char="-"/>
            </a:pPr>
            <a:r>
              <a:rPr lang="en"/>
              <a:t>Talk about Sonar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4" name="Shape 154"/>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0" marL="457200" rtl="0">
              <a:spcBef>
                <a:spcPts val="0"/>
              </a:spcBef>
              <a:buChar char="-"/>
            </a:pPr>
            <a:r>
              <a:rPr lang="en"/>
              <a:t>Ask people what do they understand from Code Coverage, what all metrices they get in code coverage</a:t>
            </a:r>
          </a:p>
          <a:p>
            <a:pPr indent="-228600" lvl="0" marL="457200">
              <a:spcBef>
                <a:spcPts val="0"/>
              </a:spcBef>
              <a:buChar char="-"/>
            </a:pPr>
            <a:r>
              <a:rPr lang="en"/>
              <a:t>Talk about the audit scenario where a team had a complete different understanding of code coverage due to the misunderstanding of metrices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8" name="Shape 158"/>
        <p:cNvGrpSpPr/>
        <p:nvPr/>
      </p:nvGrpSpPr>
      <p:grpSpPr>
        <a:xfrm>
          <a:off x="0" y="0"/>
          <a:ext cx="0" cy="0"/>
          <a:chOff x="0" y="0"/>
          <a:chExt cx="0" cy="0"/>
        </a:xfrm>
      </p:grpSpPr>
      <p:sp>
        <p:nvSpPr>
          <p:cNvPr id="159" name="Shape 1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0" name="Shape 160"/>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0" marL="457200" rtl="0">
              <a:spcBef>
                <a:spcPts val="0"/>
              </a:spcBef>
              <a:buChar char="-"/>
            </a:pPr>
            <a:r>
              <a:rPr lang="en"/>
              <a:t>Maven db deploy plugin</a:t>
            </a:r>
          </a:p>
          <a:p>
            <a:pPr indent="-228600" lvl="0" marL="457200">
              <a:spcBef>
                <a:spcPts val="0"/>
              </a:spcBef>
              <a:buChar char="-"/>
            </a:pPr>
            <a:r>
              <a:rPr lang="en"/>
              <a:t>Need to manually create changelog file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bg>
      <p:bgPr>
        <a:solidFill>
          <a:schemeClr val="dk1"/>
        </a:solidFill>
      </p:bgPr>
    </p:bg>
    <p:spTree>
      <p:nvGrpSpPr>
        <p:cNvPr id="9" name="Shape 9"/>
        <p:cNvGrpSpPr/>
        <p:nvPr/>
      </p:nvGrpSpPr>
      <p:grpSpPr>
        <a:xfrm>
          <a:off x="0" y="0"/>
          <a:ext cx="0" cy="0"/>
          <a:chOff x="0" y="0"/>
          <a:chExt cx="0" cy="0"/>
        </a:xfrm>
      </p:grpSpPr>
      <p:cxnSp>
        <p:nvCxnSpPr>
          <p:cNvPr id="10" name="Shape 10"/>
          <p:cNvCxnSpPr/>
          <p:nvPr/>
        </p:nvCxnSpPr>
        <p:spPr>
          <a:xfrm>
            <a:off x="0" y="2998150"/>
            <a:ext cx="9144000" cy="0"/>
          </a:xfrm>
          <a:prstGeom prst="straightConnector1">
            <a:avLst/>
          </a:prstGeom>
          <a:noFill/>
          <a:ln cap="flat" cmpd="sng" w="19050">
            <a:solidFill>
              <a:schemeClr val="lt2"/>
            </a:solidFill>
            <a:prstDash val="solid"/>
            <a:round/>
            <a:headEnd len="med" w="med" type="none"/>
            <a:tailEnd len="med" w="med" type="none"/>
          </a:ln>
        </p:spPr>
      </p:cxnSp>
      <p:sp>
        <p:nvSpPr>
          <p:cNvPr id="11" name="Shape 11"/>
          <p:cNvSpPr txBox="1"/>
          <p:nvPr>
            <p:ph type="ctrTitle"/>
          </p:nvPr>
        </p:nvSpPr>
        <p:spPr>
          <a:xfrm>
            <a:off x="510450" y="1257300"/>
            <a:ext cx="8123100" cy="1588500"/>
          </a:xfrm>
          <a:prstGeom prst="rect">
            <a:avLst/>
          </a:prstGeom>
        </p:spPr>
        <p:txBody>
          <a:bodyPr anchorCtr="0" anchor="b"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2" name="Shape 12"/>
          <p:cNvSpPr txBox="1"/>
          <p:nvPr>
            <p:ph idx="1" type="subTitle"/>
          </p:nvPr>
        </p:nvSpPr>
        <p:spPr>
          <a:xfrm>
            <a:off x="510450" y="3182312"/>
            <a:ext cx="8123100" cy="630000"/>
          </a:xfrm>
          <a:prstGeom prst="rect">
            <a:avLst/>
          </a:prstGeom>
        </p:spPr>
        <p:txBody>
          <a:bodyPr anchorCtr="0" anchor="t" bIns="91425" lIns="91425" rIns="91425" tIns="91425"/>
          <a:lstStyle>
            <a:lvl1pPr lvl="0">
              <a:lnSpc>
                <a:spcPct val="100000"/>
              </a:lnSpc>
              <a:spcBef>
                <a:spcPts val="0"/>
              </a:spcBef>
              <a:spcAft>
                <a:spcPts val="0"/>
              </a:spcAft>
              <a:buClr>
                <a:schemeClr val="lt1"/>
              </a:buClr>
              <a:buSzPct val="100000"/>
              <a:buNone/>
              <a:defRPr sz="2400">
                <a:solidFill>
                  <a:schemeClr val="lt1"/>
                </a:solidFill>
              </a:defRPr>
            </a:lvl1pPr>
            <a:lvl2pPr lvl="1">
              <a:lnSpc>
                <a:spcPct val="100000"/>
              </a:lnSpc>
              <a:spcBef>
                <a:spcPts val="0"/>
              </a:spcBef>
              <a:spcAft>
                <a:spcPts val="0"/>
              </a:spcAft>
              <a:buClr>
                <a:schemeClr val="lt1"/>
              </a:buClr>
              <a:buSzPct val="100000"/>
              <a:buNone/>
              <a:defRPr sz="2400">
                <a:solidFill>
                  <a:schemeClr val="lt1"/>
                </a:solidFill>
              </a:defRPr>
            </a:lvl2pPr>
            <a:lvl3pPr lvl="2">
              <a:lnSpc>
                <a:spcPct val="100000"/>
              </a:lnSpc>
              <a:spcBef>
                <a:spcPts val="0"/>
              </a:spcBef>
              <a:spcAft>
                <a:spcPts val="0"/>
              </a:spcAft>
              <a:buClr>
                <a:schemeClr val="lt1"/>
              </a:buClr>
              <a:buSzPct val="100000"/>
              <a:buNone/>
              <a:defRPr sz="2400">
                <a:solidFill>
                  <a:schemeClr val="lt1"/>
                </a:solidFill>
              </a:defRPr>
            </a:lvl3pPr>
            <a:lvl4pPr lvl="3">
              <a:lnSpc>
                <a:spcPct val="100000"/>
              </a:lnSpc>
              <a:spcBef>
                <a:spcPts val="0"/>
              </a:spcBef>
              <a:spcAft>
                <a:spcPts val="0"/>
              </a:spcAft>
              <a:buClr>
                <a:schemeClr val="lt1"/>
              </a:buClr>
              <a:buSzPct val="100000"/>
              <a:buNone/>
              <a:defRPr sz="2400">
                <a:solidFill>
                  <a:schemeClr val="lt1"/>
                </a:solidFill>
              </a:defRPr>
            </a:lvl4pPr>
            <a:lvl5pPr lvl="4">
              <a:lnSpc>
                <a:spcPct val="100000"/>
              </a:lnSpc>
              <a:spcBef>
                <a:spcPts val="0"/>
              </a:spcBef>
              <a:spcAft>
                <a:spcPts val="0"/>
              </a:spcAft>
              <a:buClr>
                <a:schemeClr val="lt1"/>
              </a:buClr>
              <a:buSzPct val="100000"/>
              <a:buNone/>
              <a:defRPr sz="2400">
                <a:solidFill>
                  <a:schemeClr val="lt1"/>
                </a:solidFill>
              </a:defRPr>
            </a:lvl5pPr>
            <a:lvl6pPr lvl="5">
              <a:lnSpc>
                <a:spcPct val="100000"/>
              </a:lnSpc>
              <a:spcBef>
                <a:spcPts val="0"/>
              </a:spcBef>
              <a:spcAft>
                <a:spcPts val="0"/>
              </a:spcAft>
              <a:buClr>
                <a:schemeClr val="lt1"/>
              </a:buClr>
              <a:buSzPct val="100000"/>
              <a:buNone/>
              <a:defRPr sz="2400">
                <a:solidFill>
                  <a:schemeClr val="lt1"/>
                </a:solidFill>
              </a:defRPr>
            </a:lvl6pPr>
            <a:lvl7pPr lvl="6">
              <a:lnSpc>
                <a:spcPct val="100000"/>
              </a:lnSpc>
              <a:spcBef>
                <a:spcPts val="0"/>
              </a:spcBef>
              <a:spcAft>
                <a:spcPts val="0"/>
              </a:spcAft>
              <a:buClr>
                <a:schemeClr val="lt1"/>
              </a:buClr>
              <a:buSzPct val="100000"/>
              <a:buNone/>
              <a:defRPr sz="2400">
                <a:solidFill>
                  <a:schemeClr val="lt1"/>
                </a:solidFill>
              </a:defRPr>
            </a:lvl7pPr>
            <a:lvl8pPr lvl="7">
              <a:lnSpc>
                <a:spcPct val="100000"/>
              </a:lnSpc>
              <a:spcBef>
                <a:spcPts val="0"/>
              </a:spcBef>
              <a:spcAft>
                <a:spcPts val="0"/>
              </a:spcAft>
              <a:buClr>
                <a:schemeClr val="lt1"/>
              </a:buClr>
              <a:buSzPct val="100000"/>
              <a:buNone/>
              <a:defRPr sz="2400">
                <a:solidFill>
                  <a:schemeClr val="lt1"/>
                </a:solidFill>
              </a:defRPr>
            </a:lvl8pPr>
            <a:lvl9pPr lvl="8">
              <a:lnSpc>
                <a:spcPct val="100000"/>
              </a:lnSpc>
              <a:spcBef>
                <a:spcPts val="0"/>
              </a:spcBef>
              <a:spcAft>
                <a:spcPts val="0"/>
              </a:spcAft>
              <a:buClr>
                <a:schemeClr val="lt1"/>
              </a:buClr>
              <a:buSzPct val="100000"/>
              <a:buNone/>
              <a:defRPr sz="2400">
                <a:solidFill>
                  <a:schemeClr val="lt1"/>
                </a:solidFill>
              </a:defRPr>
            </a:lvl9pPr>
          </a:lstStyle>
          <a:p/>
        </p:txBody>
      </p:sp>
      <p:sp>
        <p:nvSpPr>
          <p:cNvPr id="13" name="Shape 1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8" name="Shape 48"/>
        <p:cNvGrpSpPr/>
        <p:nvPr/>
      </p:nvGrpSpPr>
      <p:grpSpPr>
        <a:xfrm>
          <a:off x="0" y="0"/>
          <a:ext cx="0" cy="0"/>
          <a:chOff x="0" y="0"/>
          <a:chExt cx="0" cy="0"/>
        </a:xfrm>
      </p:grpSpPr>
      <p:sp>
        <p:nvSpPr>
          <p:cNvPr id="49" name="Shape 49"/>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50" name="Shape 50"/>
          <p:cNvSpPr txBox="1"/>
          <p:nvPr>
            <p:ph type="title"/>
          </p:nvPr>
        </p:nvSpPr>
        <p:spPr>
          <a:xfrm>
            <a:off x="311700" y="991475"/>
            <a:ext cx="8520600" cy="1917900"/>
          </a:xfrm>
          <a:prstGeom prst="rect">
            <a:avLst/>
          </a:prstGeom>
        </p:spPr>
        <p:txBody>
          <a:bodyPr anchorCtr="0" anchor="ctr" bIns="91425" lIns="91425" rIns="91425" tIns="91425"/>
          <a:lstStyle>
            <a:lvl1pPr lvl="0" algn="ctr">
              <a:spcBef>
                <a:spcPts val="0"/>
              </a:spcBef>
              <a:buSzPct val="100000"/>
              <a:defRPr b="1" sz="14000"/>
            </a:lvl1pPr>
            <a:lvl2pPr lvl="1" algn="ctr">
              <a:spcBef>
                <a:spcPts val="0"/>
              </a:spcBef>
              <a:buSzPct val="100000"/>
              <a:defRPr b="1" sz="14000"/>
            </a:lvl2pPr>
            <a:lvl3pPr lvl="2" algn="ctr">
              <a:spcBef>
                <a:spcPts val="0"/>
              </a:spcBef>
              <a:buSzPct val="100000"/>
              <a:defRPr b="1" sz="14000"/>
            </a:lvl3pPr>
            <a:lvl4pPr lvl="3" algn="ctr">
              <a:spcBef>
                <a:spcPts val="0"/>
              </a:spcBef>
              <a:buSzPct val="100000"/>
              <a:defRPr b="1" sz="14000"/>
            </a:lvl4pPr>
            <a:lvl5pPr lvl="4" algn="ctr">
              <a:spcBef>
                <a:spcPts val="0"/>
              </a:spcBef>
              <a:buSzPct val="100000"/>
              <a:defRPr b="1" sz="14000"/>
            </a:lvl5pPr>
            <a:lvl6pPr lvl="5" algn="ctr">
              <a:spcBef>
                <a:spcPts val="0"/>
              </a:spcBef>
              <a:buSzPct val="100000"/>
              <a:defRPr b="1" sz="14000"/>
            </a:lvl6pPr>
            <a:lvl7pPr lvl="6" algn="ctr">
              <a:spcBef>
                <a:spcPts val="0"/>
              </a:spcBef>
              <a:buSzPct val="100000"/>
              <a:defRPr b="1" sz="14000"/>
            </a:lvl7pPr>
            <a:lvl8pPr lvl="7" algn="ctr">
              <a:spcBef>
                <a:spcPts val="0"/>
              </a:spcBef>
              <a:buSzPct val="100000"/>
              <a:defRPr b="1" sz="14000"/>
            </a:lvl8pPr>
            <a:lvl9pPr lvl="8" algn="ctr">
              <a:spcBef>
                <a:spcPts val="0"/>
              </a:spcBef>
              <a:buSzPct val="100000"/>
              <a:defRPr b="1" sz="14000"/>
            </a:lvl9pPr>
          </a:lstStyle>
          <a:p/>
        </p:txBody>
      </p:sp>
      <p:sp>
        <p:nvSpPr>
          <p:cNvPr id="51" name="Shape 51"/>
          <p:cNvSpPr txBox="1"/>
          <p:nvPr>
            <p:ph idx="1" type="body"/>
          </p:nvPr>
        </p:nvSpPr>
        <p:spPr>
          <a:xfrm>
            <a:off x="311700" y="3071300"/>
            <a:ext cx="8520600" cy="901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2" name="Shape 5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solidFill>
          <a:schemeClr val="dk1"/>
        </a:solidFill>
      </p:bgPr>
    </p:bg>
    <p:spTree>
      <p:nvGrpSpPr>
        <p:cNvPr id="14" name="Shape 14"/>
        <p:cNvGrpSpPr/>
        <p:nvPr/>
      </p:nvGrpSpPr>
      <p:grpSpPr>
        <a:xfrm>
          <a:off x="0" y="0"/>
          <a:ext cx="0" cy="0"/>
          <a:chOff x="0" y="0"/>
          <a:chExt cx="0" cy="0"/>
        </a:xfrm>
      </p:grpSpPr>
      <p:cxnSp>
        <p:nvCxnSpPr>
          <p:cNvPr id="15" name="Shape 15"/>
          <p:cNvCxnSpPr/>
          <p:nvPr/>
        </p:nvCxnSpPr>
        <p:spPr>
          <a:xfrm>
            <a:off x="0" y="2998150"/>
            <a:ext cx="9144000" cy="0"/>
          </a:xfrm>
          <a:prstGeom prst="straightConnector1">
            <a:avLst/>
          </a:prstGeom>
          <a:noFill/>
          <a:ln cap="flat" cmpd="sng" w="19050">
            <a:solidFill>
              <a:schemeClr val="lt2"/>
            </a:solidFill>
            <a:prstDash val="solid"/>
            <a:round/>
            <a:headEnd len="med" w="med" type="none"/>
            <a:tailEnd len="med" w="med" type="none"/>
          </a:ln>
        </p:spPr>
      </p:cxnSp>
      <p:sp>
        <p:nvSpPr>
          <p:cNvPr id="16" name="Shape 16"/>
          <p:cNvSpPr txBox="1"/>
          <p:nvPr>
            <p:ph type="title"/>
          </p:nvPr>
        </p:nvSpPr>
        <p:spPr>
          <a:xfrm>
            <a:off x="510450" y="2057400"/>
            <a:ext cx="8123100" cy="778800"/>
          </a:xfrm>
          <a:prstGeom prst="rect">
            <a:avLst/>
          </a:prstGeom>
        </p:spPr>
        <p:txBody>
          <a:bodyPr anchorCtr="0" anchor="b" bIns="91425" lIns="91425" rIns="91425" tIns="91425"/>
          <a:lstStyle>
            <a:lvl1pPr lvl="0">
              <a:spcBef>
                <a:spcPts val="0"/>
              </a:spcBef>
              <a:buClr>
                <a:schemeClr val="lt1"/>
              </a:buClr>
              <a:buSzPct val="100000"/>
              <a:defRPr sz="3600">
                <a:solidFill>
                  <a:schemeClr val="lt1"/>
                </a:solidFill>
              </a:defRPr>
            </a:lvl1pPr>
            <a:lvl2pPr lvl="1">
              <a:spcBef>
                <a:spcPts val="0"/>
              </a:spcBef>
              <a:buClr>
                <a:schemeClr val="lt1"/>
              </a:buClr>
              <a:buSzPct val="100000"/>
              <a:defRPr sz="3600">
                <a:solidFill>
                  <a:schemeClr val="lt1"/>
                </a:solidFill>
              </a:defRPr>
            </a:lvl2pPr>
            <a:lvl3pPr lvl="2">
              <a:spcBef>
                <a:spcPts val="0"/>
              </a:spcBef>
              <a:buClr>
                <a:schemeClr val="lt1"/>
              </a:buClr>
              <a:buSzPct val="100000"/>
              <a:defRPr sz="3600">
                <a:solidFill>
                  <a:schemeClr val="lt1"/>
                </a:solidFill>
              </a:defRPr>
            </a:lvl3pPr>
            <a:lvl4pPr lvl="3">
              <a:spcBef>
                <a:spcPts val="0"/>
              </a:spcBef>
              <a:buClr>
                <a:schemeClr val="lt1"/>
              </a:buClr>
              <a:buSzPct val="100000"/>
              <a:defRPr sz="3600">
                <a:solidFill>
                  <a:schemeClr val="lt1"/>
                </a:solidFill>
              </a:defRPr>
            </a:lvl4pPr>
            <a:lvl5pPr lvl="4">
              <a:spcBef>
                <a:spcPts val="0"/>
              </a:spcBef>
              <a:buClr>
                <a:schemeClr val="lt1"/>
              </a:buClr>
              <a:buSzPct val="100000"/>
              <a:defRPr sz="3600">
                <a:solidFill>
                  <a:schemeClr val="lt1"/>
                </a:solidFill>
              </a:defRPr>
            </a:lvl5pPr>
            <a:lvl6pPr lvl="5">
              <a:spcBef>
                <a:spcPts val="0"/>
              </a:spcBef>
              <a:buClr>
                <a:schemeClr val="lt1"/>
              </a:buClr>
              <a:buSzPct val="100000"/>
              <a:defRPr sz="3600">
                <a:solidFill>
                  <a:schemeClr val="lt1"/>
                </a:solidFill>
              </a:defRPr>
            </a:lvl6pPr>
            <a:lvl7pPr lvl="6">
              <a:spcBef>
                <a:spcPts val="0"/>
              </a:spcBef>
              <a:buClr>
                <a:schemeClr val="lt1"/>
              </a:buClr>
              <a:buSzPct val="100000"/>
              <a:defRPr sz="3600">
                <a:solidFill>
                  <a:schemeClr val="lt1"/>
                </a:solidFill>
              </a:defRPr>
            </a:lvl7pPr>
            <a:lvl8pPr lvl="7">
              <a:spcBef>
                <a:spcPts val="0"/>
              </a:spcBef>
              <a:buClr>
                <a:schemeClr val="lt1"/>
              </a:buClr>
              <a:buSzPct val="100000"/>
              <a:defRPr sz="3600">
                <a:solidFill>
                  <a:schemeClr val="lt1"/>
                </a:solidFill>
              </a:defRPr>
            </a:lvl8pPr>
            <a:lvl9pPr lvl="8">
              <a:spcBef>
                <a:spcPts val="0"/>
              </a:spcBef>
              <a:buClr>
                <a:schemeClr val="lt1"/>
              </a:buClr>
              <a:buSzPct val="100000"/>
              <a:defRPr sz="3600">
                <a:solidFill>
                  <a:schemeClr val="lt1"/>
                </a:solidFill>
              </a:defRPr>
            </a:lvl9pPr>
          </a:lstStyle>
          <a:p/>
        </p:txBody>
      </p:sp>
      <p:sp>
        <p:nvSpPr>
          <p:cNvPr id="17" name="Shape 1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8" name="Shape 18"/>
        <p:cNvGrpSpPr/>
        <p:nvPr/>
      </p:nvGrpSpPr>
      <p:grpSpPr>
        <a:xfrm>
          <a:off x="0" y="0"/>
          <a:ext cx="0" cy="0"/>
          <a:chOff x="0" y="0"/>
          <a:chExt cx="0" cy="0"/>
        </a:xfrm>
      </p:grpSpPr>
      <p:sp>
        <p:nvSpPr>
          <p:cNvPr id="19" name="Shape 19"/>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20" name="Shape 20"/>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1" name="Shape 21"/>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3" name="Shape 23"/>
        <p:cNvGrpSpPr/>
        <p:nvPr/>
      </p:nvGrpSpPr>
      <p:grpSpPr>
        <a:xfrm>
          <a:off x="0" y="0"/>
          <a:ext cx="0" cy="0"/>
          <a:chOff x="0" y="0"/>
          <a:chExt cx="0" cy="0"/>
        </a:xfrm>
      </p:grpSpPr>
      <p:sp>
        <p:nvSpPr>
          <p:cNvPr id="24" name="Shape 24"/>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5" name="Shape 25"/>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6" name="Shape 26"/>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8" name="Shape 28"/>
        <p:cNvGrpSpPr/>
        <p:nvPr/>
      </p:nvGrpSpPr>
      <p:grpSpPr>
        <a:xfrm>
          <a:off x="0" y="0"/>
          <a:ext cx="0" cy="0"/>
          <a:chOff x="0" y="0"/>
          <a:chExt cx="0" cy="0"/>
        </a:xfrm>
      </p:grpSpPr>
      <p:sp>
        <p:nvSpPr>
          <p:cNvPr id="29" name="Shape 29"/>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1" name="Shape 31"/>
        <p:cNvGrpSpPr/>
        <p:nvPr/>
      </p:nvGrpSpPr>
      <p:grpSpPr>
        <a:xfrm>
          <a:off x="0" y="0"/>
          <a:ext cx="0" cy="0"/>
          <a:chOff x="0" y="0"/>
          <a:chExt cx="0" cy="0"/>
        </a:xfrm>
      </p:grpSpPr>
      <p:sp>
        <p:nvSpPr>
          <p:cNvPr id="32" name="Shape 32"/>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3" name="Shape 33"/>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lt2"/>
        </a:solidFill>
      </p:bgPr>
    </p:bg>
    <p:spTree>
      <p:nvGrpSpPr>
        <p:cNvPr id="35" name="Shape 35"/>
        <p:cNvGrpSpPr/>
        <p:nvPr/>
      </p:nvGrpSpPr>
      <p:grpSpPr>
        <a:xfrm>
          <a:off x="0" y="0"/>
          <a:ext cx="0" cy="0"/>
          <a:chOff x="0" y="0"/>
          <a:chExt cx="0" cy="0"/>
        </a:xfrm>
      </p:grpSpPr>
      <p:sp>
        <p:nvSpPr>
          <p:cNvPr id="36" name="Shape 36"/>
          <p:cNvSpPr txBox="1"/>
          <p:nvPr>
            <p:ph type="title"/>
          </p:nvPr>
        </p:nvSpPr>
        <p:spPr>
          <a:xfrm>
            <a:off x="490250" y="526350"/>
            <a:ext cx="5797500" cy="40908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7" name="Shape 3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8" name="Shape 38"/>
        <p:cNvGrpSpPr/>
        <p:nvPr/>
      </p:nvGrpSpPr>
      <p:grpSpPr>
        <a:xfrm>
          <a:off x="0" y="0"/>
          <a:ext cx="0" cy="0"/>
          <a:chOff x="0" y="0"/>
          <a:chExt cx="0" cy="0"/>
        </a:xfrm>
      </p:grpSpPr>
      <p:sp>
        <p:nvSpPr>
          <p:cNvPr id="39" name="Shape 39"/>
          <p:cNvSpPr/>
          <p:nvPr/>
        </p:nvSpPr>
        <p:spPr>
          <a:xfrm>
            <a:off x="4572000" y="75"/>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0" name="Shape 40"/>
          <p:cNvCxnSpPr/>
          <p:nvPr/>
        </p:nvCxnSpPr>
        <p:spPr>
          <a:xfrm>
            <a:off x="5029675" y="4495500"/>
            <a:ext cx="468300" cy="0"/>
          </a:xfrm>
          <a:prstGeom prst="straightConnector1">
            <a:avLst/>
          </a:prstGeom>
          <a:noFill/>
          <a:ln cap="flat" cmpd="sng" w="19050">
            <a:solidFill>
              <a:schemeClr val="lt2"/>
            </a:solidFill>
            <a:prstDash val="solid"/>
            <a:round/>
            <a:headEnd len="med" w="med" type="none"/>
            <a:tailEnd len="med" w="med" type="none"/>
          </a:ln>
        </p:spPr>
      </p:cxnSp>
      <p:sp>
        <p:nvSpPr>
          <p:cNvPr id="41" name="Shape 41"/>
          <p:cNvSpPr txBox="1"/>
          <p:nvPr>
            <p:ph type="title"/>
          </p:nvPr>
        </p:nvSpPr>
        <p:spPr>
          <a:xfrm>
            <a:off x="265500" y="1205825"/>
            <a:ext cx="4045200" cy="15096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2" name="Shape 42"/>
          <p:cNvSpPr txBox="1"/>
          <p:nvPr>
            <p:ph idx="1" type="subTitle"/>
          </p:nvPr>
        </p:nvSpPr>
        <p:spPr>
          <a:xfrm>
            <a:off x="265500" y="2769000"/>
            <a:ext cx="4045200" cy="13455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43" name="Shape 43"/>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44" name="Shape 4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5" name="Shape 45"/>
        <p:cNvGrpSpPr/>
        <p:nvPr/>
      </p:nvGrpSpPr>
      <p:grpSpPr>
        <a:xfrm>
          <a:off x="0" y="0"/>
          <a:ext cx="0" cy="0"/>
          <a:chOff x="0" y="0"/>
          <a:chExt cx="0" cy="0"/>
        </a:xfrm>
      </p:grpSpPr>
      <p:sp>
        <p:nvSpPr>
          <p:cNvPr id="46" name="Shape 46"/>
          <p:cNvSpPr txBox="1"/>
          <p:nvPr>
            <p:ph idx="1" type="body"/>
          </p:nvPr>
        </p:nvSpPr>
        <p:spPr>
          <a:xfrm>
            <a:off x="311700" y="4236825"/>
            <a:ext cx="5998800" cy="598800"/>
          </a:xfrm>
          <a:prstGeom prst="rect">
            <a:avLst/>
          </a:prstGeom>
        </p:spPr>
        <p:txBody>
          <a:bodyPr anchorCtr="0" anchor="ctr" bIns="91425" lIns="91425" rIns="91425" tIns="91425"/>
          <a:lstStyle>
            <a:lvl1pPr lvl="0">
              <a:lnSpc>
                <a:spcPct val="100000"/>
              </a:lnSpc>
              <a:spcBef>
                <a:spcPts val="0"/>
              </a:spcBef>
              <a:spcAft>
                <a:spcPts val="0"/>
              </a:spcAft>
              <a:buSzPct val="100000"/>
              <a:buNone/>
              <a:defRPr sz="2100"/>
            </a:lvl1pPr>
          </a:lstStyle>
          <a:p/>
        </p:txBody>
      </p:sp>
      <p:sp>
        <p:nvSpPr>
          <p:cNvPr id="47" name="Shape 4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1pPr>
            <a:lvl2pPr lvl="1">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2pPr>
            <a:lvl3pPr lvl="2">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3pPr>
            <a:lvl4pPr lvl="3">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4pPr>
            <a:lvl5pPr lvl="4">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5pPr>
            <a:lvl6pPr lvl="5">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6pPr>
            <a:lvl7pPr lvl="6">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7pPr>
            <a:lvl8pPr lvl="7">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8pPr>
            <a:lvl9pPr lvl="8">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accent3"/>
              </a:buClr>
              <a:buSzPct val="100000"/>
              <a:buFont typeface="Proxima Nova"/>
              <a:defRPr sz="1800">
                <a:solidFill>
                  <a:schemeClr val="accent3"/>
                </a:solidFill>
                <a:latin typeface="Proxima Nova"/>
                <a:ea typeface="Proxima Nova"/>
                <a:cs typeface="Proxima Nova"/>
                <a:sym typeface="Proxima Nova"/>
              </a:defRPr>
            </a:lvl1pPr>
            <a:lvl2pPr lvl="1">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2pPr>
            <a:lvl3pPr lvl="2">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3pPr>
            <a:lvl4pPr lvl="3">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4pPr>
            <a:lvl5pPr lvl="4">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5pPr>
            <a:lvl6pPr lvl="5">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6pPr>
            <a:lvl7pPr lvl="6">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7pPr>
            <a:lvl8pPr lvl="7">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8pPr>
            <a:lvl9pPr lvl="8">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1"/>
                </a:solidFill>
                <a:latin typeface="Proxima Nova"/>
                <a:ea typeface="Proxima Nova"/>
                <a:cs typeface="Proxima Nova"/>
                <a:sym typeface="Proxima Nova"/>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5.png"/><Relationship Id="rId4" Type="http://schemas.openxmlformats.org/officeDocument/2006/relationships/image" Target="../media/image33.png"/><Relationship Id="rId5" Type="http://schemas.openxmlformats.org/officeDocument/2006/relationships/image" Target="../media/image38.png"/></Relationships>
</file>

<file path=ppt/slides/_rels/slide16.xml.rels><?xml version="1.0" encoding="UTF-8" standalone="yes"?><Relationships xmlns="http://schemas.openxmlformats.org/package/2006/relationships"><Relationship Id="rId10" Type="http://schemas.openxmlformats.org/officeDocument/2006/relationships/image" Target="../media/image42.png"/><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8.png"/><Relationship Id="rId4" Type="http://schemas.openxmlformats.org/officeDocument/2006/relationships/image" Target="../media/image44.png"/><Relationship Id="rId9" Type="http://schemas.openxmlformats.org/officeDocument/2006/relationships/image" Target="../media/image47.png"/><Relationship Id="rId5" Type="http://schemas.openxmlformats.org/officeDocument/2006/relationships/image" Target="../media/image41.png"/><Relationship Id="rId6" Type="http://schemas.openxmlformats.org/officeDocument/2006/relationships/image" Target="../media/image40.png"/><Relationship Id="rId7" Type="http://schemas.openxmlformats.org/officeDocument/2006/relationships/image" Target="../media/image39.png"/><Relationship Id="rId8" Type="http://schemas.openxmlformats.org/officeDocument/2006/relationships/image" Target="../media/image4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6.png"/></Relationships>
</file>

<file path=ppt/slides/_rels/slide2.xml.rels><?xml version="1.0" encoding="UTF-8" standalone="yes"?><Relationships xmlns="http://schemas.openxmlformats.org/package/2006/relationships"><Relationship Id="rId11" Type="http://schemas.openxmlformats.org/officeDocument/2006/relationships/image" Target="../media/image06.png"/><Relationship Id="rId10" Type="http://schemas.openxmlformats.org/officeDocument/2006/relationships/image" Target="../media/image07.png"/><Relationship Id="rId13" Type="http://schemas.openxmlformats.org/officeDocument/2006/relationships/image" Target="../media/image10.png"/><Relationship Id="rId12" Type="http://schemas.openxmlformats.org/officeDocument/2006/relationships/image" Target="../media/image09.png"/><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00.png"/><Relationship Id="rId4" Type="http://schemas.openxmlformats.org/officeDocument/2006/relationships/image" Target="../media/image02.png"/><Relationship Id="rId9" Type="http://schemas.openxmlformats.org/officeDocument/2006/relationships/image" Target="../media/image08.png"/><Relationship Id="rId15" Type="http://schemas.openxmlformats.org/officeDocument/2006/relationships/image" Target="../media/image11.png"/><Relationship Id="rId14" Type="http://schemas.openxmlformats.org/officeDocument/2006/relationships/image" Target="../media/image53.png"/><Relationship Id="rId17" Type="http://schemas.openxmlformats.org/officeDocument/2006/relationships/image" Target="../media/image24.png"/><Relationship Id="rId16" Type="http://schemas.openxmlformats.org/officeDocument/2006/relationships/image" Target="../media/image16.png"/><Relationship Id="rId5" Type="http://schemas.openxmlformats.org/officeDocument/2006/relationships/image" Target="../media/image01.png"/><Relationship Id="rId6" Type="http://schemas.openxmlformats.org/officeDocument/2006/relationships/image" Target="../media/image03.png"/><Relationship Id="rId7" Type="http://schemas.openxmlformats.org/officeDocument/2006/relationships/image" Target="../media/image04.png"/><Relationship Id="rId8" Type="http://schemas.openxmlformats.org/officeDocument/2006/relationships/image" Target="../media/image0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11" Type="http://schemas.openxmlformats.org/officeDocument/2006/relationships/image" Target="../media/image23.png"/><Relationship Id="rId10" Type="http://schemas.openxmlformats.org/officeDocument/2006/relationships/image" Target="../media/image21.png"/><Relationship Id="rId13" Type="http://schemas.openxmlformats.org/officeDocument/2006/relationships/image" Target="../media/image27.png"/><Relationship Id="rId12" Type="http://schemas.openxmlformats.org/officeDocument/2006/relationships/image" Target="../media/image26.png"/><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0.png"/><Relationship Id="rId4" Type="http://schemas.openxmlformats.org/officeDocument/2006/relationships/image" Target="../media/image15.png"/><Relationship Id="rId9" Type="http://schemas.openxmlformats.org/officeDocument/2006/relationships/image" Target="../media/image30.png"/><Relationship Id="rId14" Type="http://schemas.openxmlformats.org/officeDocument/2006/relationships/image" Target="../media/image25.png"/><Relationship Id="rId5" Type="http://schemas.openxmlformats.org/officeDocument/2006/relationships/image" Target="../media/image17.png"/><Relationship Id="rId6" Type="http://schemas.openxmlformats.org/officeDocument/2006/relationships/image" Target="../media/image19.png"/><Relationship Id="rId7" Type="http://schemas.openxmlformats.org/officeDocument/2006/relationships/image" Target="../media/image18.png"/><Relationship Id="rId8"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 name="Shape 58"/>
        <p:cNvGrpSpPr/>
        <p:nvPr/>
      </p:nvGrpSpPr>
      <p:grpSpPr>
        <a:xfrm>
          <a:off x="0" y="0"/>
          <a:ext cx="0" cy="0"/>
          <a:chOff x="0" y="0"/>
          <a:chExt cx="0" cy="0"/>
        </a:xfrm>
      </p:grpSpPr>
      <p:sp>
        <p:nvSpPr>
          <p:cNvPr id="59" name="Shape 59"/>
          <p:cNvSpPr txBox="1"/>
          <p:nvPr>
            <p:ph type="ctrTitle"/>
          </p:nvPr>
        </p:nvSpPr>
        <p:spPr>
          <a:xfrm>
            <a:off x="510450" y="1257300"/>
            <a:ext cx="6285900" cy="1588500"/>
          </a:xfrm>
          <a:prstGeom prst="rect">
            <a:avLst/>
          </a:prstGeom>
        </p:spPr>
        <p:txBody>
          <a:bodyPr anchorCtr="0" anchor="b" bIns="91425" lIns="91425" rIns="91425" tIns="91425">
            <a:noAutofit/>
          </a:bodyPr>
          <a:lstStyle/>
          <a:p>
            <a:pPr lvl="0">
              <a:spcBef>
                <a:spcPts val="0"/>
              </a:spcBef>
              <a:buNone/>
            </a:pPr>
            <a:r>
              <a:rPr lang="en"/>
              <a:t>Continuous Integration  </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sp>
        <p:nvSpPr>
          <p:cNvPr id="168" name="Shape 16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CI Phases | DevIntegration Deployment</a:t>
            </a:r>
          </a:p>
        </p:txBody>
      </p:sp>
      <p:pic>
        <p:nvPicPr>
          <p:cNvPr descr="Image result for ci deployment job" id="169" name="Shape 169"/>
          <p:cNvPicPr preferRelativeResize="0"/>
          <p:nvPr/>
        </p:nvPicPr>
        <p:blipFill>
          <a:blip r:embed="rId3">
            <a:alphaModFix/>
          </a:blip>
          <a:stretch>
            <a:fillRect/>
          </a:stretch>
        </p:blipFill>
        <p:spPr>
          <a:xfrm>
            <a:off x="228600" y="1201950"/>
            <a:ext cx="8591325" cy="3651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sp>
        <p:nvSpPr>
          <p:cNvPr id="174" name="Shape 174"/>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CI Phases | UI/API Testing</a:t>
            </a:r>
          </a:p>
        </p:txBody>
      </p:sp>
      <p:pic>
        <p:nvPicPr>
          <p:cNvPr descr="Image result for jenkins selenium testing" id="175" name="Shape 175"/>
          <p:cNvPicPr preferRelativeResize="0"/>
          <p:nvPr/>
        </p:nvPicPr>
        <p:blipFill>
          <a:blip r:embed="rId3">
            <a:alphaModFix/>
          </a:blip>
          <a:stretch>
            <a:fillRect/>
          </a:stretch>
        </p:blipFill>
        <p:spPr>
          <a:xfrm>
            <a:off x="311700" y="1293549"/>
            <a:ext cx="8520600" cy="35229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9" name="Shape 179"/>
        <p:cNvGrpSpPr/>
        <p:nvPr/>
      </p:nvGrpSpPr>
      <p:grpSpPr>
        <a:xfrm>
          <a:off x="0" y="0"/>
          <a:ext cx="0" cy="0"/>
          <a:chOff x="0" y="0"/>
          <a:chExt cx="0" cy="0"/>
        </a:xfrm>
      </p:grpSpPr>
      <p:sp>
        <p:nvSpPr>
          <p:cNvPr id="180" name="Shape 180"/>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CI Phases | UI/API Testing</a:t>
            </a:r>
          </a:p>
        </p:txBody>
      </p:sp>
      <p:pic>
        <p:nvPicPr>
          <p:cNvPr descr="Image result for jenkins cucumber testing" id="181" name="Shape 181"/>
          <p:cNvPicPr preferRelativeResize="0"/>
          <p:nvPr/>
        </p:nvPicPr>
        <p:blipFill>
          <a:blip r:embed="rId3">
            <a:alphaModFix/>
          </a:blip>
          <a:stretch>
            <a:fillRect/>
          </a:stretch>
        </p:blipFill>
        <p:spPr>
          <a:xfrm>
            <a:off x="422125" y="1074150"/>
            <a:ext cx="8299749" cy="3712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5" name="Shape 185"/>
        <p:cNvGrpSpPr/>
        <p:nvPr/>
      </p:nvGrpSpPr>
      <p:grpSpPr>
        <a:xfrm>
          <a:off x="0" y="0"/>
          <a:ext cx="0" cy="0"/>
          <a:chOff x="0" y="0"/>
          <a:chExt cx="0" cy="0"/>
        </a:xfrm>
      </p:grpSpPr>
      <p:sp>
        <p:nvSpPr>
          <p:cNvPr id="186" name="Shape 18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CI Phases | Rollback</a:t>
            </a:r>
          </a:p>
        </p:txBody>
      </p:sp>
      <p:pic>
        <p:nvPicPr>
          <p:cNvPr descr="Image result for deployment rollback" id="187" name="Shape 187"/>
          <p:cNvPicPr preferRelativeResize="0"/>
          <p:nvPr/>
        </p:nvPicPr>
        <p:blipFill>
          <a:blip r:embed="rId3">
            <a:alphaModFix/>
          </a:blip>
          <a:stretch>
            <a:fillRect/>
          </a:stretch>
        </p:blipFill>
        <p:spPr>
          <a:xfrm>
            <a:off x="412200" y="1017725"/>
            <a:ext cx="8420100" cy="36621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1" name="Shape 191"/>
        <p:cNvGrpSpPr/>
        <p:nvPr/>
      </p:nvGrpSpPr>
      <p:grpSpPr>
        <a:xfrm>
          <a:off x="0" y="0"/>
          <a:ext cx="0" cy="0"/>
          <a:chOff x="0" y="0"/>
          <a:chExt cx="0" cy="0"/>
        </a:xfrm>
      </p:grpSpPr>
      <p:sp>
        <p:nvSpPr>
          <p:cNvPr id="192" name="Shape 19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Why CI</a:t>
            </a:r>
          </a:p>
        </p:txBody>
      </p:sp>
      <p:pic>
        <p:nvPicPr>
          <p:cNvPr id="193" name="Shape 193"/>
          <p:cNvPicPr preferRelativeResize="0"/>
          <p:nvPr/>
        </p:nvPicPr>
        <p:blipFill>
          <a:blip r:embed="rId3">
            <a:alphaModFix/>
          </a:blip>
          <a:stretch>
            <a:fillRect/>
          </a:stretch>
        </p:blipFill>
        <p:spPr>
          <a:xfrm>
            <a:off x="1353950" y="1152475"/>
            <a:ext cx="6090250" cy="332472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3"/>
                                        </p:tgtEl>
                                        <p:attrNameLst>
                                          <p:attrName>style.visibility</p:attrName>
                                        </p:attrNameLst>
                                      </p:cBhvr>
                                      <p:to>
                                        <p:strVal val="visible"/>
                                      </p:to>
                                    </p:set>
                                    <p:animEffect filter="fade" transition="in">
                                      <p:cBhvr>
                                        <p:cTn dur="1000"/>
                                        <p:tgtEl>
                                          <p:spTgt spid="1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7" name="Shape 197"/>
        <p:cNvGrpSpPr/>
        <p:nvPr/>
      </p:nvGrpSpPr>
      <p:grpSpPr>
        <a:xfrm>
          <a:off x="0" y="0"/>
          <a:ext cx="0" cy="0"/>
          <a:chOff x="0" y="0"/>
          <a:chExt cx="0" cy="0"/>
        </a:xfrm>
      </p:grpSpPr>
      <p:sp>
        <p:nvSpPr>
          <p:cNvPr id="198" name="Shape 19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What is not ?</a:t>
            </a:r>
          </a:p>
        </p:txBody>
      </p:sp>
      <p:pic>
        <p:nvPicPr>
          <p:cNvPr id="199" name="Shape 199"/>
          <p:cNvPicPr preferRelativeResize="0"/>
          <p:nvPr/>
        </p:nvPicPr>
        <p:blipFill>
          <a:blip r:embed="rId3">
            <a:alphaModFix/>
          </a:blip>
          <a:stretch>
            <a:fillRect/>
          </a:stretch>
        </p:blipFill>
        <p:spPr>
          <a:xfrm>
            <a:off x="6081700" y="736350"/>
            <a:ext cx="1662500" cy="1662500"/>
          </a:xfrm>
          <a:prstGeom prst="rect">
            <a:avLst/>
          </a:prstGeom>
          <a:noFill/>
          <a:ln>
            <a:noFill/>
          </a:ln>
        </p:spPr>
      </p:pic>
      <p:pic>
        <p:nvPicPr>
          <p:cNvPr id="200" name="Shape 200"/>
          <p:cNvPicPr preferRelativeResize="0"/>
          <p:nvPr/>
        </p:nvPicPr>
        <p:blipFill>
          <a:blip r:embed="rId4">
            <a:alphaModFix/>
          </a:blip>
          <a:stretch>
            <a:fillRect/>
          </a:stretch>
        </p:blipFill>
        <p:spPr>
          <a:xfrm>
            <a:off x="1472698" y="2923448"/>
            <a:ext cx="1848975" cy="1848975"/>
          </a:xfrm>
          <a:prstGeom prst="rect">
            <a:avLst/>
          </a:prstGeom>
          <a:noFill/>
          <a:ln>
            <a:noFill/>
          </a:ln>
        </p:spPr>
      </p:pic>
      <p:sp>
        <p:nvSpPr>
          <p:cNvPr id="201" name="Shape 201"/>
          <p:cNvSpPr txBox="1"/>
          <p:nvPr/>
        </p:nvSpPr>
        <p:spPr>
          <a:xfrm>
            <a:off x="3461950" y="1154000"/>
            <a:ext cx="1604700" cy="572700"/>
          </a:xfrm>
          <a:prstGeom prst="rect">
            <a:avLst/>
          </a:prstGeom>
          <a:noFill/>
          <a:ln>
            <a:noFill/>
          </a:ln>
        </p:spPr>
        <p:txBody>
          <a:bodyPr anchorCtr="0" anchor="t" bIns="91425" lIns="91425" rIns="91425" tIns="91425">
            <a:noAutofit/>
          </a:bodyPr>
          <a:lstStyle/>
          <a:p>
            <a:pPr lvl="0" algn="ctr">
              <a:spcBef>
                <a:spcPts val="0"/>
              </a:spcBef>
              <a:buNone/>
            </a:pPr>
            <a:r>
              <a:rPr b="1" lang="en" sz="1800">
                <a:solidFill>
                  <a:srgbClr val="6AA84F"/>
                </a:solidFill>
              </a:rPr>
              <a:t>Continuous</a:t>
            </a:r>
            <a:r>
              <a:rPr b="1" lang="en" sz="1800">
                <a:solidFill>
                  <a:srgbClr val="6AA84F"/>
                </a:solidFill>
              </a:rPr>
              <a:t> Compilation</a:t>
            </a:r>
          </a:p>
        </p:txBody>
      </p:sp>
      <p:pic>
        <p:nvPicPr>
          <p:cNvPr id="202" name="Shape 202"/>
          <p:cNvPicPr preferRelativeResize="0"/>
          <p:nvPr/>
        </p:nvPicPr>
        <p:blipFill rotWithShape="1">
          <a:blip r:embed="rId5">
            <a:alphaModFix/>
          </a:blip>
          <a:srcRect b="21425" l="22490" r="15822" t="17635"/>
          <a:stretch/>
        </p:blipFill>
        <p:spPr>
          <a:xfrm>
            <a:off x="3857650" y="2049700"/>
            <a:ext cx="813300" cy="1044099"/>
          </a:xfrm>
          <a:prstGeom prst="rect">
            <a:avLst/>
          </a:prstGeom>
          <a:noFill/>
          <a:ln>
            <a:noFill/>
          </a:ln>
        </p:spPr>
      </p:pic>
      <p:sp>
        <p:nvSpPr>
          <p:cNvPr id="203" name="Shape 203"/>
          <p:cNvSpPr txBox="1"/>
          <p:nvPr/>
        </p:nvSpPr>
        <p:spPr>
          <a:xfrm>
            <a:off x="3461950" y="3295650"/>
            <a:ext cx="1604700" cy="770700"/>
          </a:xfrm>
          <a:prstGeom prst="rect">
            <a:avLst/>
          </a:prstGeom>
          <a:noFill/>
          <a:ln>
            <a:noFill/>
          </a:ln>
        </p:spPr>
        <p:txBody>
          <a:bodyPr anchorCtr="0" anchor="t" bIns="91425" lIns="91425" rIns="91425" tIns="91425">
            <a:noAutofit/>
          </a:bodyPr>
          <a:lstStyle/>
          <a:p>
            <a:pPr lvl="0" rtl="0" algn="ctr">
              <a:spcBef>
                <a:spcPts val="0"/>
              </a:spcBef>
              <a:buNone/>
            </a:pPr>
            <a:r>
              <a:rPr b="1" lang="en" sz="1800">
                <a:solidFill>
                  <a:srgbClr val="3D85C6"/>
                </a:solidFill>
              </a:rPr>
              <a:t>Continuous Integration</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7" name="Shape 207"/>
        <p:cNvGrpSpPr/>
        <p:nvPr/>
      </p:nvGrpSpPr>
      <p:grpSpPr>
        <a:xfrm>
          <a:off x="0" y="0"/>
          <a:ext cx="0" cy="0"/>
          <a:chOff x="0" y="0"/>
          <a:chExt cx="0" cy="0"/>
        </a:xfrm>
      </p:grpSpPr>
      <p:sp>
        <p:nvSpPr>
          <p:cNvPr id="208" name="Shape 20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Tooling Landscape</a:t>
            </a:r>
          </a:p>
        </p:txBody>
      </p:sp>
      <p:pic>
        <p:nvPicPr>
          <p:cNvPr id="209" name="Shape 209"/>
          <p:cNvPicPr preferRelativeResize="0"/>
          <p:nvPr/>
        </p:nvPicPr>
        <p:blipFill>
          <a:blip r:embed="rId3">
            <a:alphaModFix/>
          </a:blip>
          <a:stretch>
            <a:fillRect/>
          </a:stretch>
        </p:blipFill>
        <p:spPr>
          <a:xfrm>
            <a:off x="388700" y="1333325"/>
            <a:ext cx="1427150" cy="2046150"/>
          </a:xfrm>
          <a:prstGeom prst="rect">
            <a:avLst/>
          </a:prstGeom>
          <a:noFill/>
          <a:ln>
            <a:noFill/>
          </a:ln>
        </p:spPr>
      </p:pic>
      <p:pic>
        <p:nvPicPr>
          <p:cNvPr id="210" name="Shape 210"/>
          <p:cNvPicPr preferRelativeResize="0"/>
          <p:nvPr/>
        </p:nvPicPr>
        <p:blipFill>
          <a:blip r:embed="rId4">
            <a:alphaModFix/>
          </a:blip>
          <a:stretch>
            <a:fillRect/>
          </a:stretch>
        </p:blipFill>
        <p:spPr>
          <a:xfrm>
            <a:off x="2054200" y="1406088"/>
            <a:ext cx="1427150" cy="1219461"/>
          </a:xfrm>
          <a:prstGeom prst="rect">
            <a:avLst/>
          </a:prstGeom>
          <a:noFill/>
          <a:ln>
            <a:noFill/>
          </a:ln>
        </p:spPr>
      </p:pic>
      <p:pic>
        <p:nvPicPr>
          <p:cNvPr id="211" name="Shape 211"/>
          <p:cNvPicPr preferRelativeResize="0"/>
          <p:nvPr/>
        </p:nvPicPr>
        <p:blipFill>
          <a:blip r:embed="rId5">
            <a:alphaModFix/>
          </a:blip>
          <a:stretch>
            <a:fillRect/>
          </a:stretch>
        </p:blipFill>
        <p:spPr>
          <a:xfrm>
            <a:off x="4398899" y="904759"/>
            <a:ext cx="1806024" cy="1324841"/>
          </a:xfrm>
          <a:prstGeom prst="rect">
            <a:avLst/>
          </a:prstGeom>
          <a:noFill/>
          <a:ln>
            <a:noFill/>
          </a:ln>
        </p:spPr>
      </p:pic>
      <p:pic>
        <p:nvPicPr>
          <p:cNvPr id="212" name="Shape 212"/>
          <p:cNvPicPr preferRelativeResize="0"/>
          <p:nvPr/>
        </p:nvPicPr>
        <p:blipFill>
          <a:blip r:embed="rId6">
            <a:alphaModFix/>
          </a:blip>
          <a:stretch>
            <a:fillRect/>
          </a:stretch>
        </p:blipFill>
        <p:spPr>
          <a:xfrm>
            <a:off x="5605697" y="1112525"/>
            <a:ext cx="494724" cy="494725"/>
          </a:xfrm>
          <a:prstGeom prst="rect">
            <a:avLst/>
          </a:prstGeom>
          <a:noFill/>
          <a:ln>
            <a:noFill/>
          </a:ln>
        </p:spPr>
      </p:pic>
      <p:pic>
        <p:nvPicPr>
          <p:cNvPr id="213" name="Shape 213"/>
          <p:cNvPicPr preferRelativeResize="0"/>
          <p:nvPr/>
        </p:nvPicPr>
        <p:blipFill>
          <a:blip r:embed="rId7">
            <a:alphaModFix/>
          </a:blip>
          <a:stretch>
            <a:fillRect/>
          </a:stretch>
        </p:blipFill>
        <p:spPr>
          <a:xfrm>
            <a:off x="4902425" y="2502799"/>
            <a:ext cx="1302500" cy="960675"/>
          </a:xfrm>
          <a:prstGeom prst="rect">
            <a:avLst/>
          </a:prstGeom>
          <a:noFill/>
          <a:ln>
            <a:noFill/>
          </a:ln>
        </p:spPr>
      </p:pic>
      <p:pic>
        <p:nvPicPr>
          <p:cNvPr descr="Image result for circleci logo" id="214" name="Shape 214"/>
          <p:cNvPicPr preferRelativeResize="0"/>
          <p:nvPr/>
        </p:nvPicPr>
        <p:blipFill>
          <a:blip r:embed="rId8">
            <a:alphaModFix/>
          </a:blip>
          <a:stretch>
            <a:fillRect/>
          </a:stretch>
        </p:blipFill>
        <p:spPr>
          <a:xfrm>
            <a:off x="7122475" y="831381"/>
            <a:ext cx="1709824" cy="1282368"/>
          </a:xfrm>
          <a:prstGeom prst="rect">
            <a:avLst/>
          </a:prstGeom>
          <a:noFill/>
          <a:ln>
            <a:noFill/>
          </a:ln>
        </p:spPr>
      </p:pic>
      <p:pic>
        <p:nvPicPr>
          <p:cNvPr descr="Image result for bamboo build tool" id="215" name="Shape 215"/>
          <p:cNvPicPr preferRelativeResize="0"/>
          <p:nvPr/>
        </p:nvPicPr>
        <p:blipFill>
          <a:blip r:embed="rId9">
            <a:alphaModFix/>
          </a:blip>
          <a:stretch>
            <a:fillRect/>
          </a:stretch>
        </p:blipFill>
        <p:spPr>
          <a:xfrm>
            <a:off x="6000750" y="3604825"/>
            <a:ext cx="3021849" cy="1072199"/>
          </a:xfrm>
          <a:prstGeom prst="rect">
            <a:avLst/>
          </a:prstGeom>
          <a:noFill/>
          <a:ln>
            <a:noFill/>
          </a:ln>
        </p:spPr>
      </p:pic>
      <p:pic>
        <p:nvPicPr>
          <p:cNvPr id="216" name="Shape 216"/>
          <p:cNvPicPr preferRelativeResize="0"/>
          <p:nvPr/>
        </p:nvPicPr>
        <p:blipFill>
          <a:blip r:embed="rId10">
            <a:alphaModFix/>
          </a:blip>
          <a:stretch>
            <a:fillRect/>
          </a:stretch>
        </p:blipFill>
        <p:spPr>
          <a:xfrm>
            <a:off x="2147262" y="2807687"/>
            <a:ext cx="2143125" cy="21431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0" name="Shape 220"/>
        <p:cNvGrpSpPr/>
        <p:nvPr/>
      </p:nvGrpSpPr>
      <p:grpSpPr>
        <a:xfrm>
          <a:off x="0" y="0"/>
          <a:ext cx="0" cy="0"/>
          <a:chOff x="0" y="0"/>
          <a:chExt cx="0" cy="0"/>
        </a:xfrm>
      </p:grpSpPr>
      <p:pic>
        <p:nvPicPr>
          <p:cNvPr id="221" name="Shape 221"/>
          <p:cNvPicPr preferRelativeResize="0"/>
          <p:nvPr/>
        </p:nvPicPr>
        <p:blipFill>
          <a:blip r:embed="rId3">
            <a:alphaModFix/>
          </a:blip>
          <a:stretch>
            <a:fillRect/>
          </a:stretch>
        </p:blipFill>
        <p:spPr>
          <a:xfrm>
            <a:off x="1347850" y="504000"/>
            <a:ext cx="6500849" cy="40589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5" name="Shape 225"/>
        <p:cNvGrpSpPr/>
        <p:nvPr/>
      </p:nvGrpSpPr>
      <p:grpSpPr>
        <a:xfrm>
          <a:off x="0" y="0"/>
          <a:ext cx="0" cy="0"/>
          <a:chOff x="0" y="0"/>
          <a:chExt cx="0" cy="0"/>
        </a:xfrm>
      </p:grpSpPr>
      <p:sp>
        <p:nvSpPr>
          <p:cNvPr id="226" name="Shape 22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Jenkins</a:t>
            </a:r>
          </a:p>
        </p:txBody>
      </p:sp>
      <p:sp>
        <p:nvSpPr>
          <p:cNvPr id="227" name="Shape 227"/>
          <p:cNvSpPr txBox="1"/>
          <p:nvPr>
            <p:ph idx="1" type="body"/>
          </p:nvPr>
        </p:nvSpPr>
        <p:spPr>
          <a:xfrm>
            <a:off x="311700" y="1152475"/>
            <a:ext cx="2589600" cy="1639200"/>
          </a:xfrm>
          <a:prstGeom prst="rect">
            <a:avLst/>
          </a:prstGeom>
        </p:spPr>
        <p:txBody>
          <a:bodyPr anchorCtr="0" anchor="t" bIns="91425" lIns="91425" rIns="91425" tIns="91425">
            <a:noAutofit/>
          </a:bodyPr>
          <a:lstStyle/>
          <a:p>
            <a:pPr lvl="0">
              <a:spcBef>
                <a:spcPts val="0"/>
              </a:spcBef>
              <a:buNone/>
            </a:pPr>
            <a:r>
              <a:rPr lang="en" sz="1400">
                <a:latin typeface="Arial"/>
                <a:ea typeface="Arial"/>
                <a:cs typeface="Arial"/>
                <a:sym typeface="Arial"/>
              </a:rPr>
              <a:t>Jenkins is an extensible continuous integration server. This is open-source CI server which is very easy to install and use. Have a great GUI to handle.</a:t>
            </a:r>
          </a:p>
        </p:txBody>
      </p:sp>
      <p:pic>
        <p:nvPicPr>
          <p:cNvPr id="228" name="Shape 228"/>
          <p:cNvPicPr preferRelativeResize="0"/>
          <p:nvPr/>
        </p:nvPicPr>
        <p:blipFill>
          <a:blip r:embed="rId3">
            <a:alphaModFix/>
          </a:blip>
          <a:stretch>
            <a:fillRect/>
          </a:stretch>
        </p:blipFill>
        <p:spPr>
          <a:xfrm>
            <a:off x="5220425" y="741775"/>
            <a:ext cx="3695325" cy="3125649"/>
          </a:xfrm>
          <a:prstGeom prst="rect">
            <a:avLst/>
          </a:prstGeom>
          <a:noFill/>
          <a:ln>
            <a:noFill/>
          </a:ln>
        </p:spPr>
      </p:pic>
      <p:sp>
        <p:nvSpPr>
          <p:cNvPr id="229" name="Shape 229"/>
          <p:cNvSpPr txBox="1"/>
          <p:nvPr/>
        </p:nvSpPr>
        <p:spPr>
          <a:xfrm>
            <a:off x="311700" y="2791675"/>
            <a:ext cx="5502300" cy="2074200"/>
          </a:xfrm>
          <a:prstGeom prst="rect">
            <a:avLst/>
          </a:prstGeom>
          <a:noFill/>
          <a:ln>
            <a:noFill/>
          </a:ln>
        </p:spPr>
        <p:txBody>
          <a:bodyPr anchorCtr="0" anchor="t" bIns="91425" lIns="91425" rIns="91425" tIns="91425">
            <a:noAutofit/>
          </a:bodyPr>
          <a:lstStyle/>
          <a:p>
            <a:pPr lvl="0">
              <a:spcBef>
                <a:spcPts val="1000"/>
              </a:spcBef>
              <a:spcAft>
                <a:spcPts val="0"/>
              </a:spcAft>
              <a:buNone/>
            </a:pPr>
            <a:r>
              <a:rPr b="1" lang="en">
                <a:solidFill>
                  <a:schemeClr val="accent3"/>
                </a:solidFill>
              </a:rPr>
              <a:t>Jenkins is:</a:t>
            </a:r>
          </a:p>
          <a:p>
            <a:pPr indent="-228600" lvl="0" marL="457200" rtl="0">
              <a:spcBef>
                <a:spcPts val="1000"/>
              </a:spcBef>
              <a:spcAft>
                <a:spcPts val="0"/>
              </a:spcAft>
              <a:buClr>
                <a:schemeClr val="accent3"/>
              </a:buClr>
              <a:buChar char="❖"/>
            </a:pPr>
            <a:r>
              <a:rPr lang="en">
                <a:solidFill>
                  <a:schemeClr val="accent3"/>
                </a:solidFill>
              </a:rPr>
              <a:t>Written in Java </a:t>
            </a:r>
          </a:p>
          <a:p>
            <a:pPr indent="-228600" lvl="0" marL="457200" rtl="0">
              <a:spcBef>
                <a:spcPts val="0"/>
              </a:spcBef>
              <a:buClr>
                <a:schemeClr val="accent3"/>
              </a:buClr>
              <a:buChar char="❖"/>
            </a:pPr>
            <a:r>
              <a:rPr lang="en">
                <a:solidFill>
                  <a:schemeClr val="accent3"/>
                </a:solidFill>
              </a:rPr>
              <a:t>Initially was supposed to be used as a CI tool  </a:t>
            </a:r>
          </a:p>
          <a:p>
            <a:pPr indent="-228600" lvl="0" marL="457200" rtl="0">
              <a:spcBef>
                <a:spcPts val="0"/>
              </a:spcBef>
              <a:buClr>
                <a:schemeClr val="accent3"/>
              </a:buClr>
              <a:buChar char="❖"/>
            </a:pPr>
            <a:r>
              <a:rPr lang="en">
                <a:solidFill>
                  <a:schemeClr val="accent3"/>
                </a:solidFill>
              </a:rPr>
              <a:t>Over 600 plugins to customize Jenkins as per your need  </a:t>
            </a:r>
          </a:p>
          <a:p>
            <a:pPr indent="-228600" lvl="0" marL="457200" rtl="0">
              <a:spcBef>
                <a:spcPts val="0"/>
              </a:spcBef>
              <a:buClr>
                <a:schemeClr val="accent3"/>
              </a:buClr>
              <a:buChar char="❖"/>
            </a:pPr>
            <a:r>
              <a:rPr lang="en">
                <a:solidFill>
                  <a:schemeClr val="accent3"/>
                </a:solidFill>
              </a:rPr>
              <a:t>Over 1000+ public repositories on Github, </a:t>
            </a:r>
          </a:p>
          <a:p>
            <a:pPr indent="-228600" lvl="0" marL="457200" rtl="0">
              <a:spcBef>
                <a:spcPts val="0"/>
              </a:spcBef>
              <a:buClr>
                <a:schemeClr val="accent3"/>
              </a:buClr>
              <a:buChar char="❖"/>
            </a:pPr>
            <a:r>
              <a:rPr lang="en">
                <a:solidFill>
                  <a:schemeClr val="accent3"/>
                </a:solidFill>
              </a:rPr>
              <a:t>500+ contributors, strong commit activity  </a:t>
            </a:r>
          </a:p>
          <a:p>
            <a:pPr indent="-228600" lvl="0" marL="457200">
              <a:spcBef>
                <a:spcPts val="0"/>
              </a:spcBef>
              <a:buClr>
                <a:schemeClr val="accent3"/>
              </a:buClr>
              <a:buChar char="❖"/>
            </a:pPr>
            <a:r>
              <a:rPr lang="en">
                <a:solidFill>
                  <a:schemeClr val="accent3"/>
                </a:solidFill>
              </a:rPr>
              <a:t>Free open source and most widely used tool for maintaining continuous integration cycle. </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3" name="Shape 233"/>
        <p:cNvGrpSpPr/>
        <p:nvPr/>
      </p:nvGrpSpPr>
      <p:grpSpPr>
        <a:xfrm>
          <a:off x="0" y="0"/>
          <a:ext cx="0" cy="0"/>
          <a:chOff x="0" y="0"/>
          <a:chExt cx="0" cy="0"/>
        </a:xfrm>
      </p:grpSpPr>
      <p:pic>
        <p:nvPicPr>
          <p:cNvPr id="234" name="Shape 234"/>
          <p:cNvPicPr preferRelativeResize="0"/>
          <p:nvPr/>
        </p:nvPicPr>
        <p:blipFill>
          <a:blip r:embed="rId3">
            <a:alphaModFix/>
          </a:blip>
          <a:stretch>
            <a:fillRect/>
          </a:stretch>
        </p:blipFill>
        <p:spPr>
          <a:xfrm>
            <a:off x="5716150" y="1809750"/>
            <a:ext cx="3257550" cy="1524000"/>
          </a:xfrm>
          <a:prstGeom prst="rect">
            <a:avLst/>
          </a:prstGeom>
          <a:noFill/>
          <a:ln>
            <a:noFill/>
          </a:ln>
        </p:spPr>
      </p:pic>
      <p:sp>
        <p:nvSpPr>
          <p:cNvPr id="235" name="Shape 235"/>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Demo using Jenkins</a:t>
            </a:r>
          </a:p>
        </p:txBody>
      </p:sp>
      <p:sp>
        <p:nvSpPr>
          <p:cNvPr id="236" name="Shape 236"/>
          <p:cNvSpPr txBox="1"/>
          <p:nvPr/>
        </p:nvSpPr>
        <p:spPr>
          <a:xfrm>
            <a:off x="489350" y="1304900"/>
            <a:ext cx="3610200" cy="3403500"/>
          </a:xfrm>
          <a:prstGeom prst="rect">
            <a:avLst/>
          </a:prstGeom>
          <a:noFill/>
          <a:ln>
            <a:noFill/>
          </a:ln>
        </p:spPr>
        <p:txBody>
          <a:bodyPr anchorCtr="0" anchor="t" bIns="91425" lIns="91425" rIns="91425" tIns="91425">
            <a:noAutofit/>
          </a:bodyPr>
          <a:lstStyle/>
          <a:p>
            <a:pPr indent="-342900" lvl="0" marL="457200" rtl="0">
              <a:spcBef>
                <a:spcPts val="0"/>
              </a:spcBef>
              <a:buSzPct val="100000"/>
              <a:buChar char="❖"/>
            </a:pPr>
            <a:r>
              <a:rPr lang="en" sz="1800">
                <a:solidFill>
                  <a:schemeClr val="accent3"/>
                </a:solidFill>
                <a:latin typeface="Proxima Nova"/>
                <a:ea typeface="Proxima Nova"/>
                <a:cs typeface="Proxima Nova"/>
                <a:sym typeface="Proxima Nova"/>
              </a:rPr>
              <a:t>Create  jobs for testing </a:t>
            </a:r>
          </a:p>
          <a:p>
            <a:pPr indent="-342900" lvl="1" marL="914400" rtl="0">
              <a:lnSpc>
                <a:spcPct val="115000"/>
              </a:lnSpc>
              <a:spcBef>
                <a:spcPts val="0"/>
              </a:spcBef>
              <a:spcAft>
                <a:spcPts val="1600"/>
              </a:spcAft>
              <a:buClr>
                <a:schemeClr val="accent3"/>
              </a:buClr>
              <a:buSzPct val="100000"/>
              <a:buFont typeface="Proxima Nova"/>
              <a:buChar char="➢"/>
            </a:pPr>
            <a:r>
              <a:rPr lang="en" sz="1800">
                <a:solidFill>
                  <a:schemeClr val="accent3"/>
                </a:solidFill>
                <a:latin typeface="Proxima Nova"/>
                <a:ea typeface="Proxima Nova"/>
                <a:cs typeface="Proxima Nova"/>
                <a:sym typeface="Proxima Nova"/>
              </a:rPr>
              <a:t>Code stability job</a:t>
            </a:r>
          </a:p>
          <a:p>
            <a:pPr indent="-342900" lvl="1" marL="914400" rtl="0">
              <a:lnSpc>
                <a:spcPct val="115000"/>
              </a:lnSpc>
              <a:spcBef>
                <a:spcPts val="0"/>
              </a:spcBef>
              <a:spcAft>
                <a:spcPts val="1600"/>
              </a:spcAft>
              <a:buClr>
                <a:schemeClr val="accent3"/>
              </a:buClr>
              <a:buSzPct val="100000"/>
              <a:buFont typeface="Proxima Nova"/>
              <a:buChar char="➢"/>
            </a:pPr>
            <a:r>
              <a:rPr lang="en" sz="1800">
                <a:solidFill>
                  <a:schemeClr val="accent3"/>
                </a:solidFill>
                <a:latin typeface="Proxima Nova"/>
                <a:ea typeface="Proxima Nova"/>
                <a:cs typeface="Proxima Nova"/>
                <a:sym typeface="Proxima Nova"/>
              </a:rPr>
              <a:t>Code coverage job</a:t>
            </a:r>
          </a:p>
          <a:p>
            <a:pPr indent="-342900" lvl="1" marL="914400" rtl="0">
              <a:lnSpc>
                <a:spcPct val="115000"/>
              </a:lnSpc>
              <a:spcBef>
                <a:spcPts val="0"/>
              </a:spcBef>
              <a:spcAft>
                <a:spcPts val="1600"/>
              </a:spcAft>
              <a:buClr>
                <a:schemeClr val="accent3"/>
              </a:buClr>
              <a:buSzPct val="100000"/>
              <a:buFont typeface="Proxima Nova"/>
              <a:buChar char="➢"/>
            </a:pPr>
            <a:r>
              <a:rPr lang="en" sz="1800">
                <a:solidFill>
                  <a:schemeClr val="accent3"/>
                </a:solidFill>
                <a:latin typeface="Proxima Nova"/>
                <a:ea typeface="Proxima Nova"/>
                <a:cs typeface="Proxima Nova"/>
                <a:sym typeface="Proxima Nova"/>
              </a:rPr>
              <a:t>Code quality job</a:t>
            </a:r>
          </a:p>
          <a:p>
            <a:pPr indent="-342900" lvl="1" marL="914400" rtl="0">
              <a:lnSpc>
                <a:spcPct val="115000"/>
              </a:lnSpc>
              <a:spcBef>
                <a:spcPts val="0"/>
              </a:spcBef>
              <a:spcAft>
                <a:spcPts val="1600"/>
              </a:spcAft>
              <a:buClr>
                <a:schemeClr val="accent3"/>
              </a:buClr>
              <a:buSzPct val="100000"/>
              <a:buFont typeface="Proxima Nova"/>
              <a:buChar char="➢"/>
            </a:pPr>
            <a:r>
              <a:rPr lang="en" sz="1800">
                <a:solidFill>
                  <a:schemeClr val="accent3"/>
                </a:solidFill>
                <a:latin typeface="Proxima Nova"/>
                <a:ea typeface="Proxima Nova"/>
                <a:cs typeface="Proxima Nova"/>
                <a:sym typeface="Proxima Nova"/>
              </a:rPr>
              <a:t>Static code analysis job</a:t>
            </a:r>
          </a:p>
          <a:p>
            <a:pPr indent="-342900" lvl="1" marL="914400" rtl="0">
              <a:lnSpc>
                <a:spcPct val="115000"/>
              </a:lnSpc>
              <a:spcBef>
                <a:spcPts val="0"/>
              </a:spcBef>
              <a:spcAft>
                <a:spcPts val="1600"/>
              </a:spcAft>
              <a:buClr>
                <a:schemeClr val="accent3"/>
              </a:buClr>
              <a:buSzPct val="100000"/>
              <a:buFont typeface="Proxima Nova"/>
              <a:buChar char="➢"/>
            </a:pPr>
            <a:r>
              <a:rPr lang="en" sz="1800">
                <a:solidFill>
                  <a:schemeClr val="accent3"/>
                </a:solidFill>
                <a:latin typeface="Proxima Nova"/>
                <a:ea typeface="Proxima Nova"/>
                <a:cs typeface="Proxima Nova"/>
                <a:sym typeface="Proxima Nova"/>
              </a:rPr>
              <a:t>Unit test job</a:t>
            </a:r>
          </a:p>
          <a:p>
            <a:pPr indent="-342900" lvl="0" marL="457200" rtl="0">
              <a:lnSpc>
                <a:spcPct val="115000"/>
              </a:lnSpc>
              <a:spcBef>
                <a:spcPts val="0"/>
              </a:spcBef>
              <a:spcAft>
                <a:spcPts val="1600"/>
              </a:spcAft>
              <a:buClr>
                <a:schemeClr val="accent3"/>
              </a:buClr>
              <a:buSzPct val="100000"/>
              <a:buFont typeface="Proxima Nova"/>
              <a:buChar char="❖"/>
            </a:pPr>
            <a:r>
              <a:rPr lang="en" sz="1800">
                <a:solidFill>
                  <a:schemeClr val="accent3"/>
                </a:solidFill>
                <a:latin typeface="Proxima Nova"/>
                <a:ea typeface="Proxima Nova"/>
                <a:cs typeface="Proxima Nova"/>
                <a:sym typeface="Proxima Nova"/>
              </a:rPr>
              <a:t>Report publishing </a:t>
            </a:r>
          </a:p>
          <a:p>
            <a:pPr indent="-342900" lvl="0" marL="457200" rtl="0">
              <a:lnSpc>
                <a:spcPct val="115000"/>
              </a:lnSpc>
              <a:spcBef>
                <a:spcPts val="0"/>
              </a:spcBef>
              <a:spcAft>
                <a:spcPts val="1600"/>
              </a:spcAft>
              <a:buClr>
                <a:schemeClr val="accent3"/>
              </a:buClr>
              <a:buSzPct val="100000"/>
              <a:buFont typeface="Proxima Nova"/>
              <a:buChar char="❖"/>
            </a:pPr>
            <a:r>
              <a:rPr lang="en" sz="1800">
                <a:solidFill>
                  <a:schemeClr val="accent3"/>
                </a:solidFill>
                <a:latin typeface="Proxima Nova"/>
                <a:ea typeface="Proxima Nova"/>
                <a:cs typeface="Proxima Nova"/>
                <a:sym typeface="Proxima Nova"/>
              </a:rPr>
              <a:t>Artifact upload using nexus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 name="Shape 63"/>
        <p:cNvGrpSpPr/>
        <p:nvPr/>
      </p:nvGrpSpPr>
      <p:grpSpPr>
        <a:xfrm>
          <a:off x="0" y="0"/>
          <a:ext cx="0" cy="0"/>
          <a:chOff x="0" y="0"/>
          <a:chExt cx="0" cy="0"/>
        </a:xfrm>
      </p:grpSpPr>
      <p:pic>
        <p:nvPicPr>
          <p:cNvPr id="64" name="Shape 64"/>
          <p:cNvPicPr preferRelativeResize="0"/>
          <p:nvPr/>
        </p:nvPicPr>
        <p:blipFill rotWithShape="1">
          <a:blip r:embed="rId3">
            <a:alphaModFix/>
          </a:blip>
          <a:srcRect b="0" l="31927" r="32017" t="0"/>
          <a:stretch/>
        </p:blipFill>
        <p:spPr>
          <a:xfrm rot="5400000">
            <a:off x="3630262" y="1480312"/>
            <a:ext cx="579774" cy="5730699"/>
          </a:xfrm>
          <a:prstGeom prst="rect">
            <a:avLst/>
          </a:prstGeom>
          <a:noFill/>
          <a:ln>
            <a:noFill/>
          </a:ln>
        </p:spPr>
      </p:pic>
      <p:pic>
        <p:nvPicPr>
          <p:cNvPr id="65" name="Shape 65"/>
          <p:cNvPicPr preferRelativeResize="0"/>
          <p:nvPr/>
        </p:nvPicPr>
        <p:blipFill rotWithShape="1">
          <a:blip r:embed="rId3">
            <a:alphaModFix/>
          </a:blip>
          <a:srcRect b="0" l="31927" r="32017" t="0"/>
          <a:stretch/>
        </p:blipFill>
        <p:spPr>
          <a:xfrm rot="5400000">
            <a:off x="4244737" y="-658087"/>
            <a:ext cx="579774" cy="6981400"/>
          </a:xfrm>
          <a:prstGeom prst="rect">
            <a:avLst/>
          </a:prstGeom>
          <a:noFill/>
          <a:ln>
            <a:noFill/>
          </a:ln>
        </p:spPr>
      </p:pic>
      <p:sp>
        <p:nvSpPr>
          <p:cNvPr id="66" name="Shape 66"/>
          <p:cNvSpPr/>
          <p:nvPr/>
        </p:nvSpPr>
        <p:spPr>
          <a:xfrm rot="5400000">
            <a:off x="6801649" y="884848"/>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sp>
        <p:nvSpPr>
          <p:cNvPr id="67" name="Shape 67"/>
          <p:cNvSpPr/>
          <p:nvPr/>
        </p:nvSpPr>
        <p:spPr>
          <a:xfrm>
            <a:off x="6494360" y="3730105"/>
            <a:ext cx="1419899" cy="1262700"/>
          </a:xfrm>
          <a:prstGeom prst="octagon">
            <a:avLst>
              <a:gd fmla="val 29289" name="adj"/>
            </a:avLst>
          </a:prstGeom>
          <a:solidFill>
            <a:srgbClr val="B7B7B7"/>
          </a:solidFill>
          <a:ln>
            <a:noFill/>
          </a:ln>
        </p:spPr>
        <p:txBody>
          <a:bodyPr anchorCtr="0" anchor="ctr" bIns="91425" lIns="91425" rIns="91425" tIns="91425">
            <a:noAutofit/>
          </a:bodyPr>
          <a:lstStyle/>
          <a:p>
            <a:pPr lvl="0">
              <a:spcBef>
                <a:spcPts val="0"/>
              </a:spcBef>
              <a:buNone/>
            </a:pPr>
            <a:r>
              <a:t/>
            </a:r>
            <a:endParaRPr/>
          </a:p>
        </p:txBody>
      </p:sp>
      <p:sp>
        <p:nvSpPr>
          <p:cNvPr id="68" name="Shape 68"/>
          <p:cNvSpPr/>
          <p:nvPr/>
        </p:nvSpPr>
        <p:spPr>
          <a:xfrm>
            <a:off x="1199750" y="1037846"/>
            <a:ext cx="6676200" cy="547800"/>
          </a:xfrm>
          <a:prstGeom prst="rect">
            <a:avLst/>
          </a:prstGeom>
          <a:solidFill>
            <a:srgbClr val="D9D9D9"/>
          </a:solidFill>
          <a:ln>
            <a:noFill/>
          </a:ln>
        </p:spPr>
        <p:txBody>
          <a:bodyPr anchorCtr="0" anchor="ctr" bIns="91425" lIns="91425" rIns="91425" tIns="91425">
            <a:noAutofit/>
          </a:bodyPr>
          <a:lstStyle/>
          <a:p>
            <a:pPr lvl="0">
              <a:spcBef>
                <a:spcPts val="0"/>
              </a:spcBef>
              <a:buNone/>
            </a:pPr>
            <a:r>
              <a:t/>
            </a:r>
            <a:endParaRPr/>
          </a:p>
        </p:txBody>
      </p:sp>
      <p:pic>
        <p:nvPicPr>
          <p:cNvPr id="69" name="Shape 69"/>
          <p:cNvPicPr preferRelativeResize="0"/>
          <p:nvPr/>
        </p:nvPicPr>
        <p:blipFill rotWithShape="1">
          <a:blip r:embed="rId3">
            <a:alphaModFix/>
          </a:blip>
          <a:srcRect b="0" l="31927" r="32017" t="0"/>
          <a:stretch/>
        </p:blipFill>
        <p:spPr>
          <a:xfrm rot="5400000">
            <a:off x="4350937" y="-2293212"/>
            <a:ext cx="579774" cy="7203650"/>
          </a:xfrm>
          <a:prstGeom prst="rect">
            <a:avLst/>
          </a:prstGeom>
          <a:noFill/>
          <a:ln>
            <a:noFill/>
          </a:ln>
        </p:spPr>
      </p:pic>
      <p:sp>
        <p:nvSpPr>
          <p:cNvPr id="70" name="Shape 70"/>
          <p:cNvSpPr/>
          <p:nvPr/>
        </p:nvSpPr>
        <p:spPr>
          <a:xfrm rot="-5400000">
            <a:off x="3729765" y="746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71" name="Shape 71"/>
          <p:cNvPicPr preferRelativeResize="0"/>
          <p:nvPr/>
        </p:nvPicPr>
        <p:blipFill>
          <a:blip r:embed="rId4">
            <a:alphaModFix/>
          </a:blip>
          <a:stretch>
            <a:fillRect/>
          </a:stretch>
        </p:blipFill>
        <p:spPr>
          <a:xfrm>
            <a:off x="6298152" y="488287"/>
            <a:ext cx="682649" cy="1301749"/>
          </a:xfrm>
          <a:prstGeom prst="rect">
            <a:avLst/>
          </a:prstGeom>
          <a:noFill/>
          <a:ln>
            <a:noFill/>
          </a:ln>
        </p:spPr>
      </p:pic>
      <p:pic>
        <p:nvPicPr>
          <p:cNvPr id="72" name="Shape 72"/>
          <p:cNvPicPr preferRelativeResize="0"/>
          <p:nvPr/>
        </p:nvPicPr>
        <p:blipFill>
          <a:blip r:embed="rId5">
            <a:alphaModFix/>
          </a:blip>
          <a:stretch>
            <a:fillRect/>
          </a:stretch>
        </p:blipFill>
        <p:spPr>
          <a:xfrm>
            <a:off x="6744286" y="1985765"/>
            <a:ext cx="809502" cy="1301749"/>
          </a:xfrm>
          <a:prstGeom prst="rect">
            <a:avLst/>
          </a:prstGeom>
          <a:noFill/>
          <a:ln>
            <a:noFill/>
          </a:ln>
        </p:spPr>
      </p:pic>
      <p:pic>
        <p:nvPicPr>
          <p:cNvPr id="73" name="Shape 73"/>
          <p:cNvPicPr preferRelativeResize="0"/>
          <p:nvPr/>
        </p:nvPicPr>
        <p:blipFill>
          <a:blip r:embed="rId5">
            <a:alphaModFix/>
          </a:blip>
          <a:stretch>
            <a:fillRect/>
          </a:stretch>
        </p:blipFill>
        <p:spPr>
          <a:xfrm>
            <a:off x="3118655" y="2018388"/>
            <a:ext cx="809502" cy="1301749"/>
          </a:xfrm>
          <a:prstGeom prst="rect">
            <a:avLst/>
          </a:prstGeom>
          <a:noFill/>
          <a:ln>
            <a:noFill/>
          </a:ln>
        </p:spPr>
      </p:pic>
      <p:pic>
        <p:nvPicPr>
          <p:cNvPr id="74" name="Shape 74"/>
          <p:cNvPicPr preferRelativeResize="0"/>
          <p:nvPr/>
        </p:nvPicPr>
        <p:blipFill>
          <a:blip r:embed="rId4">
            <a:alphaModFix/>
          </a:blip>
          <a:stretch>
            <a:fillRect/>
          </a:stretch>
        </p:blipFill>
        <p:spPr>
          <a:xfrm>
            <a:off x="2692703" y="461498"/>
            <a:ext cx="682649" cy="1301749"/>
          </a:xfrm>
          <a:prstGeom prst="rect">
            <a:avLst/>
          </a:prstGeom>
          <a:noFill/>
          <a:ln>
            <a:noFill/>
          </a:ln>
        </p:spPr>
      </p:pic>
      <p:sp>
        <p:nvSpPr>
          <p:cNvPr id="75" name="Shape 75"/>
          <p:cNvSpPr/>
          <p:nvPr/>
        </p:nvSpPr>
        <p:spPr>
          <a:xfrm rot="-5400000">
            <a:off x="7317917" y="762075"/>
            <a:ext cx="360000" cy="10761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76" name="Shape 76"/>
          <p:cNvSpPr/>
          <p:nvPr/>
        </p:nvSpPr>
        <p:spPr>
          <a:xfrm rot="5400000">
            <a:off x="6060058"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pic>
        <p:nvPicPr>
          <p:cNvPr id="77" name="Shape 77"/>
          <p:cNvPicPr preferRelativeResize="0"/>
          <p:nvPr/>
        </p:nvPicPr>
        <p:blipFill>
          <a:blip r:embed="rId4">
            <a:alphaModFix/>
          </a:blip>
          <a:stretch>
            <a:fillRect/>
          </a:stretch>
        </p:blipFill>
        <p:spPr>
          <a:xfrm>
            <a:off x="3985412" y="3514558"/>
            <a:ext cx="682649" cy="1301749"/>
          </a:xfrm>
          <a:prstGeom prst="rect">
            <a:avLst/>
          </a:prstGeom>
          <a:noFill/>
          <a:ln>
            <a:noFill/>
          </a:ln>
        </p:spPr>
      </p:pic>
      <p:sp>
        <p:nvSpPr>
          <p:cNvPr id="78" name="Shape 78"/>
          <p:cNvSpPr/>
          <p:nvPr/>
        </p:nvSpPr>
        <p:spPr>
          <a:xfrm rot="5523185">
            <a:off x="8278995" y="1983615"/>
            <a:ext cx="720162" cy="166308"/>
          </a:xfrm>
          <a:prstGeom prst="blockArc">
            <a:avLst>
              <a:gd fmla="val 10935887" name="adj1"/>
              <a:gd fmla="val 0" name="adj2"/>
              <a:gd fmla="val 25000" name="adj3"/>
            </a:avLst>
          </a:prstGeom>
          <a:solidFill>
            <a:srgbClr val="F5F5F5"/>
          </a:solidFill>
          <a:ln>
            <a:noFill/>
          </a:ln>
        </p:spPr>
        <p:txBody>
          <a:bodyPr anchorCtr="0" anchor="ctr" bIns="91425" lIns="91425" rIns="91425" tIns="91425">
            <a:noAutofit/>
          </a:bodyPr>
          <a:lstStyle/>
          <a:p>
            <a:pPr lvl="0">
              <a:spcBef>
                <a:spcPts val="0"/>
              </a:spcBef>
              <a:buNone/>
            </a:pPr>
            <a:r>
              <a:t/>
            </a:r>
            <a:endParaRPr/>
          </a:p>
        </p:txBody>
      </p:sp>
      <p:sp>
        <p:nvSpPr>
          <p:cNvPr id="79" name="Shape 79"/>
          <p:cNvSpPr/>
          <p:nvPr/>
        </p:nvSpPr>
        <p:spPr>
          <a:xfrm>
            <a:off x="7829418" y="2808214"/>
            <a:ext cx="463500" cy="62700"/>
          </a:xfrm>
          <a:prstGeom prst="rect">
            <a:avLst/>
          </a:prstGeom>
          <a:solidFill>
            <a:srgbClr val="F5F5F5"/>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80" name="Shape 80"/>
          <p:cNvSpPr/>
          <p:nvPr/>
        </p:nvSpPr>
        <p:spPr>
          <a:xfrm rot="-5400000">
            <a:off x="259323" y="2408767"/>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pic>
        <p:nvPicPr>
          <p:cNvPr id="81" name="Shape 81"/>
          <p:cNvPicPr preferRelativeResize="0"/>
          <p:nvPr/>
        </p:nvPicPr>
        <p:blipFill>
          <a:blip r:embed="rId6">
            <a:alphaModFix/>
          </a:blip>
          <a:stretch>
            <a:fillRect/>
          </a:stretch>
        </p:blipFill>
        <p:spPr>
          <a:xfrm>
            <a:off x="6355873" y="1424356"/>
            <a:ext cx="906950" cy="847007"/>
          </a:xfrm>
          <a:prstGeom prst="rect">
            <a:avLst/>
          </a:prstGeom>
          <a:noFill/>
          <a:ln>
            <a:noFill/>
          </a:ln>
        </p:spPr>
      </p:pic>
      <p:sp>
        <p:nvSpPr>
          <p:cNvPr id="82" name="Shape 82"/>
          <p:cNvSpPr/>
          <p:nvPr/>
        </p:nvSpPr>
        <p:spPr>
          <a:xfrm rot="5400000">
            <a:off x="2380790"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83" name="Shape 83"/>
          <p:cNvSpPr/>
          <p:nvPr/>
        </p:nvSpPr>
        <p:spPr>
          <a:xfrm rot="-5400000">
            <a:off x="2217474" y="3784175"/>
            <a:ext cx="360000" cy="11412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sp>
        <p:nvSpPr>
          <p:cNvPr id="84" name="Shape 84"/>
          <p:cNvSpPr/>
          <p:nvPr/>
        </p:nvSpPr>
        <p:spPr>
          <a:xfrm rot="-5400000">
            <a:off x="5069386" y="3794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85" name="Shape 85"/>
          <p:cNvPicPr preferRelativeResize="0"/>
          <p:nvPr/>
        </p:nvPicPr>
        <p:blipFill>
          <a:blip r:embed="rId4">
            <a:alphaModFix/>
          </a:blip>
          <a:stretch>
            <a:fillRect/>
          </a:stretch>
        </p:blipFill>
        <p:spPr>
          <a:xfrm>
            <a:off x="1131140" y="3522893"/>
            <a:ext cx="682649" cy="1301749"/>
          </a:xfrm>
          <a:prstGeom prst="rect">
            <a:avLst/>
          </a:prstGeom>
          <a:noFill/>
          <a:ln>
            <a:noFill/>
          </a:ln>
        </p:spPr>
      </p:pic>
      <p:pic>
        <p:nvPicPr>
          <p:cNvPr id="86" name="Shape 86"/>
          <p:cNvPicPr preferRelativeResize="0"/>
          <p:nvPr/>
        </p:nvPicPr>
        <p:blipFill rotWithShape="1">
          <a:blip r:embed="rId7">
            <a:alphaModFix/>
          </a:blip>
          <a:srcRect b="63413" l="59223" r="30100" t="2841"/>
          <a:stretch/>
        </p:blipFill>
        <p:spPr>
          <a:xfrm>
            <a:off x="5757225" y="2665576"/>
            <a:ext cx="1009699" cy="310224"/>
          </a:xfrm>
          <a:prstGeom prst="rect">
            <a:avLst/>
          </a:prstGeom>
          <a:noFill/>
          <a:ln>
            <a:noFill/>
          </a:ln>
        </p:spPr>
      </p:pic>
      <p:pic>
        <p:nvPicPr>
          <p:cNvPr id="87" name="Shape 87"/>
          <p:cNvPicPr preferRelativeResize="0"/>
          <p:nvPr/>
        </p:nvPicPr>
        <p:blipFill rotWithShape="1">
          <a:blip r:embed="rId8">
            <a:alphaModFix/>
          </a:blip>
          <a:srcRect b="63414" l="89216" r="2858" t="0"/>
          <a:stretch/>
        </p:blipFill>
        <p:spPr>
          <a:xfrm>
            <a:off x="2071950" y="2640700"/>
            <a:ext cx="1009699" cy="359999"/>
          </a:xfrm>
          <a:prstGeom prst="rect">
            <a:avLst/>
          </a:prstGeom>
          <a:noFill/>
          <a:ln>
            <a:noFill/>
          </a:ln>
        </p:spPr>
      </p:pic>
      <p:pic>
        <p:nvPicPr>
          <p:cNvPr id="88" name="Shape 88"/>
          <p:cNvPicPr preferRelativeResize="0"/>
          <p:nvPr/>
        </p:nvPicPr>
        <p:blipFill rotWithShape="1">
          <a:blip r:embed="rId9">
            <a:alphaModFix/>
          </a:blip>
          <a:srcRect b="37988" l="16736" r="62252" t="35179"/>
          <a:stretch/>
        </p:blipFill>
        <p:spPr>
          <a:xfrm>
            <a:off x="1878975" y="4207450"/>
            <a:ext cx="1064200" cy="286249"/>
          </a:xfrm>
          <a:prstGeom prst="rect">
            <a:avLst/>
          </a:prstGeom>
          <a:noFill/>
          <a:ln>
            <a:noFill/>
          </a:ln>
        </p:spPr>
      </p:pic>
      <p:pic>
        <p:nvPicPr>
          <p:cNvPr id="89" name="Shape 89"/>
          <p:cNvPicPr preferRelativeResize="0"/>
          <p:nvPr/>
        </p:nvPicPr>
        <p:blipFill rotWithShape="1">
          <a:blip r:embed="rId10">
            <a:alphaModFix/>
          </a:blip>
          <a:srcRect b="33515" l="67206" r="18951" t="37403"/>
          <a:stretch/>
        </p:blipFill>
        <p:spPr>
          <a:xfrm>
            <a:off x="4720675" y="4188875"/>
            <a:ext cx="1064224" cy="310199"/>
          </a:xfrm>
          <a:prstGeom prst="rect">
            <a:avLst/>
          </a:prstGeom>
          <a:noFill/>
          <a:ln>
            <a:noFill/>
          </a:ln>
        </p:spPr>
      </p:pic>
      <p:pic>
        <p:nvPicPr>
          <p:cNvPr id="90" name="Shape 90"/>
          <p:cNvPicPr preferRelativeResize="0"/>
          <p:nvPr/>
        </p:nvPicPr>
        <p:blipFill>
          <a:blip r:embed="rId11">
            <a:alphaModFix/>
          </a:blip>
          <a:stretch>
            <a:fillRect/>
          </a:stretch>
        </p:blipFill>
        <p:spPr>
          <a:xfrm rot="664142">
            <a:off x="5029905" y="1785730"/>
            <a:ext cx="906949" cy="906949"/>
          </a:xfrm>
          <a:prstGeom prst="rect">
            <a:avLst/>
          </a:prstGeom>
          <a:noFill/>
          <a:ln>
            <a:noFill/>
          </a:ln>
        </p:spPr>
      </p:pic>
      <p:pic>
        <p:nvPicPr>
          <p:cNvPr id="91" name="Shape 91"/>
          <p:cNvPicPr preferRelativeResize="0"/>
          <p:nvPr/>
        </p:nvPicPr>
        <p:blipFill>
          <a:blip r:embed="rId11">
            <a:alphaModFix/>
          </a:blip>
          <a:stretch>
            <a:fillRect/>
          </a:stretch>
        </p:blipFill>
        <p:spPr>
          <a:xfrm rot="664142">
            <a:off x="1350637" y="1785730"/>
            <a:ext cx="906949" cy="906949"/>
          </a:xfrm>
          <a:prstGeom prst="rect">
            <a:avLst/>
          </a:prstGeom>
          <a:noFill/>
          <a:ln>
            <a:noFill/>
          </a:ln>
        </p:spPr>
      </p:pic>
      <p:pic>
        <p:nvPicPr>
          <p:cNvPr id="92" name="Shape 92"/>
          <p:cNvPicPr preferRelativeResize="0"/>
          <p:nvPr/>
        </p:nvPicPr>
        <p:blipFill>
          <a:blip r:embed="rId12">
            <a:alphaModFix/>
          </a:blip>
          <a:stretch>
            <a:fillRect/>
          </a:stretch>
        </p:blipFill>
        <p:spPr>
          <a:xfrm rot="-306314">
            <a:off x="2787410" y="3421031"/>
            <a:ext cx="1011891" cy="833010"/>
          </a:xfrm>
          <a:prstGeom prst="rect">
            <a:avLst/>
          </a:prstGeom>
          <a:noFill/>
          <a:ln>
            <a:noFill/>
          </a:ln>
        </p:spPr>
      </p:pic>
      <p:pic>
        <p:nvPicPr>
          <p:cNvPr id="93" name="Shape 93"/>
          <p:cNvPicPr preferRelativeResize="0"/>
          <p:nvPr/>
        </p:nvPicPr>
        <p:blipFill>
          <a:blip r:embed="rId12">
            <a:alphaModFix/>
          </a:blip>
          <a:stretch>
            <a:fillRect/>
          </a:stretch>
        </p:blipFill>
        <p:spPr>
          <a:xfrm rot="-306314">
            <a:off x="5617845" y="3410237"/>
            <a:ext cx="1011891" cy="833010"/>
          </a:xfrm>
          <a:prstGeom prst="rect">
            <a:avLst/>
          </a:prstGeom>
          <a:noFill/>
          <a:ln>
            <a:noFill/>
          </a:ln>
        </p:spPr>
      </p:pic>
      <p:pic>
        <p:nvPicPr>
          <p:cNvPr id="94" name="Shape 94"/>
          <p:cNvPicPr preferRelativeResize="0"/>
          <p:nvPr/>
        </p:nvPicPr>
        <p:blipFill>
          <a:blip r:embed="rId12">
            <a:alphaModFix/>
          </a:blip>
          <a:stretch>
            <a:fillRect/>
          </a:stretch>
        </p:blipFill>
        <p:spPr>
          <a:xfrm rot="-306314">
            <a:off x="4278224" y="362237"/>
            <a:ext cx="1011891" cy="833010"/>
          </a:xfrm>
          <a:prstGeom prst="rect">
            <a:avLst/>
          </a:prstGeom>
          <a:noFill/>
          <a:ln>
            <a:noFill/>
          </a:ln>
        </p:spPr>
      </p:pic>
      <p:pic>
        <p:nvPicPr>
          <p:cNvPr id="95" name="Shape 95"/>
          <p:cNvPicPr preferRelativeResize="0"/>
          <p:nvPr/>
        </p:nvPicPr>
        <p:blipFill>
          <a:blip r:embed="rId12">
            <a:alphaModFix/>
          </a:blip>
          <a:stretch>
            <a:fillRect/>
          </a:stretch>
        </p:blipFill>
        <p:spPr>
          <a:xfrm rot="-306310">
            <a:off x="7858340" y="429916"/>
            <a:ext cx="1011911" cy="756356"/>
          </a:xfrm>
          <a:prstGeom prst="rect">
            <a:avLst/>
          </a:prstGeom>
          <a:noFill/>
          <a:ln>
            <a:noFill/>
          </a:ln>
        </p:spPr>
      </p:pic>
      <p:pic>
        <p:nvPicPr>
          <p:cNvPr id="96" name="Shape 96"/>
          <p:cNvPicPr preferRelativeResize="0"/>
          <p:nvPr/>
        </p:nvPicPr>
        <p:blipFill rotWithShape="1">
          <a:blip r:embed="rId13">
            <a:alphaModFix/>
          </a:blip>
          <a:srcRect b="7505" l="0" r="87895" t="63414"/>
          <a:stretch/>
        </p:blipFill>
        <p:spPr>
          <a:xfrm rot="5400000">
            <a:off x="6657801" y="4024325"/>
            <a:ext cx="1130925" cy="668624"/>
          </a:xfrm>
          <a:prstGeom prst="rect">
            <a:avLst/>
          </a:prstGeom>
          <a:noFill/>
          <a:ln>
            <a:noFill/>
          </a:ln>
        </p:spPr>
      </p:pic>
      <p:pic>
        <p:nvPicPr>
          <p:cNvPr id="97" name="Shape 97"/>
          <p:cNvPicPr preferRelativeResize="0"/>
          <p:nvPr/>
        </p:nvPicPr>
        <p:blipFill>
          <a:blip r:embed="rId14">
            <a:alphaModFix/>
          </a:blip>
          <a:stretch>
            <a:fillRect/>
          </a:stretch>
        </p:blipFill>
        <p:spPr>
          <a:xfrm rot="-638333">
            <a:off x="7382419" y="2794953"/>
            <a:ext cx="1480947" cy="999389"/>
          </a:xfrm>
          <a:prstGeom prst="rect">
            <a:avLst/>
          </a:prstGeom>
          <a:noFill/>
          <a:ln>
            <a:noFill/>
          </a:ln>
        </p:spPr>
      </p:pic>
      <p:pic>
        <p:nvPicPr>
          <p:cNvPr id="98" name="Shape 98"/>
          <p:cNvPicPr preferRelativeResize="0"/>
          <p:nvPr/>
        </p:nvPicPr>
        <p:blipFill>
          <a:blip r:embed="rId15">
            <a:alphaModFix/>
          </a:blip>
          <a:stretch>
            <a:fillRect/>
          </a:stretch>
        </p:blipFill>
        <p:spPr>
          <a:xfrm>
            <a:off x="3401039" y="1138034"/>
            <a:ext cx="1009700" cy="310217"/>
          </a:xfrm>
          <a:prstGeom prst="rect">
            <a:avLst/>
          </a:prstGeom>
          <a:noFill/>
          <a:ln>
            <a:noFill/>
          </a:ln>
        </p:spPr>
      </p:pic>
      <p:pic>
        <p:nvPicPr>
          <p:cNvPr id="99" name="Shape 99"/>
          <p:cNvPicPr preferRelativeResize="0"/>
          <p:nvPr/>
        </p:nvPicPr>
        <p:blipFill rotWithShape="1">
          <a:blip r:embed="rId16">
            <a:alphaModFix/>
          </a:blip>
          <a:srcRect b="61477" l="46942" r="44963" t="0"/>
          <a:stretch/>
        </p:blipFill>
        <p:spPr>
          <a:xfrm>
            <a:off x="6986817" y="1143225"/>
            <a:ext cx="1009699" cy="292874"/>
          </a:xfrm>
          <a:prstGeom prst="rect">
            <a:avLst/>
          </a:prstGeom>
          <a:noFill/>
          <a:ln>
            <a:noFill/>
          </a:ln>
        </p:spPr>
      </p:pic>
      <p:pic>
        <p:nvPicPr>
          <p:cNvPr id="100" name="Shape 100"/>
          <p:cNvPicPr preferRelativeResize="0"/>
          <p:nvPr/>
        </p:nvPicPr>
        <p:blipFill>
          <a:blip r:embed="rId17">
            <a:alphaModFix/>
          </a:blip>
          <a:stretch>
            <a:fillRect/>
          </a:stretch>
        </p:blipFill>
        <p:spPr>
          <a:xfrm>
            <a:off x="7985521" y="3922449"/>
            <a:ext cx="1075200" cy="10752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Advanced Topics</a:t>
            </a:r>
          </a:p>
        </p:txBody>
      </p:sp>
      <p:sp>
        <p:nvSpPr>
          <p:cNvPr id="242" name="Shape 242"/>
          <p:cNvSpPr txBox="1"/>
          <p:nvPr>
            <p:ph idx="1" type="body"/>
          </p:nvPr>
        </p:nvSpPr>
        <p:spPr>
          <a:xfrm>
            <a:off x="311700" y="1152475"/>
            <a:ext cx="3622800" cy="3416400"/>
          </a:xfrm>
          <a:prstGeom prst="rect">
            <a:avLst/>
          </a:prstGeom>
        </p:spPr>
        <p:txBody>
          <a:bodyPr anchorCtr="0" anchor="t" bIns="91425" lIns="91425" rIns="91425" tIns="91425">
            <a:noAutofit/>
          </a:bodyPr>
          <a:lstStyle/>
          <a:p>
            <a:pPr indent="-228600" lvl="0" marL="457200" rtl="0">
              <a:spcBef>
                <a:spcPts val="0"/>
              </a:spcBef>
              <a:buChar char="❖"/>
            </a:pPr>
            <a:r>
              <a:rPr lang="en"/>
              <a:t>Exploring various plugins</a:t>
            </a:r>
          </a:p>
          <a:p>
            <a:pPr indent="-228600" lvl="0" marL="457200" rtl="0">
              <a:spcBef>
                <a:spcPts val="0"/>
              </a:spcBef>
              <a:buChar char="❖"/>
            </a:pPr>
            <a:r>
              <a:rPr lang="en"/>
              <a:t>Authentication</a:t>
            </a:r>
          </a:p>
          <a:p>
            <a:pPr indent="-228600" lvl="0" marL="457200" rtl="0">
              <a:spcBef>
                <a:spcPts val="0"/>
              </a:spcBef>
              <a:buChar char="❖"/>
            </a:pPr>
            <a:r>
              <a:rPr lang="en"/>
              <a:t>Authorization</a:t>
            </a:r>
          </a:p>
          <a:p>
            <a:pPr indent="-228600" lvl="0" marL="457200" rtl="0">
              <a:spcBef>
                <a:spcPts val="0"/>
              </a:spcBef>
              <a:buChar char="❖"/>
            </a:pPr>
            <a:r>
              <a:rPr lang="en"/>
              <a:t>Master Slave setup </a:t>
            </a:r>
          </a:p>
          <a:p>
            <a:pPr indent="-228600" lvl="0" marL="457200" rtl="0">
              <a:spcBef>
                <a:spcPts val="0"/>
              </a:spcBef>
              <a:buChar char="❖"/>
            </a:pPr>
            <a:r>
              <a:rPr lang="en"/>
              <a:t>Pipelines</a:t>
            </a:r>
          </a:p>
          <a:p>
            <a:pPr indent="-228600" lvl="0" marL="457200" rtl="0">
              <a:spcBef>
                <a:spcPts val="0"/>
              </a:spcBef>
              <a:buChar char="❖"/>
            </a:pPr>
            <a:r>
              <a:rPr lang="en"/>
              <a:t>Backup &amp; restore</a:t>
            </a:r>
          </a:p>
          <a:p>
            <a:pPr indent="-228600" lvl="0" marL="457200" rtl="0">
              <a:spcBef>
                <a:spcPts val="0"/>
              </a:spcBef>
              <a:buChar char="❖"/>
            </a:pPr>
            <a:r>
              <a:rPr lang="en"/>
              <a:t>…..</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6" name="Shape 246"/>
        <p:cNvGrpSpPr/>
        <p:nvPr/>
      </p:nvGrpSpPr>
      <p:grpSpPr>
        <a:xfrm>
          <a:off x="0" y="0"/>
          <a:ext cx="0" cy="0"/>
          <a:chOff x="0" y="0"/>
          <a:chExt cx="0" cy="0"/>
        </a:xfrm>
      </p:grpSpPr>
      <p:sp>
        <p:nvSpPr>
          <p:cNvPr id="247" name="Shape 247"/>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Discussion</a:t>
            </a:r>
          </a:p>
        </p:txBody>
      </p:sp>
      <p:sp>
        <p:nvSpPr>
          <p:cNvPr id="248" name="Shape 248"/>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lgn="ctr">
              <a:spcBef>
                <a:spcPts val="0"/>
              </a:spcBef>
              <a:buNone/>
            </a:pPr>
            <a:r>
              <a:rPr lang="en" sz="2400"/>
              <a:t>Pick up one project in your group and brief what all have been done as per CI and what is one thing that you can pick up that bring very visible changes.</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2" name="Shape 252"/>
        <p:cNvGrpSpPr/>
        <p:nvPr/>
      </p:nvGrpSpPr>
      <p:grpSpPr>
        <a:xfrm>
          <a:off x="0" y="0"/>
          <a:ext cx="0" cy="0"/>
          <a:chOff x="0" y="0"/>
          <a:chExt cx="0" cy="0"/>
        </a:xfrm>
      </p:grpSpPr>
      <p:sp>
        <p:nvSpPr>
          <p:cNvPr id="253" name="Shape 25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Questions ?</a:t>
            </a:r>
          </a:p>
        </p:txBody>
      </p:sp>
      <p:pic>
        <p:nvPicPr>
          <p:cNvPr id="254" name="Shape 254"/>
          <p:cNvPicPr preferRelativeResize="0"/>
          <p:nvPr/>
        </p:nvPicPr>
        <p:blipFill>
          <a:blip r:embed="rId3">
            <a:alphaModFix/>
          </a:blip>
          <a:stretch>
            <a:fillRect/>
          </a:stretch>
        </p:blipFill>
        <p:spPr>
          <a:xfrm>
            <a:off x="2565000" y="1582625"/>
            <a:ext cx="3288650" cy="3105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Agenda</a:t>
            </a:r>
          </a:p>
        </p:txBody>
      </p:sp>
      <p:sp>
        <p:nvSpPr>
          <p:cNvPr id="106" name="Shape 106"/>
          <p:cNvSpPr txBox="1"/>
          <p:nvPr>
            <p:ph idx="1" type="body"/>
          </p:nvPr>
        </p:nvSpPr>
        <p:spPr>
          <a:xfrm>
            <a:off x="311700" y="1152475"/>
            <a:ext cx="3622800" cy="3416400"/>
          </a:xfrm>
          <a:prstGeom prst="rect">
            <a:avLst/>
          </a:prstGeom>
        </p:spPr>
        <p:txBody>
          <a:bodyPr anchorCtr="0" anchor="t" bIns="91425" lIns="91425" rIns="91425" tIns="91425">
            <a:noAutofit/>
          </a:bodyPr>
          <a:lstStyle/>
          <a:p>
            <a:pPr indent="-228600" lvl="0" marL="457200">
              <a:spcBef>
                <a:spcPts val="0"/>
              </a:spcBef>
              <a:buChar char="❖"/>
            </a:pPr>
            <a:r>
              <a:rPr lang="en"/>
              <a:t>What is CI ?</a:t>
            </a:r>
          </a:p>
          <a:p>
            <a:pPr indent="-228600" lvl="0" marL="457200" rtl="0">
              <a:spcBef>
                <a:spcPts val="0"/>
              </a:spcBef>
              <a:buChar char="❖"/>
            </a:pPr>
            <a:r>
              <a:rPr lang="en"/>
              <a:t>Why CI?</a:t>
            </a:r>
          </a:p>
          <a:p>
            <a:pPr indent="-228600" lvl="0" marL="457200">
              <a:spcBef>
                <a:spcPts val="0"/>
              </a:spcBef>
              <a:buChar char="❖"/>
            </a:pPr>
            <a:r>
              <a:rPr lang="en"/>
              <a:t>CI Phases</a:t>
            </a:r>
          </a:p>
          <a:p>
            <a:pPr indent="-228600" lvl="0" marL="457200">
              <a:spcBef>
                <a:spcPts val="0"/>
              </a:spcBef>
              <a:buChar char="❖"/>
            </a:pPr>
            <a:r>
              <a:rPr lang="en"/>
              <a:t>Tooling Landscape</a:t>
            </a:r>
          </a:p>
          <a:p>
            <a:pPr indent="-228600" lvl="0" marL="457200">
              <a:spcBef>
                <a:spcPts val="0"/>
              </a:spcBef>
              <a:buChar char="❖"/>
            </a:pPr>
            <a:r>
              <a:rPr lang="en"/>
              <a:t>Jenkins </a:t>
            </a:r>
          </a:p>
          <a:p>
            <a:pPr indent="-228600" lvl="0" marL="457200">
              <a:spcBef>
                <a:spcPts val="0"/>
              </a:spcBef>
              <a:buChar char="❖"/>
            </a:pPr>
            <a:r>
              <a:rPr lang="en"/>
              <a:t>Why jenkins</a:t>
            </a:r>
          </a:p>
          <a:p>
            <a:pPr indent="-228600" lvl="0" marL="457200">
              <a:spcBef>
                <a:spcPts val="0"/>
              </a:spcBef>
              <a:buChar char="❖"/>
            </a:pPr>
            <a:r>
              <a:rPr lang="en"/>
              <a:t>CI  with jenkins</a:t>
            </a:r>
          </a:p>
          <a:p>
            <a:pPr indent="-228600" lvl="0" marL="457200">
              <a:spcBef>
                <a:spcPts val="0"/>
              </a:spcBef>
              <a:buChar char="❖"/>
            </a:pPr>
            <a:r>
              <a:rPr lang="en"/>
              <a:t>Hands on using jenkins </a:t>
            </a:r>
          </a:p>
        </p:txBody>
      </p:sp>
      <p:pic>
        <p:nvPicPr>
          <p:cNvPr id="107" name="Shape 107"/>
          <p:cNvPicPr preferRelativeResize="0"/>
          <p:nvPr/>
        </p:nvPicPr>
        <p:blipFill>
          <a:blip r:embed="rId3">
            <a:alphaModFix/>
          </a:blip>
          <a:stretch>
            <a:fillRect/>
          </a:stretch>
        </p:blipFill>
        <p:spPr>
          <a:xfrm>
            <a:off x="5186412" y="868975"/>
            <a:ext cx="3305175" cy="3295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pic>
        <p:nvPicPr>
          <p:cNvPr id="112" name="Shape 112"/>
          <p:cNvPicPr preferRelativeResize="0"/>
          <p:nvPr/>
        </p:nvPicPr>
        <p:blipFill>
          <a:blip r:embed="rId3">
            <a:alphaModFix/>
          </a:blip>
          <a:stretch>
            <a:fillRect/>
          </a:stretch>
        </p:blipFill>
        <p:spPr>
          <a:xfrm>
            <a:off x="1786300" y="1043912"/>
            <a:ext cx="5429250" cy="3457575"/>
          </a:xfrm>
          <a:prstGeom prst="rect">
            <a:avLst/>
          </a:prstGeom>
          <a:noFill/>
          <a:ln>
            <a:noFill/>
          </a:ln>
        </p:spPr>
      </p:pic>
      <p:sp>
        <p:nvSpPr>
          <p:cNvPr id="113" name="Shape 113"/>
          <p:cNvSpPr txBox="1"/>
          <p:nvPr>
            <p:ph type="title"/>
          </p:nvPr>
        </p:nvSpPr>
        <p:spPr>
          <a:xfrm>
            <a:off x="311700" y="205792"/>
            <a:ext cx="8520600" cy="572700"/>
          </a:xfrm>
          <a:prstGeom prst="rect">
            <a:avLst/>
          </a:prstGeom>
        </p:spPr>
        <p:txBody>
          <a:bodyPr anchorCtr="0" anchor="t" bIns="91425" lIns="91425" rIns="91425" tIns="91425">
            <a:noAutofit/>
          </a:bodyPr>
          <a:lstStyle/>
          <a:p>
            <a:pPr lvl="0">
              <a:spcBef>
                <a:spcPts val="0"/>
              </a:spcBef>
              <a:buNone/>
            </a:pPr>
            <a:r>
              <a:rPr lang="en"/>
              <a:t>What is Continuous Integration</a:t>
            </a:r>
          </a:p>
        </p:txBody>
      </p:sp>
      <p:pic>
        <p:nvPicPr>
          <p:cNvPr id="114" name="Shape 114"/>
          <p:cNvPicPr preferRelativeResize="0"/>
          <p:nvPr/>
        </p:nvPicPr>
        <p:blipFill rotWithShape="1">
          <a:blip r:embed="rId4">
            <a:alphaModFix/>
          </a:blip>
          <a:srcRect b="10466" l="9758" r="69499" t="0"/>
          <a:stretch/>
        </p:blipFill>
        <p:spPr>
          <a:xfrm>
            <a:off x="5676900" y="1824399"/>
            <a:ext cx="932424" cy="16162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sp>
        <p:nvSpPr>
          <p:cNvPr id="119" name="Shape 11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Life without CI</a:t>
            </a:r>
          </a:p>
        </p:txBody>
      </p:sp>
      <p:pic>
        <p:nvPicPr>
          <p:cNvPr id="120" name="Shape 120"/>
          <p:cNvPicPr preferRelativeResize="0"/>
          <p:nvPr/>
        </p:nvPicPr>
        <p:blipFill>
          <a:blip r:embed="rId3">
            <a:alphaModFix/>
          </a:blip>
          <a:stretch>
            <a:fillRect/>
          </a:stretch>
        </p:blipFill>
        <p:spPr>
          <a:xfrm>
            <a:off x="1912025" y="1050538"/>
            <a:ext cx="798449" cy="1608975"/>
          </a:xfrm>
          <a:prstGeom prst="rect">
            <a:avLst/>
          </a:prstGeom>
          <a:noFill/>
          <a:ln>
            <a:noFill/>
          </a:ln>
        </p:spPr>
      </p:pic>
      <p:pic>
        <p:nvPicPr>
          <p:cNvPr id="121" name="Shape 121"/>
          <p:cNvPicPr preferRelativeResize="0"/>
          <p:nvPr/>
        </p:nvPicPr>
        <p:blipFill>
          <a:blip r:embed="rId4">
            <a:alphaModFix/>
          </a:blip>
          <a:stretch>
            <a:fillRect/>
          </a:stretch>
        </p:blipFill>
        <p:spPr>
          <a:xfrm>
            <a:off x="1865375" y="2692312"/>
            <a:ext cx="891749" cy="1232774"/>
          </a:xfrm>
          <a:prstGeom prst="rect">
            <a:avLst/>
          </a:prstGeom>
          <a:noFill/>
          <a:ln>
            <a:noFill/>
          </a:ln>
        </p:spPr>
      </p:pic>
      <p:pic>
        <p:nvPicPr>
          <p:cNvPr id="122" name="Shape 122"/>
          <p:cNvPicPr preferRelativeResize="0"/>
          <p:nvPr/>
        </p:nvPicPr>
        <p:blipFill rotWithShape="1">
          <a:blip r:embed="rId5">
            <a:alphaModFix/>
          </a:blip>
          <a:srcRect b="0" l="24033" r="19443" t="0"/>
          <a:stretch/>
        </p:blipFill>
        <p:spPr>
          <a:xfrm>
            <a:off x="823400" y="3134075"/>
            <a:ext cx="946049" cy="1260225"/>
          </a:xfrm>
          <a:prstGeom prst="rect">
            <a:avLst/>
          </a:prstGeom>
          <a:noFill/>
          <a:ln>
            <a:noFill/>
          </a:ln>
        </p:spPr>
      </p:pic>
      <p:pic>
        <p:nvPicPr>
          <p:cNvPr id="123" name="Shape 123"/>
          <p:cNvPicPr preferRelativeResize="0"/>
          <p:nvPr/>
        </p:nvPicPr>
        <p:blipFill>
          <a:blip r:embed="rId6">
            <a:alphaModFix/>
          </a:blip>
          <a:stretch>
            <a:fillRect/>
          </a:stretch>
        </p:blipFill>
        <p:spPr>
          <a:xfrm rot="2167878">
            <a:off x="4669620" y="965543"/>
            <a:ext cx="1108678" cy="1103738"/>
          </a:xfrm>
          <a:prstGeom prst="rect">
            <a:avLst/>
          </a:prstGeom>
          <a:noFill/>
          <a:ln>
            <a:noFill/>
          </a:ln>
        </p:spPr>
      </p:pic>
      <p:sp>
        <p:nvSpPr>
          <p:cNvPr id="124" name="Shape 124"/>
          <p:cNvSpPr/>
          <p:nvPr/>
        </p:nvSpPr>
        <p:spPr>
          <a:xfrm>
            <a:off x="733925" y="2127000"/>
            <a:ext cx="1125000" cy="798600"/>
          </a:xfrm>
          <a:prstGeom prst="cloudCallout">
            <a:avLst>
              <a:gd fmla="val 48462" name="adj1"/>
              <a:gd fmla="val 49896" name="adj2"/>
            </a:avLst>
          </a:prstGeom>
          <a:solidFill>
            <a:srgbClr val="F3F3F3"/>
          </a:solidFill>
          <a:ln cap="flat" cmpd="sng" w="9525">
            <a:solidFill>
              <a:srgbClr val="CCCCCC"/>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BUGS</a:t>
            </a:r>
          </a:p>
        </p:txBody>
      </p:sp>
      <p:pic>
        <p:nvPicPr>
          <p:cNvPr id="125" name="Shape 125"/>
          <p:cNvPicPr preferRelativeResize="0"/>
          <p:nvPr/>
        </p:nvPicPr>
        <p:blipFill rotWithShape="1">
          <a:blip r:embed="rId7">
            <a:alphaModFix/>
          </a:blip>
          <a:srcRect b="1875" l="2997" r="6167" t="9259"/>
          <a:stretch/>
        </p:blipFill>
        <p:spPr>
          <a:xfrm rot="675442">
            <a:off x="6378404" y="1321888"/>
            <a:ext cx="1365290" cy="1000358"/>
          </a:xfrm>
          <a:prstGeom prst="rect">
            <a:avLst/>
          </a:prstGeom>
          <a:noFill/>
          <a:ln>
            <a:noFill/>
          </a:ln>
        </p:spPr>
      </p:pic>
      <p:pic>
        <p:nvPicPr>
          <p:cNvPr id="126" name="Shape 126"/>
          <p:cNvPicPr preferRelativeResize="0"/>
          <p:nvPr/>
        </p:nvPicPr>
        <p:blipFill>
          <a:blip r:embed="rId8">
            <a:alphaModFix/>
          </a:blip>
          <a:stretch>
            <a:fillRect/>
          </a:stretch>
        </p:blipFill>
        <p:spPr>
          <a:xfrm>
            <a:off x="2991950" y="4067974"/>
            <a:ext cx="1038849" cy="897474"/>
          </a:xfrm>
          <a:prstGeom prst="rect">
            <a:avLst/>
          </a:prstGeom>
          <a:noFill/>
          <a:ln>
            <a:noFill/>
          </a:ln>
        </p:spPr>
      </p:pic>
      <p:pic>
        <p:nvPicPr>
          <p:cNvPr id="127" name="Shape 127"/>
          <p:cNvPicPr preferRelativeResize="0"/>
          <p:nvPr/>
        </p:nvPicPr>
        <p:blipFill>
          <a:blip r:embed="rId9">
            <a:alphaModFix/>
          </a:blip>
          <a:stretch>
            <a:fillRect/>
          </a:stretch>
        </p:blipFill>
        <p:spPr>
          <a:xfrm>
            <a:off x="5862960" y="643601"/>
            <a:ext cx="891749" cy="1586110"/>
          </a:xfrm>
          <a:prstGeom prst="rect">
            <a:avLst/>
          </a:prstGeom>
          <a:noFill/>
          <a:ln>
            <a:noFill/>
          </a:ln>
        </p:spPr>
      </p:pic>
      <p:pic>
        <p:nvPicPr>
          <p:cNvPr id="128" name="Shape 128"/>
          <p:cNvPicPr preferRelativeResize="0"/>
          <p:nvPr/>
        </p:nvPicPr>
        <p:blipFill rotWithShape="1">
          <a:blip r:embed="rId10">
            <a:alphaModFix/>
          </a:blip>
          <a:srcRect b="4094" l="16833" r="15912" t="3484"/>
          <a:stretch/>
        </p:blipFill>
        <p:spPr>
          <a:xfrm>
            <a:off x="5797022" y="2484434"/>
            <a:ext cx="1125000" cy="1623628"/>
          </a:xfrm>
          <a:prstGeom prst="rect">
            <a:avLst/>
          </a:prstGeom>
          <a:noFill/>
          <a:ln>
            <a:noFill/>
          </a:ln>
        </p:spPr>
      </p:pic>
      <p:pic>
        <p:nvPicPr>
          <p:cNvPr id="129" name="Shape 129"/>
          <p:cNvPicPr preferRelativeResize="0"/>
          <p:nvPr/>
        </p:nvPicPr>
        <p:blipFill>
          <a:blip r:embed="rId6">
            <a:alphaModFix/>
          </a:blip>
          <a:stretch>
            <a:fillRect/>
          </a:stretch>
        </p:blipFill>
        <p:spPr>
          <a:xfrm rot="-909668">
            <a:off x="3554216" y="650152"/>
            <a:ext cx="1226765" cy="1221323"/>
          </a:xfrm>
          <a:prstGeom prst="rect">
            <a:avLst/>
          </a:prstGeom>
          <a:noFill/>
          <a:ln>
            <a:noFill/>
          </a:ln>
        </p:spPr>
      </p:pic>
      <p:sp>
        <p:nvSpPr>
          <p:cNvPr id="130" name="Shape 130"/>
          <p:cNvSpPr/>
          <p:nvPr/>
        </p:nvSpPr>
        <p:spPr>
          <a:xfrm>
            <a:off x="3753600" y="43300"/>
            <a:ext cx="1763700" cy="798600"/>
          </a:xfrm>
          <a:prstGeom prst="cloudCallout">
            <a:avLst>
              <a:gd fmla="val -3357" name="adj1"/>
              <a:gd fmla="val 82200" name="adj2"/>
            </a:avLst>
          </a:prstGeom>
          <a:solidFill>
            <a:srgbClr val="F3F3F3"/>
          </a:solidFill>
          <a:ln cap="flat" cmpd="sng" w="9525">
            <a:solidFill>
              <a:srgbClr val="CCCCCC"/>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Continuous</a:t>
            </a:r>
            <a:r>
              <a:rPr lang="en"/>
              <a:t> Push</a:t>
            </a:r>
          </a:p>
        </p:txBody>
      </p:sp>
      <p:pic>
        <p:nvPicPr>
          <p:cNvPr id="131" name="Shape 131"/>
          <p:cNvPicPr preferRelativeResize="0"/>
          <p:nvPr/>
        </p:nvPicPr>
        <p:blipFill>
          <a:blip r:embed="rId11">
            <a:alphaModFix/>
          </a:blip>
          <a:stretch>
            <a:fillRect/>
          </a:stretch>
        </p:blipFill>
        <p:spPr>
          <a:xfrm>
            <a:off x="3298683" y="2322970"/>
            <a:ext cx="1038849" cy="1038849"/>
          </a:xfrm>
          <a:prstGeom prst="rect">
            <a:avLst/>
          </a:prstGeom>
          <a:noFill/>
          <a:ln>
            <a:noFill/>
          </a:ln>
        </p:spPr>
      </p:pic>
      <p:pic>
        <p:nvPicPr>
          <p:cNvPr id="132" name="Shape 132"/>
          <p:cNvPicPr preferRelativeResize="0"/>
          <p:nvPr/>
        </p:nvPicPr>
        <p:blipFill>
          <a:blip r:embed="rId12">
            <a:alphaModFix/>
          </a:blip>
          <a:stretch>
            <a:fillRect/>
          </a:stretch>
        </p:blipFill>
        <p:spPr>
          <a:xfrm rot="1719084">
            <a:off x="3970290" y="3484635"/>
            <a:ext cx="1313695" cy="984000"/>
          </a:xfrm>
          <a:prstGeom prst="rect">
            <a:avLst/>
          </a:prstGeom>
          <a:noFill/>
          <a:ln>
            <a:noFill/>
          </a:ln>
        </p:spPr>
      </p:pic>
      <p:sp>
        <p:nvSpPr>
          <p:cNvPr id="133" name="Shape 133"/>
          <p:cNvSpPr/>
          <p:nvPr/>
        </p:nvSpPr>
        <p:spPr>
          <a:xfrm rot="2582242">
            <a:off x="6536504" y="378064"/>
            <a:ext cx="1771493" cy="798721"/>
          </a:xfrm>
          <a:prstGeom prst="cloudCallout">
            <a:avLst>
              <a:gd fmla="val -3357" name="adj1"/>
              <a:gd fmla="val 82200" name="adj2"/>
            </a:avLst>
          </a:prstGeom>
          <a:solidFill>
            <a:srgbClr val="F3F3F3"/>
          </a:solidFill>
          <a:ln cap="flat" cmpd="sng" w="9525">
            <a:solidFill>
              <a:srgbClr val="CCCCCC"/>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Tedious Integration</a:t>
            </a:r>
          </a:p>
        </p:txBody>
      </p:sp>
      <p:sp>
        <p:nvSpPr>
          <p:cNvPr id="134" name="Shape 134"/>
          <p:cNvSpPr/>
          <p:nvPr/>
        </p:nvSpPr>
        <p:spPr>
          <a:xfrm rot="-722555">
            <a:off x="6908987" y="2802416"/>
            <a:ext cx="1771485" cy="798808"/>
          </a:xfrm>
          <a:prstGeom prst="cloudCallout">
            <a:avLst>
              <a:gd fmla="val -55743" name="adj1"/>
              <a:gd fmla="val -68273" name="adj2"/>
            </a:avLst>
          </a:prstGeom>
          <a:solidFill>
            <a:srgbClr val="F3F3F3"/>
          </a:solidFill>
          <a:ln cap="flat" cmpd="sng" w="9525">
            <a:solidFill>
              <a:srgbClr val="CCCCCC"/>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Unusual releases</a:t>
            </a:r>
          </a:p>
        </p:txBody>
      </p:sp>
      <p:sp>
        <p:nvSpPr>
          <p:cNvPr id="135" name="Shape 135"/>
          <p:cNvSpPr/>
          <p:nvPr/>
        </p:nvSpPr>
        <p:spPr>
          <a:xfrm rot="-722294">
            <a:off x="5236639" y="4163192"/>
            <a:ext cx="1805198" cy="806456"/>
          </a:xfrm>
          <a:prstGeom prst="cloudCallout">
            <a:avLst>
              <a:gd fmla="val -55743" name="adj1"/>
              <a:gd fmla="val -68273" name="adj2"/>
            </a:avLst>
          </a:prstGeom>
          <a:solidFill>
            <a:srgbClr val="F3F3F3"/>
          </a:solidFill>
          <a:ln cap="flat" cmpd="sng" w="9525">
            <a:solidFill>
              <a:srgbClr val="CCCCCC"/>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Last minute testing</a:t>
            </a:r>
          </a:p>
        </p:txBody>
      </p:sp>
      <p:pic>
        <p:nvPicPr>
          <p:cNvPr id="136" name="Shape 136"/>
          <p:cNvPicPr preferRelativeResize="0"/>
          <p:nvPr/>
        </p:nvPicPr>
        <p:blipFill rotWithShape="1">
          <a:blip r:embed="rId13">
            <a:alphaModFix/>
          </a:blip>
          <a:srcRect b="19674" l="0" r="0" t="22012"/>
          <a:stretch/>
        </p:blipFill>
        <p:spPr>
          <a:xfrm rot="-4873467">
            <a:off x="3337852" y="1642328"/>
            <a:ext cx="837648" cy="425416"/>
          </a:xfrm>
          <a:prstGeom prst="rect">
            <a:avLst/>
          </a:prstGeom>
          <a:noFill/>
          <a:ln>
            <a:noFill/>
          </a:ln>
        </p:spPr>
      </p:pic>
      <p:pic>
        <p:nvPicPr>
          <p:cNvPr id="137" name="Shape 137"/>
          <p:cNvPicPr preferRelativeResize="0"/>
          <p:nvPr/>
        </p:nvPicPr>
        <p:blipFill>
          <a:blip r:embed="rId14">
            <a:alphaModFix/>
          </a:blip>
          <a:stretch>
            <a:fillRect/>
          </a:stretch>
        </p:blipFill>
        <p:spPr>
          <a:xfrm rot="9541607">
            <a:off x="4111621" y="2263123"/>
            <a:ext cx="2131257" cy="267355"/>
          </a:xfrm>
          <a:prstGeom prst="rect">
            <a:avLst/>
          </a:prstGeom>
          <a:noFill/>
          <a:ln>
            <a:noFill/>
          </a:ln>
        </p:spPr>
      </p:pic>
      <p:pic>
        <p:nvPicPr>
          <p:cNvPr id="138" name="Shape 138"/>
          <p:cNvPicPr preferRelativeResize="0"/>
          <p:nvPr/>
        </p:nvPicPr>
        <p:blipFill rotWithShape="1">
          <a:blip r:embed="rId13">
            <a:alphaModFix/>
          </a:blip>
          <a:srcRect b="19674" l="0" r="0" t="22012"/>
          <a:stretch/>
        </p:blipFill>
        <p:spPr>
          <a:xfrm rot="-2291844">
            <a:off x="4083364" y="1911115"/>
            <a:ext cx="837648" cy="425416"/>
          </a:xfrm>
          <a:prstGeom prst="rect">
            <a:avLst/>
          </a:prstGeom>
          <a:noFill/>
          <a:ln>
            <a:noFill/>
          </a:ln>
        </p:spPr>
      </p:pic>
      <p:pic>
        <p:nvPicPr>
          <p:cNvPr id="139" name="Shape 139"/>
          <p:cNvPicPr preferRelativeResize="0"/>
          <p:nvPr/>
        </p:nvPicPr>
        <p:blipFill rotWithShape="1">
          <a:blip r:embed="rId13">
            <a:alphaModFix/>
          </a:blip>
          <a:srcRect b="19674" l="0" r="0" t="22012"/>
          <a:stretch/>
        </p:blipFill>
        <p:spPr>
          <a:xfrm rot="-1161103">
            <a:off x="4286862" y="2399768"/>
            <a:ext cx="2265024" cy="31338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sp>
        <p:nvSpPr>
          <p:cNvPr id="144" name="Shape 144"/>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CI Phases : Code Stability</a:t>
            </a:r>
          </a:p>
        </p:txBody>
      </p:sp>
      <p:pic>
        <p:nvPicPr>
          <p:cNvPr descr="Image result for ci code compilation" id="145" name="Shape 145"/>
          <p:cNvPicPr preferRelativeResize="0"/>
          <p:nvPr/>
        </p:nvPicPr>
        <p:blipFill>
          <a:blip r:embed="rId3">
            <a:alphaModFix/>
          </a:blip>
          <a:stretch>
            <a:fillRect/>
          </a:stretch>
        </p:blipFill>
        <p:spPr>
          <a:xfrm>
            <a:off x="187475" y="1297975"/>
            <a:ext cx="8758523" cy="26736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9" name="Shape 149"/>
        <p:cNvGrpSpPr/>
        <p:nvPr/>
      </p:nvGrpSpPr>
      <p:grpSpPr>
        <a:xfrm>
          <a:off x="0" y="0"/>
          <a:ext cx="0" cy="0"/>
          <a:chOff x="0" y="0"/>
          <a:chExt cx="0" cy="0"/>
        </a:xfrm>
      </p:grpSpPr>
      <p:sp>
        <p:nvSpPr>
          <p:cNvPr id="150" name="Shape 15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CI Phases | Code Quality</a:t>
            </a:r>
          </a:p>
        </p:txBody>
      </p:sp>
      <p:pic>
        <p:nvPicPr>
          <p:cNvPr descr="Image result for CI code quality sonar" id="151" name="Shape 151"/>
          <p:cNvPicPr preferRelativeResize="0"/>
          <p:nvPr/>
        </p:nvPicPr>
        <p:blipFill>
          <a:blip r:embed="rId3">
            <a:alphaModFix/>
          </a:blip>
          <a:stretch>
            <a:fillRect/>
          </a:stretch>
        </p:blipFill>
        <p:spPr>
          <a:xfrm>
            <a:off x="789325" y="1112425"/>
            <a:ext cx="6838350" cy="35211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5" name="Shape 155"/>
        <p:cNvGrpSpPr/>
        <p:nvPr/>
      </p:nvGrpSpPr>
      <p:grpSpPr>
        <a:xfrm>
          <a:off x="0" y="0"/>
          <a:ext cx="0" cy="0"/>
          <a:chOff x="0" y="0"/>
          <a:chExt cx="0" cy="0"/>
        </a:xfrm>
      </p:grpSpPr>
      <p:sp>
        <p:nvSpPr>
          <p:cNvPr id="156" name="Shape 15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CI Phases | Code Coverage</a:t>
            </a:r>
          </a:p>
        </p:txBody>
      </p:sp>
      <p:pic>
        <p:nvPicPr>
          <p:cNvPr descr="Image result for CI code coverage job" id="157" name="Shape 157"/>
          <p:cNvPicPr preferRelativeResize="0"/>
          <p:nvPr/>
        </p:nvPicPr>
        <p:blipFill>
          <a:blip r:embed="rId3">
            <a:alphaModFix/>
          </a:blip>
          <a:stretch>
            <a:fillRect/>
          </a:stretch>
        </p:blipFill>
        <p:spPr>
          <a:xfrm>
            <a:off x="228600" y="1157775"/>
            <a:ext cx="8679900" cy="34731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1" name="Shape 161"/>
        <p:cNvGrpSpPr/>
        <p:nvPr/>
      </p:nvGrpSpPr>
      <p:grpSpPr>
        <a:xfrm>
          <a:off x="0" y="0"/>
          <a:ext cx="0" cy="0"/>
          <a:chOff x="0" y="0"/>
          <a:chExt cx="0" cy="0"/>
        </a:xfrm>
      </p:grpSpPr>
      <p:sp>
        <p:nvSpPr>
          <p:cNvPr id="162" name="Shape 16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CI Phase | DB Update</a:t>
            </a:r>
          </a:p>
        </p:txBody>
      </p:sp>
      <p:pic>
        <p:nvPicPr>
          <p:cNvPr descr="Image result for maven dbdeploy plugin" id="163" name="Shape 163"/>
          <p:cNvPicPr preferRelativeResize="0"/>
          <p:nvPr/>
        </p:nvPicPr>
        <p:blipFill>
          <a:blip r:embed="rId3">
            <a:alphaModFix/>
          </a:blip>
          <a:stretch>
            <a:fillRect/>
          </a:stretch>
        </p:blipFill>
        <p:spPr>
          <a:xfrm>
            <a:off x="152400" y="1186300"/>
            <a:ext cx="8696325" cy="35897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