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5143500" cx="9144000"/>
  <p:notesSz cx="6858000" cy="9144000"/>
  <p:embeddedFontLst>
    <p:embeddedFont>
      <p:font typeface="Proxima Nova"/>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ProximaNova-italic.fntdata"/><Relationship Id="rId11" Type="http://schemas.openxmlformats.org/officeDocument/2006/relationships/slide" Target="slides/slide7.xml"/><Relationship Id="rId10" Type="http://schemas.openxmlformats.org/officeDocument/2006/relationships/slide" Target="slides/slide6.xml"/><Relationship Id="rId21" Type="http://schemas.openxmlformats.org/officeDocument/2006/relationships/font" Target="fonts/ProximaNova-boldItalic.fnt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ProximaNova-bold.fntdata"/><Relationship Id="rId6" Type="http://schemas.openxmlformats.org/officeDocument/2006/relationships/slide" Target="slides/slide2.xml"/><Relationship Id="rId18" Type="http://schemas.openxmlformats.org/officeDocument/2006/relationships/font" Target="fonts/ProximaNova-regular.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3" name="Shape 1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0" name="Shape 1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5" name="Shape 16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2" name="Shape 17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 name="Shape 60"/>
        <p:cNvGrpSpPr/>
        <p:nvPr/>
      </p:nvGrpSpPr>
      <p:grpSpPr>
        <a:xfrm>
          <a:off x="0" y="0"/>
          <a:ext cx="0" cy="0"/>
          <a:chOff x="0" y="0"/>
          <a:chExt cx="0" cy="0"/>
        </a:xfrm>
      </p:grpSpPr>
      <p:sp>
        <p:nvSpPr>
          <p:cNvPr id="61" name="Shape 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2" name="Shape 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3" name="Shape 1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 name="Shape 107"/>
        <p:cNvGrpSpPr/>
        <p:nvPr/>
      </p:nvGrpSpPr>
      <p:grpSpPr>
        <a:xfrm>
          <a:off x="0" y="0"/>
          <a:ext cx="0" cy="0"/>
          <a:chOff x="0" y="0"/>
          <a:chExt cx="0" cy="0"/>
        </a:xfrm>
      </p:grpSpPr>
      <p:sp>
        <p:nvSpPr>
          <p:cNvPr id="108" name="Shape 1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9" name="Shape 10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7" name="Shape 1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2" name="Shape 12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 name="Shape 125"/>
        <p:cNvGrpSpPr/>
        <p:nvPr/>
      </p:nvGrpSpPr>
      <p:grpSpPr>
        <a:xfrm>
          <a:off x="0" y="0"/>
          <a:ext cx="0" cy="0"/>
          <a:chOff x="0" y="0"/>
          <a:chExt cx="0" cy="0"/>
        </a:xfrm>
      </p:grpSpPr>
      <p:sp>
        <p:nvSpPr>
          <p:cNvPr id="126" name="Shape 12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7" name="Shape 12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2" name="Shape 132"/>
        <p:cNvGrpSpPr/>
        <p:nvPr/>
      </p:nvGrpSpPr>
      <p:grpSpPr>
        <a:xfrm>
          <a:off x="0" y="0"/>
          <a:ext cx="0" cy="0"/>
          <a:chOff x="0" y="0"/>
          <a:chExt cx="0" cy="0"/>
        </a:xfrm>
      </p:grpSpPr>
      <p:sp>
        <p:nvSpPr>
          <p:cNvPr id="133" name="Shape 13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4" name="Shape 13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1" name="Shape 14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cxnSp>
        <p:nvCxnSpPr>
          <p:cNvPr id="10" name="Shape 10"/>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1" name="Shape 11"/>
          <p:cNvSpPr txBox="1"/>
          <p:nvPr>
            <p:ph type="ctrTitle"/>
          </p:nvPr>
        </p:nvSpPr>
        <p:spPr>
          <a:xfrm>
            <a:off x="510450" y="1257300"/>
            <a:ext cx="8123100" cy="1588500"/>
          </a:xfrm>
          <a:prstGeom prst="rect">
            <a:avLst/>
          </a:prstGeom>
        </p:spPr>
        <p:txBody>
          <a:bodyPr anchorCtr="0" anchor="b"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2" name="Shape 12"/>
          <p:cNvSpPr txBox="1"/>
          <p:nvPr>
            <p:ph idx="1" type="subTitle"/>
          </p:nvPr>
        </p:nvSpPr>
        <p:spPr>
          <a:xfrm>
            <a:off x="510450" y="3182312"/>
            <a:ext cx="8123100" cy="630000"/>
          </a:xfrm>
          <a:prstGeom prst="rect">
            <a:avLst/>
          </a:prstGeom>
        </p:spPr>
        <p:txBody>
          <a:bodyPr anchorCtr="0" anchor="t" bIns="91425" lIns="91425" rIns="91425" tIns="91425"/>
          <a:lstStyle>
            <a:lvl1pPr lvl="0">
              <a:lnSpc>
                <a:spcPct val="100000"/>
              </a:lnSpc>
              <a:spcBef>
                <a:spcPts val="0"/>
              </a:spcBef>
              <a:spcAft>
                <a:spcPts val="0"/>
              </a:spcAft>
              <a:buClr>
                <a:schemeClr val="lt1"/>
              </a:buClr>
              <a:buSzPct val="100000"/>
              <a:buNone/>
              <a:defRPr sz="2400">
                <a:solidFill>
                  <a:schemeClr val="lt1"/>
                </a:solidFill>
              </a:defRPr>
            </a:lvl1pPr>
            <a:lvl2pPr lvl="1">
              <a:lnSpc>
                <a:spcPct val="100000"/>
              </a:lnSpc>
              <a:spcBef>
                <a:spcPts val="0"/>
              </a:spcBef>
              <a:spcAft>
                <a:spcPts val="0"/>
              </a:spcAft>
              <a:buClr>
                <a:schemeClr val="lt1"/>
              </a:buClr>
              <a:buSzPct val="100000"/>
              <a:buNone/>
              <a:defRPr sz="2400">
                <a:solidFill>
                  <a:schemeClr val="lt1"/>
                </a:solidFill>
              </a:defRPr>
            </a:lvl2pPr>
            <a:lvl3pPr lvl="2">
              <a:lnSpc>
                <a:spcPct val="100000"/>
              </a:lnSpc>
              <a:spcBef>
                <a:spcPts val="0"/>
              </a:spcBef>
              <a:spcAft>
                <a:spcPts val="0"/>
              </a:spcAft>
              <a:buClr>
                <a:schemeClr val="lt1"/>
              </a:buClr>
              <a:buSzPct val="100000"/>
              <a:buNone/>
              <a:defRPr sz="2400">
                <a:solidFill>
                  <a:schemeClr val="lt1"/>
                </a:solidFill>
              </a:defRPr>
            </a:lvl3pPr>
            <a:lvl4pPr lvl="3">
              <a:lnSpc>
                <a:spcPct val="100000"/>
              </a:lnSpc>
              <a:spcBef>
                <a:spcPts val="0"/>
              </a:spcBef>
              <a:spcAft>
                <a:spcPts val="0"/>
              </a:spcAft>
              <a:buClr>
                <a:schemeClr val="lt1"/>
              </a:buClr>
              <a:buSzPct val="100000"/>
              <a:buNone/>
              <a:defRPr sz="2400">
                <a:solidFill>
                  <a:schemeClr val="lt1"/>
                </a:solidFill>
              </a:defRPr>
            </a:lvl4pPr>
            <a:lvl5pPr lvl="4">
              <a:lnSpc>
                <a:spcPct val="100000"/>
              </a:lnSpc>
              <a:spcBef>
                <a:spcPts val="0"/>
              </a:spcBef>
              <a:spcAft>
                <a:spcPts val="0"/>
              </a:spcAft>
              <a:buClr>
                <a:schemeClr val="lt1"/>
              </a:buClr>
              <a:buSzPct val="100000"/>
              <a:buNone/>
              <a:defRPr sz="2400">
                <a:solidFill>
                  <a:schemeClr val="lt1"/>
                </a:solidFill>
              </a:defRPr>
            </a:lvl5pPr>
            <a:lvl6pPr lvl="5">
              <a:lnSpc>
                <a:spcPct val="100000"/>
              </a:lnSpc>
              <a:spcBef>
                <a:spcPts val="0"/>
              </a:spcBef>
              <a:spcAft>
                <a:spcPts val="0"/>
              </a:spcAft>
              <a:buClr>
                <a:schemeClr val="lt1"/>
              </a:buClr>
              <a:buSzPct val="100000"/>
              <a:buNone/>
              <a:defRPr sz="2400">
                <a:solidFill>
                  <a:schemeClr val="lt1"/>
                </a:solidFill>
              </a:defRPr>
            </a:lvl6pPr>
            <a:lvl7pPr lvl="6">
              <a:lnSpc>
                <a:spcPct val="100000"/>
              </a:lnSpc>
              <a:spcBef>
                <a:spcPts val="0"/>
              </a:spcBef>
              <a:spcAft>
                <a:spcPts val="0"/>
              </a:spcAft>
              <a:buClr>
                <a:schemeClr val="lt1"/>
              </a:buClr>
              <a:buSzPct val="100000"/>
              <a:buNone/>
              <a:defRPr sz="2400">
                <a:solidFill>
                  <a:schemeClr val="lt1"/>
                </a:solidFill>
              </a:defRPr>
            </a:lvl7pPr>
            <a:lvl8pPr lvl="7">
              <a:lnSpc>
                <a:spcPct val="100000"/>
              </a:lnSpc>
              <a:spcBef>
                <a:spcPts val="0"/>
              </a:spcBef>
              <a:spcAft>
                <a:spcPts val="0"/>
              </a:spcAft>
              <a:buClr>
                <a:schemeClr val="lt1"/>
              </a:buClr>
              <a:buSzPct val="100000"/>
              <a:buNone/>
              <a:defRPr sz="2400">
                <a:solidFill>
                  <a:schemeClr val="lt1"/>
                </a:solidFill>
              </a:defRPr>
            </a:lvl8pPr>
            <a:lvl9pPr lvl="8">
              <a:lnSpc>
                <a:spcPct val="100000"/>
              </a:lnSpc>
              <a:spcBef>
                <a:spcPts val="0"/>
              </a:spcBef>
              <a:spcAft>
                <a:spcPts val="0"/>
              </a:spcAft>
              <a:buClr>
                <a:schemeClr val="lt1"/>
              </a:buClr>
              <a:buSzPct val="100000"/>
              <a:buNone/>
              <a:defRPr sz="2400">
                <a:solidFill>
                  <a:schemeClr val="lt1"/>
                </a:solidFill>
              </a:defRPr>
            </a:lvl9pPr>
          </a:lstStyle>
          <a:p/>
        </p:txBody>
      </p:sp>
      <p:sp>
        <p:nvSpPr>
          <p:cNvPr id="13" name="Shape 1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50" name="Shape 50"/>
          <p:cNvSpPr txBox="1"/>
          <p:nvPr>
            <p:ph type="title"/>
          </p:nvPr>
        </p:nvSpPr>
        <p:spPr>
          <a:xfrm>
            <a:off x="311700" y="991475"/>
            <a:ext cx="8520600" cy="1917900"/>
          </a:xfrm>
          <a:prstGeom prst="rect">
            <a:avLst/>
          </a:prstGeom>
        </p:spPr>
        <p:txBody>
          <a:bodyPr anchorCtr="0" anchor="ctr"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1" name="Shape 51"/>
          <p:cNvSpPr txBox="1"/>
          <p:nvPr>
            <p:ph idx="1" type="body"/>
          </p:nvPr>
        </p:nvSpPr>
        <p:spPr>
          <a:xfrm>
            <a:off x="311700" y="3071300"/>
            <a:ext cx="8520600" cy="901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4" name="Shape 14"/>
        <p:cNvGrpSpPr/>
        <p:nvPr/>
      </p:nvGrpSpPr>
      <p:grpSpPr>
        <a:xfrm>
          <a:off x="0" y="0"/>
          <a:ext cx="0" cy="0"/>
          <a:chOff x="0" y="0"/>
          <a:chExt cx="0" cy="0"/>
        </a:xfrm>
      </p:grpSpPr>
      <p:cxnSp>
        <p:nvCxnSpPr>
          <p:cNvPr id="15" name="Shape 15"/>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6" name="Shape 16"/>
          <p:cNvSpPr txBox="1"/>
          <p:nvPr>
            <p:ph type="title"/>
          </p:nvPr>
        </p:nvSpPr>
        <p:spPr>
          <a:xfrm>
            <a:off x="510450" y="2057400"/>
            <a:ext cx="8123100" cy="778800"/>
          </a:xfrm>
          <a:prstGeom prst="rect">
            <a:avLst/>
          </a:prstGeom>
        </p:spPr>
        <p:txBody>
          <a:bodyPr anchorCtr="0" anchor="b" bIns="91425" lIns="91425" rIns="91425" tIns="91425"/>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p:txBody>
      </p:sp>
      <p:sp>
        <p:nvSpPr>
          <p:cNvPr id="17" name="Shape 1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8" name="Shape 18"/>
        <p:cNvGrpSpPr/>
        <p:nvPr/>
      </p:nvGrpSpPr>
      <p:grpSpPr>
        <a:xfrm>
          <a:off x="0" y="0"/>
          <a:ext cx="0" cy="0"/>
          <a:chOff x="0" y="0"/>
          <a:chExt cx="0" cy="0"/>
        </a:xfrm>
      </p:grpSpPr>
      <p:sp>
        <p:nvSpPr>
          <p:cNvPr id="19" name="Shape 1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0" name="Shape 2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1" name="Shape 21"/>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3" name="Shape 23"/>
        <p:cNvGrpSpPr/>
        <p:nvPr/>
      </p:nvGrpSpPr>
      <p:grpSpPr>
        <a:xfrm>
          <a:off x="0" y="0"/>
          <a:ext cx="0" cy="0"/>
          <a:chOff x="0" y="0"/>
          <a:chExt cx="0" cy="0"/>
        </a:xfrm>
      </p:grpSpPr>
      <p:sp>
        <p:nvSpPr>
          <p:cNvPr id="24" name="Shape 24"/>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6" name="Shape 26"/>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x="0" y="0"/>
          <a:ext cx="0" cy="0"/>
          <a:chOff x="0" y="0"/>
          <a:chExt cx="0" cy="0"/>
        </a:xfrm>
      </p:grpSpPr>
      <p:sp>
        <p:nvSpPr>
          <p:cNvPr id="29" name="Shape 29"/>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1" name="Shape 31"/>
        <p:cNvGrpSpPr/>
        <p:nvPr/>
      </p:nvGrpSpPr>
      <p:grpSpPr>
        <a:xfrm>
          <a:off x="0" y="0"/>
          <a:ext cx="0" cy="0"/>
          <a:chOff x="0" y="0"/>
          <a:chExt cx="0" cy="0"/>
        </a:xfrm>
      </p:grpSpPr>
      <p:sp>
        <p:nvSpPr>
          <p:cNvPr id="32" name="Shape 32"/>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3" name="Shape 33"/>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5" name="Shape 35"/>
        <p:cNvGrpSpPr/>
        <p:nvPr/>
      </p:nvGrpSpPr>
      <p:grpSpPr>
        <a:xfrm>
          <a:off x="0" y="0"/>
          <a:ext cx="0" cy="0"/>
          <a:chOff x="0" y="0"/>
          <a:chExt cx="0" cy="0"/>
        </a:xfrm>
      </p:grpSpPr>
      <p:sp>
        <p:nvSpPr>
          <p:cNvPr id="36" name="Shape 36"/>
          <p:cNvSpPr txBox="1"/>
          <p:nvPr>
            <p:ph type="title"/>
          </p:nvPr>
        </p:nvSpPr>
        <p:spPr>
          <a:xfrm>
            <a:off x="490250" y="526350"/>
            <a:ext cx="57975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7" name="Shape 3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8" name="Shape 38"/>
        <p:cNvGrpSpPr/>
        <p:nvPr/>
      </p:nvGrpSpPr>
      <p:grpSpPr>
        <a:xfrm>
          <a:off x="0" y="0"/>
          <a:ext cx="0" cy="0"/>
          <a:chOff x="0" y="0"/>
          <a:chExt cx="0" cy="0"/>
        </a:xfrm>
      </p:grpSpPr>
      <p:sp>
        <p:nvSpPr>
          <p:cNvPr id="39" name="Shape 39"/>
          <p:cNvSpPr/>
          <p:nvPr/>
        </p:nvSpPr>
        <p:spPr>
          <a:xfrm>
            <a:off x="4572000" y="7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0" name="Shape 40"/>
          <p:cNvCxnSpPr/>
          <p:nvPr/>
        </p:nvCxnSpPr>
        <p:spPr>
          <a:xfrm>
            <a:off x="5029675" y="4495500"/>
            <a:ext cx="468300" cy="0"/>
          </a:xfrm>
          <a:prstGeom prst="straightConnector1">
            <a:avLst/>
          </a:prstGeom>
          <a:noFill/>
          <a:ln cap="flat" cmpd="sng" w="19050">
            <a:solidFill>
              <a:schemeClr val="lt2"/>
            </a:solidFill>
            <a:prstDash val="solid"/>
            <a:round/>
            <a:headEnd len="med" w="med" type="none"/>
            <a:tailEnd len="med" w="med" type="none"/>
          </a:ln>
        </p:spPr>
      </p:cxnSp>
      <p:sp>
        <p:nvSpPr>
          <p:cNvPr id="41" name="Shape 41"/>
          <p:cNvSpPr txBox="1"/>
          <p:nvPr>
            <p:ph type="title"/>
          </p:nvPr>
        </p:nvSpPr>
        <p:spPr>
          <a:xfrm>
            <a:off x="265500" y="1205825"/>
            <a:ext cx="4045200" cy="15096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2" name="Shape 42"/>
          <p:cNvSpPr txBox="1"/>
          <p:nvPr>
            <p:ph idx="1" type="subTitle"/>
          </p:nvPr>
        </p:nvSpPr>
        <p:spPr>
          <a:xfrm>
            <a:off x="265500" y="2769000"/>
            <a:ext cx="4045200"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3" name="Shape 43"/>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4" name="Shape 4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4236825"/>
            <a:ext cx="5998800" cy="598800"/>
          </a:xfrm>
          <a:prstGeom prst="rect">
            <a:avLst/>
          </a:prstGeom>
        </p:spPr>
        <p:txBody>
          <a:bodyPr anchorCtr="0" anchor="ctr" bIns="91425" lIns="91425" rIns="91425" tIns="91425"/>
          <a:lstStyle>
            <a:lvl1pPr lvl="0">
              <a:lnSpc>
                <a:spcPct val="100000"/>
              </a:lnSpc>
              <a:spcBef>
                <a:spcPts val="0"/>
              </a:spcBef>
              <a:spcAft>
                <a:spcPts val="0"/>
              </a:spcAft>
              <a:buSzPct val="100000"/>
              <a:buNone/>
              <a:defRPr sz="2100"/>
            </a:lvl1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1pPr>
            <a:lvl2pPr lvl="1">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2pPr>
            <a:lvl3pPr lvl="2">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3pPr>
            <a:lvl4pPr lvl="3">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4pPr>
            <a:lvl5pPr lvl="4">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5pPr>
            <a:lvl6pPr lvl="5">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6pPr>
            <a:lvl7pPr lvl="6">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7pPr>
            <a:lvl8pPr lvl="7">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8pPr>
            <a:lvl9pPr lvl="8">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Proxima Nova"/>
              <a:defRPr sz="1800">
                <a:solidFill>
                  <a:schemeClr val="accent3"/>
                </a:solidFill>
                <a:latin typeface="Proxima Nova"/>
                <a:ea typeface="Proxima Nova"/>
                <a:cs typeface="Proxima Nova"/>
                <a:sym typeface="Proxima Nova"/>
              </a:defRPr>
            </a:lvl1pPr>
            <a:lvl2pPr lvl="1">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2pPr>
            <a:lvl3pPr lvl="2">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3pPr>
            <a:lvl4pPr lvl="3">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4pPr>
            <a:lvl5pPr lvl="4">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5pPr>
            <a:lvl6pPr lvl="5">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6pPr>
            <a:lvl7pPr lvl="6">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7pPr>
            <a:lvl8pPr lvl="7">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8pPr>
            <a:lvl9pPr lvl="8">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Proxima Nova"/>
                <a:ea typeface="Proxima Nova"/>
                <a:cs typeface="Proxima Nova"/>
                <a:sym typeface="Proxima Nova"/>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5.png"/></Relationships>
</file>

<file path=ppt/slides/_rels/slide2.xml.rels><?xml version="1.0" encoding="UTF-8" standalone="yes"?><Relationships xmlns="http://schemas.openxmlformats.org/package/2006/relationships"><Relationship Id="rId11" Type="http://schemas.openxmlformats.org/officeDocument/2006/relationships/image" Target="../media/image03.png"/><Relationship Id="rId10" Type="http://schemas.openxmlformats.org/officeDocument/2006/relationships/image" Target="../media/image05.png"/><Relationship Id="rId13" Type="http://schemas.openxmlformats.org/officeDocument/2006/relationships/image" Target="../media/image10.png"/><Relationship Id="rId12" Type="http://schemas.openxmlformats.org/officeDocument/2006/relationships/image" Target="../media/image09.png"/><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1.png"/><Relationship Id="rId4" Type="http://schemas.openxmlformats.org/officeDocument/2006/relationships/image" Target="../media/image00.png"/><Relationship Id="rId9" Type="http://schemas.openxmlformats.org/officeDocument/2006/relationships/image" Target="../media/image08.png"/><Relationship Id="rId15" Type="http://schemas.openxmlformats.org/officeDocument/2006/relationships/image" Target="../media/image21.png"/><Relationship Id="rId14" Type="http://schemas.openxmlformats.org/officeDocument/2006/relationships/image" Target="../media/image31.png"/><Relationship Id="rId17" Type="http://schemas.openxmlformats.org/officeDocument/2006/relationships/image" Target="../media/image13.png"/><Relationship Id="rId16" Type="http://schemas.openxmlformats.org/officeDocument/2006/relationships/image" Target="../media/image14.png"/><Relationship Id="rId5" Type="http://schemas.openxmlformats.org/officeDocument/2006/relationships/image" Target="../media/image02.png"/><Relationship Id="rId6" Type="http://schemas.openxmlformats.org/officeDocument/2006/relationships/image" Target="../media/image06.png"/><Relationship Id="rId7" Type="http://schemas.openxmlformats.org/officeDocument/2006/relationships/image" Target="../media/image07.png"/><Relationship Id="rId8" Type="http://schemas.openxmlformats.org/officeDocument/2006/relationships/image" Target="../media/image0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7.png"/><Relationship Id="rId5" Type="http://schemas.openxmlformats.org/officeDocument/2006/relationships/image" Target="../media/image24.png"/><Relationship Id="rId6" Type="http://schemas.openxmlformats.org/officeDocument/2006/relationships/image" Target="../media/image23.png"/><Relationship Id="rId7" Type="http://schemas.openxmlformats.org/officeDocument/2006/relationships/image" Target="../media/image26.png"/><Relationship Id="rId8"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ctrTitle"/>
          </p:nvPr>
        </p:nvSpPr>
        <p:spPr>
          <a:xfrm>
            <a:off x="510450" y="1257300"/>
            <a:ext cx="6666300" cy="1588500"/>
          </a:xfrm>
          <a:prstGeom prst="rect">
            <a:avLst/>
          </a:prstGeom>
        </p:spPr>
        <p:txBody>
          <a:bodyPr anchorCtr="0" anchor="b" bIns="91425" lIns="91425" rIns="91425" tIns="91425">
            <a:noAutofit/>
          </a:bodyPr>
          <a:lstStyle/>
          <a:p>
            <a:pPr lvl="0">
              <a:spcBef>
                <a:spcPts val="0"/>
              </a:spcBef>
              <a:buNone/>
            </a:pPr>
            <a:r>
              <a:rPr lang="en"/>
              <a:t>Continuous Delivery</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CD with Jenkins</a:t>
            </a:r>
          </a:p>
        </p:txBody>
      </p:sp>
      <p:sp>
        <p:nvSpPr>
          <p:cNvPr id="156" name="Shape 156"/>
          <p:cNvSpPr txBox="1"/>
          <p:nvPr>
            <p:ph idx="1" type="body"/>
          </p:nvPr>
        </p:nvSpPr>
        <p:spPr>
          <a:xfrm>
            <a:off x="311700" y="1066050"/>
            <a:ext cx="4172400" cy="3416400"/>
          </a:xfrm>
          <a:prstGeom prst="rect">
            <a:avLst/>
          </a:prstGeom>
        </p:spPr>
        <p:txBody>
          <a:bodyPr anchorCtr="0" anchor="t" bIns="91425" lIns="91425" rIns="91425" tIns="91425">
            <a:noAutofit/>
          </a:bodyPr>
          <a:lstStyle/>
          <a:p>
            <a:pPr lvl="0">
              <a:spcBef>
                <a:spcPts val="0"/>
              </a:spcBef>
              <a:spcAft>
                <a:spcPts val="0"/>
              </a:spcAft>
              <a:buNone/>
            </a:pPr>
            <a:r>
              <a:rPr lang="en"/>
              <a:t>Phases:</a:t>
            </a:r>
          </a:p>
          <a:p>
            <a:pPr indent="-228600" lvl="0" marL="457200" rtl="0">
              <a:spcBef>
                <a:spcPts val="0"/>
              </a:spcBef>
              <a:spcAft>
                <a:spcPts val="0"/>
              </a:spcAft>
              <a:buChar char="❖"/>
            </a:pPr>
            <a:r>
              <a:rPr lang="en"/>
              <a:t>Artifact gathering </a:t>
            </a:r>
          </a:p>
          <a:p>
            <a:pPr indent="-228600" lvl="1" marL="914400" rtl="0">
              <a:spcBef>
                <a:spcPts val="0"/>
              </a:spcBef>
              <a:spcAft>
                <a:spcPts val="0"/>
              </a:spcAft>
              <a:buChar char="➢"/>
            </a:pPr>
            <a:r>
              <a:rPr lang="en"/>
              <a:t>Collect specific artifact from artifact repository.</a:t>
            </a:r>
          </a:p>
          <a:p>
            <a:pPr indent="-228600" lvl="0" marL="457200" rtl="0">
              <a:spcBef>
                <a:spcPts val="0"/>
              </a:spcBef>
              <a:spcAft>
                <a:spcPts val="0"/>
              </a:spcAft>
              <a:buChar char="❖"/>
            </a:pPr>
            <a:r>
              <a:rPr lang="en"/>
              <a:t>Smoke testing</a:t>
            </a:r>
          </a:p>
          <a:p>
            <a:pPr indent="-228600" lvl="1" marL="914400">
              <a:spcBef>
                <a:spcPts val="0"/>
              </a:spcBef>
              <a:spcAft>
                <a:spcPts val="0"/>
              </a:spcAft>
              <a:buChar char="➢"/>
            </a:pPr>
            <a:r>
              <a:rPr lang="en"/>
              <a:t>Ensuring that the most important functions work.</a:t>
            </a:r>
          </a:p>
          <a:p>
            <a:pPr indent="-228600" lvl="0" marL="457200" rtl="0">
              <a:spcBef>
                <a:spcPts val="0"/>
              </a:spcBef>
              <a:spcAft>
                <a:spcPts val="0"/>
              </a:spcAft>
              <a:buChar char="❖"/>
            </a:pPr>
            <a:r>
              <a:rPr lang="en"/>
              <a:t>Code deploy to  pre-production</a:t>
            </a:r>
          </a:p>
          <a:p>
            <a:pPr indent="-228600" lvl="1" marL="914400">
              <a:spcBef>
                <a:spcPts val="0"/>
              </a:spcBef>
              <a:spcAft>
                <a:spcPts val="0"/>
              </a:spcAft>
              <a:buChar char="➢"/>
            </a:pPr>
            <a:r>
              <a:rPr lang="en"/>
              <a:t>Deploy your code to similar to production env.  </a:t>
            </a:r>
          </a:p>
          <a:p>
            <a:pPr indent="-228600" lvl="0" marL="457200" rtl="0">
              <a:spcBef>
                <a:spcPts val="0"/>
              </a:spcBef>
              <a:spcAft>
                <a:spcPts val="0"/>
              </a:spcAft>
              <a:buChar char="❖"/>
            </a:pPr>
            <a:r>
              <a:rPr lang="en"/>
              <a:t>Acceptance</a:t>
            </a:r>
          </a:p>
          <a:p>
            <a:pPr indent="-228600" lvl="1" marL="914400">
              <a:spcBef>
                <a:spcPts val="0"/>
              </a:spcBef>
              <a:spcAft>
                <a:spcPts val="0"/>
              </a:spcAft>
              <a:buChar char="➢"/>
            </a:pPr>
            <a:r>
              <a:rPr lang="en"/>
              <a:t>Acceptance for stable build</a:t>
            </a:r>
          </a:p>
          <a:p>
            <a:pPr indent="-228600" lvl="0" marL="457200" rtl="0">
              <a:spcBef>
                <a:spcPts val="0"/>
              </a:spcBef>
              <a:spcAft>
                <a:spcPts val="0"/>
              </a:spcAft>
              <a:buChar char="❖"/>
            </a:pPr>
            <a:r>
              <a:rPr lang="en"/>
              <a:t>Manual Code deploy to production</a:t>
            </a:r>
          </a:p>
          <a:p>
            <a:pPr indent="-228600" lvl="1" marL="914400">
              <a:spcBef>
                <a:spcPts val="0"/>
              </a:spcBef>
              <a:spcAft>
                <a:spcPts val="0"/>
              </a:spcAft>
              <a:buChar char="➢"/>
            </a:pPr>
            <a:r>
              <a:rPr lang="en"/>
              <a:t>Ship code to live server </a:t>
            </a:r>
          </a:p>
          <a:p>
            <a:pPr lvl="0">
              <a:spcBef>
                <a:spcPts val="0"/>
              </a:spcBef>
              <a:buNone/>
            </a:pPr>
            <a:r>
              <a:t/>
            </a:r>
            <a:endParaRPr/>
          </a:p>
        </p:txBody>
      </p:sp>
      <p:pic>
        <p:nvPicPr>
          <p:cNvPr id="157" name="Shape 157"/>
          <p:cNvPicPr preferRelativeResize="0"/>
          <p:nvPr/>
        </p:nvPicPr>
        <p:blipFill rotWithShape="1">
          <a:blip r:embed="rId3">
            <a:alphaModFix/>
          </a:blip>
          <a:srcRect b="0" l="0" r="0" t="20191"/>
          <a:stretch/>
        </p:blipFill>
        <p:spPr>
          <a:xfrm>
            <a:off x="4800849" y="1066050"/>
            <a:ext cx="4172400" cy="2841449"/>
          </a:xfrm>
          <a:prstGeom prst="rect">
            <a:avLst/>
          </a:prstGeom>
          <a:noFill/>
          <a:ln cap="flat" cmpd="sng" w="9525">
            <a:solidFill>
              <a:srgbClr val="FFFFFF"/>
            </a:solidFill>
            <a:prstDash val="solid"/>
            <a:round/>
            <a:headEnd len="med" w="med" type="none"/>
            <a:tailEnd len="med" w="med"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pic>
        <p:nvPicPr>
          <p:cNvPr id="162" name="Shape 162"/>
          <p:cNvPicPr preferRelativeResize="0"/>
          <p:nvPr/>
        </p:nvPicPr>
        <p:blipFill>
          <a:blip r:embed="rId3">
            <a:alphaModFix/>
          </a:blip>
          <a:stretch>
            <a:fillRect/>
          </a:stretch>
        </p:blipFill>
        <p:spPr>
          <a:xfrm>
            <a:off x="152400" y="152400"/>
            <a:ext cx="8528274" cy="46183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pic>
        <p:nvPicPr>
          <p:cNvPr id="167" name="Shape 167"/>
          <p:cNvPicPr preferRelativeResize="0"/>
          <p:nvPr/>
        </p:nvPicPr>
        <p:blipFill>
          <a:blip r:embed="rId3">
            <a:alphaModFix/>
          </a:blip>
          <a:stretch>
            <a:fillRect/>
          </a:stretch>
        </p:blipFill>
        <p:spPr>
          <a:xfrm>
            <a:off x="5716150" y="1809750"/>
            <a:ext cx="3257550" cy="1524000"/>
          </a:xfrm>
          <a:prstGeom prst="rect">
            <a:avLst/>
          </a:prstGeom>
          <a:noFill/>
          <a:ln>
            <a:noFill/>
          </a:ln>
        </p:spPr>
      </p:pic>
      <p:sp>
        <p:nvSpPr>
          <p:cNvPr id="168" name="Shape 168"/>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Hands On using Jenkins</a:t>
            </a:r>
          </a:p>
        </p:txBody>
      </p:sp>
      <p:sp>
        <p:nvSpPr>
          <p:cNvPr id="169" name="Shape 169"/>
          <p:cNvSpPr txBox="1"/>
          <p:nvPr/>
        </p:nvSpPr>
        <p:spPr>
          <a:xfrm>
            <a:off x="489350" y="1304900"/>
            <a:ext cx="3610200" cy="3403500"/>
          </a:xfrm>
          <a:prstGeom prst="rect">
            <a:avLst/>
          </a:prstGeom>
          <a:noFill/>
          <a:ln>
            <a:noFill/>
          </a:ln>
        </p:spPr>
        <p:txBody>
          <a:bodyPr anchorCtr="0" anchor="t" bIns="91425" lIns="91425" rIns="91425" tIns="91425">
            <a:noAutofit/>
          </a:bodyPr>
          <a:lstStyle/>
          <a:p>
            <a:pPr indent="-342900" lvl="0" marL="457200" rtl="0">
              <a:spcBef>
                <a:spcPts val="0"/>
              </a:spcBef>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Create deployment job: </a:t>
            </a:r>
          </a:p>
          <a:p>
            <a:pPr indent="-228600" lvl="1" marL="914400" rtl="0">
              <a:spcBef>
                <a:spcPts val="0"/>
              </a:spcBef>
              <a:buChar char="➢"/>
            </a:pPr>
            <a:r>
              <a:rPr lang="en">
                <a:solidFill>
                  <a:schemeClr val="accent3"/>
                </a:solidFill>
                <a:latin typeface="Proxima Nova"/>
                <a:ea typeface="Proxima Nova"/>
                <a:cs typeface="Proxima Nova"/>
                <a:sym typeface="Proxima Nova"/>
              </a:rPr>
              <a:t>To take artifact from artifact repository. </a:t>
            </a:r>
          </a:p>
          <a:p>
            <a:pPr indent="-228600" lvl="1" marL="914400" rtl="0">
              <a:spcBef>
                <a:spcPts val="0"/>
              </a:spcBef>
              <a:buChar char="➢"/>
            </a:pPr>
            <a:r>
              <a:rPr lang="en">
                <a:solidFill>
                  <a:schemeClr val="accent3"/>
                </a:solidFill>
                <a:latin typeface="Proxima Nova"/>
                <a:ea typeface="Proxima Nova"/>
                <a:cs typeface="Proxima Nova"/>
                <a:sym typeface="Proxima Nova"/>
              </a:rPr>
              <a:t>Deploy latest artifact into production server.</a:t>
            </a:r>
          </a:p>
          <a:p>
            <a:pPr indent="0" lvl="0" marL="0" rtl="0">
              <a:spcBef>
                <a:spcPts val="0"/>
              </a:spcBef>
              <a:buNone/>
            </a:pPr>
            <a:r>
              <a:t/>
            </a:r>
            <a:endParaRPr>
              <a:solidFill>
                <a:schemeClr val="accent3"/>
              </a:solidFill>
              <a:latin typeface="Proxima Nova"/>
              <a:ea typeface="Proxima Nova"/>
              <a:cs typeface="Proxima Nova"/>
              <a:sym typeface="Proxima Nova"/>
            </a:endParaRPr>
          </a:p>
          <a:p>
            <a:pPr indent="-342900" lvl="0" marL="457200" rtl="0">
              <a:spcBef>
                <a:spcPts val="0"/>
              </a:spcBef>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Testing:</a:t>
            </a:r>
          </a:p>
          <a:p>
            <a:pPr indent="-228600" lvl="1" marL="914400" rtl="0">
              <a:spcBef>
                <a:spcPts val="0"/>
              </a:spcBef>
              <a:buChar char="➢"/>
            </a:pPr>
            <a:r>
              <a:rPr lang="en">
                <a:solidFill>
                  <a:schemeClr val="accent3"/>
                </a:solidFill>
                <a:latin typeface="Proxima Nova"/>
                <a:ea typeface="Proxima Nova"/>
                <a:cs typeface="Proxima Nova"/>
                <a:sym typeface="Proxima Nova"/>
              </a:rPr>
              <a:t>Do automated UI testing</a:t>
            </a:r>
          </a:p>
          <a:p>
            <a:pPr indent="-228600" lvl="1" marL="914400" rtl="0">
              <a:spcBef>
                <a:spcPts val="0"/>
              </a:spcBef>
              <a:buChar char="➢"/>
            </a:pPr>
            <a:r>
              <a:rPr lang="en">
                <a:solidFill>
                  <a:schemeClr val="accent3"/>
                </a:solidFill>
                <a:latin typeface="Proxima Nova"/>
                <a:ea typeface="Proxima Nova"/>
                <a:cs typeface="Proxima Nova"/>
                <a:sym typeface="Proxima Nova"/>
              </a:rPr>
              <a:t>Ensure important functions working fine manually. </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Questions ?</a:t>
            </a:r>
          </a:p>
        </p:txBody>
      </p:sp>
      <p:pic>
        <p:nvPicPr>
          <p:cNvPr id="175" name="Shape 175"/>
          <p:cNvPicPr preferRelativeResize="0"/>
          <p:nvPr/>
        </p:nvPicPr>
        <p:blipFill>
          <a:blip r:embed="rId3">
            <a:alphaModFix/>
          </a:blip>
          <a:stretch>
            <a:fillRect/>
          </a:stretch>
        </p:blipFill>
        <p:spPr>
          <a:xfrm>
            <a:off x="2402500" y="1186975"/>
            <a:ext cx="4229100" cy="34465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 name="Shape 63"/>
        <p:cNvGrpSpPr/>
        <p:nvPr/>
      </p:nvGrpSpPr>
      <p:grpSpPr>
        <a:xfrm>
          <a:off x="0" y="0"/>
          <a:ext cx="0" cy="0"/>
          <a:chOff x="0" y="0"/>
          <a:chExt cx="0" cy="0"/>
        </a:xfrm>
      </p:grpSpPr>
      <p:pic>
        <p:nvPicPr>
          <p:cNvPr id="64" name="Shape 64"/>
          <p:cNvPicPr preferRelativeResize="0"/>
          <p:nvPr/>
        </p:nvPicPr>
        <p:blipFill rotWithShape="1">
          <a:blip r:embed="rId3">
            <a:alphaModFix/>
          </a:blip>
          <a:srcRect b="0" l="31927" r="32017" t="0"/>
          <a:stretch/>
        </p:blipFill>
        <p:spPr>
          <a:xfrm rot="5400000">
            <a:off x="3630262" y="1480312"/>
            <a:ext cx="579774" cy="5730699"/>
          </a:xfrm>
          <a:prstGeom prst="rect">
            <a:avLst/>
          </a:prstGeom>
          <a:noFill/>
          <a:ln>
            <a:noFill/>
          </a:ln>
        </p:spPr>
      </p:pic>
      <p:pic>
        <p:nvPicPr>
          <p:cNvPr id="65" name="Shape 65"/>
          <p:cNvPicPr preferRelativeResize="0"/>
          <p:nvPr/>
        </p:nvPicPr>
        <p:blipFill rotWithShape="1">
          <a:blip r:embed="rId3">
            <a:alphaModFix/>
          </a:blip>
          <a:srcRect b="0" l="31927" r="32017" t="0"/>
          <a:stretch/>
        </p:blipFill>
        <p:spPr>
          <a:xfrm rot="5400000">
            <a:off x="4244737" y="-658087"/>
            <a:ext cx="579774" cy="6981400"/>
          </a:xfrm>
          <a:prstGeom prst="rect">
            <a:avLst/>
          </a:prstGeom>
          <a:noFill/>
          <a:ln>
            <a:noFill/>
          </a:ln>
        </p:spPr>
      </p:pic>
      <p:sp>
        <p:nvSpPr>
          <p:cNvPr id="66" name="Shape 66"/>
          <p:cNvSpPr/>
          <p:nvPr/>
        </p:nvSpPr>
        <p:spPr>
          <a:xfrm rot="5400000">
            <a:off x="6801649" y="884848"/>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67" name="Shape 67"/>
          <p:cNvSpPr/>
          <p:nvPr/>
        </p:nvSpPr>
        <p:spPr>
          <a:xfrm>
            <a:off x="6494360" y="3730105"/>
            <a:ext cx="1419899" cy="1262700"/>
          </a:xfrm>
          <a:prstGeom prst="octagon">
            <a:avLst>
              <a:gd fmla="val 29289" name="adj"/>
            </a:avLst>
          </a:prstGeom>
          <a:solidFill>
            <a:srgbClr val="B7B7B7"/>
          </a:solidFill>
          <a:ln>
            <a:noFill/>
          </a:ln>
        </p:spPr>
        <p:txBody>
          <a:bodyPr anchorCtr="0" anchor="ctr" bIns="91425" lIns="91425" rIns="91425" tIns="91425">
            <a:noAutofit/>
          </a:bodyPr>
          <a:lstStyle/>
          <a:p>
            <a:pPr lvl="0">
              <a:spcBef>
                <a:spcPts val="0"/>
              </a:spcBef>
              <a:buNone/>
            </a:pPr>
            <a:r>
              <a:t/>
            </a:r>
            <a:endParaRPr/>
          </a:p>
        </p:txBody>
      </p:sp>
      <p:sp>
        <p:nvSpPr>
          <p:cNvPr id="68" name="Shape 68"/>
          <p:cNvSpPr/>
          <p:nvPr/>
        </p:nvSpPr>
        <p:spPr>
          <a:xfrm>
            <a:off x="1199750" y="1037846"/>
            <a:ext cx="6676200" cy="547800"/>
          </a:xfrm>
          <a:prstGeom prst="rect">
            <a:avLst/>
          </a:prstGeom>
          <a:solidFill>
            <a:srgbClr val="D9D9D9"/>
          </a:solidFill>
          <a:ln>
            <a:noFill/>
          </a:ln>
        </p:spPr>
        <p:txBody>
          <a:bodyPr anchorCtr="0" anchor="ctr" bIns="91425" lIns="91425" rIns="91425" tIns="91425">
            <a:noAutofit/>
          </a:bodyPr>
          <a:lstStyle/>
          <a:p>
            <a:pPr lvl="0">
              <a:spcBef>
                <a:spcPts val="0"/>
              </a:spcBef>
              <a:buNone/>
            </a:pPr>
            <a:r>
              <a:t/>
            </a:r>
            <a:endParaRPr/>
          </a:p>
        </p:txBody>
      </p:sp>
      <p:pic>
        <p:nvPicPr>
          <p:cNvPr id="69" name="Shape 69"/>
          <p:cNvPicPr preferRelativeResize="0"/>
          <p:nvPr/>
        </p:nvPicPr>
        <p:blipFill rotWithShape="1">
          <a:blip r:embed="rId3">
            <a:alphaModFix/>
          </a:blip>
          <a:srcRect b="0" l="31927" r="32017" t="0"/>
          <a:stretch/>
        </p:blipFill>
        <p:spPr>
          <a:xfrm rot="5400000">
            <a:off x="4350937" y="-2293212"/>
            <a:ext cx="579774" cy="7203650"/>
          </a:xfrm>
          <a:prstGeom prst="rect">
            <a:avLst/>
          </a:prstGeom>
          <a:noFill/>
          <a:ln>
            <a:noFill/>
          </a:ln>
        </p:spPr>
      </p:pic>
      <p:sp>
        <p:nvSpPr>
          <p:cNvPr id="70" name="Shape 70"/>
          <p:cNvSpPr/>
          <p:nvPr/>
        </p:nvSpPr>
        <p:spPr>
          <a:xfrm rot="-5400000">
            <a:off x="3729765" y="746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71" name="Shape 71"/>
          <p:cNvPicPr preferRelativeResize="0"/>
          <p:nvPr/>
        </p:nvPicPr>
        <p:blipFill>
          <a:blip r:embed="rId4">
            <a:alphaModFix/>
          </a:blip>
          <a:stretch>
            <a:fillRect/>
          </a:stretch>
        </p:blipFill>
        <p:spPr>
          <a:xfrm>
            <a:off x="6298152" y="488287"/>
            <a:ext cx="682649" cy="1301749"/>
          </a:xfrm>
          <a:prstGeom prst="rect">
            <a:avLst/>
          </a:prstGeom>
          <a:noFill/>
          <a:ln>
            <a:noFill/>
          </a:ln>
        </p:spPr>
      </p:pic>
      <p:pic>
        <p:nvPicPr>
          <p:cNvPr id="72" name="Shape 72"/>
          <p:cNvPicPr preferRelativeResize="0"/>
          <p:nvPr/>
        </p:nvPicPr>
        <p:blipFill>
          <a:blip r:embed="rId5">
            <a:alphaModFix/>
          </a:blip>
          <a:stretch>
            <a:fillRect/>
          </a:stretch>
        </p:blipFill>
        <p:spPr>
          <a:xfrm>
            <a:off x="6744286" y="1985765"/>
            <a:ext cx="809502" cy="1301749"/>
          </a:xfrm>
          <a:prstGeom prst="rect">
            <a:avLst/>
          </a:prstGeom>
          <a:noFill/>
          <a:ln>
            <a:noFill/>
          </a:ln>
        </p:spPr>
      </p:pic>
      <p:pic>
        <p:nvPicPr>
          <p:cNvPr id="73" name="Shape 73"/>
          <p:cNvPicPr preferRelativeResize="0"/>
          <p:nvPr/>
        </p:nvPicPr>
        <p:blipFill>
          <a:blip r:embed="rId5">
            <a:alphaModFix/>
          </a:blip>
          <a:stretch>
            <a:fillRect/>
          </a:stretch>
        </p:blipFill>
        <p:spPr>
          <a:xfrm>
            <a:off x="3118655" y="2018388"/>
            <a:ext cx="809502" cy="1301749"/>
          </a:xfrm>
          <a:prstGeom prst="rect">
            <a:avLst/>
          </a:prstGeom>
          <a:noFill/>
          <a:ln>
            <a:noFill/>
          </a:ln>
        </p:spPr>
      </p:pic>
      <p:pic>
        <p:nvPicPr>
          <p:cNvPr id="74" name="Shape 74"/>
          <p:cNvPicPr preferRelativeResize="0"/>
          <p:nvPr/>
        </p:nvPicPr>
        <p:blipFill>
          <a:blip r:embed="rId4">
            <a:alphaModFix/>
          </a:blip>
          <a:stretch>
            <a:fillRect/>
          </a:stretch>
        </p:blipFill>
        <p:spPr>
          <a:xfrm>
            <a:off x="2692703" y="461498"/>
            <a:ext cx="682649" cy="1301749"/>
          </a:xfrm>
          <a:prstGeom prst="rect">
            <a:avLst/>
          </a:prstGeom>
          <a:noFill/>
          <a:ln>
            <a:noFill/>
          </a:ln>
        </p:spPr>
      </p:pic>
      <p:sp>
        <p:nvSpPr>
          <p:cNvPr id="75" name="Shape 75"/>
          <p:cNvSpPr/>
          <p:nvPr/>
        </p:nvSpPr>
        <p:spPr>
          <a:xfrm rot="-5400000">
            <a:off x="7317917" y="762075"/>
            <a:ext cx="360000" cy="10761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76" name="Shape 76"/>
          <p:cNvSpPr/>
          <p:nvPr/>
        </p:nvSpPr>
        <p:spPr>
          <a:xfrm rot="5400000">
            <a:off x="6060058"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pic>
        <p:nvPicPr>
          <p:cNvPr id="77" name="Shape 77"/>
          <p:cNvPicPr preferRelativeResize="0"/>
          <p:nvPr/>
        </p:nvPicPr>
        <p:blipFill>
          <a:blip r:embed="rId4">
            <a:alphaModFix/>
          </a:blip>
          <a:stretch>
            <a:fillRect/>
          </a:stretch>
        </p:blipFill>
        <p:spPr>
          <a:xfrm>
            <a:off x="3985412" y="3514558"/>
            <a:ext cx="682649" cy="1301749"/>
          </a:xfrm>
          <a:prstGeom prst="rect">
            <a:avLst/>
          </a:prstGeom>
          <a:noFill/>
          <a:ln>
            <a:noFill/>
          </a:ln>
        </p:spPr>
      </p:pic>
      <p:sp>
        <p:nvSpPr>
          <p:cNvPr id="78" name="Shape 78"/>
          <p:cNvSpPr/>
          <p:nvPr/>
        </p:nvSpPr>
        <p:spPr>
          <a:xfrm rot="5523185">
            <a:off x="8278995" y="1983615"/>
            <a:ext cx="720162" cy="166308"/>
          </a:xfrm>
          <a:prstGeom prst="blockArc">
            <a:avLst>
              <a:gd fmla="val 10935887" name="adj1"/>
              <a:gd fmla="val 0" name="adj2"/>
              <a:gd fmla="val 25000" name="adj3"/>
            </a:avLst>
          </a:prstGeom>
          <a:solidFill>
            <a:srgbClr val="F5F5F5"/>
          </a:solidFill>
          <a:ln>
            <a:noFill/>
          </a:ln>
        </p:spPr>
        <p:txBody>
          <a:bodyPr anchorCtr="0" anchor="ctr" bIns="91425" lIns="91425" rIns="91425" tIns="91425">
            <a:noAutofit/>
          </a:bodyPr>
          <a:lstStyle/>
          <a:p>
            <a:pPr lvl="0">
              <a:spcBef>
                <a:spcPts val="0"/>
              </a:spcBef>
              <a:buNone/>
            </a:pPr>
            <a:r>
              <a:t/>
            </a:r>
            <a:endParaRPr/>
          </a:p>
        </p:txBody>
      </p:sp>
      <p:sp>
        <p:nvSpPr>
          <p:cNvPr id="79" name="Shape 79"/>
          <p:cNvSpPr/>
          <p:nvPr/>
        </p:nvSpPr>
        <p:spPr>
          <a:xfrm>
            <a:off x="7829418" y="2808214"/>
            <a:ext cx="463500" cy="62700"/>
          </a:xfrm>
          <a:prstGeom prst="rect">
            <a:avLst/>
          </a:prstGeom>
          <a:solidFill>
            <a:srgbClr val="F5F5F5"/>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0" name="Shape 80"/>
          <p:cNvSpPr/>
          <p:nvPr/>
        </p:nvSpPr>
        <p:spPr>
          <a:xfrm rot="-5400000">
            <a:off x="259323" y="2408767"/>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pic>
        <p:nvPicPr>
          <p:cNvPr id="81" name="Shape 81"/>
          <p:cNvPicPr preferRelativeResize="0"/>
          <p:nvPr/>
        </p:nvPicPr>
        <p:blipFill>
          <a:blip r:embed="rId6">
            <a:alphaModFix/>
          </a:blip>
          <a:stretch>
            <a:fillRect/>
          </a:stretch>
        </p:blipFill>
        <p:spPr>
          <a:xfrm>
            <a:off x="6355873" y="1424356"/>
            <a:ext cx="906950" cy="847007"/>
          </a:xfrm>
          <a:prstGeom prst="rect">
            <a:avLst/>
          </a:prstGeom>
          <a:noFill/>
          <a:ln>
            <a:noFill/>
          </a:ln>
        </p:spPr>
      </p:pic>
      <p:sp>
        <p:nvSpPr>
          <p:cNvPr id="82" name="Shape 82"/>
          <p:cNvSpPr/>
          <p:nvPr/>
        </p:nvSpPr>
        <p:spPr>
          <a:xfrm rot="5400000">
            <a:off x="2380790"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3" name="Shape 83"/>
          <p:cNvSpPr/>
          <p:nvPr/>
        </p:nvSpPr>
        <p:spPr>
          <a:xfrm rot="-5400000">
            <a:off x="2217474" y="3784175"/>
            <a:ext cx="360000" cy="11412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sp>
        <p:nvSpPr>
          <p:cNvPr id="84" name="Shape 84"/>
          <p:cNvSpPr/>
          <p:nvPr/>
        </p:nvSpPr>
        <p:spPr>
          <a:xfrm rot="-5400000">
            <a:off x="5069386" y="3794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85" name="Shape 85"/>
          <p:cNvPicPr preferRelativeResize="0"/>
          <p:nvPr/>
        </p:nvPicPr>
        <p:blipFill>
          <a:blip r:embed="rId4">
            <a:alphaModFix/>
          </a:blip>
          <a:stretch>
            <a:fillRect/>
          </a:stretch>
        </p:blipFill>
        <p:spPr>
          <a:xfrm>
            <a:off x="1131140" y="3522893"/>
            <a:ext cx="682649" cy="1301749"/>
          </a:xfrm>
          <a:prstGeom prst="rect">
            <a:avLst/>
          </a:prstGeom>
          <a:noFill/>
          <a:ln>
            <a:noFill/>
          </a:ln>
        </p:spPr>
      </p:pic>
      <p:pic>
        <p:nvPicPr>
          <p:cNvPr id="86" name="Shape 86"/>
          <p:cNvPicPr preferRelativeResize="0"/>
          <p:nvPr/>
        </p:nvPicPr>
        <p:blipFill rotWithShape="1">
          <a:blip r:embed="rId7">
            <a:alphaModFix/>
          </a:blip>
          <a:srcRect b="63413" l="59223" r="30100" t="2841"/>
          <a:stretch/>
        </p:blipFill>
        <p:spPr>
          <a:xfrm>
            <a:off x="5757225" y="2665576"/>
            <a:ext cx="1009699" cy="310224"/>
          </a:xfrm>
          <a:prstGeom prst="rect">
            <a:avLst/>
          </a:prstGeom>
          <a:noFill/>
          <a:ln>
            <a:noFill/>
          </a:ln>
        </p:spPr>
      </p:pic>
      <p:pic>
        <p:nvPicPr>
          <p:cNvPr id="87" name="Shape 87"/>
          <p:cNvPicPr preferRelativeResize="0"/>
          <p:nvPr/>
        </p:nvPicPr>
        <p:blipFill rotWithShape="1">
          <a:blip r:embed="rId8">
            <a:alphaModFix/>
          </a:blip>
          <a:srcRect b="63414" l="89216" r="2858" t="0"/>
          <a:stretch/>
        </p:blipFill>
        <p:spPr>
          <a:xfrm>
            <a:off x="2071950" y="2640700"/>
            <a:ext cx="1009699" cy="359999"/>
          </a:xfrm>
          <a:prstGeom prst="rect">
            <a:avLst/>
          </a:prstGeom>
          <a:noFill/>
          <a:ln>
            <a:noFill/>
          </a:ln>
        </p:spPr>
      </p:pic>
      <p:pic>
        <p:nvPicPr>
          <p:cNvPr id="88" name="Shape 88"/>
          <p:cNvPicPr preferRelativeResize="0"/>
          <p:nvPr/>
        </p:nvPicPr>
        <p:blipFill rotWithShape="1">
          <a:blip r:embed="rId9">
            <a:alphaModFix/>
          </a:blip>
          <a:srcRect b="37988" l="16736" r="62252" t="35179"/>
          <a:stretch/>
        </p:blipFill>
        <p:spPr>
          <a:xfrm>
            <a:off x="1878975" y="4207450"/>
            <a:ext cx="1064200" cy="286249"/>
          </a:xfrm>
          <a:prstGeom prst="rect">
            <a:avLst/>
          </a:prstGeom>
          <a:noFill/>
          <a:ln>
            <a:noFill/>
          </a:ln>
        </p:spPr>
      </p:pic>
      <p:pic>
        <p:nvPicPr>
          <p:cNvPr id="89" name="Shape 89"/>
          <p:cNvPicPr preferRelativeResize="0"/>
          <p:nvPr/>
        </p:nvPicPr>
        <p:blipFill rotWithShape="1">
          <a:blip r:embed="rId10">
            <a:alphaModFix/>
          </a:blip>
          <a:srcRect b="33515" l="67206" r="18951" t="37403"/>
          <a:stretch/>
        </p:blipFill>
        <p:spPr>
          <a:xfrm>
            <a:off x="4720675" y="4188875"/>
            <a:ext cx="1064224" cy="310199"/>
          </a:xfrm>
          <a:prstGeom prst="rect">
            <a:avLst/>
          </a:prstGeom>
          <a:noFill/>
          <a:ln>
            <a:noFill/>
          </a:ln>
        </p:spPr>
      </p:pic>
      <p:pic>
        <p:nvPicPr>
          <p:cNvPr id="90" name="Shape 90"/>
          <p:cNvPicPr preferRelativeResize="0"/>
          <p:nvPr/>
        </p:nvPicPr>
        <p:blipFill>
          <a:blip r:embed="rId11">
            <a:alphaModFix/>
          </a:blip>
          <a:stretch>
            <a:fillRect/>
          </a:stretch>
        </p:blipFill>
        <p:spPr>
          <a:xfrm rot="664142">
            <a:off x="5029905" y="1785730"/>
            <a:ext cx="906949" cy="906949"/>
          </a:xfrm>
          <a:prstGeom prst="rect">
            <a:avLst/>
          </a:prstGeom>
          <a:noFill/>
          <a:ln>
            <a:noFill/>
          </a:ln>
        </p:spPr>
      </p:pic>
      <p:pic>
        <p:nvPicPr>
          <p:cNvPr id="91" name="Shape 91"/>
          <p:cNvPicPr preferRelativeResize="0"/>
          <p:nvPr/>
        </p:nvPicPr>
        <p:blipFill>
          <a:blip r:embed="rId11">
            <a:alphaModFix/>
          </a:blip>
          <a:stretch>
            <a:fillRect/>
          </a:stretch>
        </p:blipFill>
        <p:spPr>
          <a:xfrm rot="664142">
            <a:off x="1350637" y="1785730"/>
            <a:ext cx="906949" cy="906949"/>
          </a:xfrm>
          <a:prstGeom prst="rect">
            <a:avLst/>
          </a:prstGeom>
          <a:noFill/>
          <a:ln>
            <a:noFill/>
          </a:ln>
        </p:spPr>
      </p:pic>
      <p:pic>
        <p:nvPicPr>
          <p:cNvPr id="92" name="Shape 92"/>
          <p:cNvPicPr preferRelativeResize="0"/>
          <p:nvPr/>
        </p:nvPicPr>
        <p:blipFill>
          <a:blip r:embed="rId12">
            <a:alphaModFix/>
          </a:blip>
          <a:stretch>
            <a:fillRect/>
          </a:stretch>
        </p:blipFill>
        <p:spPr>
          <a:xfrm rot="-306314">
            <a:off x="2787410" y="3421031"/>
            <a:ext cx="1011891" cy="833010"/>
          </a:xfrm>
          <a:prstGeom prst="rect">
            <a:avLst/>
          </a:prstGeom>
          <a:noFill/>
          <a:ln>
            <a:noFill/>
          </a:ln>
        </p:spPr>
      </p:pic>
      <p:pic>
        <p:nvPicPr>
          <p:cNvPr id="93" name="Shape 93"/>
          <p:cNvPicPr preferRelativeResize="0"/>
          <p:nvPr/>
        </p:nvPicPr>
        <p:blipFill>
          <a:blip r:embed="rId12">
            <a:alphaModFix/>
          </a:blip>
          <a:stretch>
            <a:fillRect/>
          </a:stretch>
        </p:blipFill>
        <p:spPr>
          <a:xfrm rot="-306314">
            <a:off x="5617845" y="3410237"/>
            <a:ext cx="1011891" cy="833010"/>
          </a:xfrm>
          <a:prstGeom prst="rect">
            <a:avLst/>
          </a:prstGeom>
          <a:noFill/>
          <a:ln>
            <a:noFill/>
          </a:ln>
        </p:spPr>
      </p:pic>
      <p:pic>
        <p:nvPicPr>
          <p:cNvPr id="94" name="Shape 94"/>
          <p:cNvPicPr preferRelativeResize="0"/>
          <p:nvPr/>
        </p:nvPicPr>
        <p:blipFill>
          <a:blip r:embed="rId12">
            <a:alphaModFix/>
          </a:blip>
          <a:stretch>
            <a:fillRect/>
          </a:stretch>
        </p:blipFill>
        <p:spPr>
          <a:xfrm rot="-306314">
            <a:off x="4278224" y="362237"/>
            <a:ext cx="1011891" cy="833010"/>
          </a:xfrm>
          <a:prstGeom prst="rect">
            <a:avLst/>
          </a:prstGeom>
          <a:noFill/>
          <a:ln>
            <a:noFill/>
          </a:ln>
        </p:spPr>
      </p:pic>
      <p:pic>
        <p:nvPicPr>
          <p:cNvPr id="95" name="Shape 95"/>
          <p:cNvPicPr preferRelativeResize="0"/>
          <p:nvPr/>
        </p:nvPicPr>
        <p:blipFill>
          <a:blip r:embed="rId12">
            <a:alphaModFix/>
          </a:blip>
          <a:stretch>
            <a:fillRect/>
          </a:stretch>
        </p:blipFill>
        <p:spPr>
          <a:xfrm rot="-306310">
            <a:off x="7858340" y="429916"/>
            <a:ext cx="1011911" cy="756356"/>
          </a:xfrm>
          <a:prstGeom prst="rect">
            <a:avLst/>
          </a:prstGeom>
          <a:noFill/>
          <a:ln>
            <a:noFill/>
          </a:ln>
        </p:spPr>
      </p:pic>
      <p:pic>
        <p:nvPicPr>
          <p:cNvPr id="96" name="Shape 96"/>
          <p:cNvPicPr preferRelativeResize="0"/>
          <p:nvPr/>
        </p:nvPicPr>
        <p:blipFill rotWithShape="1">
          <a:blip r:embed="rId13">
            <a:alphaModFix/>
          </a:blip>
          <a:srcRect b="7505" l="0" r="87895" t="63414"/>
          <a:stretch/>
        </p:blipFill>
        <p:spPr>
          <a:xfrm rot="5400000">
            <a:off x="6657801" y="4024325"/>
            <a:ext cx="1130925" cy="668624"/>
          </a:xfrm>
          <a:prstGeom prst="rect">
            <a:avLst/>
          </a:prstGeom>
          <a:noFill/>
          <a:ln>
            <a:noFill/>
          </a:ln>
        </p:spPr>
      </p:pic>
      <p:pic>
        <p:nvPicPr>
          <p:cNvPr id="97" name="Shape 97"/>
          <p:cNvPicPr preferRelativeResize="0"/>
          <p:nvPr/>
        </p:nvPicPr>
        <p:blipFill>
          <a:blip r:embed="rId14">
            <a:alphaModFix/>
          </a:blip>
          <a:stretch>
            <a:fillRect/>
          </a:stretch>
        </p:blipFill>
        <p:spPr>
          <a:xfrm rot="-638333">
            <a:off x="7382419" y="2794953"/>
            <a:ext cx="1480947" cy="999389"/>
          </a:xfrm>
          <a:prstGeom prst="rect">
            <a:avLst/>
          </a:prstGeom>
          <a:noFill/>
          <a:ln>
            <a:noFill/>
          </a:ln>
        </p:spPr>
      </p:pic>
      <p:pic>
        <p:nvPicPr>
          <p:cNvPr id="98" name="Shape 98"/>
          <p:cNvPicPr preferRelativeResize="0"/>
          <p:nvPr/>
        </p:nvPicPr>
        <p:blipFill>
          <a:blip r:embed="rId15">
            <a:alphaModFix/>
          </a:blip>
          <a:stretch>
            <a:fillRect/>
          </a:stretch>
        </p:blipFill>
        <p:spPr>
          <a:xfrm>
            <a:off x="3401039" y="1138034"/>
            <a:ext cx="1009700" cy="310217"/>
          </a:xfrm>
          <a:prstGeom prst="rect">
            <a:avLst/>
          </a:prstGeom>
          <a:noFill/>
          <a:ln>
            <a:noFill/>
          </a:ln>
        </p:spPr>
      </p:pic>
      <p:pic>
        <p:nvPicPr>
          <p:cNvPr id="99" name="Shape 99"/>
          <p:cNvPicPr preferRelativeResize="0"/>
          <p:nvPr/>
        </p:nvPicPr>
        <p:blipFill rotWithShape="1">
          <a:blip r:embed="rId16">
            <a:alphaModFix/>
          </a:blip>
          <a:srcRect b="61477" l="46942" r="44963" t="0"/>
          <a:stretch/>
        </p:blipFill>
        <p:spPr>
          <a:xfrm>
            <a:off x="6986817" y="1143225"/>
            <a:ext cx="1009699" cy="292874"/>
          </a:xfrm>
          <a:prstGeom prst="rect">
            <a:avLst/>
          </a:prstGeom>
          <a:noFill/>
          <a:ln>
            <a:noFill/>
          </a:ln>
        </p:spPr>
      </p:pic>
      <p:pic>
        <p:nvPicPr>
          <p:cNvPr id="100" name="Shape 100"/>
          <p:cNvPicPr preferRelativeResize="0"/>
          <p:nvPr/>
        </p:nvPicPr>
        <p:blipFill>
          <a:blip r:embed="rId17">
            <a:alphaModFix/>
          </a:blip>
          <a:stretch>
            <a:fillRect/>
          </a:stretch>
        </p:blipFill>
        <p:spPr>
          <a:xfrm>
            <a:off x="7985521" y="3922449"/>
            <a:ext cx="1075200" cy="1075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Agenda</a:t>
            </a:r>
          </a:p>
        </p:txBody>
      </p:sp>
      <p:sp>
        <p:nvSpPr>
          <p:cNvPr id="106" name="Shape 10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lang="en"/>
              <a:t>What CD ?</a:t>
            </a:r>
          </a:p>
          <a:p>
            <a:pPr lvl="0">
              <a:spcBef>
                <a:spcPts val="0"/>
              </a:spcBef>
              <a:buNone/>
            </a:pPr>
            <a:r>
              <a:rPr lang="en"/>
              <a:t>Why CD ?</a:t>
            </a:r>
          </a:p>
          <a:p>
            <a:pPr lvl="0">
              <a:spcBef>
                <a:spcPts val="0"/>
              </a:spcBef>
              <a:buNone/>
            </a:pPr>
            <a:r>
              <a:rPr lang="en"/>
              <a:t>Tooling landscape </a:t>
            </a:r>
          </a:p>
          <a:p>
            <a:pPr lvl="0">
              <a:spcBef>
                <a:spcPts val="0"/>
              </a:spcBef>
              <a:buNone/>
            </a:pPr>
            <a:r>
              <a:rPr lang="en"/>
              <a:t>CD with jenkins</a:t>
            </a:r>
          </a:p>
          <a:p>
            <a:pPr lvl="0">
              <a:spcBef>
                <a:spcPts val="0"/>
              </a:spcBef>
              <a:buNone/>
            </a:pPr>
            <a:r>
              <a:rPr lang="en"/>
              <a:t>Hands on using jenkins</a:t>
            </a:r>
          </a:p>
          <a:p>
            <a:pPr lvl="0">
              <a:spcBef>
                <a:spcPts val="0"/>
              </a:spcBef>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0" name="Shape 110"/>
        <p:cNvGrpSpPr/>
        <p:nvPr/>
      </p:nvGrpSpPr>
      <p:grpSpPr>
        <a:xfrm>
          <a:off x="0" y="0"/>
          <a:ext cx="0" cy="0"/>
          <a:chOff x="0" y="0"/>
          <a:chExt cx="0" cy="0"/>
        </a:xfrm>
      </p:grpSpPr>
      <p:sp>
        <p:nvSpPr>
          <p:cNvPr id="111" name="Shape 111"/>
          <p:cNvSpPr txBox="1"/>
          <p:nvPr>
            <p:ph type="title"/>
          </p:nvPr>
        </p:nvSpPr>
        <p:spPr>
          <a:xfrm>
            <a:off x="311700" y="205792"/>
            <a:ext cx="8520600" cy="572700"/>
          </a:xfrm>
          <a:prstGeom prst="rect">
            <a:avLst/>
          </a:prstGeom>
        </p:spPr>
        <p:txBody>
          <a:bodyPr anchorCtr="0" anchor="t" bIns="91425" lIns="91425" rIns="91425" tIns="91425">
            <a:noAutofit/>
          </a:bodyPr>
          <a:lstStyle/>
          <a:p>
            <a:pPr lvl="0">
              <a:spcBef>
                <a:spcPts val="0"/>
              </a:spcBef>
              <a:buNone/>
            </a:pPr>
            <a:r>
              <a:rPr lang="en"/>
              <a:t>What is Continuous Delivery</a:t>
            </a:r>
          </a:p>
        </p:txBody>
      </p:sp>
      <p:sp>
        <p:nvSpPr>
          <p:cNvPr id="112" name="Shape 112"/>
          <p:cNvSpPr txBox="1"/>
          <p:nvPr/>
        </p:nvSpPr>
        <p:spPr>
          <a:xfrm>
            <a:off x="478475" y="1043925"/>
            <a:ext cx="2752800" cy="3566700"/>
          </a:xfrm>
          <a:prstGeom prst="rect">
            <a:avLst/>
          </a:prstGeom>
          <a:noFill/>
          <a:ln>
            <a:noFill/>
          </a:ln>
        </p:spPr>
        <p:txBody>
          <a:bodyPr anchorCtr="0" anchor="t" bIns="91425" lIns="91425" rIns="91425" tIns="91425">
            <a:noAutofit/>
          </a:bodyPr>
          <a:lstStyle/>
          <a:p>
            <a:pPr lvl="0">
              <a:spcBef>
                <a:spcPts val="0"/>
              </a:spcBef>
              <a:buNone/>
            </a:pPr>
            <a:r>
              <a:rPr lang="en" sz="1800">
                <a:solidFill>
                  <a:srgbClr val="444444"/>
                </a:solidFill>
                <a:highlight>
                  <a:srgbClr val="FFFFFF"/>
                </a:highlight>
              </a:rPr>
              <a:t>Continuous delivery (CD) is a software engineering approach in which teams produce software in short cycles, ensuring that the software can be reliably released at any time. It aims at building, testing, and releasing software faster and more frequently.</a:t>
            </a:r>
            <a:r>
              <a:rPr lang="en" sz="800">
                <a:solidFill>
                  <a:srgbClr val="434343"/>
                </a:solidFill>
                <a:highlight>
                  <a:srgbClr val="FFFFFF"/>
                </a:highlight>
              </a:rPr>
              <a:t>(source:https://en.wikipedia.org)</a:t>
            </a:r>
          </a:p>
        </p:txBody>
      </p:sp>
      <p:pic>
        <p:nvPicPr>
          <p:cNvPr id="113" name="Shape 113"/>
          <p:cNvPicPr preferRelativeResize="0"/>
          <p:nvPr/>
        </p:nvPicPr>
        <p:blipFill>
          <a:blip r:embed="rId3">
            <a:alphaModFix/>
          </a:blip>
          <a:stretch>
            <a:fillRect/>
          </a:stretch>
        </p:blipFill>
        <p:spPr>
          <a:xfrm>
            <a:off x="3849672" y="960794"/>
            <a:ext cx="3992624" cy="3649825"/>
          </a:xfrm>
          <a:prstGeom prst="rect">
            <a:avLst/>
          </a:prstGeom>
          <a:noFill/>
          <a:ln>
            <a:noFill/>
          </a:ln>
        </p:spPr>
      </p:pic>
      <p:pic>
        <p:nvPicPr>
          <p:cNvPr id="114" name="Shape 114"/>
          <p:cNvPicPr preferRelativeResize="0"/>
          <p:nvPr/>
        </p:nvPicPr>
        <p:blipFill rotWithShape="1">
          <a:blip r:embed="rId4">
            <a:alphaModFix/>
          </a:blip>
          <a:srcRect b="10466" l="9758" r="69499" t="0"/>
          <a:stretch/>
        </p:blipFill>
        <p:spPr>
          <a:xfrm>
            <a:off x="7622477" y="1297700"/>
            <a:ext cx="816375" cy="17377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pic>
        <p:nvPicPr>
          <p:cNvPr id="119" name="Shape 119"/>
          <p:cNvPicPr preferRelativeResize="0"/>
          <p:nvPr/>
        </p:nvPicPr>
        <p:blipFill>
          <a:blip r:embed="rId3">
            <a:alphaModFix/>
          </a:blip>
          <a:stretch>
            <a:fillRect/>
          </a:stretch>
        </p:blipFill>
        <p:spPr>
          <a:xfrm>
            <a:off x="532950" y="255700"/>
            <a:ext cx="8370499" cy="4584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sp>
        <p:nvSpPr>
          <p:cNvPr id="124" name="Shape 124"/>
          <p:cNvSpPr txBox="1"/>
          <p:nvPr>
            <p:ph idx="1" type="body"/>
          </p:nvPr>
        </p:nvSpPr>
        <p:spPr>
          <a:xfrm>
            <a:off x="311700" y="514150"/>
            <a:ext cx="8520600" cy="4064700"/>
          </a:xfrm>
          <a:prstGeom prst="rect">
            <a:avLst/>
          </a:prstGeom>
        </p:spPr>
        <p:txBody>
          <a:bodyPr anchorCtr="0" anchor="t" bIns="91425" lIns="91425" rIns="91425" tIns="91425">
            <a:noAutofit/>
          </a:bodyPr>
          <a:lstStyle/>
          <a:p>
            <a:pPr lvl="0">
              <a:spcBef>
                <a:spcPts val="0"/>
              </a:spcBef>
              <a:buNone/>
            </a:pPr>
            <a:r>
              <a:rPr lang="en" sz="1600"/>
              <a:t>“Continuous Delivery is </a:t>
            </a:r>
            <a:r>
              <a:rPr b="1" lang="en" sz="1600">
                <a:solidFill>
                  <a:srgbClr val="38761D"/>
                </a:solidFill>
              </a:rPr>
              <a:t>about putting the release schedule in the hands of the business</a:t>
            </a:r>
            <a:r>
              <a:rPr lang="en" sz="1600"/>
              <a:t>, </a:t>
            </a:r>
            <a:r>
              <a:rPr b="1" lang="en" sz="1600">
                <a:solidFill>
                  <a:srgbClr val="FF0000"/>
                </a:solidFill>
              </a:rPr>
              <a:t>not in the hands of IT</a:t>
            </a:r>
            <a:r>
              <a:rPr lang="en" sz="1600"/>
              <a:t>. Implementing Continuous Delivery means making sure your software is </a:t>
            </a:r>
            <a:r>
              <a:rPr b="1" lang="en" sz="1600">
                <a:solidFill>
                  <a:srgbClr val="38761D"/>
                </a:solidFill>
              </a:rPr>
              <a:t>always production ready throughout its entire lifecycle</a:t>
            </a:r>
            <a:r>
              <a:rPr lang="en" sz="1600"/>
              <a:t> – that any build could potentially be released to users at the touch of a button using a fully automated process in a matter of seconds or minutes.</a:t>
            </a:r>
          </a:p>
          <a:p>
            <a:pPr lvl="0">
              <a:spcBef>
                <a:spcPts val="0"/>
              </a:spcBef>
              <a:buNone/>
            </a:pPr>
            <a:r>
              <a:rPr lang="en" sz="1600"/>
              <a:t> This in turn relies on comprehensive automation of the build, test and deployment process, and excellent </a:t>
            </a:r>
            <a:r>
              <a:rPr b="1" lang="en" sz="1600">
                <a:solidFill>
                  <a:srgbClr val="38761D"/>
                </a:solidFill>
              </a:rPr>
              <a:t>collaboration between everyone involved in delivery – developers, testers, DBAs, systems administrators, users, and the business</a:t>
            </a:r>
            <a:r>
              <a:rPr lang="en" sz="1600"/>
              <a:t>. In the world of Continuous Delivery, developers aren’t done with a feature when they hand some code over to testers, or when the feature is “QA passed”. They are done when it is working in production. That means no more testing or deployment phases, even within a sprint (if you’re using Scrum).”</a:t>
            </a:r>
          </a:p>
          <a:p>
            <a:pPr lvl="0" rtl="0">
              <a:spcBef>
                <a:spcPts val="0"/>
              </a:spcBef>
              <a:buNone/>
            </a:pPr>
            <a:r>
              <a:rPr lang="en" sz="1600"/>
              <a:t>    				 [Source Jez Humble, August 13th, 2010]</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x="0" y="0"/>
          <a:ext cx="0" cy="0"/>
          <a:chOff x="0" y="0"/>
          <a:chExt cx="0" cy="0"/>
        </a:xfrm>
      </p:grpSpPr>
      <p:sp>
        <p:nvSpPr>
          <p:cNvPr id="129" name="Shape 12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Why CD</a:t>
            </a:r>
          </a:p>
        </p:txBody>
      </p:sp>
      <p:pic>
        <p:nvPicPr>
          <p:cNvPr descr="Image result for continuous delivery monalisa" id="130" name="Shape 130"/>
          <p:cNvPicPr preferRelativeResize="0"/>
          <p:nvPr/>
        </p:nvPicPr>
        <p:blipFill>
          <a:blip r:embed="rId3">
            <a:alphaModFix/>
          </a:blip>
          <a:stretch>
            <a:fillRect/>
          </a:stretch>
        </p:blipFill>
        <p:spPr>
          <a:xfrm>
            <a:off x="1499662" y="3071950"/>
            <a:ext cx="5911049" cy="962025"/>
          </a:xfrm>
          <a:prstGeom prst="rect">
            <a:avLst/>
          </a:prstGeom>
          <a:noFill/>
          <a:ln>
            <a:noFill/>
          </a:ln>
        </p:spPr>
      </p:pic>
      <p:pic>
        <p:nvPicPr>
          <p:cNvPr descr="Image result for continuous delivery monalisa" id="131" name="Shape 131"/>
          <p:cNvPicPr preferRelativeResize="0"/>
          <p:nvPr/>
        </p:nvPicPr>
        <p:blipFill>
          <a:blip r:embed="rId4">
            <a:alphaModFix/>
          </a:blip>
          <a:stretch>
            <a:fillRect/>
          </a:stretch>
        </p:blipFill>
        <p:spPr>
          <a:xfrm>
            <a:off x="1659625" y="1891500"/>
            <a:ext cx="5605399" cy="10382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5" name="Shape 135"/>
        <p:cNvGrpSpPr/>
        <p:nvPr/>
      </p:nvGrpSpPr>
      <p:grpSpPr>
        <a:xfrm>
          <a:off x="0" y="0"/>
          <a:ext cx="0" cy="0"/>
          <a:chOff x="0" y="0"/>
          <a:chExt cx="0" cy="0"/>
        </a:xfrm>
      </p:grpSpPr>
      <p:sp>
        <p:nvSpPr>
          <p:cNvPr id="136" name="Shape 13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Why CD</a:t>
            </a:r>
          </a:p>
        </p:txBody>
      </p:sp>
      <p:sp>
        <p:nvSpPr>
          <p:cNvPr id="137" name="Shape 137"/>
          <p:cNvSpPr txBox="1"/>
          <p:nvPr/>
        </p:nvSpPr>
        <p:spPr>
          <a:xfrm>
            <a:off x="391475" y="1207025"/>
            <a:ext cx="3696900" cy="3540900"/>
          </a:xfrm>
          <a:prstGeom prst="rect">
            <a:avLst/>
          </a:prstGeom>
          <a:noFill/>
          <a:ln>
            <a:noFill/>
          </a:ln>
        </p:spPr>
        <p:txBody>
          <a:bodyPr anchorCtr="0" anchor="t" bIns="91425" lIns="91425" rIns="91425" tIns="91425">
            <a:noAutofit/>
          </a:bodyPr>
          <a:lstStyle/>
          <a:p>
            <a:pPr indent="-228600" lvl="0" marL="457200" rtl="0">
              <a:lnSpc>
                <a:spcPct val="100000"/>
              </a:lnSpc>
              <a:spcBef>
                <a:spcPts val="1000"/>
              </a:spcBef>
              <a:spcAft>
                <a:spcPts val="800"/>
              </a:spcAft>
              <a:buChar char="❖"/>
            </a:pPr>
            <a:r>
              <a:rPr lang="en">
                <a:solidFill>
                  <a:srgbClr val="333333"/>
                </a:solidFill>
              </a:rPr>
              <a:t>Reduced risk </a:t>
            </a:r>
          </a:p>
          <a:p>
            <a:pPr indent="-228600" lvl="0" marL="457200" rtl="0">
              <a:lnSpc>
                <a:spcPct val="100000"/>
              </a:lnSpc>
              <a:spcBef>
                <a:spcPts val="1000"/>
              </a:spcBef>
              <a:spcAft>
                <a:spcPts val="800"/>
              </a:spcAft>
              <a:buClr>
                <a:srgbClr val="333333"/>
              </a:buClr>
              <a:buChar char="❖"/>
            </a:pPr>
            <a:r>
              <a:rPr lang="en">
                <a:solidFill>
                  <a:srgbClr val="333333"/>
                </a:solidFill>
              </a:rPr>
              <a:t>Repeatable and reliable process</a:t>
            </a:r>
          </a:p>
          <a:p>
            <a:pPr indent="-228600" lvl="0" marL="457200" rtl="0">
              <a:lnSpc>
                <a:spcPct val="100000"/>
              </a:lnSpc>
              <a:spcBef>
                <a:spcPts val="1000"/>
              </a:spcBef>
              <a:spcAft>
                <a:spcPts val="800"/>
              </a:spcAft>
              <a:buChar char="❖"/>
            </a:pPr>
            <a:r>
              <a:rPr lang="en">
                <a:solidFill>
                  <a:srgbClr val="333333"/>
                </a:solidFill>
              </a:rPr>
              <a:t>Flexible release options</a:t>
            </a:r>
          </a:p>
          <a:p>
            <a:pPr indent="-228600" lvl="0" marL="457200" rtl="0">
              <a:lnSpc>
                <a:spcPct val="100000"/>
              </a:lnSpc>
              <a:spcBef>
                <a:spcPts val="1000"/>
              </a:spcBef>
              <a:spcAft>
                <a:spcPts val="800"/>
              </a:spcAft>
              <a:buChar char="❖"/>
            </a:pPr>
            <a:r>
              <a:rPr lang="en">
                <a:solidFill>
                  <a:srgbClr val="333333"/>
                </a:solidFill>
              </a:rPr>
              <a:t>Automated testing</a:t>
            </a:r>
          </a:p>
          <a:p>
            <a:pPr indent="-228600" lvl="0" marL="457200" rtl="0">
              <a:lnSpc>
                <a:spcPct val="100000"/>
              </a:lnSpc>
              <a:spcBef>
                <a:spcPts val="0"/>
              </a:spcBef>
              <a:spcAft>
                <a:spcPts val="1900"/>
              </a:spcAft>
              <a:buChar char="❖"/>
            </a:pPr>
            <a:r>
              <a:rPr lang="en">
                <a:solidFill>
                  <a:srgbClr val="333333"/>
                </a:solidFill>
              </a:rPr>
              <a:t>Optimising our deployment time</a:t>
            </a:r>
          </a:p>
          <a:p>
            <a:pPr indent="-228600" lvl="0" marL="457200" marR="0" rtl="0" algn="l">
              <a:lnSpc>
                <a:spcPct val="100000"/>
              </a:lnSpc>
              <a:spcBef>
                <a:spcPts val="0"/>
              </a:spcBef>
              <a:spcAft>
                <a:spcPts val="800"/>
              </a:spcAft>
              <a:buChar char="❖"/>
            </a:pPr>
            <a:r>
              <a:rPr lang="en">
                <a:solidFill>
                  <a:srgbClr val="333333"/>
                </a:solidFill>
              </a:rPr>
              <a:t>Capacity and Scale.</a:t>
            </a:r>
          </a:p>
          <a:p>
            <a:pPr indent="-228600" lvl="0" marL="457200" rtl="0">
              <a:lnSpc>
                <a:spcPct val="100000"/>
              </a:lnSpc>
              <a:spcBef>
                <a:spcPts val="1000"/>
              </a:spcBef>
              <a:buChar char="❖"/>
            </a:pPr>
            <a:r>
              <a:rPr lang="en">
                <a:solidFill>
                  <a:srgbClr val="333333"/>
                </a:solidFill>
              </a:rPr>
              <a:t>Automated deployment</a:t>
            </a:r>
          </a:p>
          <a:p>
            <a:pPr indent="-228600" lvl="0" marL="457200" rtl="0">
              <a:lnSpc>
                <a:spcPct val="100000"/>
              </a:lnSpc>
              <a:spcBef>
                <a:spcPts val="1000"/>
              </a:spcBef>
              <a:buChar char="❖"/>
            </a:pPr>
            <a:r>
              <a:rPr lang="en">
                <a:solidFill>
                  <a:srgbClr val="333333"/>
                </a:solidFill>
              </a:rPr>
              <a:t>Automated Rollback</a:t>
            </a:r>
          </a:p>
          <a:p>
            <a:pPr indent="-228600" lvl="0" marL="457200" rtl="0">
              <a:lnSpc>
                <a:spcPct val="100000"/>
              </a:lnSpc>
              <a:spcBef>
                <a:spcPts val="1000"/>
              </a:spcBef>
              <a:spcAft>
                <a:spcPts val="800"/>
              </a:spcAft>
              <a:buChar char="❖"/>
            </a:pPr>
            <a:r>
              <a:rPr lang="en">
                <a:solidFill>
                  <a:srgbClr val="333333"/>
                </a:solidFill>
              </a:rPr>
              <a:t>Short Lived Code Branches</a:t>
            </a:r>
          </a:p>
        </p:txBody>
      </p:sp>
      <p:pic>
        <p:nvPicPr>
          <p:cNvPr id="138" name="Shape 138"/>
          <p:cNvPicPr preferRelativeResize="0"/>
          <p:nvPr/>
        </p:nvPicPr>
        <p:blipFill>
          <a:blip r:embed="rId3">
            <a:alphaModFix/>
          </a:blip>
          <a:stretch>
            <a:fillRect/>
          </a:stretch>
        </p:blipFill>
        <p:spPr>
          <a:xfrm>
            <a:off x="4604975" y="847050"/>
            <a:ext cx="4169999" cy="3197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Tooling Landscape</a:t>
            </a:r>
          </a:p>
        </p:txBody>
      </p:sp>
      <p:pic>
        <p:nvPicPr>
          <p:cNvPr id="144" name="Shape 144"/>
          <p:cNvPicPr preferRelativeResize="0"/>
          <p:nvPr/>
        </p:nvPicPr>
        <p:blipFill>
          <a:blip r:embed="rId3">
            <a:alphaModFix/>
          </a:blip>
          <a:stretch>
            <a:fillRect/>
          </a:stretch>
        </p:blipFill>
        <p:spPr>
          <a:xfrm>
            <a:off x="388700" y="1112525"/>
            <a:ext cx="1581150" cy="2266950"/>
          </a:xfrm>
          <a:prstGeom prst="rect">
            <a:avLst/>
          </a:prstGeom>
          <a:noFill/>
          <a:ln>
            <a:noFill/>
          </a:ln>
        </p:spPr>
      </p:pic>
      <p:pic>
        <p:nvPicPr>
          <p:cNvPr id="145" name="Shape 145"/>
          <p:cNvPicPr preferRelativeResize="0"/>
          <p:nvPr/>
        </p:nvPicPr>
        <p:blipFill>
          <a:blip r:embed="rId4">
            <a:alphaModFix/>
          </a:blip>
          <a:stretch>
            <a:fillRect/>
          </a:stretch>
        </p:blipFill>
        <p:spPr>
          <a:xfrm>
            <a:off x="4605968" y="855190"/>
            <a:ext cx="2051549" cy="1504950"/>
          </a:xfrm>
          <a:prstGeom prst="rect">
            <a:avLst/>
          </a:prstGeom>
          <a:noFill/>
          <a:ln>
            <a:noFill/>
          </a:ln>
        </p:spPr>
      </p:pic>
      <p:pic>
        <p:nvPicPr>
          <p:cNvPr id="146" name="Shape 146"/>
          <p:cNvPicPr preferRelativeResize="0"/>
          <p:nvPr/>
        </p:nvPicPr>
        <p:blipFill>
          <a:blip r:embed="rId5">
            <a:alphaModFix/>
          </a:blip>
          <a:stretch>
            <a:fillRect/>
          </a:stretch>
        </p:blipFill>
        <p:spPr>
          <a:xfrm>
            <a:off x="6392819" y="724691"/>
            <a:ext cx="494724" cy="494725"/>
          </a:xfrm>
          <a:prstGeom prst="rect">
            <a:avLst/>
          </a:prstGeom>
          <a:noFill/>
          <a:ln>
            <a:noFill/>
          </a:ln>
        </p:spPr>
      </p:pic>
      <p:pic>
        <p:nvPicPr>
          <p:cNvPr id="147" name="Shape 147"/>
          <p:cNvPicPr preferRelativeResize="0"/>
          <p:nvPr/>
        </p:nvPicPr>
        <p:blipFill>
          <a:blip r:embed="rId6">
            <a:alphaModFix/>
          </a:blip>
          <a:stretch>
            <a:fillRect/>
          </a:stretch>
        </p:blipFill>
        <p:spPr>
          <a:xfrm>
            <a:off x="4663687" y="3839050"/>
            <a:ext cx="4371975" cy="1047750"/>
          </a:xfrm>
          <a:prstGeom prst="rect">
            <a:avLst/>
          </a:prstGeom>
          <a:noFill/>
          <a:ln>
            <a:noFill/>
          </a:ln>
        </p:spPr>
      </p:pic>
      <p:pic>
        <p:nvPicPr>
          <p:cNvPr id="148" name="Shape 148"/>
          <p:cNvPicPr preferRelativeResize="0"/>
          <p:nvPr/>
        </p:nvPicPr>
        <p:blipFill>
          <a:blip r:embed="rId7">
            <a:alphaModFix/>
          </a:blip>
          <a:stretch>
            <a:fillRect/>
          </a:stretch>
        </p:blipFill>
        <p:spPr>
          <a:xfrm>
            <a:off x="7199725" y="1551350"/>
            <a:ext cx="1428750" cy="1219200"/>
          </a:xfrm>
          <a:prstGeom prst="rect">
            <a:avLst/>
          </a:prstGeom>
          <a:noFill/>
          <a:ln>
            <a:noFill/>
          </a:ln>
        </p:spPr>
      </p:pic>
      <p:pic>
        <p:nvPicPr>
          <p:cNvPr descr="Image result for xl deploy" id="149" name="Shape 149"/>
          <p:cNvPicPr preferRelativeResize="0"/>
          <p:nvPr/>
        </p:nvPicPr>
        <p:blipFill>
          <a:blip r:embed="rId8">
            <a:alphaModFix/>
          </a:blip>
          <a:stretch>
            <a:fillRect/>
          </a:stretch>
        </p:blipFill>
        <p:spPr>
          <a:xfrm>
            <a:off x="794000" y="3686575"/>
            <a:ext cx="3124200" cy="1085850"/>
          </a:xfrm>
          <a:prstGeom prst="rect">
            <a:avLst/>
          </a:prstGeom>
          <a:noFill/>
          <a:ln>
            <a:noFill/>
          </a:ln>
        </p:spPr>
      </p:pic>
      <p:pic>
        <p:nvPicPr>
          <p:cNvPr id="150" name="Shape 150"/>
          <p:cNvPicPr preferRelativeResize="0"/>
          <p:nvPr/>
        </p:nvPicPr>
        <p:blipFill>
          <a:blip r:embed="rId9">
            <a:alphaModFix/>
          </a:blip>
          <a:stretch>
            <a:fillRect/>
          </a:stretch>
        </p:blipFill>
        <p:spPr>
          <a:xfrm>
            <a:off x="2392762" y="1695912"/>
            <a:ext cx="2143125" cy="21431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