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Lst>
  <p:sldSz cy="5143500" cx="9144000"/>
  <p:notesSz cx="6858000" cy="9144000"/>
  <p:embeddedFontLst>
    <p:embeddedFont>
      <p:font typeface="Proxima Nova"/>
      <p:regular r:id="rId42"/>
      <p:bold r:id="rId43"/>
      <p:italic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20" Type="http://schemas.openxmlformats.org/officeDocument/2006/relationships/slide" Target="slides/slide16.xml"/><Relationship Id="rId42" Type="http://schemas.openxmlformats.org/officeDocument/2006/relationships/font" Target="fonts/ProximaNova-regular.fntdata"/><Relationship Id="rId41" Type="http://schemas.openxmlformats.org/officeDocument/2006/relationships/slide" Target="slides/slide37.xml"/><Relationship Id="rId22" Type="http://schemas.openxmlformats.org/officeDocument/2006/relationships/slide" Target="slides/slide18.xml"/><Relationship Id="rId44" Type="http://schemas.openxmlformats.org/officeDocument/2006/relationships/font" Target="fonts/ProximaNova-italic.fntdata"/><Relationship Id="rId21" Type="http://schemas.openxmlformats.org/officeDocument/2006/relationships/slide" Target="slides/slide17.xml"/><Relationship Id="rId43" Type="http://schemas.openxmlformats.org/officeDocument/2006/relationships/font" Target="fonts/ProximaNova-bold.fntdata"/><Relationship Id="rId24" Type="http://schemas.openxmlformats.org/officeDocument/2006/relationships/slide" Target="slides/slide20.xml"/><Relationship Id="rId23" Type="http://schemas.openxmlformats.org/officeDocument/2006/relationships/slide" Target="slides/slide19.xml"/><Relationship Id="rId45" Type="http://schemas.openxmlformats.org/officeDocument/2006/relationships/font" Target="fonts/ProximaNova-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slide" Target="slides/slide35.xml"/><Relationship Id="rId16" Type="http://schemas.openxmlformats.org/officeDocument/2006/relationships/slide" Target="slides/slide12.xml"/><Relationship Id="rId38" Type="http://schemas.openxmlformats.org/officeDocument/2006/relationships/slide" Target="slides/slide34.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tlassian.com/git/tutorials/comparing-workflows/gitflow-workflow"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5" name="Shape 55"/>
        <p:cNvGrpSpPr/>
        <p:nvPr/>
      </p:nvGrpSpPr>
      <p:grpSpPr>
        <a:xfrm>
          <a:off x="0" y="0"/>
          <a:ext cx="0" cy="0"/>
          <a:chOff x="0" y="0"/>
          <a:chExt cx="0" cy="0"/>
        </a:xfrm>
      </p:grpSpPr>
      <p:sp>
        <p:nvSpPr>
          <p:cNvPr id="56" name="Shape 56"/>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57" name="Shape 5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9" name="Shape 179"/>
        <p:cNvGrpSpPr/>
        <p:nvPr/>
      </p:nvGrpSpPr>
      <p:grpSpPr>
        <a:xfrm>
          <a:off x="0" y="0"/>
          <a:ext cx="0" cy="0"/>
          <a:chOff x="0" y="0"/>
          <a:chExt cx="0" cy="0"/>
        </a:xfrm>
      </p:grpSpPr>
      <p:sp>
        <p:nvSpPr>
          <p:cNvPr id="180" name="Shape 18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1" name="Shape 18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6" name="Shape 186"/>
        <p:cNvGrpSpPr/>
        <p:nvPr/>
      </p:nvGrpSpPr>
      <p:grpSpPr>
        <a:xfrm>
          <a:off x="0" y="0"/>
          <a:ext cx="0" cy="0"/>
          <a:chOff x="0" y="0"/>
          <a:chExt cx="0" cy="0"/>
        </a:xfrm>
      </p:grpSpPr>
      <p:sp>
        <p:nvSpPr>
          <p:cNvPr id="187" name="Shape 18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8" name="Shape 18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3" name="Shape 193"/>
        <p:cNvGrpSpPr/>
        <p:nvPr/>
      </p:nvGrpSpPr>
      <p:grpSpPr>
        <a:xfrm>
          <a:off x="0" y="0"/>
          <a:ext cx="0" cy="0"/>
          <a:chOff x="0" y="0"/>
          <a:chExt cx="0" cy="0"/>
        </a:xfrm>
      </p:grpSpPr>
      <p:sp>
        <p:nvSpPr>
          <p:cNvPr id="194" name="Shape 19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5" name="Shape 19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https://www.atlassian.com/git/tutorials/comparing-workflows/centralized-workflow</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9" name="Shape 199"/>
        <p:cNvGrpSpPr/>
        <p:nvPr/>
      </p:nvGrpSpPr>
      <p:grpSpPr>
        <a:xfrm>
          <a:off x="0" y="0"/>
          <a:ext cx="0" cy="0"/>
          <a:chOff x="0" y="0"/>
          <a:chExt cx="0" cy="0"/>
        </a:xfrm>
      </p:grpSpPr>
      <p:sp>
        <p:nvSpPr>
          <p:cNvPr id="200" name="Shape 20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1" name="Shape 20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https://www.atlassian.com/git/tutorials/comparing-workflows/feature-branch-workflow</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5" name="Shape 205"/>
        <p:cNvGrpSpPr/>
        <p:nvPr/>
      </p:nvGrpSpPr>
      <p:grpSpPr>
        <a:xfrm>
          <a:off x="0" y="0"/>
          <a:ext cx="0" cy="0"/>
          <a:chOff x="0" y="0"/>
          <a:chExt cx="0" cy="0"/>
        </a:xfrm>
      </p:grpSpPr>
      <p:sp>
        <p:nvSpPr>
          <p:cNvPr id="206" name="Shape 20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7" name="Shape 20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u="sng">
                <a:solidFill>
                  <a:schemeClr val="hlink"/>
                </a:solidFill>
                <a:hlinkClick r:id="rId2"/>
              </a:rPr>
              <a:t>https://www.atlassian.com/git/tutorials/comparing-workflows/gitflow-workflow</a:t>
            </a:r>
          </a:p>
          <a:p>
            <a:pPr lvl="0">
              <a:spcBef>
                <a:spcPts val="0"/>
              </a:spcBef>
              <a:buNone/>
            </a:pPr>
            <a:r>
              <a:t/>
            </a:r>
            <a:endParaRPr/>
          </a:p>
          <a:p>
            <a:pPr lvl="0">
              <a:spcBef>
                <a:spcPts val="0"/>
              </a:spcBef>
              <a:buNone/>
            </a:pPr>
            <a:r>
              <a:rPr lang="en"/>
              <a:t>2 Branches</a:t>
            </a:r>
          </a:p>
          <a:p>
            <a:pPr indent="-228600" lvl="0" marL="457200" rtl="0">
              <a:spcBef>
                <a:spcPts val="0"/>
              </a:spcBef>
              <a:buChar char="-"/>
            </a:pPr>
            <a:r>
              <a:rPr lang="en"/>
              <a:t>Master : Stores official release history</a:t>
            </a:r>
          </a:p>
          <a:p>
            <a:pPr indent="-228600" lvl="0" marL="457200" rtl="0">
              <a:spcBef>
                <a:spcPts val="0"/>
              </a:spcBef>
              <a:buChar char="-"/>
            </a:pPr>
            <a:r>
              <a:rPr lang="en"/>
              <a:t>Development : Acts as an integration branch for features</a:t>
            </a:r>
          </a:p>
          <a:p>
            <a:pPr lvl="0">
              <a:spcBef>
                <a:spcPts val="0"/>
              </a:spcBef>
              <a:buNone/>
            </a:pPr>
            <a:r>
              <a:rPr lang="en"/>
              <a:t>All commits in master branch are tagged</a:t>
            </a:r>
          </a:p>
          <a:p>
            <a:pPr lvl="0">
              <a:spcBef>
                <a:spcPts val="0"/>
              </a:spcBef>
              <a:buNone/>
            </a:pPr>
            <a:r>
              <a:rPr lang="en"/>
              <a:t>Feature branch : Spinned off from development branch and merged back into develop branch</a:t>
            </a:r>
          </a:p>
          <a:p>
            <a:pPr lvl="0" rtl="0">
              <a:spcBef>
                <a:spcPts val="0"/>
              </a:spcBef>
              <a:buNone/>
            </a:pPr>
            <a:r>
              <a:rPr lang="en"/>
              <a:t>Release branch : Once you reach a state of delivering your software you spin off release branch. After that bug-fixes should go into feature branch and finally it should be merged into master and then into develop</a:t>
            </a:r>
          </a:p>
          <a:p>
            <a:pPr lvl="0" rt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1" name="Shape 211"/>
        <p:cNvGrpSpPr/>
        <p:nvPr/>
      </p:nvGrpSpPr>
      <p:grpSpPr>
        <a:xfrm>
          <a:off x="0" y="0"/>
          <a:ext cx="0" cy="0"/>
          <a:chOff x="0" y="0"/>
          <a:chExt cx="0" cy="0"/>
        </a:xfrm>
      </p:grpSpPr>
      <p:sp>
        <p:nvSpPr>
          <p:cNvPr id="212" name="Shape 21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3" name="Shape 21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8" name="Shape 218"/>
        <p:cNvGrpSpPr/>
        <p:nvPr/>
      </p:nvGrpSpPr>
      <p:grpSpPr>
        <a:xfrm>
          <a:off x="0" y="0"/>
          <a:ext cx="0" cy="0"/>
          <a:chOff x="0" y="0"/>
          <a:chExt cx="0" cy="0"/>
        </a:xfrm>
      </p:grpSpPr>
      <p:sp>
        <p:nvSpPr>
          <p:cNvPr id="219" name="Shape 21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0" name="Shape 22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5" name="Shape 225"/>
        <p:cNvGrpSpPr/>
        <p:nvPr/>
      </p:nvGrpSpPr>
      <p:grpSpPr>
        <a:xfrm>
          <a:off x="0" y="0"/>
          <a:ext cx="0" cy="0"/>
          <a:chOff x="0" y="0"/>
          <a:chExt cx="0" cy="0"/>
        </a:xfrm>
      </p:grpSpPr>
      <p:sp>
        <p:nvSpPr>
          <p:cNvPr id="226" name="Shape 22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7" name="Shape 22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2" name="Shape 232"/>
        <p:cNvGrpSpPr/>
        <p:nvPr/>
      </p:nvGrpSpPr>
      <p:grpSpPr>
        <a:xfrm>
          <a:off x="0" y="0"/>
          <a:ext cx="0" cy="0"/>
          <a:chOff x="0" y="0"/>
          <a:chExt cx="0" cy="0"/>
        </a:xfrm>
      </p:grpSpPr>
      <p:sp>
        <p:nvSpPr>
          <p:cNvPr id="233" name="Shape 23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4" name="Shape 23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9" name="Shape 239"/>
        <p:cNvGrpSpPr/>
        <p:nvPr/>
      </p:nvGrpSpPr>
      <p:grpSpPr>
        <a:xfrm>
          <a:off x="0" y="0"/>
          <a:ext cx="0" cy="0"/>
          <a:chOff x="0" y="0"/>
          <a:chExt cx="0" cy="0"/>
        </a:xfrm>
      </p:grpSpPr>
      <p:sp>
        <p:nvSpPr>
          <p:cNvPr id="240" name="Shape 24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1" name="Shape 24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0" name="Shape 60"/>
        <p:cNvGrpSpPr/>
        <p:nvPr/>
      </p:nvGrpSpPr>
      <p:grpSpPr>
        <a:xfrm>
          <a:off x="0" y="0"/>
          <a:ext cx="0" cy="0"/>
          <a:chOff x="0" y="0"/>
          <a:chExt cx="0" cy="0"/>
        </a:xfrm>
      </p:grpSpPr>
      <p:sp>
        <p:nvSpPr>
          <p:cNvPr id="61" name="Shape 6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2" name="Shape 6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6" name="Shape 246"/>
        <p:cNvGrpSpPr/>
        <p:nvPr/>
      </p:nvGrpSpPr>
      <p:grpSpPr>
        <a:xfrm>
          <a:off x="0" y="0"/>
          <a:ext cx="0" cy="0"/>
          <a:chOff x="0" y="0"/>
          <a:chExt cx="0" cy="0"/>
        </a:xfrm>
      </p:grpSpPr>
      <p:sp>
        <p:nvSpPr>
          <p:cNvPr id="247" name="Shape 24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8" name="Shape 24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5" name="Shape 255"/>
        <p:cNvGrpSpPr/>
        <p:nvPr/>
      </p:nvGrpSpPr>
      <p:grpSpPr>
        <a:xfrm>
          <a:off x="0" y="0"/>
          <a:ext cx="0" cy="0"/>
          <a:chOff x="0" y="0"/>
          <a:chExt cx="0" cy="0"/>
        </a:xfrm>
      </p:grpSpPr>
      <p:sp>
        <p:nvSpPr>
          <p:cNvPr id="256" name="Shape 25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7" name="Shape 25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2" name="Shape 262"/>
        <p:cNvGrpSpPr/>
        <p:nvPr/>
      </p:nvGrpSpPr>
      <p:grpSpPr>
        <a:xfrm>
          <a:off x="0" y="0"/>
          <a:ext cx="0" cy="0"/>
          <a:chOff x="0" y="0"/>
          <a:chExt cx="0" cy="0"/>
        </a:xfrm>
      </p:grpSpPr>
      <p:sp>
        <p:nvSpPr>
          <p:cNvPr id="263" name="Shape 26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4" name="Shape 26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8" name="Shape 278"/>
        <p:cNvGrpSpPr/>
        <p:nvPr/>
      </p:nvGrpSpPr>
      <p:grpSpPr>
        <a:xfrm>
          <a:off x="0" y="0"/>
          <a:ext cx="0" cy="0"/>
          <a:chOff x="0" y="0"/>
          <a:chExt cx="0" cy="0"/>
        </a:xfrm>
      </p:grpSpPr>
      <p:sp>
        <p:nvSpPr>
          <p:cNvPr id="279" name="Shape 27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0" name="Shape 28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5" name="Shape 285"/>
        <p:cNvGrpSpPr/>
        <p:nvPr/>
      </p:nvGrpSpPr>
      <p:grpSpPr>
        <a:xfrm>
          <a:off x="0" y="0"/>
          <a:ext cx="0" cy="0"/>
          <a:chOff x="0" y="0"/>
          <a:chExt cx="0" cy="0"/>
        </a:xfrm>
      </p:grpSpPr>
      <p:sp>
        <p:nvSpPr>
          <p:cNvPr id="286" name="Shape 28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7" name="Shape 28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2" name="Shape 292"/>
        <p:cNvGrpSpPr/>
        <p:nvPr/>
      </p:nvGrpSpPr>
      <p:grpSpPr>
        <a:xfrm>
          <a:off x="0" y="0"/>
          <a:ext cx="0" cy="0"/>
          <a:chOff x="0" y="0"/>
          <a:chExt cx="0" cy="0"/>
        </a:xfrm>
      </p:grpSpPr>
      <p:sp>
        <p:nvSpPr>
          <p:cNvPr id="293" name="Shape 29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94" name="Shape 29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9" name="Shape 299"/>
        <p:cNvGrpSpPr/>
        <p:nvPr/>
      </p:nvGrpSpPr>
      <p:grpSpPr>
        <a:xfrm>
          <a:off x="0" y="0"/>
          <a:ext cx="0" cy="0"/>
          <a:chOff x="0" y="0"/>
          <a:chExt cx="0" cy="0"/>
        </a:xfrm>
      </p:grpSpPr>
      <p:sp>
        <p:nvSpPr>
          <p:cNvPr id="300" name="Shape 30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01" name="Shape 30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5" name="Shape 315"/>
        <p:cNvGrpSpPr/>
        <p:nvPr/>
      </p:nvGrpSpPr>
      <p:grpSpPr>
        <a:xfrm>
          <a:off x="0" y="0"/>
          <a:ext cx="0" cy="0"/>
          <a:chOff x="0" y="0"/>
          <a:chExt cx="0" cy="0"/>
        </a:xfrm>
      </p:grpSpPr>
      <p:sp>
        <p:nvSpPr>
          <p:cNvPr id="316" name="Shape 31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17" name="Shape 31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2" name="Shape 322"/>
        <p:cNvGrpSpPr/>
        <p:nvPr/>
      </p:nvGrpSpPr>
      <p:grpSpPr>
        <a:xfrm>
          <a:off x="0" y="0"/>
          <a:ext cx="0" cy="0"/>
          <a:chOff x="0" y="0"/>
          <a:chExt cx="0" cy="0"/>
        </a:xfrm>
      </p:grpSpPr>
      <p:sp>
        <p:nvSpPr>
          <p:cNvPr id="323" name="Shape 32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24" name="Shape 32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0" name="Shape 330"/>
        <p:cNvGrpSpPr/>
        <p:nvPr/>
      </p:nvGrpSpPr>
      <p:grpSpPr>
        <a:xfrm>
          <a:off x="0" y="0"/>
          <a:ext cx="0" cy="0"/>
          <a:chOff x="0" y="0"/>
          <a:chExt cx="0" cy="0"/>
        </a:xfrm>
      </p:grpSpPr>
      <p:sp>
        <p:nvSpPr>
          <p:cNvPr id="331" name="Shape 33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32" name="Shape 33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1" name="Shape 101"/>
        <p:cNvGrpSpPr/>
        <p:nvPr/>
      </p:nvGrpSpPr>
      <p:grpSpPr>
        <a:xfrm>
          <a:off x="0" y="0"/>
          <a:ext cx="0" cy="0"/>
          <a:chOff x="0" y="0"/>
          <a:chExt cx="0" cy="0"/>
        </a:xfrm>
      </p:grpSpPr>
      <p:sp>
        <p:nvSpPr>
          <p:cNvPr id="102" name="Shape 10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3" name="Shape 10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6" name="Shape 336"/>
        <p:cNvGrpSpPr/>
        <p:nvPr/>
      </p:nvGrpSpPr>
      <p:grpSpPr>
        <a:xfrm>
          <a:off x="0" y="0"/>
          <a:ext cx="0" cy="0"/>
          <a:chOff x="0" y="0"/>
          <a:chExt cx="0" cy="0"/>
        </a:xfrm>
      </p:grpSpPr>
      <p:sp>
        <p:nvSpPr>
          <p:cNvPr id="337" name="Shape 33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38" name="Shape 33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3" name="Shape 343"/>
        <p:cNvGrpSpPr/>
        <p:nvPr/>
      </p:nvGrpSpPr>
      <p:grpSpPr>
        <a:xfrm>
          <a:off x="0" y="0"/>
          <a:ext cx="0" cy="0"/>
          <a:chOff x="0" y="0"/>
          <a:chExt cx="0" cy="0"/>
        </a:xfrm>
      </p:grpSpPr>
      <p:sp>
        <p:nvSpPr>
          <p:cNvPr id="344" name="Shape 34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45" name="Shape 34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59" name="Shape 359"/>
        <p:cNvGrpSpPr/>
        <p:nvPr/>
      </p:nvGrpSpPr>
      <p:grpSpPr>
        <a:xfrm>
          <a:off x="0" y="0"/>
          <a:ext cx="0" cy="0"/>
          <a:chOff x="0" y="0"/>
          <a:chExt cx="0" cy="0"/>
        </a:xfrm>
      </p:grpSpPr>
      <p:sp>
        <p:nvSpPr>
          <p:cNvPr id="360" name="Shape 36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61" name="Shape 36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9" name="Shape 369"/>
        <p:cNvGrpSpPr/>
        <p:nvPr/>
      </p:nvGrpSpPr>
      <p:grpSpPr>
        <a:xfrm>
          <a:off x="0" y="0"/>
          <a:ext cx="0" cy="0"/>
          <a:chOff x="0" y="0"/>
          <a:chExt cx="0" cy="0"/>
        </a:xfrm>
      </p:grpSpPr>
      <p:sp>
        <p:nvSpPr>
          <p:cNvPr id="370" name="Shape 37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71" name="Shape 37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76" name="Shape 376"/>
        <p:cNvGrpSpPr/>
        <p:nvPr/>
      </p:nvGrpSpPr>
      <p:grpSpPr>
        <a:xfrm>
          <a:off x="0" y="0"/>
          <a:ext cx="0" cy="0"/>
          <a:chOff x="0" y="0"/>
          <a:chExt cx="0" cy="0"/>
        </a:xfrm>
      </p:grpSpPr>
      <p:sp>
        <p:nvSpPr>
          <p:cNvPr id="377" name="Shape 37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78" name="Shape 37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3" name="Shape 383"/>
        <p:cNvGrpSpPr/>
        <p:nvPr/>
      </p:nvGrpSpPr>
      <p:grpSpPr>
        <a:xfrm>
          <a:off x="0" y="0"/>
          <a:ext cx="0" cy="0"/>
          <a:chOff x="0" y="0"/>
          <a:chExt cx="0" cy="0"/>
        </a:xfrm>
      </p:grpSpPr>
      <p:sp>
        <p:nvSpPr>
          <p:cNvPr id="384" name="Shape 38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85" name="Shape 38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9" name="Shape 389"/>
        <p:cNvGrpSpPr/>
        <p:nvPr/>
      </p:nvGrpSpPr>
      <p:grpSpPr>
        <a:xfrm>
          <a:off x="0" y="0"/>
          <a:ext cx="0" cy="0"/>
          <a:chOff x="0" y="0"/>
          <a:chExt cx="0" cy="0"/>
        </a:xfrm>
      </p:grpSpPr>
      <p:sp>
        <p:nvSpPr>
          <p:cNvPr id="390" name="Shape 39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91" name="Shape 39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5" name="Shape 395"/>
        <p:cNvGrpSpPr/>
        <p:nvPr/>
      </p:nvGrpSpPr>
      <p:grpSpPr>
        <a:xfrm>
          <a:off x="0" y="0"/>
          <a:ext cx="0" cy="0"/>
          <a:chOff x="0" y="0"/>
          <a:chExt cx="0" cy="0"/>
        </a:xfrm>
      </p:grpSpPr>
      <p:sp>
        <p:nvSpPr>
          <p:cNvPr id="396" name="Shape 39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97" name="Shape 39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8" name="Shape 108"/>
        <p:cNvGrpSpPr/>
        <p:nvPr/>
      </p:nvGrpSpPr>
      <p:grpSpPr>
        <a:xfrm>
          <a:off x="0" y="0"/>
          <a:ext cx="0" cy="0"/>
          <a:chOff x="0" y="0"/>
          <a:chExt cx="0" cy="0"/>
        </a:xfrm>
      </p:grpSpPr>
      <p:sp>
        <p:nvSpPr>
          <p:cNvPr id="109" name="Shape 10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0" name="Shape 11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6" name="Shape 116"/>
        <p:cNvGrpSpPr/>
        <p:nvPr/>
      </p:nvGrpSpPr>
      <p:grpSpPr>
        <a:xfrm>
          <a:off x="0" y="0"/>
          <a:ext cx="0" cy="0"/>
          <a:chOff x="0" y="0"/>
          <a:chExt cx="0" cy="0"/>
        </a:xfrm>
      </p:grpSpPr>
      <p:sp>
        <p:nvSpPr>
          <p:cNvPr id="117" name="Shape 11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8" name="Shape 11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1" name="Shape 151"/>
        <p:cNvGrpSpPr/>
        <p:nvPr/>
      </p:nvGrpSpPr>
      <p:grpSpPr>
        <a:xfrm>
          <a:off x="0" y="0"/>
          <a:ext cx="0" cy="0"/>
          <a:chOff x="0" y="0"/>
          <a:chExt cx="0" cy="0"/>
        </a:xfrm>
      </p:grpSpPr>
      <p:sp>
        <p:nvSpPr>
          <p:cNvPr id="152" name="Shape 15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3" name="Shape 15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7" name="Shape 157"/>
        <p:cNvGrpSpPr/>
        <p:nvPr/>
      </p:nvGrpSpPr>
      <p:grpSpPr>
        <a:xfrm>
          <a:off x="0" y="0"/>
          <a:ext cx="0" cy="0"/>
          <a:chOff x="0" y="0"/>
          <a:chExt cx="0" cy="0"/>
        </a:xfrm>
      </p:grpSpPr>
      <p:sp>
        <p:nvSpPr>
          <p:cNvPr id="158" name="Shape 15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9" name="Shape 15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8" name="Shape 168"/>
        <p:cNvGrpSpPr/>
        <p:nvPr/>
      </p:nvGrpSpPr>
      <p:grpSpPr>
        <a:xfrm>
          <a:off x="0" y="0"/>
          <a:ext cx="0" cy="0"/>
          <a:chOff x="0" y="0"/>
          <a:chExt cx="0" cy="0"/>
        </a:xfrm>
      </p:grpSpPr>
      <p:sp>
        <p:nvSpPr>
          <p:cNvPr id="169" name="Shape 16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0" name="Shape 17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https://rhodecode.com/insights/version-control-systems-2016</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4" name="Shape 174"/>
        <p:cNvGrpSpPr/>
        <p:nvPr/>
      </p:nvGrpSpPr>
      <p:grpSpPr>
        <a:xfrm>
          <a:off x="0" y="0"/>
          <a:ext cx="0" cy="0"/>
          <a:chOff x="0" y="0"/>
          <a:chExt cx="0" cy="0"/>
        </a:xfrm>
      </p:grpSpPr>
      <p:sp>
        <p:nvSpPr>
          <p:cNvPr id="175" name="Shape 1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6" name="Shape 17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bg>
      <p:bgPr>
        <a:solidFill>
          <a:schemeClr val="dk1"/>
        </a:solidFill>
      </p:bgPr>
    </p:bg>
    <p:spTree>
      <p:nvGrpSpPr>
        <p:cNvPr id="9" name="Shape 9"/>
        <p:cNvGrpSpPr/>
        <p:nvPr/>
      </p:nvGrpSpPr>
      <p:grpSpPr>
        <a:xfrm>
          <a:off x="0" y="0"/>
          <a:ext cx="0" cy="0"/>
          <a:chOff x="0" y="0"/>
          <a:chExt cx="0" cy="0"/>
        </a:xfrm>
      </p:grpSpPr>
      <p:cxnSp>
        <p:nvCxnSpPr>
          <p:cNvPr id="10" name="Shape 10"/>
          <p:cNvCxnSpPr/>
          <p:nvPr/>
        </p:nvCxnSpPr>
        <p:spPr>
          <a:xfrm>
            <a:off x="0" y="2998150"/>
            <a:ext cx="9144000" cy="0"/>
          </a:xfrm>
          <a:prstGeom prst="straightConnector1">
            <a:avLst/>
          </a:prstGeom>
          <a:noFill/>
          <a:ln cap="flat" cmpd="sng" w="19050">
            <a:solidFill>
              <a:schemeClr val="lt2"/>
            </a:solidFill>
            <a:prstDash val="solid"/>
            <a:round/>
            <a:headEnd len="med" w="med" type="none"/>
            <a:tailEnd len="med" w="med" type="none"/>
          </a:ln>
        </p:spPr>
      </p:cxnSp>
      <p:sp>
        <p:nvSpPr>
          <p:cNvPr id="11" name="Shape 11"/>
          <p:cNvSpPr txBox="1"/>
          <p:nvPr>
            <p:ph type="ctrTitle"/>
          </p:nvPr>
        </p:nvSpPr>
        <p:spPr>
          <a:xfrm>
            <a:off x="510450" y="1257300"/>
            <a:ext cx="8123100" cy="1588500"/>
          </a:xfrm>
          <a:prstGeom prst="rect">
            <a:avLst/>
          </a:prstGeom>
        </p:spPr>
        <p:txBody>
          <a:bodyPr anchorCtr="0" anchor="b"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12" name="Shape 12"/>
          <p:cNvSpPr txBox="1"/>
          <p:nvPr>
            <p:ph idx="1" type="subTitle"/>
          </p:nvPr>
        </p:nvSpPr>
        <p:spPr>
          <a:xfrm>
            <a:off x="510450" y="3182312"/>
            <a:ext cx="8123100" cy="630000"/>
          </a:xfrm>
          <a:prstGeom prst="rect">
            <a:avLst/>
          </a:prstGeom>
        </p:spPr>
        <p:txBody>
          <a:bodyPr anchorCtr="0" anchor="t" bIns="91425" lIns="91425" rIns="91425" tIns="91425"/>
          <a:lstStyle>
            <a:lvl1pPr lvl="0">
              <a:lnSpc>
                <a:spcPct val="100000"/>
              </a:lnSpc>
              <a:spcBef>
                <a:spcPts val="0"/>
              </a:spcBef>
              <a:spcAft>
                <a:spcPts val="0"/>
              </a:spcAft>
              <a:buClr>
                <a:schemeClr val="lt1"/>
              </a:buClr>
              <a:buSzPct val="100000"/>
              <a:buNone/>
              <a:defRPr sz="2400">
                <a:solidFill>
                  <a:schemeClr val="lt1"/>
                </a:solidFill>
              </a:defRPr>
            </a:lvl1pPr>
            <a:lvl2pPr lvl="1">
              <a:lnSpc>
                <a:spcPct val="100000"/>
              </a:lnSpc>
              <a:spcBef>
                <a:spcPts val="0"/>
              </a:spcBef>
              <a:spcAft>
                <a:spcPts val="0"/>
              </a:spcAft>
              <a:buClr>
                <a:schemeClr val="lt1"/>
              </a:buClr>
              <a:buSzPct val="100000"/>
              <a:buNone/>
              <a:defRPr sz="2400">
                <a:solidFill>
                  <a:schemeClr val="lt1"/>
                </a:solidFill>
              </a:defRPr>
            </a:lvl2pPr>
            <a:lvl3pPr lvl="2">
              <a:lnSpc>
                <a:spcPct val="100000"/>
              </a:lnSpc>
              <a:spcBef>
                <a:spcPts val="0"/>
              </a:spcBef>
              <a:spcAft>
                <a:spcPts val="0"/>
              </a:spcAft>
              <a:buClr>
                <a:schemeClr val="lt1"/>
              </a:buClr>
              <a:buSzPct val="100000"/>
              <a:buNone/>
              <a:defRPr sz="2400">
                <a:solidFill>
                  <a:schemeClr val="lt1"/>
                </a:solidFill>
              </a:defRPr>
            </a:lvl3pPr>
            <a:lvl4pPr lvl="3">
              <a:lnSpc>
                <a:spcPct val="100000"/>
              </a:lnSpc>
              <a:spcBef>
                <a:spcPts val="0"/>
              </a:spcBef>
              <a:spcAft>
                <a:spcPts val="0"/>
              </a:spcAft>
              <a:buClr>
                <a:schemeClr val="lt1"/>
              </a:buClr>
              <a:buSzPct val="100000"/>
              <a:buNone/>
              <a:defRPr sz="2400">
                <a:solidFill>
                  <a:schemeClr val="lt1"/>
                </a:solidFill>
              </a:defRPr>
            </a:lvl4pPr>
            <a:lvl5pPr lvl="4">
              <a:lnSpc>
                <a:spcPct val="100000"/>
              </a:lnSpc>
              <a:spcBef>
                <a:spcPts val="0"/>
              </a:spcBef>
              <a:spcAft>
                <a:spcPts val="0"/>
              </a:spcAft>
              <a:buClr>
                <a:schemeClr val="lt1"/>
              </a:buClr>
              <a:buSzPct val="100000"/>
              <a:buNone/>
              <a:defRPr sz="2400">
                <a:solidFill>
                  <a:schemeClr val="lt1"/>
                </a:solidFill>
              </a:defRPr>
            </a:lvl5pPr>
            <a:lvl6pPr lvl="5">
              <a:lnSpc>
                <a:spcPct val="100000"/>
              </a:lnSpc>
              <a:spcBef>
                <a:spcPts val="0"/>
              </a:spcBef>
              <a:spcAft>
                <a:spcPts val="0"/>
              </a:spcAft>
              <a:buClr>
                <a:schemeClr val="lt1"/>
              </a:buClr>
              <a:buSzPct val="100000"/>
              <a:buNone/>
              <a:defRPr sz="2400">
                <a:solidFill>
                  <a:schemeClr val="lt1"/>
                </a:solidFill>
              </a:defRPr>
            </a:lvl6pPr>
            <a:lvl7pPr lvl="6">
              <a:lnSpc>
                <a:spcPct val="100000"/>
              </a:lnSpc>
              <a:spcBef>
                <a:spcPts val="0"/>
              </a:spcBef>
              <a:spcAft>
                <a:spcPts val="0"/>
              </a:spcAft>
              <a:buClr>
                <a:schemeClr val="lt1"/>
              </a:buClr>
              <a:buSzPct val="100000"/>
              <a:buNone/>
              <a:defRPr sz="2400">
                <a:solidFill>
                  <a:schemeClr val="lt1"/>
                </a:solidFill>
              </a:defRPr>
            </a:lvl7pPr>
            <a:lvl8pPr lvl="7">
              <a:lnSpc>
                <a:spcPct val="100000"/>
              </a:lnSpc>
              <a:spcBef>
                <a:spcPts val="0"/>
              </a:spcBef>
              <a:spcAft>
                <a:spcPts val="0"/>
              </a:spcAft>
              <a:buClr>
                <a:schemeClr val="lt1"/>
              </a:buClr>
              <a:buSzPct val="100000"/>
              <a:buNone/>
              <a:defRPr sz="2400">
                <a:solidFill>
                  <a:schemeClr val="lt1"/>
                </a:solidFill>
              </a:defRPr>
            </a:lvl8pPr>
            <a:lvl9pPr lvl="8">
              <a:lnSpc>
                <a:spcPct val="100000"/>
              </a:lnSpc>
              <a:spcBef>
                <a:spcPts val="0"/>
              </a:spcBef>
              <a:spcAft>
                <a:spcPts val="0"/>
              </a:spcAft>
              <a:buClr>
                <a:schemeClr val="lt1"/>
              </a:buClr>
              <a:buSzPct val="100000"/>
              <a:buNone/>
              <a:defRPr sz="2400">
                <a:solidFill>
                  <a:schemeClr val="lt1"/>
                </a:solidFill>
              </a:defRPr>
            </a:lvl9pPr>
          </a:lstStyle>
          <a:p/>
        </p:txBody>
      </p:sp>
      <p:sp>
        <p:nvSpPr>
          <p:cNvPr id="13" name="Shape 13"/>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8" name="Shape 48"/>
        <p:cNvGrpSpPr/>
        <p:nvPr/>
      </p:nvGrpSpPr>
      <p:grpSpPr>
        <a:xfrm>
          <a:off x="0" y="0"/>
          <a:ext cx="0" cy="0"/>
          <a:chOff x="0" y="0"/>
          <a:chExt cx="0" cy="0"/>
        </a:xfrm>
      </p:grpSpPr>
      <p:sp>
        <p:nvSpPr>
          <p:cNvPr id="49" name="Shape 49"/>
          <p:cNvSpPr/>
          <p:nvPr/>
        </p:nvSpPr>
        <p:spPr>
          <a:xfrm>
            <a:off x="0" y="5045700"/>
            <a:ext cx="9144000" cy="978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50" name="Shape 50"/>
          <p:cNvSpPr txBox="1"/>
          <p:nvPr>
            <p:ph type="title"/>
          </p:nvPr>
        </p:nvSpPr>
        <p:spPr>
          <a:xfrm>
            <a:off x="311700" y="991475"/>
            <a:ext cx="8520600" cy="1917900"/>
          </a:xfrm>
          <a:prstGeom prst="rect">
            <a:avLst/>
          </a:prstGeom>
        </p:spPr>
        <p:txBody>
          <a:bodyPr anchorCtr="0" anchor="ctr" bIns="91425" lIns="91425" rIns="91425" tIns="91425"/>
          <a:lstStyle>
            <a:lvl1pPr lvl="0" algn="ctr">
              <a:spcBef>
                <a:spcPts val="0"/>
              </a:spcBef>
              <a:buSzPct val="100000"/>
              <a:defRPr b="1" sz="14000"/>
            </a:lvl1pPr>
            <a:lvl2pPr lvl="1" algn="ctr">
              <a:spcBef>
                <a:spcPts val="0"/>
              </a:spcBef>
              <a:buSzPct val="100000"/>
              <a:defRPr b="1" sz="14000"/>
            </a:lvl2pPr>
            <a:lvl3pPr lvl="2" algn="ctr">
              <a:spcBef>
                <a:spcPts val="0"/>
              </a:spcBef>
              <a:buSzPct val="100000"/>
              <a:defRPr b="1" sz="14000"/>
            </a:lvl3pPr>
            <a:lvl4pPr lvl="3" algn="ctr">
              <a:spcBef>
                <a:spcPts val="0"/>
              </a:spcBef>
              <a:buSzPct val="100000"/>
              <a:defRPr b="1" sz="14000"/>
            </a:lvl4pPr>
            <a:lvl5pPr lvl="4" algn="ctr">
              <a:spcBef>
                <a:spcPts val="0"/>
              </a:spcBef>
              <a:buSzPct val="100000"/>
              <a:defRPr b="1" sz="14000"/>
            </a:lvl5pPr>
            <a:lvl6pPr lvl="5" algn="ctr">
              <a:spcBef>
                <a:spcPts val="0"/>
              </a:spcBef>
              <a:buSzPct val="100000"/>
              <a:defRPr b="1" sz="14000"/>
            </a:lvl6pPr>
            <a:lvl7pPr lvl="6" algn="ctr">
              <a:spcBef>
                <a:spcPts val="0"/>
              </a:spcBef>
              <a:buSzPct val="100000"/>
              <a:defRPr b="1" sz="14000"/>
            </a:lvl7pPr>
            <a:lvl8pPr lvl="7" algn="ctr">
              <a:spcBef>
                <a:spcPts val="0"/>
              </a:spcBef>
              <a:buSzPct val="100000"/>
              <a:defRPr b="1" sz="14000"/>
            </a:lvl8pPr>
            <a:lvl9pPr lvl="8" algn="ctr">
              <a:spcBef>
                <a:spcPts val="0"/>
              </a:spcBef>
              <a:buSzPct val="100000"/>
              <a:defRPr b="1" sz="14000"/>
            </a:lvl9pPr>
          </a:lstStyle>
          <a:p/>
        </p:txBody>
      </p:sp>
      <p:sp>
        <p:nvSpPr>
          <p:cNvPr id="51" name="Shape 51"/>
          <p:cNvSpPr txBox="1"/>
          <p:nvPr>
            <p:ph idx="1" type="body"/>
          </p:nvPr>
        </p:nvSpPr>
        <p:spPr>
          <a:xfrm>
            <a:off x="311700" y="3071300"/>
            <a:ext cx="8520600" cy="9018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52" name="Shape 5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3" name="Shape 53"/>
        <p:cNvGrpSpPr/>
        <p:nvPr/>
      </p:nvGrpSpPr>
      <p:grpSpPr>
        <a:xfrm>
          <a:off x="0" y="0"/>
          <a:ext cx="0" cy="0"/>
          <a:chOff x="0" y="0"/>
          <a:chExt cx="0" cy="0"/>
        </a:xfrm>
      </p:grpSpPr>
      <p:sp>
        <p:nvSpPr>
          <p:cNvPr id="54" name="Shape 5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bg>
      <p:bgPr>
        <a:solidFill>
          <a:schemeClr val="dk1"/>
        </a:solidFill>
      </p:bgPr>
    </p:bg>
    <p:spTree>
      <p:nvGrpSpPr>
        <p:cNvPr id="14" name="Shape 14"/>
        <p:cNvGrpSpPr/>
        <p:nvPr/>
      </p:nvGrpSpPr>
      <p:grpSpPr>
        <a:xfrm>
          <a:off x="0" y="0"/>
          <a:ext cx="0" cy="0"/>
          <a:chOff x="0" y="0"/>
          <a:chExt cx="0" cy="0"/>
        </a:xfrm>
      </p:grpSpPr>
      <p:cxnSp>
        <p:nvCxnSpPr>
          <p:cNvPr id="15" name="Shape 15"/>
          <p:cNvCxnSpPr/>
          <p:nvPr/>
        </p:nvCxnSpPr>
        <p:spPr>
          <a:xfrm>
            <a:off x="0" y="2998150"/>
            <a:ext cx="9144000" cy="0"/>
          </a:xfrm>
          <a:prstGeom prst="straightConnector1">
            <a:avLst/>
          </a:prstGeom>
          <a:noFill/>
          <a:ln cap="flat" cmpd="sng" w="19050">
            <a:solidFill>
              <a:schemeClr val="lt2"/>
            </a:solidFill>
            <a:prstDash val="solid"/>
            <a:round/>
            <a:headEnd len="med" w="med" type="none"/>
            <a:tailEnd len="med" w="med" type="none"/>
          </a:ln>
        </p:spPr>
      </p:cxnSp>
      <p:sp>
        <p:nvSpPr>
          <p:cNvPr id="16" name="Shape 16"/>
          <p:cNvSpPr txBox="1"/>
          <p:nvPr>
            <p:ph type="title"/>
          </p:nvPr>
        </p:nvSpPr>
        <p:spPr>
          <a:xfrm>
            <a:off x="510450" y="2057400"/>
            <a:ext cx="8123100" cy="778800"/>
          </a:xfrm>
          <a:prstGeom prst="rect">
            <a:avLst/>
          </a:prstGeom>
        </p:spPr>
        <p:txBody>
          <a:bodyPr anchorCtr="0" anchor="b" bIns="91425" lIns="91425" rIns="91425" tIns="91425"/>
          <a:lstStyle>
            <a:lvl1pPr lvl="0">
              <a:spcBef>
                <a:spcPts val="0"/>
              </a:spcBef>
              <a:buClr>
                <a:schemeClr val="lt1"/>
              </a:buClr>
              <a:buSzPct val="100000"/>
              <a:defRPr sz="3600">
                <a:solidFill>
                  <a:schemeClr val="lt1"/>
                </a:solidFill>
              </a:defRPr>
            </a:lvl1pPr>
            <a:lvl2pPr lvl="1">
              <a:spcBef>
                <a:spcPts val="0"/>
              </a:spcBef>
              <a:buClr>
                <a:schemeClr val="lt1"/>
              </a:buClr>
              <a:buSzPct val="100000"/>
              <a:defRPr sz="3600">
                <a:solidFill>
                  <a:schemeClr val="lt1"/>
                </a:solidFill>
              </a:defRPr>
            </a:lvl2pPr>
            <a:lvl3pPr lvl="2">
              <a:spcBef>
                <a:spcPts val="0"/>
              </a:spcBef>
              <a:buClr>
                <a:schemeClr val="lt1"/>
              </a:buClr>
              <a:buSzPct val="100000"/>
              <a:defRPr sz="3600">
                <a:solidFill>
                  <a:schemeClr val="lt1"/>
                </a:solidFill>
              </a:defRPr>
            </a:lvl3pPr>
            <a:lvl4pPr lvl="3">
              <a:spcBef>
                <a:spcPts val="0"/>
              </a:spcBef>
              <a:buClr>
                <a:schemeClr val="lt1"/>
              </a:buClr>
              <a:buSzPct val="100000"/>
              <a:defRPr sz="3600">
                <a:solidFill>
                  <a:schemeClr val="lt1"/>
                </a:solidFill>
              </a:defRPr>
            </a:lvl4pPr>
            <a:lvl5pPr lvl="4">
              <a:spcBef>
                <a:spcPts val="0"/>
              </a:spcBef>
              <a:buClr>
                <a:schemeClr val="lt1"/>
              </a:buClr>
              <a:buSzPct val="100000"/>
              <a:defRPr sz="3600">
                <a:solidFill>
                  <a:schemeClr val="lt1"/>
                </a:solidFill>
              </a:defRPr>
            </a:lvl5pPr>
            <a:lvl6pPr lvl="5">
              <a:spcBef>
                <a:spcPts val="0"/>
              </a:spcBef>
              <a:buClr>
                <a:schemeClr val="lt1"/>
              </a:buClr>
              <a:buSzPct val="100000"/>
              <a:defRPr sz="3600">
                <a:solidFill>
                  <a:schemeClr val="lt1"/>
                </a:solidFill>
              </a:defRPr>
            </a:lvl6pPr>
            <a:lvl7pPr lvl="6">
              <a:spcBef>
                <a:spcPts val="0"/>
              </a:spcBef>
              <a:buClr>
                <a:schemeClr val="lt1"/>
              </a:buClr>
              <a:buSzPct val="100000"/>
              <a:defRPr sz="3600">
                <a:solidFill>
                  <a:schemeClr val="lt1"/>
                </a:solidFill>
              </a:defRPr>
            </a:lvl7pPr>
            <a:lvl8pPr lvl="7">
              <a:spcBef>
                <a:spcPts val="0"/>
              </a:spcBef>
              <a:buClr>
                <a:schemeClr val="lt1"/>
              </a:buClr>
              <a:buSzPct val="100000"/>
              <a:defRPr sz="3600">
                <a:solidFill>
                  <a:schemeClr val="lt1"/>
                </a:solidFill>
              </a:defRPr>
            </a:lvl8pPr>
            <a:lvl9pPr lvl="8">
              <a:spcBef>
                <a:spcPts val="0"/>
              </a:spcBef>
              <a:buClr>
                <a:schemeClr val="lt1"/>
              </a:buClr>
              <a:buSzPct val="100000"/>
              <a:defRPr sz="3600">
                <a:solidFill>
                  <a:schemeClr val="lt1"/>
                </a:solidFill>
              </a:defRPr>
            </a:lvl9pPr>
          </a:lstStyle>
          <a:p/>
        </p:txBody>
      </p:sp>
      <p:sp>
        <p:nvSpPr>
          <p:cNvPr id="17" name="Shape 1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8" name="Shape 18"/>
        <p:cNvGrpSpPr/>
        <p:nvPr/>
      </p:nvGrpSpPr>
      <p:grpSpPr>
        <a:xfrm>
          <a:off x="0" y="0"/>
          <a:ext cx="0" cy="0"/>
          <a:chOff x="0" y="0"/>
          <a:chExt cx="0" cy="0"/>
        </a:xfrm>
      </p:grpSpPr>
      <p:sp>
        <p:nvSpPr>
          <p:cNvPr id="19" name="Shape 19"/>
          <p:cNvSpPr/>
          <p:nvPr/>
        </p:nvSpPr>
        <p:spPr>
          <a:xfrm>
            <a:off x="0" y="5045700"/>
            <a:ext cx="9144000" cy="978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20" name="Shape 20"/>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1" name="Shape 21"/>
          <p:cNvSpPr txBox="1"/>
          <p:nvPr>
            <p:ph idx="1" type="body"/>
          </p:nvPr>
        </p:nvSpPr>
        <p:spPr>
          <a:xfrm>
            <a:off x="311700" y="1152475"/>
            <a:ext cx="8520600" cy="3416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3" name="Shape 23"/>
        <p:cNvGrpSpPr/>
        <p:nvPr/>
      </p:nvGrpSpPr>
      <p:grpSpPr>
        <a:xfrm>
          <a:off x="0" y="0"/>
          <a:ext cx="0" cy="0"/>
          <a:chOff x="0" y="0"/>
          <a:chExt cx="0" cy="0"/>
        </a:xfrm>
      </p:grpSpPr>
      <p:sp>
        <p:nvSpPr>
          <p:cNvPr id="24" name="Shape 24"/>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5" name="Shape 25"/>
          <p:cNvSpPr txBox="1"/>
          <p:nvPr>
            <p:ph idx="1" type="body"/>
          </p:nvPr>
        </p:nvSpPr>
        <p:spPr>
          <a:xfrm>
            <a:off x="3117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6" name="Shape 26"/>
          <p:cNvSpPr txBox="1"/>
          <p:nvPr>
            <p:ph idx="2" type="body"/>
          </p:nvPr>
        </p:nvSpPr>
        <p:spPr>
          <a:xfrm>
            <a:off x="48324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7" name="Shape 2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8" name="Shape 28"/>
        <p:cNvGrpSpPr/>
        <p:nvPr/>
      </p:nvGrpSpPr>
      <p:grpSpPr>
        <a:xfrm>
          <a:off x="0" y="0"/>
          <a:ext cx="0" cy="0"/>
          <a:chOff x="0" y="0"/>
          <a:chExt cx="0" cy="0"/>
        </a:xfrm>
      </p:grpSpPr>
      <p:sp>
        <p:nvSpPr>
          <p:cNvPr id="29" name="Shape 29"/>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0" name="Shape 30"/>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1" name="Shape 31"/>
        <p:cNvGrpSpPr/>
        <p:nvPr/>
      </p:nvGrpSpPr>
      <p:grpSpPr>
        <a:xfrm>
          <a:off x="0" y="0"/>
          <a:ext cx="0" cy="0"/>
          <a:chOff x="0" y="0"/>
          <a:chExt cx="0" cy="0"/>
        </a:xfrm>
      </p:grpSpPr>
      <p:sp>
        <p:nvSpPr>
          <p:cNvPr id="32" name="Shape 32"/>
          <p:cNvSpPr txBox="1"/>
          <p:nvPr>
            <p:ph type="title"/>
          </p:nvPr>
        </p:nvSpPr>
        <p:spPr>
          <a:xfrm>
            <a:off x="311700" y="555600"/>
            <a:ext cx="2808000" cy="755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3" name="Shape 33"/>
          <p:cNvSpPr txBox="1"/>
          <p:nvPr>
            <p:ph idx="1" type="body"/>
          </p:nvPr>
        </p:nvSpPr>
        <p:spPr>
          <a:xfrm>
            <a:off x="311700" y="1389600"/>
            <a:ext cx="2808000"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4" name="Shape 3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bg>
      <p:bgPr>
        <a:solidFill>
          <a:schemeClr val="lt2"/>
        </a:solidFill>
      </p:bgPr>
    </p:bg>
    <p:spTree>
      <p:nvGrpSpPr>
        <p:cNvPr id="35" name="Shape 35"/>
        <p:cNvGrpSpPr/>
        <p:nvPr/>
      </p:nvGrpSpPr>
      <p:grpSpPr>
        <a:xfrm>
          <a:off x="0" y="0"/>
          <a:ext cx="0" cy="0"/>
          <a:chOff x="0" y="0"/>
          <a:chExt cx="0" cy="0"/>
        </a:xfrm>
      </p:grpSpPr>
      <p:sp>
        <p:nvSpPr>
          <p:cNvPr id="36" name="Shape 36"/>
          <p:cNvSpPr txBox="1"/>
          <p:nvPr>
            <p:ph type="title"/>
          </p:nvPr>
        </p:nvSpPr>
        <p:spPr>
          <a:xfrm>
            <a:off x="490250" y="526350"/>
            <a:ext cx="5797500" cy="4090800"/>
          </a:xfrm>
          <a:prstGeom prst="rect">
            <a:avLst/>
          </a:prstGeom>
        </p:spPr>
        <p:txBody>
          <a:bodyPr anchorCtr="0" anchor="ctr" bIns="91425" lIns="91425" rIns="91425" tIns="91425"/>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p:txBody>
      </p:sp>
      <p:sp>
        <p:nvSpPr>
          <p:cNvPr id="37" name="Shape 3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8" name="Shape 38"/>
        <p:cNvGrpSpPr/>
        <p:nvPr/>
      </p:nvGrpSpPr>
      <p:grpSpPr>
        <a:xfrm>
          <a:off x="0" y="0"/>
          <a:ext cx="0" cy="0"/>
          <a:chOff x="0" y="0"/>
          <a:chExt cx="0" cy="0"/>
        </a:xfrm>
      </p:grpSpPr>
      <p:sp>
        <p:nvSpPr>
          <p:cNvPr id="39" name="Shape 39"/>
          <p:cNvSpPr/>
          <p:nvPr/>
        </p:nvSpPr>
        <p:spPr>
          <a:xfrm>
            <a:off x="4572000" y="75"/>
            <a:ext cx="4572000" cy="51435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40" name="Shape 40"/>
          <p:cNvCxnSpPr/>
          <p:nvPr/>
        </p:nvCxnSpPr>
        <p:spPr>
          <a:xfrm>
            <a:off x="5029675" y="4495500"/>
            <a:ext cx="468300" cy="0"/>
          </a:xfrm>
          <a:prstGeom prst="straightConnector1">
            <a:avLst/>
          </a:prstGeom>
          <a:noFill/>
          <a:ln cap="flat" cmpd="sng" w="19050">
            <a:solidFill>
              <a:schemeClr val="lt2"/>
            </a:solidFill>
            <a:prstDash val="solid"/>
            <a:round/>
            <a:headEnd len="med" w="med" type="none"/>
            <a:tailEnd len="med" w="med" type="none"/>
          </a:ln>
        </p:spPr>
      </p:cxnSp>
      <p:sp>
        <p:nvSpPr>
          <p:cNvPr id="41" name="Shape 41"/>
          <p:cNvSpPr txBox="1"/>
          <p:nvPr>
            <p:ph type="title"/>
          </p:nvPr>
        </p:nvSpPr>
        <p:spPr>
          <a:xfrm>
            <a:off x="265500" y="1205825"/>
            <a:ext cx="4045200" cy="15096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42" name="Shape 42"/>
          <p:cNvSpPr txBox="1"/>
          <p:nvPr>
            <p:ph idx="1" type="subTitle"/>
          </p:nvPr>
        </p:nvSpPr>
        <p:spPr>
          <a:xfrm>
            <a:off x="265500" y="2769000"/>
            <a:ext cx="4045200" cy="13455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43" name="Shape 43"/>
          <p:cNvSpPr txBox="1"/>
          <p:nvPr>
            <p:ph idx="2" type="body"/>
          </p:nvPr>
        </p:nvSpPr>
        <p:spPr>
          <a:xfrm>
            <a:off x="4939500" y="724200"/>
            <a:ext cx="3837000" cy="3695100"/>
          </a:xfrm>
          <a:prstGeom prst="rect">
            <a:avLst/>
          </a:prstGeom>
        </p:spPr>
        <p:txBody>
          <a:bodyPr anchorCtr="0" anchor="ctr" bIns="91425" lIns="91425" rIns="91425" tIns="91425"/>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p:txBody>
      </p:sp>
      <p:sp>
        <p:nvSpPr>
          <p:cNvPr id="44" name="Shape 4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5" name="Shape 45"/>
        <p:cNvGrpSpPr/>
        <p:nvPr/>
      </p:nvGrpSpPr>
      <p:grpSpPr>
        <a:xfrm>
          <a:off x="0" y="0"/>
          <a:ext cx="0" cy="0"/>
          <a:chOff x="0" y="0"/>
          <a:chExt cx="0" cy="0"/>
        </a:xfrm>
      </p:grpSpPr>
      <p:sp>
        <p:nvSpPr>
          <p:cNvPr id="46" name="Shape 46"/>
          <p:cNvSpPr txBox="1"/>
          <p:nvPr>
            <p:ph idx="1" type="body"/>
          </p:nvPr>
        </p:nvSpPr>
        <p:spPr>
          <a:xfrm>
            <a:off x="311700" y="4236825"/>
            <a:ext cx="5998800" cy="598800"/>
          </a:xfrm>
          <a:prstGeom prst="rect">
            <a:avLst/>
          </a:prstGeom>
        </p:spPr>
        <p:txBody>
          <a:bodyPr anchorCtr="0" anchor="ctr" bIns="91425" lIns="91425" rIns="91425" tIns="91425"/>
          <a:lstStyle>
            <a:lvl1pPr lvl="0">
              <a:lnSpc>
                <a:spcPct val="100000"/>
              </a:lnSpc>
              <a:spcBef>
                <a:spcPts val="0"/>
              </a:spcBef>
              <a:spcAft>
                <a:spcPts val="0"/>
              </a:spcAft>
              <a:buSzPct val="100000"/>
              <a:buNone/>
              <a:defRPr sz="2100"/>
            </a:lvl1pPr>
          </a:lstStyle>
          <a:p/>
        </p:txBody>
      </p:sp>
      <p:sp>
        <p:nvSpPr>
          <p:cNvPr id="47" name="Shape 4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tIns="91425"/>
          <a:lstStyle>
            <a:lvl1pPr lvl="0">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1pPr>
            <a:lvl2pPr lvl="1">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2pPr>
            <a:lvl3pPr lvl="2">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3pPr>
            <a:lvl4pPr lvl="3">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4pPr>
            <a:lvl5pPr lvl="4">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5pPr>
            <a:lvl6pPr lvl="5">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6pPr>
            <a:lvl7pPr lvl="6">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7pPr>
            <a:lvl8pPr lvl="7">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8pPr>
            <a:lvl9pPr lvl="8">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accent3"/>
              </a:buClr>
              <a:buSzPct val="100000"/>
              <a:buFont typeface="Proxima Nova"/>
              <a:defRPr sz="1800">
                <a:solidFill>
                  <a:schemeClr val="accent3"/>
                </a:solidFill>
                <a:latin typeface="Proxima Nova"/>
                <a:ea typeface="Proxima Nova"/>
                <a:cs typeface="Proxima Nova"/>
                <a:sym typeface="Proxima Nova"/>
              </a:defRPr>
            </a:lvl1pPr>
            <a:lvl2pPr lvl="1">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2pPr>
            <a:lvl3pPr lvl="2">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3pPr>
            <a:lvl4pPr lvl="3">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4pPr>
            <a:lvl5pPr lvl="4">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5pPr>
            <a:lvl6pPr lvl="5">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6pPr>
            <a:lvl7pPr lvl="6">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7pPr>
            <a:lvl8pPr lvl="7">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8pPr>
            <a:lvl9pPr lvl="8">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9pPr>
          </a:lstStyle>
          <a:p/>
        </p:txBody>
      </p:sp>
      <p:sp>
        <p:nvSpPr>
          <p:cNvPr id="8" name="Shape 8"/>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dk1"/>
                </a:solidFill>
                <a:latin typeface="Proxima Nova"/>
                <a:ea typeface="Proxima Nova"/>
                <a:cs typeface="Proxima Nova"/>
                <a:sym typeface="Proxima Nova"/>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1.png"/></Relationships>
</file>

<file path=ppt/slides/_rels/slide2.xml.rels><?xml version="1.0" encoding="UTF-8" standalone="yes"?><Relationships xmlns="http://schemas.openxmlformats.org/package/2006/relationships"><Relationship Id="rId11" Type="http://schemas.openxmlformats.org/officeDocument/2006/relationships/image" Target="../media/image05.png"/><Relationship Id="rId10" Type="http://schemas.openxmlformats.org/officeDocument/2006/relationships/image" Target="../media/image02.png"/><Relationship Id="rId13" Type="http://schemas.openxmlformats.org/officeDocument/2006/relationships/image" Target="../media/image09.png"/><Relationship Id="rId12" Type="http://schemas.openxmlformats.org/officeDocument/2006/relationships/image" Target="../media/image06.png"/><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01.png"/><Relationship Id="rId4" Type="http://schemas.openxmlformats.org/officeDocument/2006/relationships/image" Target="../media/image07.png"/><Relationship Id="rId9" Type="http://schemas.openxmlformats.org/officeDocument/2006/relationships/image" Target="../media/image03.png"/><Relationship Id="rId15" Type="http://schemas.openxmlformats.org/officeDocument/2006/relationships/image" Target="../media/image49.png"/><Relationship Id="rId14" Type="http://schemas.openxmlformats.org/officeDocument/2006/relationships/image" Target="../media/image12.png"/><Relationship Id="rId17" Type="http://schemas.openxmlformats.org/officeDocument/2006/relationships/image" Target="../media/image11.png"/><Relationship Id="rId16" Type="http://schemas.openxmlformats.org/officeDocument/2006/relationships/image" Target="../media/image20.png"/><Relationship Id="rId5" Type="http://schemas.openxmlformats.org/officeDocument/2006/relationships/image" Target="../media/image00.png"/><Relationship Id="rId6" Type="http://schemas.openxmlformats.org/officeDocument/2006/relationships/image" Target="../media/image08.png"/><Relationship Id="rId7" Type="http://schemas.openxmlformats.org/officeDocument/2006/relationships/image" Target="../media/image10.png"/><Relationship Id="rId8" Type="http://schemas.openxmlformats.org/officeDocument/2006/relationships/image" Target="../media/image0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3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4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3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3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4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4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45.png"/><Relationship Id="rId4" Type="http://schemas.openxmlformats.org/officeDocument/2006/relationships/image" Target="../media/image47.png"/><Relationship Id="rId5" Type="http://schemas.openxmlformats.org/officeDocument/2006/relationships/image" Target="../media/image4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4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4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4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22.png"/><Relationship Id="rId5" Type="http://schemas.openxmlformats.org/officeDocument/2006/relationships/image" Target="../media/image19.png"/><Relationship Id="rId6" Type="http://schemas.openxmlformats.org/officeDocument/2006/relationships/image" Target="../media/image15.png"/><Relationship Id="rId7" Type="http://schemas.openxmlformats.org/officeDocument/2006/relationships/image" Target="../media/image24.png"/><Relationship Id="rId8"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8" name="Shape 58"/>
        <p:cNvGrpSpPr/>
        <p:nvPr/>
      </p:nvGrpSpPr>
      <p:grpSpPr>
        <a:xfrm>
          <a:off x="0" y="0"/>
          <a:ext cx="0" cy="0"/>
          <a:chOff x="0" y="0"/>
          <a:chExt cx="0" cy="0"/>
        </a:xfrm>
      </p:grpSpPr>
      <p:sp>
        <p:nvSpPr>
          <p:cNvPr id="59" name="Shape 59"/>
          <p:cNvSpPr txBox="1"/>
          <p:nvPr>
            <p:ph type="ctrTitle"/>
          </p:nvPr>
        </p:nvSpPr>
        <p:spPr>
          <a:xfrm>
            <a:off x="510450" y="1257300"/>
            <a:ext cx="8123100" cy="1588500"/>
          </a:xfrm>
          <a:prstGeom prst="rect">
            <a:avLst/>
          </a:prstGeom>
        </p:spPr>
        <p:txBody>
          <a:bodyPr anchorCtr="0" anchor="b" bIns="91425" lIns="91425" rIns="91425" tIns="91425">
            <a:noAutofit/>
          </a:bodyPr>
          <a:lstStyle/>
          <a:p>
            <a:pPr lvl="0">
              <a:spcBef>
                <a:spcPts val="0"/>
              </a:spcBef>
              <a:buNone/>
            </a:pPr>
            <a:r>
              <a:rPr lang="en"/>
              <a:t>Version Control System</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2" name="Shape 182"/>
        <p:cNvGrpSpPr/>
        <p:nvPr/>
      </p:nvGrpSpPr>
      <p:grpSpPr>
        <a:xfrm>
          <a:off x="0" y="0"/>
          <a:ext cx="0" cy="0"/>
          <a:chOff x="0" y="0"/>
          <a:chExt cx="0" cy="0"/>
        </a:xfrm>
      </p:grpSpPr>
      <p:sp>
        <p:nvSpPr>
          <p:cNvPr id="183" name="Shape 183"/>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Git</a:t>
            </a:r>
          </a:p>
        </p:txBody>
      </p:sp>
      <p:sp>
        <p:nvSpPr>
          <p:cNvPr id="184" name="Shape 184"/>
          <p:cNvSpPr txBox="1"/>
          <p:nvPr>
            <p:ph idx="1" type="body"/>
          </p:nvPr>
        </p:nvSpPr>
        <p:spPr>
          <a:xfrm>
            <a:off x="311700" y="1064575"/>
            <a:ext cx="5326500" cy="3416400"/>
          </a:xfrm>
          <a:prstGeom prst="rect">
            <a:avLst/>
          </a:prstGeom>
        </p:spPr>
        <p:txBody>
          <a:bodyPr anchorCtr="0" anchor="t" bIns="91425" lIns="91425" rIns="91425" tIns="91425">
            <a:noAutofit/>
          </a:bodyPr>
          <a:lstStyle/>
          <a:p>
            <a:pPr lvl="0">
              <a:spcBef>
                <a:spcPts val="0"/>
              </a:spcBef>
              <a:buNone/>
            </a:pPr>
            <a:r>
              <a:rPr lang="en" sz="1400">
                <a:solidFill>
                  <a:srgbClr val="555755"/>
                </a:solidFill>
                <a:highlight>
                  <a:srgbClr val="FFFFFF"/>
                </a:highlight>
                <a:latin typeface="Arial"/>
                <a:ea typeface="Arial"/>
                <a:cs typeface="Arial"/>
                <a:sym typeface="Arial"/>
              </a:rPr>
              <a:t>Git is Open Source </a:t>
            </a:r>
            <a:r>
              <a:rPr lang="en" sz="1400">
                <a:solidFill>
                  <a:srgbClr val="555755"/>
                </a:solidFill>
                <a:latin typeface="Arial"/>
                <a:ea typeface="Arial"/>
                <a:cs typeface="Arial"/>
                <a:sym typeface="Arial"/>
              </a:rPr>
              <a:t>Distributed </a:t>
            </a:r>
            <a:r>
              <a:rPr lang="en" sz="1400">
                <a:solidFill>
                  <a:srgbClr val="555755"/>
                </a:solidFill>
                <a:highlight>
                  <a:srgbClr val="FFFFFF"/>
                </a:highlight>
                <a:latin typeface="Arial"/>
                <a:ea typeface="Arial"/>
                <a:cs typeface="Arial"/>
                <a:sym typeface="Arial"/>
              </a:rPr>
              <a:t>Version control System. It is a tool for keeping a history for the state of your source code. This also provides </a:t>
            </a:r>
            <a:r>
              <a:rPr lang="en" sz="1400">
                <a:solidFill>
                  <a:srgbClr val="555755"/>
                </a:solidFill>
                <a:latin typeface="Arial"/>
                <a:ea typeface="Arial"/>
                <a:cs typeface="Arial"/>
                <a:sym typeface="Arial"/>
              </a:rPr>
              <a:t>source code management. </a:t>
            </a:r>
          </a:p>
          <a:p>
            <a:pPr lvl="0">
              <a:spcBef>
                <a:spcPts val="0"/>
              </a:spcBef>
              <a:spcAft>
                <a:spcPts val="0"/>
              </a:spcAft>
              <a:buNone/>
            </a:pPr>
            <a:r>
              <a:rPr b="1" lang="en" sz="1400">
                <a:solidFill>
                  <a:srgbClr val="555755"/>
                </a:solidFill>
                <a:latin typeface="Arial"/>
                <a:ea typeface="Arial"/>
                <a:cs typeface="Arial"/>
                <a:sym typeface="Arial"/>
              </a:rPr>
              <a:t>Installation:</a:t>
            </a:r>
            <a:r>
              <a:rPr lang="en" sz="1400">
                <a:solidFill>
                  <a:srgbClr val="555755"/>
                </a:solidFill>
                <a:latin typeface="Arial"/>
                <a:ea typeface="Arial"/>
                <a:cs typeface="Arial"/>
                <a:sym typeface="Arial"/>
              </a:rPr>
              <a:t> Install it with very simple steps.</a:t>
            </a:r>
          </a:p>
          <a:p>
            <a:pPr lvl="0" rtl="0">
              <a:spcBef>
                <a:spcPts val="0"/>
              </a:spcBef>
              <a:spcAft>
                <a:spcPts val="0"/>
              </a:spcAft>
              <a:buNone/>
            </a:pPr>
            <a:r>
              <a:t/>
            </a:r>
            <a:endParaRPr sz="600">
              <a:solidFill>
                <a:srgbClr val="555755"/>
              </a:solidFill>
              <a:latin typeface="Arial"/>
              <a:ea typeface="Arial"/>
              <a:cs typeface="Arial"/>
              <a:sym typeface="Arial"/>
            </a:endParaRPr>
          </a:p>
          <a:p>
            <a:pPr lvl="0">
              <a:spcBef>
                <a:spcPts val="0"/>
              </a:spcBef>
              <a:spcAft>
                <a:spcPts val="0"/>
              </a:spcAft>
              <a:buNone/>
            </a:pPr>
            <a:r>
              <a:rPr lang="en" sz="1400">
                <a:solidFill>
                  <a:srgbClr val="555755"/>
                </a:solidFill>
                <a:latin typeface="Arial"/>
                <a:ea typeface="Arial"/>
                <a:cs typeface="Arial"/>
                <a:sym typeface="Arial"/>
              </a:rPr>
              <a:t>For Linux </a:t>
            </a:r>
          </a:p>
          <a:p>
            <a:pPr lvl="0" rtl="0">
              <a:spcBef>
                <a:spcPts val="0"/>
              </a:spcBef>
              <a:spcAft>
                <a:spcPts val="0"/>
              </a:spcAft>
              <a:buNone/>
            </a:pPr>
            <a:r>
              <a:rPr i="1" lang="en" sz="1400">
                <a:solidFill>
                  <a:srgbClr val="1C4587"/>
                </a:solidFill>
                <a:latin typeface="Arial"/>
                <a:ea typeface="Arial"/>
                <a:cs typeface="Arial"/>
                <a:sym typeface="Arial"/>
              </a:rPr>
              <a:t>$ apt-get install  git</a:t>
            </a:r>
          </a:p>
          <a:p>
            <a:pPr lvl="0">
              <a:spcBef>
                <a:spcPts val="0"/>
              </a:spcBef>
              <a:spcAft>
                <a:spcPts val="0"/>
              </a:spcAft>
              <a:buNone/>
            </a:pPr>
            <a:r>
              <a:t/>
            </a:r>
            <a:endParaRPr sz="1400">
              <a:solidFill>
                <a:srgbClr val="555755"/>
              </a:solidFill>
              <a:latin typeface="Arial"/>
              <a:ea typeface="Arial"/>
              <a:cs typeface="Arial"/>
              <a:sym typeface="Arial"/>
            </a:endParaRPr>
          </a:p>
          <a:p>
            <a:pPr lvl="0">
              <a:spcBef>
                <a:spcPts val="0"/>
              </a:spcBef>
              <a:spcAft>
                <a:spcPts val="0"/>
              </a:spcAft>
              <a:buNone/>
            </a:pPr>
            <a:r>
              <a:rPr lang="en" sz="1400">
                <a:solidFill>
                  <a:srgbClr val="555755"/>
                </a:solidFill>
                <a:latin typeface="Arial"/>
                <a:ea typeface="Arial"/>
                <a:cs typeface="Arial"/>
                <a:sym typeface="Arial"/>
              </a:rPr>
              <a:t>Other systems</a:t>
            </a:r>
          </a:p>
          <a:p>
            <a:pPr lvl="0" rtl="0">
              <a:spcBef>
                <a:spcPts val="0"/>
              </a:spcBef>
              <a:spcAft>
                <a:spcPts val="0"/>
              </a:spcAft>
              <a:buNone/>
            </a:pPr>
            <a:r>
              <a:rPr i="1" lang="en" sz="1400">
                <a:solidFill>
                  <a:srgbClr val="1C4587"/>
                </a:solidFill>
                <a:latin typeface="Arial"/>
                <a:ea typeface="Arial"/>
                <a:cs typeface="Arial"/>
                <a:sym typeface="Arial"/>
              </a:rPr>
              <a:t>https://www.git-scm.com/</a:t>
            </a:r>
          </a:p>
          <a:p>
            <a:pPr lvl="0" rtl="0">
              <a:spcBef>
                <a:spcPts val="0"/>
              </a:spcBef>
              <a:spcAft>
                <a:spcPts val="0"/>
              </a:spcAft>
              <a:buNone/>
            </a:pPr>
            <a:r>
              <a:t/>
            </a:r>
            <a:endParaRPr sz="1400">
              <a:solidFill>
                <a:srgbClr val="1C4587"/>
              </a:solidFill>
              <a:latin typeface="Arial"/>
              <a:ea typeface="Arial"/>
              <a:cs typeface="Arial"/>
              <a:sym typeface="Arial"/>
            </a:endParaRPr>
          </a:p>
          <a:p>
            <a:pPr lvl="0" rtl="0">
              <a:spcBef>
                <a:spcPts val="0"/>
              </a:spcBef>
              <a:spcAft>
                <a:spcPts val="0"/>
              </a:spcAft>
              <a:buNone/>
            </a:pPr>
            <a:r>
              <a:rPr lang="en" sz="1400">
                <a:solidFill>
                  <a:srgbClr val="555755"/>
                </a:solidFill>
                <a:latin typeface="Arial"/>
                <a:ea typeface="Arial"/>
                <a:cs typeface="Arial"/>
                <a:sym typeface="Arial"/>
              </a:rPr>
              <a:t>Version</a:t>
            </a:r>
          </a:p>
          <a:p>
            <a:pPr lvl="0" rtl="0">
              <a:spcBef>
                <a:spcPts val="0"/>
              </a:spcBef>
              <a:spcAft>
                <a:spcPts val="0"/>
              </a:spcAft>
              <a:buNone/>
            </a:pPr>
            <a:r>
              <a:rPr i="1" lang="en" sz="1400">
                <a:solidFill>
                  <a:srgbClr val="1C4587"/>
                </a:solidFill>
                <a:latin typeface="Arial"/>
                <a:ea typeface="Arial"/>
                <a:cs typeface="Arial"/>
                <a:sym typeface="Arial"/>
              </a:rPr>
              <a:t>$ git --version</a:t>
            </a:r>
          </a:p>
          <a:p>
            <a:pPr lvl="0">
              <a:spcBef>
                <a:spcPts val="0"/>
              </a:spcBef>
              <a:spcAft>
                <a:spcPts val="0"/>
              </a:spcAft>
              <a:buNone/>
            </a:pPr>
            <a:r>
              <a:t/>
            </a:r>
            <a:endParaRPr sz="1400">
              <a:solidFill>
                <a:srgbClr val="1C4587"/>
              </a:solidFill>
              <a:latin typeface="Arial"/>
              <a:ea typeface="Arial"/>
              <a:cs typeface="Arial"/>
              <a:sym typeface="Arial"/>
            </a:endParaRPr>
          </a:p>
        </p:txBody>
      </p:sp>
      <p:pic>
        <p:nvPicPr>
          <p:cNvPr id="185" name="Shape 185"/>
          <p:cNvPicPr preferRelativeResize="0"/>
          <p:nvPr/>
        </p:nvPicPr>
        <p:blipFill>
          <a:blip r:embed="rId3">
            <a:alphaModFix/>
          </a:blip>
          <a:stretch>
            <a:fillRect/>
          </a:stretch>
        </p:blipFill>
        <p:spPr>
          <a:xfrm>
            <a:off x="6341450" y="1945300"/>
            <a:ext cx="2544275" cy="25356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9" name="Shape 189"/>
        <p:cNvGrpSpPr/>
        <p:nvPr/>
      </p:nvGrpSpPr>
      <p:grpSpPr>
        <a:xfrm>
          <a:off x="0" y="0"/>
          <a:ext cx="0" cy="0"/>
          <a:chOff x="0" y="0"/>
          <a:chExt cx="0" cy="0"/>
        </a:xfrm>
      </p:grpSpPr>
      <p:sp>
        <p:nvSpPr>
          <p:cNvPr id="190" name="Shape 190"/>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Git Workflow</a:t>
            </a:r>
          </a:p>
        </p:txBody>
      </p:sp>
      <p:sp>
        <p:nvSpPr>
          <p:cNvPr id="191" name="Shape 191"/>
          <p:cNvSpPr txBox="1"/>
          <p:nvPr>
            <p:ph idx="1" type="body"/>
          </p:nvPr>
        </p:nvSpPr>
        <p:spPr>
          <a:xfrm>
            <a:off x="311700" y="1152475"/>
            <a:ext cx="3831600" cy="3614400"/>
          </a:xfrm>
          <a:prstGeom prst="rect">
            <a:avLst/>
          </a:prstGeom>
        </p:spPr>
        <p:txBody>
          <a:bodyPr anchorCtr="0" anchor="t" bIns="91425" lIns="91425" rIns="91425" tIns="91425">
            <a:noAutofit/>
          </a:bodyPr>
          <a:lstStyle/>
          <a:p>
            <a:pPr lvl="0">
              <a:spcBef>
                <a:spcPts val="0"/>
              </a:spcBef>
              <a:buNone/>
            </a:pPr>
            <a:r>
              <a:rPr lang="en"/>
              <a:t>Git workflow can be divided in two blocks.</a:t>
            </a:r>
          </a:p>
          <a:p>
            <a:pPr indent="-228600" lvl="0" marL="457200" rtl="0">
              <a:spcBef>
                <a:spcPts val="0"/>
              </a:spcBef>
              <a:buChar char="❖"/>
            </a:pPr>
            <a:r>
              <a:rPr lang="en"/>
              <a:t>Local:</a:t>
            </a:r>
          </a:p>
          <a:p>
            <a:pPr indent="-228600" lvl="1" marL="914400" rtl="0">
              <a:spcBef>
                <a:spcPts val="0"/>
              </a:spcBef>
              <a:buChar char="➢"/>
            </a:pPr>
            <a:r>
              <a:rPr lang="en"/>
              <a:t>Add local files to staging area</a:t>
            </a:r>
          </a:p>
          <a:p>
            <a:pPr indent="-228600" lvl="1" marL="914400" rtl="0">
              <a:spcBef>
                <a:spcPts val="0"/>
              </a:spcBef>
              <a:buChar char="➢"/>
            </a:pPr>
            <a:r>
              <a:rPr lang="en"/>
              <a:t>Commit your changes to local repo</a:t>
            </a:r>
          </a:p>
          <a:p>
            <a:pPr indent="-228600" lvl="1" marL="914400" rtl="0">
              <a:spcBef>
                <a:spcPts val="0"/>
              </a:spcBef>
              <a:buChar char="➢"/>
            </a:pPr>
            <a:r>
              <a:rPr lang="en"/>
              <a:t>Cut branch locally </a:t>
            </a:r>
          </a:p>
          <a:p>
            <a:pPr indent="-228600" lvl="1" marL="914400" rtl="0">
              <a:spcBef>
                <a:spcPts val="0"/>
              </a:spcBef>
              <a:buChar char="➢"/>
            </a:pPr>
            <a:r>
              <a:rPr lang="en"/>
              <a:t>Merge branches</a:t>
            </a:r>
          </a:p>
          <a:p>
            <a:pPr indent="-228600" lvl="0" marL="457200" rtl="0">
              <a:spcBef>
                <a:spcPts val="0"/>
              </a:spcBef>
              <a:buChar char="❖"/>
            </a:pPr>
            <a:r>
              <a:rPr lang="en"/>
              <a:t>Remote</a:t>
            </a:r>
          </a:p>
          <a:p>
            <a:pPr indent="-228600" lvl="1" marL="914400" rtl="0">
              <a:spcBef>
                <a:spcPts val="0"/>
              </a:spcBef>
              <a:buChar char="➢"/>
            </a:pPr>
            <a:r>
              <a:rPr lang="en"/>
              <a:t>Push your committed changes to  remote repo. </a:t>
            </a:r>
          </a:p>
          <a:p>
            <a:pPr indent="-228600" lvl="1" marL="914400">
              <a:spcBef>
                <a:spcPts val="0"/>
              </a:spcBef>
              <a:buChar char="➢"/>
            </a:pPr>
            <a:r>
              <a:rPr lang="en"/>
              <a:t>Pull/Fetch changes from remote to local</a:t>
            </a:r>
          </a:p>
        </p:txBody>
      </p:sp>
      <p:pic>
        <p:nvPicPr>
          <p:cNvPr id="192" name="Shape 192"/>
          <p:cNvPicPr preferRelativeResize="0"/>
          <p:nvPr/>
        </p:nvPicPr>
        <p:blipFill>
          <a:blip r:embed="rId3">
            <a:alphaModFix/>
          </a:blip>
          <a:stretch>
            <a:fillRect/>
          </a:stretch>
        </p:blipFill>
        <p:spPr>
          <a:xfrm>
            <a:off x="4365722" y="1152474"/>
            <a:ext cx="4405624" cy="36143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6" name="Shape 196"/>
        <p:cNvGrpSpPr/>
        <p:nvPr/>
      </p:nvGrpSpPr>
      <p:grpSpPr>
        <a:xfrm>
          <a:off x="0" y="0"/>
          <a:ext cx="0" cy="0"/>
          <a:chOff x="0" y="0"/>
          <a:chExt cx="0" cy="0"/>
        </a:xfrm>
      </p:grpSpPr>
      <p:sp>
        <p:nvSpPr>
          <p:cNvPr id="197" name="Shape 197"/>
          <p:cNvSpPr txBox="1"/>
          <p:nvPr>
            <p:ph type="title"/>
          </p:nvPr>
        </p:nvSpPr>
        <p:spPr>
          <a:xfrm>
            <a:off x="311700" y="445025"/>
            <a:ext cx="8520600" cy="572700"/>
          </a:xfrm>
          <a:prstGeom prst="rect">
            <a:avLst/>
          </a:prstGeom>
        </p:spPr>
        <p:txBody>
          <a:bodyPr anchorCtr="0" anchor="t" bIns="91425" lIns="91425" rIns="91425" tIns="91425">
            <a:noAutofit/>
          </a:bodyPr>
          <a:lstStyle/>
          <a:p>
            <a:pPr indent="0" lvl="0" marL="0" marR="0" rtl="0" algn="l">
              <a:lnSpc>
                <a:spcPct val="100000"/>
              </a:lnSpc>
              <a:spcBef>
                <a:spcPts val="0"/>
              </a:spcBef>
              <a:spcAft>
                <a:spcPts val="0"/>
              </a:spcAft>
              <a:buNone/>
            </a:pPr>
            <a:r>
              <a:rPr lang="en"/>
              <a:t>Centralized Workflows</a:t>
            </a:r>
          </a:p>
          <a:p>
            <a:pPr indent="0" lvl="0" marL="0" marR="0" rtl="0" algn="l">
              <a:lnSpc>
                <a:spcPct val="100000"/>
              </a:lnSpc>
              <a:spcBef>
                <a:spcPts val="0"/>
              </a:spcBef>
              <a:spcAft>
                <a:spcPts val="0"/>
              </a:spcAft>
              <a:buNone/>
            </a:pPr>
            <a:r>
              <a:t/>
            </a:r>
            <a:endParaRPr/>
          </a:p>
        </p:txBody>
      </p:sp>
      <p:pic>
        <p:nvPicPr>
          <p:cNvPr id="198" name="Shape 198"/>
          <p:cNvPicPr preferRelativeResize="0"/>
          <p:nvPr/>
        </p:nvPicPr>
        <p:blipFill>
          <a:blip r:embed="rId3">
            <a:alphaModFix/>
          </a:blip>
          <a:stretch>
            <a:fillRect/>
          </a:stretch>
        </p:blipFill>
        <p:spPr>
          <a:xfrm>
            <a:off x="830600" y="1172725"/>
            <a:ext cx="7620000" cy="3366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2" name="Shape 202"/>
        <p:cNvGrpSpPr/>
        <p:nvPr/>
      </p:nvGrpSpPr>
      <p:grpSpPr>
        <a:xfrm>
          <a:off x="0" y="0"/>
          <a:ext cx="0" cy="0"/>
          <a:chOff x="0" y="0"/>
          <a:chExt cx="0" cy="0"/>
        </a:xfrm>
      </p:grpSpPr>
      <p:sp>
        <p:nvSpPr>
          <p:cNvPr id="203" name="Shape 203"/>
          <p:cNvSpPr txBox="1"/>
          <p:nvPr>
            <p:ph type="title"/>
          </p:nvPr>
        </p:nvSpPr>
        <p:spPr>
          <a:xfrm>
            <a:off x="311700" y="321575"/>
            <a:ext cx="8520600" cy="572700"/>
          </a:xfrm>
          <a:prstGeom prst="rect">
            <a:avLst/>
          </a:prstGeom>
        </p:spPr>
        <p:txBody>
          <a:bodyPr anchorCtr="0" anchor="t" bIns="91425" lIns="91425" rIns="91425" tIns="91425">
            <a:noAutofit/>
          </a:bodyPr>
          <a:lstStyle/>
          <a:p>
            <a:pPr indent="0" lvl="0" marL="0" marR="0" rtl="0" algn="l">
              <a:lnSpc>
                <a:spcPct val="100000"/>
              </a:lnSpc>
              <a:spcBef>
                <a:spcPts val="0"/>
              </a:spcBef>
              <a:spcAft>
                <a:spcPts val="0"/>
              </a:spcAft>
              <a:buNone/>
            </a:pPr>
            <a:r>
              <a:rPr lang="en"/>
              <a:t>Centralized Workflows | Feature Branch</a:t>
            </a:r>
          </a:p>
          <a:p>
            <a:pPr indent="0" lvl="0" marL="0" marR="0" rtl="0" algn="l">
              <a:lnSpc>
                <a:spcPct val="100000"/>
              </a:lnSpc>
              <a:spcBef>
                <a:spcPts val="0"/>
              </a:spcBef>
              <a:spcAft>
                <a:spcPts val="0"/>
              </a:spcAft>
              <a:buNone/>
            </a:pPr>
            <a:r>
              <a:t/>
            </a:r>
            <a:endParaRPr/>
          </a:p>
        </p:txBody>
      </p:sp>
      <p:pic>
        <p:nvPicPr>
          <p:cNvPr id="204" name="Shape 204"/>
          <p:cNvPicPr preferRelativeResize="0"/>
          <p:nvPr/>
        </p:nvPicPr>
        <p:blipFill>
          <a:blip r:embed="rId3">
            <a:alphaModFix/>
          </a:blip>
          <a:stretch>
            <a:fillRect/>
          </a:stretch>
        </p:blipFill>
        <p:spPr>
          <a:xfrm>
            <a:off x="914400" y="1681162"/>
            <a:ext cx="7620000" cy="2085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8" name="Shape 208"/>
        <p:cNvGrpSpPr/>
        <p:nvPr/>
      </p:nvGrpSpPr>
      <p:grpSpPr>
        <a:xfrm>
          <a:off x="0" y="0"/>
          <a:ext cx="0" cy="0"/>
          <a:chOff x="0" y="0"/>
          <a:chExt cx="0" cy="0"/>
        </a:xfrm>
      </p:grpSpPr>
      <p:sp>
        <p:nvSpPr>
          <p:cNvPr id="209" name="Shape 209"/>
          <p:cNvSpPr txBox="1"/>
          <p:nvPr>
            <p:ph type="title"/>
          </p:nvPr>
        </p:nvSpPr>
        <p:spPr>
          <a:xfrm>
            <a:off x="311700" y="169175"/>
            <a:ext cx="8520600" cy="572700"/>
          </a:xfrm>
          <a:prstGeom prst="rect">
            <a:avLst/>
          </a:prstGeom>
        </p:spPr>
        <p:txBody>
          <a:bodyPr anchorCtr="0" anchor="t" bIns="91425" lIns="91425" rIns="91425" tIns="91425">
            <a:noAutofit/>
          </a:bodyPr>
          <a:lstStyle/>
          <a:p>
            <a:pPr indent="0" lvl="0" marL="0" marR="0" rtl="0" algn="l">
              <a:lnSpc>
                <a:spcPct val="100000"/>
              </a:lnSpc>
              <a:spcBef>
                <a:spcPts val="0"/>
              </a:spcBef>
              <a:spcAft>
                <a:spcPts val="0"/>
              </a:spcAft>
              <a:buNone/>
            </a:pPr>
            <a:r>
              <a:rPr lang="en"/>
              <a:t>Centralized Workflows | Feature Branch</a:t>
            </a:r>
          </a:p>
          <a:p>
            <a:pPr indent="0" lvl="0" marL="0" marR="0" rtl="0" algn="l">
              <a:lnSpc>
                <a:spcPct val="100000"/>
              </a:lnSpc>
              <a:spcBef>
                <a:spcPts val="0"/>
              </a:spcBef>
              <a:spcAft>
                <a:spcPts val="0"/>
              </a:spcAft>
              <a:buNone/>
            </a:pPr>
            <a:r>
              <a:t/>
            </a:r>
            <a:endParaRPr/>
          </a:p>
        </p:txBody>
      </p:sp>
      <p:pic>
        <p:nvPicPr>
          <p:cNvPr id="210" name="Shape 210"/>
          <p:cNvPicPr preferRelativeResize="0"/>
          <p:nvPr/>
        </p:nvPicPr>
        <p:blipFill>
          <a:blip r:embed="rId3">
            <a:alphaModFix/>
          </a:blip>
          <a:stretch>
            <a:fillRect/>
          </a:stretch>
        </p:blipFill>
        <p:spPr>
          <a:xfrm>
            <a:off x="634025" y="836675"/>
            <a:ext cx="7650450" cy="39639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4" name="Shape 214"/>
        <p:cNvGrpSpPr/>
        <p:nvPr/>
      </p:nvGrpSpPr>
      <p:grpSpPr>
        <a:xfrm>
          <a:off x="0" y="0"/>
          <a:ext cx="0" cy="0"/>
          <a:chOff x="0" y="0"/>
          <a:chExt cx="0" cy="0"/>
        </a:xfrm>
      </p:grpSpPr>
      <p:sp>
        <p:nvSpPr>
          <p:cNvPr id="215" name="Shape 215"/>
          <p:cNvSpPr txBox="1"/>
          <p:nvPr>
            <p:ph type="title"/>
          </p:nvPr>
        </p:nvSpPr>
        <p:spPr>
          <a:xfrm>
            <a:off x="311700" y="445025"/>
            <a:ext cx="8520600" cy="572700"/>
          </a:xfrm>
          <a:prstGeom prst="rect">
            <a:avLst/>
          </a:prstGeom>
        </p:spPr>
        <p:txBody>
          <a:bodyPr anchorCtr="0" anchor="t" bIns="91425" lIns="91425" rIns="91425" tIns="91425">
            <a:noAutofit/>
          </a:bodyPr>
          <a:lstStyle/>
          <a:p>
            <a:pPr indent="0" lvl="0" marL="0" marR="0" rtl="0" algn="l">
              <a:lnSpc>
                <a:spcPct val="100000"/>
              </a:lnSpc>
              <a:spcBef>
                <a:spcPts val="0"/>
              </a:spcBef>
              <a:spcAft>
                <a:spcPts val="0"/>
              </a:spcAft>
              <a:buNone/>
            </a:pPr>
            <a:r>
              <a:rPr lang="en"/>
              <a:t>Distributed Workflows</a:t>
            </a:r>
          </a:p>
          <a:p>
            <a:pPr indent="0" lvl="0" marL="0" marR="0" rtl="0" algn="l">
              <a:lnSpc>
                <a:spcPct val="100000"/>
              </a:lnSpc>
              <a:spcBef>
                <a:spcPts val="0"/>
              </a:spcBef>
              <a:spcAft>
                <a:spcPts val="0"/>
              </a:spcAft>
              <a:buNone/>
            </a:pPr>
            <a:r>
              <a:t/>
            </a:r>
            <a:endParaRPr/>
          </a:p>
        </p:txBody>
      </p:sp>
      <p:pic>
        <p:nvPicPr>
          <p:cNvPr id="216" name="Shape 216"/>
          <p:cNvPicPr preferRelativeResize="0"/>
          <p:nvPr/>
        </p:nvPicPr>
        <p:blipFill>
          <a:blip r:embed="rId3">
            <a:alphaModFix/>
          </a:blip>
          <a:stretch>
            <a:fillRect/>
          </a:stretch>
        </p:blipFill>
        <p:spPr>
          <a:xfrm>
            <a:off x="1456225" y="1615600"/>
            <a:ext cx="6231550" cy="2428850"/>
          </a:xfrm>
          <a:prstGeom prst="rect">
            <a:avLst/>
          </a:prstGeom>
          <a:noFill/>
          <a:ln>
            <a:noFill/>
          </a:ln>
        </p:spPr>
      </p:pic>
      <p:sp>
        <p:nvSpPr>
          <p:cNvPr id="217" name="Shape 217"/>
          <p:cNvSpPr txBox="1"/>
          <p:nvPr/>
        </p:nvSpPr>
        <p:spPr>
          <a:xfrm>
            <a:off x="2736600" y="4253275"/>
            <a:ext cx="3681900" cy="406800"/>
          </a:xfrm>
          <a:prstGeom prst="rect">
            <a:avLst/>
          </a:prstGeom>
          <a:noFill/>
          <a:ln>
            <a:noFill/>
          </a:ln>
        </p:spPr>
        <p:txBody>
          <a:bodyPr anchorCtr="0" anchor="t" bIns="91425" lIns="91425" rIns="91425" tIns="91425">
            <a:noAutofit/>
          </a:bodyPr>
          <a:lstStyle/>
          <a:p>
            <a:pPr indent="0" lvl="0" marL="0" marR="0" rtl="0" algn="l">
              <a:lnSpc>
                <a:spcPct val="190384"/>
              </a:lnSpc>
              <a:spcBef>
                <a:spcPts val="0"/>
              </a:spcBef>
              <a:spcAft>
                <a:spcPts val="0"/>
              </a:spcAft>
              <a:buNone/>
            </a:pPr>
            <a:r>
              <a:rPr b="1" lang="en" sz="1800">
                <a:solidFill>
                  <a:srgbClr val="666666"/>
                </a:solidFill>
                <a:highlight>
                  <a:srgbClr val="FCFCFA"/>
                </a:highlight>
              </a:rPr>
              <a:t>Integration-Manager Workflow</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1" name="Shape 221"/>
        <p:cNvGrpSpPr/>
        <p:nvPr/>
      </p:nvGrpSpPr>
      <p:grpSpPr>
        <a:xfrm>
          <a:off x="0" y="0"/>
          <a:ext cx="0" cy="0"/>
          <a:chOff x="0" y="0"/>
          <a:chExt cx="0" cy="0"/>
        </a:xfrm>
      </p:grpSpPr>
      <p:sp>
        <p:nvSpPr>
          <p:cNvPr id="222" name="Shape 222"/>
          <p:cNvSpPr txBox="1"/>
          <p:nvPr>
            <p:ph type="title"/>
          </p:nvPr>
        </p:nvSpPr>
        <p:spPr>
          <a:xfrm>
            <a:off x="311700" y="445025"/>
            <a:ext cx="8520600" cy="572700"/>
          </a:xfrm>
          <a:prstGeom prst="rect">
            <a:avLst/>
          </a:prstGeom>
        </p:spPr>
        <p:txBody>
          <a:bodyPr anchorCtr="0" anchor="t" bIns="91425" lIns="91425" rIns="91425" tIns="91425">
            <a:noAutofit/>
          </a:bodyPr>
          <a:lstStyle/>
          <a:p>
            <a:pPr indent="0" lvl="0" marL="0" marR="0" rtl="0" algn="l">
              <a:lnSpc>
                <a:spcPct val="100000"/>
              </a:lnSpc>
              <a:spcBef>
                <a:spcPts val="0"/>
              </a:spcBef>
              <a:spcAft>
                <a:spcPts val="0"/>
              </a:spcAft>
              <a:buNone/>
            </a:pPr>
            <a:r>
              <a:rPr lang="en"/>
              <a:t>Distributed Workflows</a:t>
            </a:r>
          </a:p>
          <a:p>
            <a:pPr indent="0" lvl="0" marL="0" marR="0" rtl="0" algn="l">
              <a:lnSpc>
                <a:spcPct val="100000"/>
              </a:lnSpc>
              <a:spcBef>
                <a:spcPts val="0"/>
              </a:spcBef>
              <a:spcAft>
                <a:spcPts val="0"/>
              </a:spcAft>
              <a:buNone/>
            </a:pPr>
            <a:r>
              <a:t/>
            </a:r>
            <a:endParaRPr/>
          </a:p>
        </p:txBody>
      </p:sp>
      <p:pic>
        <p:nvPicPr>
          <p:cNvPr id="223" name="Shape 223"/>
          <p:cNvPicPr preferRelativeResize="0"/>
          <p:nvPr/>
        </p:nvPicPr>
        <p:blipFill>
          <a:blip r:embed="rId3">
            <a:alphaModFix/>
          </a:blip>
          <a:stretch>
            <a:fillRect/>
          </a:stretch>
        </p:blipFill>
        <p:spPr>
          <a:xfrm>
            <a:off x="1632075" y="1399887"/>
            <a:ext cx="5879850" cy="2783324"/>
          </a:xfrm>
          <a:prstGeom prst="rect">
            <a:avLst/>
          </a:prstGeom>
          <a:noFill/>
          <a:ln>
            <a:noFill/>
          </a:ln>
        </p:spPr>
      </p:pic>
      <p:sp>
        <p:nvSpPr>
          <p:cNvPr id="224" name="Shape 224"/>
          <p:cNvSpPr txBox="1"/>
          <p:nvPr/>
        </p:nvSpPr>
        <p:spPr>
          <a:xfrm>
            <a:off x="2736600" y="4253275"/>
            <a:ext cx="4066500" cy="406800"/>
          </a:xfrm>
          <a:prstGeom prst="rect">
            <a:avLst/>
          </a:prstGeom>
          <a:noFill/>
          <a:ln>
            <a:noFill/>
          </a:ln>
        </p:spPr>
        <p:txBody>
          <a:bodyPr anchorCtr="0" anchor="t" bIns="91425" lIns="91425" rIns="91425" tIns="91425">
            <a:noAutofit/>
          </a:bodyPr>
          <a:lstStyle/>
          <a:p>
            <a:pPr indent="0" lvl="0" marL="0" marR="0" rtl="0" algn="l">
              <a:lnSpc>
                <a:spcPct val="190384"/>
              </a:lnSpc>
              <a:spcBef>
                <a:spcPts val="0"/>
              </a:spcBef>
              <a:spcAft>
                <a:spcPts val="0"/>
              </a:spcAft>
              <a:buNone/>
            </a:pPr>
            <a:r>
              <a:rPr b="1" lang="en" sz="1800">
                <a:solidFill>
                  <a:srgbClr val="666666"/>
                </a:solidFill>
                <a:highlight>
                  <a:srgbClr val="FCFCFA"/>
                </a:highlight>
              </a:rPr>
              <a:t>Dictator and Lieutenants Workflow</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8" name="Shape 228"/>
        <p:cNvGrpSpPr/>
        <p:nvPr/>
      </p:nvGrpSpPr>
      <p:grpSpPr>
        <a:xfrm>
          <a:off x="0" y="0"/>
          <a:ext cx="0" cy="0"/>
          <a:chOff x="0" y="0"/>
          <a:chExt cx="0" cy="0"/>
        </a:xfrm>
      </p:grpSpPr>
      <p:sp>
        <p:nvSpPr>
          <p:cNvPr id="229" name="Shape 22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Git init: </a:t>
            </a:r>
            <a:r>
              <a:rPr lang="en" sz="1400">
                <a:solidFill>
                  <a:srgbClr val="555755"/>
                </a:solidFill>
                <a:latin typeface="Arial"/>
                <a:ea typeface="Arial"/>
                <a:cs typeface="Arial"/>
                <a:sym typeface="Arial"/>
              </a:rPr>
              <a:t>Create an empty Git repository or reinitialize an existing one.</a:t>
            </a:r>
          </a:p>
          <a:p>
            <a:pPr lvl="0">
              <a:spcBef>
                <a:spcPts val="0"/>
              </a:spcBef>
              <a:buNone/>
            </a:pPr>
            <a:r>
              <a:t/>
            </a:r>
            <a:endParaRPr/>
          </a:p>
        </p:txBody>
      </p:sp>
      <p:sp>
        <p:nvSpPr>
          <p:cNvPr id="230" name="Shape 230"/>
          <p:cNvSpPr txBox="1"/>
          <p:nvPr/>
        </p:nvSpPr>
        <p:spPr>
          <a:xfrm>
            <a:off x="483575" y="1406775"/>
            <a:ext cx="4506000" cy="3495000"/>
          </a:xfrm>
          <a:prstGeom prst="rect">
            <a:avLst/>
          </a:prstGeom>
          <a:noFill/>
          <a:ln>
            <a:noFill/>
          </a:ln>
        </p:spPr>
        <p:txBody>
          <a:bodyPr anchorCtr="0" anchor="t" bIns="91425" lIns="91425" rIns="91425" tIns="91425">
            <a:noAutofit/>
          </a:bodyPr>
          <a:lstStyle/>
          <a:p>
            <a:pPr indent="-228600" lvl="0" marL="457200">
              <a:spcBef>
                <a:spcPts val="0"/>
              </a:spcBef>
              <a:buClr>
                <a:srgbClr val="555755"/>
              </a:buClr>
              <a:buChar char="●"/>
            </a:pPr>
            <a:r>
              <a:rPr lang="en">
                <a:solidFill>
                  <a:srgbClr val="555755"/>
                </a:solidFill>
              </a:rPr>
              <a:t>Run git init</a:t>
            </a:r>
          </a:p>
          <a:p>
            <a:pPr lvl="0">
              <a:spcBef>
                <a:spcPts val="0"/>
              </a:spcBef>
              <a:buNone/>
            </a:pPr>
            <a:r>
              <a:t/>
            </a:r>
            <a:endParaRPr>
              <a:solidFill>
                <a:srgbClr val="555755"/>
              </a:solidFill>
            </a:endParaRPr>
          </a:p>
          <a:p>
            <a:pPr indent="457200" lvl="0">
              <a:spcBef>
                <a:spcPts val="0"/>
              </a:spcBef>
              <a:buNone/>
            </a:pPr>
            <a:r>
              <a:rPr lang="en">
                <a:solidFill>
                  <a:srgbClr val="1155CC"/>
                </a:solidFill>
              </a:rPr>
              <a:t>$ git init workbase</a:t>
            </a:r>
          </a:p>
          <a:p>
            <a:pPr lvl="0">
              <a:spcBef>
                <a:spcPts val="0"/>
              </a:spcBef>
              <a:buNone/>
            </a:pPr>
            <a:r>
              <a:t/>
            </a:r>
            <a:endParaRPr>
              <a:solidFill>
                <a:srgbClr val="555755"/>
              </a:solidFill>
            </a:endParaRPr>
          </a:p>
          <a:p>
            <a:pPr lvl="0">
              <a:spcBef>
                <a:spcPts val="0"/>
              </a:spcBef>
              <a:buNone/>
            </a:pPr>
            <a:r>
              <a:rPr i="1" lang="en" sz="1200">
                <a:solidFill>
                  <a:srgbClr val="555755"/>
                </a:solidFill>
              </a:rPr>
              <a:t>(This will create a workbase directory and initialized this with .git directory.)</a:t>
            </a:r>
          </a:p>
          <a:p>
            <a:pPr lvl="0">
              <a:spcBef>
                <a:spcPts val="0"/>
              </a:spcBef>
              <a:buNone/>
            </a:pPr>
            <a:r>
              <a:t/>
            </a:r>
            <a:endParaRPr>
              <a:solidFill>
                <a:srgbClr val="555755"/>
              </a:solidFill>
            </a:endParaRPr>
          </a:p>
          <a:p>
            <a:pPr lvl="0">
              <a:spcBef>
                <a:spcPts val="0"/>
              </a:spcBef>
              <a:buNone/>
            </a:pPr>
            <a:r>
              <a:rPr b="1" lang="en">
                <a:solidFill>
                  <a:srgbClr val="555755"/>
                </a:solidFill>
              </a:rPr>
              <a:t>Options</a:t>
            </a:r>
          </a:p>
          <a:p>
            <a:pPr lvl="0">
              <a:spcBef>
                <a:spcPts val="0"/>
              </a:spcBef>
              <a:buNone/>
            </a:pPr>
            <a:r>
              <a:t/>
            </a:r>
            <a:endParaRPr>
              <a:solidFill>
                <a:srgbClr val="555755"/>
              </a:solidFill>
            </a:endParaRPr>
          </a:p>
          <a:p>
            <a:pPr lvl="0">
              <a:spcBef>
                <a:spcPts val="0"/>
              </a:spcBef>
              <a:buNone/>
            </a:pPr>
            <a:r>
              <a:rPr b="1" lang="en">
                <a:solidFill>
                  <a:srgbClr val="555755"/>
                </a:solidFill>
              </a:rPr>
              <a:t>-q : --quiet :</a:t>
            </a:r>
          </a:p>
          <a:p>
            <a:pPr indent="0" lvl="0" marL="457200" rtl="0">
              <a:lnSpc>
                <a:spcPct val="150000"/>
              </a:lnSpc>
              <a:spcBef>
                <a:spcPts val="0"/>
              </a:spcBef>
              <a:spcAft>
                <a:spcPts val="800"/>
              </a:spcAft>
              <a:buNone/>
            </a:pPr>
            <a:r>
              <a:rPr lang="en">
                <a:solidFill>
                  <a:srgbClr val="555755"/>
                </a:solidFill>
              </a:rPr>
              <a:t>Only print error and warning messages; all other output will be suppressed.</a:t>
            </a:r>
          </a:p>
          <a:p>
            <a:pPr indent="0" lvl="0" marL="0" marR="0" rtl="0" algn="l">
              <a:lnSpc>
                <a:spcPct val="100000"/>
              </a:lnSpc>
              <a:spcBef>
                <a:spcPts val="0"/>
              </a:spcBef>
              <a:spcAft>
                <a:spcPts val="0"/>
              </a:spcAft>
              <a:buNone/>
            </a:pPr>
            <a:r>
              <a:rPr b="1" lang="en">
                <a:solidFill>
                  <a:srgbClr val="555755"/>
                </a:solidFill>
              </a:rPr>
              <a:t>--bare :</a:t>
            </a:r>
            <a:r>
              <a:rPr lang="en">
                <a:solidFill>
                  <a:srgbClr val="555755"/>
                </a:solidFill>
              </a:rPr>
              <a:t> </a:t>
            </a:r>
          </a:p>
          <a:p>
            <a:pPr indent="0" lvl="0" marL="457200" marR="0" rtl="0" algn="l">
              <a:lnSpc>
                <a:spcPct val="100000"/>
              </a:lnSpc>
              <a:spcBef>
                <a:spcPts val="0"/>
              </a:spcBef>
              <a:spcAft>
                <a:spcPts val="0"/>
              </a:spcAft>
              <a:buNone/>
            </a:pPr>
            <a:r>
              <a:rPr lang="en">
                <a:solidFill>
                  <a:srgbClr val="555755"/>
                </a:solidFill>
              </a:rPr>
              <a:t>Create a bare repository.</a:t>
            </a:r>
          </a:p>
          <a:p>
            <a:pPr lvl="0">
              <a:spcBef>
                <a:spcPts val="0"/>
              </a:spcBef>
              <a:buNone/>
            </a:pPr>
            <a:r>
              <a:t/>
            </a:r>
            <a:endParaRPr>
              <a:solidFill>
                <a:srgbClr val="555755"/>
              </a:solidFill>
            </a:endParaRPr>
          </a:p>
        </p:txBody>
      </p:sp>
      <p:pic>
        <p:nvPicPr>
          <p:cNvPr id="231" name="Shape 231"/>
          <p:cNvPicPr preferRelativeResize="0"/>
          <p:nvPr/>
        </p:nvPicPr>
        <p:blipFill rotWithShape="1">
          <a:blip r:embed="rId3">
            <a:alphaModFix/>
          </a:blip>
          <a:srcRect b="3278" l="0" r="0" t="18650"/>
          <a:stretch/>
        </p:blipFill>
        <p:spPr>
          <a:xfrm>
            <a:off x="5231425" y="1527675"/>
            <a:ext cx="3758700" cy="31102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5" name="Shape 235"/>
        <p:cNvGrpSpPr/>
        <p:nvPr/>
      </p:nvGrpSpPr>
      <p:grpSpPr>
        <a:xfrm>
          <a:off x="0" y="0"/>
          <a:ext cx="0" cy="0"/>
          <a:chOff x="0" y="0"/>
          <a:chExt cx="0" cy="0"/>
        </a:xfrm>
      </p:grpSpPr>
      <p:sp>
        <p:nvSpPr>
          <p:cNvPr id="236" name="Shape 236"/>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Git clone: </a:t>
            </a:r>
            <a:r>
              <a:rPr lang="en" sz="1400">
                <a:solidFill>
                  <a:srgbClr val="555755"/>
                </a:solidFill>
                <a:latin typeface="Arial"/>
                <a:ea typeface="Arial"/>
                <a:cs typeface="Arial"/>
                <a:sym typeface="Arial"/>
              </a:rPr>
              <a:t>Copies an existing Git repository.</a:t>
            </a:r>
          </a:p>
          <a:p>
            <a:pPr lvl="0" rtl="0">
              <a:spcBef>
                <a:spcPts val="0"/>
              </a:spcBef>
              <a:buNone/>
            </a:pPr>
            <a:r>
              <a:t/>
            </a:r>
            <a:endParaRPr/>
          </a:p>
        </p:txBody>
      </p:sp>
      <p:sp>
        <p:nvSpPr>
          <p:cNvPr id="237" name="Shape 237"/>
          <p:cNvSpPr txBox="1"/>
          <p:nvPr/>
        </p:nvSpPr>
        <p:spPr>
          <a:xfrm>
            <a:off x="483575" y="1132025"/>
            <a:ext cx="4506000" cy="3648900"/>
          </a:xfrm>
          <a:prstGeom prst="rect">
            <a:avLst/>
          </a:prstGeom>
          <a:noFill/>
          <a:ln>
            <a:noFill/>
          </a:ln>
        </p:spPr>
        <p:txBody>
          <a:bodyPr anchorCtr="0" anchor="t" bIns="91425" lIns="91425" rIns="91425" tIns="91425">
            <a:noAutofit/>
          </a:bodyPr>
          <a:lstStyle/>
          <a:p>
            <a:pPr indent="-228600" lvl="0" marL="457200" rtl="0">
              <a:spcBef>
                <a:spcPts val="0"/>
              </a:spcBef>
              <a:buClr>
                <a:srgbClr val="555755"/>
              </a:buClr>
              <a:buChar char="●"/>
            </a:pPr>
            <a:r>
              <a:rPr lang="en">
                <a:solidFill>
                  <a:srgbClr val="555755"/>
                </a:solidFill>
              </a:rPr>
              <a:t>Run git clone</a:t>
            </a:r>
          </a:p>
          <a:p>
            <a:pPr lvl="0" rtl="0">
              <a:spcBef>
                <a:spcPts val="0"/>
              </a:spcBef>
              <a:buNone/>
            </a:pPr>
            <a:r>
              <a:t/>
            </a:r>
            <a:endParaRPr>
              <a:solidFill>
                <a:srgbClr val="555755"/>
              </a:solidFill>
            </a:endParaRPr>
          </a:p>
          <a:p>
            <a:pPr indent="457200" lvl="0" rtl="0">
              <a:spcBef>
                <a:spcPts val="0"/>
              </a:spcBef>
              <a:buNone/>
            </a:pPr>
            <a:r>
              <a:rPr lang="en">
                <a:solidFill>
                  <a:srgbClr val="1155CC"/>
                </a:solidFill>
              </a:rPr>
              <a:t>$ git clone </a:t>
            </a:r>
            <a:r>
              <a:rPr lang="en">
                <a:solidFill>
                  <a:srgbClr val="1155CC"/>
                </a:solidFill>
              </a:rPr>
              <a:t>&lt;repo&gt;</a:t>
            </a:r>
          </a:p>
          <a:p>
            <a:pPr lvl="0" rtl="0">
              <a:spcBef>
                <a:spcPts val="0"/>
              </a:spcBef>
              <a:buNone/>
            </a:pPr>
            <a:r>
              <a:t/>
            </a:r>
            <a:endParaRPr>
              <a:solidFill>
                <a:srgbClr val="555755"/>
              </a:solidFill>
            </a:endParaRPr>
          </a:p>
          <a:p>
            <a:pPr lvl="0" rtl="0">
              <a:spcBef>
                <a:spcPts val="0"/>
              </a:spcBef>
              <a:buNone/>
            </a:pPr>
            <a:r>
              <a:rPr i="1" lang="en" sz="1200">
                <a:solidFill>
                  <a:srgbClr val="555755"/>
                </a:solidFill>
              </a:rPr>
              <a:t>(This will make  a copy of remote directory into your local machine)</a:t>
            </a:r>
          </a:p>
          <a:p>
            <a:pPr lvl="0" rtl="0">
              <a:spcBef>
                <a:spcPts val="0"/>
              </a:spcBef>
              <a:buNone/>
            </a:pPr>
            <a:r>
              <a:t/>
            </a:r>
            <a:endParaRPr>
              <a:solidFill>
                <a:srgbClr val="555755"/>
              </a:solidFill>
            </a:endParaRPr>
          </a:p>
          <a:p>
            <a:pPr lvl="0" rtl="0">
              <a:spcBef>
                <a:spcPts val="0"/>
              </a:spcBef>
              <a:buNone/>
            </a:pPr>
            <a:r>
              <a:rPr b="1" lang="en">
                <a:solidFill>
                  <a:srgbClr val="555755"/>
                </a:solidFill>
              </a:rPr>
              <a:t>Options</a:t>
            </a:r>
          </a:p>
          <a:p>
            <a:pPr lvl="0" rtl="0">
              <a:spcBef>
                <a:spcPts val="0"/>
              </a:spcBef>
              <a:buNone/>
            </a:pPr>
            <a:r>
              <a:t/>
            </a:r>
            <a:endParaRPr>
              <a:solidFill>
                <a:srgbClr val="555755"/>
              </a:solidFill>
            </a:endParaRPr>
          </a:p>
          <a:p>
            <a:pPr lvl="0" rtl="0">
              <a:lnSpc>
                <a:spcPct val="143181"/>
              </a:lnSpc>
              <a:spcBef>
                <a:spcPts val="0"/>
              </a:spcBef>
              <a:buNone/>
            </a:pPr>
            <a:r>
              <a:rPr b="1" lang="en">
                <a:solidFill>
                  <a:srgbClr val="555755"/>
                </a:solidFill>
              </a:rPr>
              <a:t>-l : --local :</a:t>
            </a:r>
          </a:p>
          <a:p>
            <a:pPr indent="0" lvl="0" marL="457200" rtl="0">
              <a:lnSpc>
                <a:spcPct val="150000"/>
              </a:lnSpc>
              <a:spcBef>
                <a:spcPts val="0"/>
              </a:spcBef>
              <a:spcAft>
                <a:spcPts val="800"/>
              </a:spcAft>
              <a:buNone/>
            </a:pPr>
            <a:r>
              <a:rPr lang="en">
                <a:solidFill>
                  <a:srgbClr val="555755"/>
                </a:solidFill>
              </a:rPr>
              <a:t>Repository to clone from is on a local machine. </a:t>
            </a:r>
          </a:p>
          <a:p>
            <a:pPr lvl="0" rtl="0">
              <a:lnSpc>
                <a:spcPct val="143181"/>
              </a:lnSpc>
              <a:spcBef>
                <a:spcPts val="0"/>
              </a:spcBef>
              <a:buNone/>
            </a:pPr>
            <a:r>
              <a:rPr b="1" lang="en">
                <a:solidFill>
                  <a:srgbClr val="555755"/>
                </a:solidFill>
              </a:rPr>
              <a:t>-o &lt;name&gt; : --origin &lt;name&gt; : </a:t>
            </a:r>
          </a:p>
          <a:p>
            <a:pPr indent="0" lvl="0" marL="457200" marR="0" rtl="0" algn="l">
              <a:lnSpc>
                <a:spcPct val="100000"/>
              </a:lnSpc>
              <a:spcBef>
                <a:spcPts val="0"/>
              </a:spcBef>
              <a:spcAft>
                <a:spcPts val="0"/>
              </a:spcAft>
              <a:buNone/>
            </a:pPr>
            <a:r>
              <a:rPr lang="en">
                <a:solidFill>
                  <a:srgbClr val="555755"/>
                </a:solidFill>
              </a:rPr>
              <a:t>Instead of using the remote name </a:t>
            </a:r>
            <a:r>
              <a:rPr b="1" lang="en">
                <a:solidFill>
                  <a:srgbClr val="555755"/>
                </a:solidFill>
              </a:rPr>
              <a:t>origin</a:t>
            </a:r>
            <a:r>
              <a:rPr lang="en">
                <a:solidFill>
                  <a:srgbClr val="555755"/>
                </a:solidFill>
              </a:rPr>
              <a:t> to keep track of the upstream repository, use &lt;name&gt;.</a:t>
            </a:r>
          </a:p>
        </p:txBody>
      </p:sp>
      <p:pic>
        <p:nvPicPr>
          <p:cNvPr id="238" name="Shape 238"/>
          <p:cNvPicPr preferRelativeResize="0"/>
          <p:nvPr/>
        </p:nvPicPr>
        <p:blipFill>
          <a:blip r:embed="rId3">
            <a:alphaModFix/>
          </a:blip>
          <a:stretch>
            <a:fillRect/>
          </a:stretch>
        </p:blipFill>
        <p:spPr>
          <a:xfrm>
            <a:off x="5473200" y="1702800"/>
            <a:ext cx="3431575" cy="26163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2" name="Shape 242"/>
        <p:cNvGrpSpPr/>
        <p:nvPr/>
      </p:nvGrpSpPr>
      <p:grpSpPr>
        <a:xfrm>
          <a:off x="0" y="0"/>
          <a:ext cx="0" cy="0"/>
          <a:chOff x="0" y="0"/>
          <a:chExt cx="0" cy="0"/>
        </a:xfrm>
      </p:grpSpPr>
      <p:sp>
        <p:nvSpPr>
          <p:cNvPr id="243" name="Shape 243"/>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Git add: </a:t>
            </a:r>
            <a:r>
              <a:rPr lang="en" sz="1400">
                <a:solidFill>
                  <a:srgbClr val="555755"/>
                </a:solidFill>
                <a:latin typeface="Arial"/>
                <a:ea typeface="Arial"/>
                <a:cs typeface="Arial"/>
                <a:sym typeface="Arial"/>
              </a:rPr>
              <a:t>Add file contents to the index.</a:t>
            </a:r>
          </a:p>
          <a:p>
            <a:pPr lvl="0" rtl="0">
              <a:spcBef>
                <a:spcPts val="0"/>
              </a:spcBef>
              <a:buNone/>
            </a:pPr>
            <a:r>
              <a:t/>
            </a:r>
            <a:endParaRPr/>
          </a:p>
        </p:txBody>
      </p:sp>
      <p:sp>
        <p:nvSpPr>
          <p:cNvPr id="244" name="Shape 244"/>
          <p:cNvSpPr txBox="1"/>
          <p:nvPr/>
        </p:nvSpPr>
        <p:spPr>
          <a:xfrm>
            <a:off x="483575" y="1132025"/>
            <a:ext cx="4560900" cy="3736800"/>
          </a:xfrm>
          <a:prstGeom prst="rect">
            <a:avLst/>
          </a:prstGeom>
          <a:noFill/>
          <a:ln>
            <a:noFill/>
          </a:ln>
        </p:spPr>
        <p:txBody>
          <a:bodyPr anchorCtr="0" anchor="t" bIns="91425" lIns="91425" rIns="91425" tIns="91425">
            <a:noAutofit/>
          </a:bodyPr>
          <a:lstStyle/>
          <a:p>
            <a:pPr indent="-228600" lvl="0" marL="457200" rtl="0">
              <a:spcBef>
                <a:spcPts val="0"/>
              </a:spcBef>
              <a:buClr>
                <a:srgbClr val="555755"/>
              </a:buClr>
              <a:buChar char="●"/>
            </a:pPr>
            <a:r>
              <a:rPr lang="en">
                <a:solidFill>
                  <a:srgbClr val="555755"/>
                </a:solidFill>
              </a:rPr>
              <a:t>Run git add</a:t>
            </a:r>
          </a:p>
          <a:p>
            <a:pPr lvl="0" rtl="0">
              <a:spcBef>
                <a:spcPts val="0"/>
              </a:spcBef>
              <a:buNone/>
            </a:pPr>
            <a:r>
              <a:t/>
            </a:r>
            <a:endParaRPr>
              <a:solidFill>
                <a:srgbClr val="555755"/>
              </a:solidFill>
            </a:endParaRPr>
          </a:p>
          <a:p>
            <a:pPr indent="457200" lvl="0" rtl="0">
              <a:spcBef>
                <a:spcPts val="0"/>
              </a:spcBef>
              <a:buNone/>
            </a:pPr>
            <a:r>
              <a:rPr lang="en">
                <a:solidFill>
                  <a:srgbClr val="1155CC"/>
                </a:solidFill>
              </a:rPr>
              <a:t>$ git add &lt;filename or wildcard&gt;</a:t>
            </a:r>
          </a:p>
          <a:p>
            <a:pPr lvl="0" rtl="0">
              <a:spcBef>
                <a:spcPts val="0"/>
              </a:spcBef>
              <a:buNone/>
            </a:pPr>
            <a:r>
              <a:t/>
            </a:r>
            <a:endParaRPr>
              <a:solidFill>
                <a:srgbClr val="555755"/>
              </a:solidFill>
            </a:endParaRPr>
          </a:p>
          <a:p>
            <a:pPr lvl="0" rtl="0">
              <a:spcBef>
                <a:spcPts val="0"/>
              </a:spcBef>
              <a:buNone/>
            </a:pPr>
            <a:r>
              <a:rPr i="1" lang="en" sz="1200">
                <a:solidFill>
                  <a:srgbClr val="555755"/>
                </a:solidFill>
              </a:rPr>
              <a:t>(This will add your files to the index or staging area in git.)</a:t>
            </a:r>
          </a:p>
          <a:p>
            <a:pPr lvl="0" rtl="0">
              <a:spcBef>
                <a:spcPts val="0"/>
              </a:spcBef>
              <a:buNone/>
            </a:pPr>
            <a:r>
              <a:t/>
            </a:r>
            <a:endParaRPr>
              <a:solidFill>
                <a:srgbClr val="555755"/>
              </a:solidFill>
            </a:endParaRPr>
          </a:p>
          <a:p>
            <a:pPr lvl="0" rtl="0">
              <a:spcBef>
                <a:spcPts val="0"/>
              </a:spcBef>
              <a:buNone/>
            </a:pPr>
            <a:r>
              <a:rPr b="1" lang="en">
                <a:solidFill>
                  <a:srgbClr val="555755"/>
                </a:solidFill>
              </a:rPr>
              <a:t>Options</a:t>
            </a:r>
          </a:p>
          <a:p>
            <a:pPr lvl="0" rtl="0">
              <a:spcBef>
                <a:spcPts val="0"/>
              </a:spcBef>
              <a:buNone/>
            </a:pPr>
            <a:r>
              <a:t/>
            </a:r>
            <a:endParaRPr>
              <a:solidFill>
                <a:srgbClr val="555755"/>
              </a:solidFill>
            </a:endParaRPr>
          </a:p>
          <a:p>
            <a:pPr lvl="0" rtl="0">
              <a:lnSpc>
                <a:spcPct val="143181"/>
              </a:lnSpc>
              <a:spcBef>
                <a:spcPts val="0"/>
              </a:spcBef>
              <a:buNone/>
            </a:pPr>
            <a:r>
              <a:rPr b="1" lang="en">
                <a:solidFill>
                  <a:srgbClr val="555755"/>
                </a:solidFill>
              </a:rPr>
              <a:t>-n : --dry-run :</a:t>
            </a:r>
          </a:p>
          <a:p>
            <a:pPr indent="0" lvl="0" marL="101600" rtl="0">
              <a:lnSpc>
                <a:spcPct val="150000"/>
              </a:lnSpc>
              <a:spcBef>
                <a:spcPts val="0"/>
              </a:spcBef>
              <a:spcAft>
                <a:spcPts val="800"/>
              </a:spcAft>
              <a:buNone/>
            </a:pPr>
            <a:r>
              <a:rPr lang="en">
                <a:solidFill>
                  <a:srgbClr val="555755"/>
                </a:solidFill>
              </a:rPr>
              <a:t>Don’t actually add the file(s), just show if they exist and/or will be ignored.</a:t>
            </a:r>
          </a:p>
          <a:p>
            <a:pPr lvl="0" rtl="0">
              <a:lnSpc>
                <a:spcPct val="143181"/>
              </a:lnSpc>
              <a:spcBef>
                <a:spcPts val="0"/>
              </a:spcBef>
              <a:buNone/>
            </a:pPr>
            <a:r>
              <a:rPr b="1" lang="en">
                <a:solidFill>
                  <a:srgbClr val="555755"/>
                </a:solidFill>
              </a:rPr>
              <a:t>--no-all :  --ignore-removal :</a:t>
            </a:r>
            <a:r>
              <a:rPr b="1" lang="en">
                <a:solidFill>
                  <a:srgbClr val="555755"/>
                </a:solidFill>
              </a:rPr>
              <a:t> </a:t>
            </a:r>
          </a:p>
          <a:p>
            <a:pPr indent="0" lvl="0" marL="457200" marR="0" rtl="0" algn="l">
              <a:lnSpc>
                <a:spcPct val="100000"/>
              </a:lnSpc>
              <a:spcBef>
                <a:spcPts val="0"/>
              </a:spcBef>
              <a:spcAft>
                <a:spcPts val="0"/>
              </a:spcAft>
              <a:buNone/>
            </a:pPr>
            <a:r>
              <a:rPr lang="en">
                <a:solidFill>
                  <a:srgbClr val="555755"/>
                </a:solidFill>
              </a:rPr>
              <a:t>Add new files to index but ignore files that have been removed from the working tree.</a:t>
            </a:r>
          </a:p>
        </p:txBody>
      </p:sp>
      <p:pic>
        <p:nvPicPr>
          <p:cNvPr id="245" name="Shape 245"/>
          <p:cNvPicPr preferRelativeResize="0"/>
          <p:nvPr/>
        </p:nvPicPr>
        <p:blipFill rotWithShape="1">
          <a:blip r:embed="rId3">
            <a:alphaModFix/>
          </a:blip>
          <a:srcRect b="0" l="0" r="33137" t="0"/>
          <a:stretch/>
        </p:blipFill>
        <p:spPr>
          <a:xfrm>
            <a:off x="6022775" y="1227975"/>
            <a:ext cx="2670625" cy="31432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3" name="Shape 63"/>
        <p:cNvGrpSpPr/>
        <p:nvPr/>
      </p:nvGrpSpPr>
      <p:grpSpPr>
        <a:xfrm>
          <a:off x="0" y="0"/>
          <a:ext cx="0" cy="0"/>
          <a:chOff x="0" y="0"/>
          <a:chExt cx="0" cy="0"/>
        </a:xfrm>
      </p:grpSpPr>
      <p:pic>
        <p:nvPicPr>
          <p:cNvPr id="64" name="Shape 64"/>
          <p:cNvPicPr preferRelativeResize="0"/>
          <p:nvPr/>
        </p:nvPicPr>
        <p:blipFill rotWithShape="1">
          <a:blip r:embed="rId3">
            <a:alphaModFix/>
          </a:blip>
          <a:srcRect b="0" l="31927" r="32017" t="0"/>
          <a:stretch/>
        </p:blipFill>
        <p:spPr>
          <a:xfrm rot="5400000">
            <a:off x="3630262" y="1480312"/>
            <a:ext cx="579774" cy="5730699"/>
          </a:xfrm>
          <a:prstGeom prst="rect">
            <a:avLst/>
          </a:prstGeom>
          <a:noFill/>
          <a:ln>
            <a:noFill/>
          </a:ln>
        </p:spPr>
      </p:pic>
      <p:pic>
        <p:nvPicPr>
          <p:cNvPr id="65" name="Shape 65"/>
          <p:cNvPicPr preferRelativeResize="0"/>
          <p:nvPr/>
        </p:nvPicPr>
        <p:blipFill rotWithShape="1">
          <a:blip r:embed="rId3">
            <a:alphaModFix/>
          </a:blip>
          <a:srcRect b="0" l="31927" r="32017" t="0"/>
          <a:stretch/>
        </p:blipFill>
        <p:spPr>
          <a:xfrm rot="5400000">
            <a:off x="4244737" y="-658087"/>
            <a:ext cx="579774" cy="6981400"/>
          </a:xfrm>
          <a:prstGeom prst="rect">
            <a:avLst/>
          </a:prstGeom>
          <a:noFill/>
          <a:ln>
            <a:noFill/>
          </a:ln>
        </p:spPr>
      </p:pic>
      <p:sp>
        <p:nvSpPr>
          <p:cNvPr id="66" name="Shape 66"/>
          <p:cNvSpPr/>
          <p:nvPr/>
        </p:nvSpPr>
        <p:spPr>
          <a:xfrm rot="5400000">
            <a:off x="6801649" y="884848"/>
            <a:ext cx="2033400" cy="2363700"/>
          </a:xfrm>
          <a:prstGeom prst="blockArc">
            <a:avLst>
              <a:gd fmla="val 10800000" name="adj1"/>
              <a:gd fmla="val 0" name="adj2"/>
              <a:gd fmla="val 25000" name="adj3"/>
            </a:avLst>
          </a:prstGeom>
          <a:solidFill>
            <a:srgbClr val="404041"/>
          </a:solidFill>
          <a:ln>
            <a:noFill/>
          </a:ln>
        </p:spPr>
        <p:txBody>
          <a:bodyPr anchorCtr="0" anchor="ctr" bIns="91425" lIns="91425" rIns="91425" tIns="91425">
            <a:noAutofit/>
          </a:bodyPr>
          <a:lstStyle/>
          <a:p>
            <a:pPr lvl="0">
              <a:spcBef>
                <a:spcPts val="0"/>
              </a:spcBef>
              <a:buNone/>
            </a:pPr>
            <a:r>
              <a:t/>
            </a:r>
            <a:endParaRPr/>
          </a:p>
        </p:txBody>
      </p:sp>
      <p:sp>
        <p:nvSpPr>
          <p:cNvPr id="67" name="Shape 67"/>
          <p:cNvSpPr/>
          <p:nvPr/>
        </p:nvSpPr>
        <p:spPr>
          <a:xfrm>
            <a:off x="6494360" y="3730105"/>
            <a:ext cx="1419899" cy="1262700"/>
          </a:xfrm>
          <a:prstGeom prst="octagon">
            <a:avLst>
              <a:gd fmla="val 29289" name="adj"/>
            </a:avLst>
          </a:prstGeom>
          <a:solidFill>
            <a:srgbClr val="B7B7B7"/>
          </a:solidFill>
          <a:ln>
            <a:noFill/>
          </a:ln>
        </p:spPr>
        <p:txBody>
          <a:bodyPr anchorCtr="0" anchor="ctr" bIns="91425" lIns="91425" rIns="91425" tIns="91425">
            <a:noAutofit/>
          </a:bodyPr>
          <a:lstStyle/>
          <a:p>
            <a:pPr lvl="0">
              <a:spcBef>
                <a:spcPts val="0"/>
              </a:spcBef>
              <a:buNone/>
            </a:pPr>
            <a:r>
              <a:t/>
            </a:r>
            <a:endParaRPr/>
          </a:p>
        </p:txBody>
      </p:sp>
      <p:sp>
        <p:nvSpPr>
          <p:cNvPr id="68" name="Shape 68"/>
          <p:cNvSpPr/>
          <p:nvPr/>
        </p:nvSpPr>
        <p:spPr>
          <a:xfrm>
            <a:off x="1199750" y="1037846"/>
            <a:ext cx="6676200" cy="547800"/>
          </a:xfrm>
          <a:prstGeom prst="rect">
            <a:avLst/>
          </a:prstGeom>
          <a:solidFill>
            <a:srgbClr val="D9D9D9"/>
          </a:solidFill>
          <a:ln>
            <a:noFill/>
          </a:ln>
        </p:spPr>
        <p:txBody>
          <a:bodyPr anchorCtr="0" anchor="ctr" bIns="91425" lIns="91425" rIns="91425" tIns="91425">
            <a:noAutofit/>
          </a:bodyPr>
          <a:lstStyle/>
          <a:p>
            <a:pPr lvl="0">
              <a:spcBef>
                <a:spcPts val="0"/>
              </a:spcBef>
              <a:buNone/>
            </a:pPr>
            <a:r>
              <a:t/>
            </a:r>
            <a:endParaRPr/>
          </a:p>
        </p:txBody>
      </p:sp>
      <p:pic>
        <p:nvPicPr>
          <p:cNvPr id="69" name="Shape 69"/>
          <p:cNvPicPr preferRelativeResize="0"/>
          <p:nvPr/>
        </p:nvPicPr>
        <p:blipFill rotWithShape="1">
          <a:blip r:embed="rId3">
            <a:alphaModFix/>
          </a:blip>
          <a:srcRect b="0" l="31927" r="32017" t="0"/>
          <a:stretch/>
        </p:blipFill>
        <p:spPr>
          <a:xfrm rot="5400000">
            <a:off x="4350937" y="-2293212"/>
            <a:ext cx="579774" cy="7203650"/>
          </a:xfrm>
          <a:prstGeom prst="rect">
            <a:avLst/>
          </a:prstGeom>
          <a:noFill/>
          <a:ln>
            <a:noFill/>
          </a:ln>
        </p:spPr>
      </p:pic>
      <p:sp>
        <p:nvSpPr>
          <p:cNvPr id="70" name="Shape 70"/>
          <p:cNvSpPr/>
          <p:nvPr/>
        </p:nvSpPr>
        <p:spPr>
          <a:xfrm rot="-5400000">
            <a:off x="3729765" y="746979"/>
            <a:ext cx="360000" cy="10980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pic>
        <p:nvPicPr>
          <p:cNvPr id="71" name="Shape 71"/>
          <p:cNvPicPr preferRelativeResize="0"/>
          <p:nvPr/>
        </p:nvPicPr>
        <p:blipFill>
          <a:blip r:embed="rId4">
            <a:alphaModFix/>
          </a:blip>
          <a:stretch>
            <a:fillRect/>
          </a:stretch>
        </p:blipFill>
        <p:spPr>
          <a:xfrm>
            <a:off x="6298152" y="488287"/>
            <a:ext cx="682649" cy="1301749"/>
          </a:xfrm>
          <a:prstGeom prst="rect">
            <a:avLst/>
          </a:prstGeom>
          <a:noFill/>
          <a:ln>
            <a:noFill/>
          </a:ln>
        </p:spPr>
      </p:pic>
      <p:pic>
        <p:nvPicPr>
          <p:cNvPr id="72" name="Shape 72"/>
          <p:cNvPicPr preferRelativeResize="0"/>
          <p:nvPr/>
        </p:nvPicPr>
        <p:blipFill>
          <a:blip r:embed="rId5">
            <a:alphaModFix/>
          </a:blip>
          <a:stretch>
            <a:fillRect/>
          </a:stretch>
        </p:blipFill>
        <p:spPr>
          <a:xfrm>
            <a:off x="6744286" y="1985765"/>
            <a:ext cx="809502" cy="1301749"/>
          </a:xfrm>
          <a:prstGeom prst="rect">
            <a:avLst/>
          </a:prstGeom>
          <a:noFill/>
          <a:ln>
            <a:noFill/>
          </a:ln>
        </p:spPr>
      </p:pic>
      <p:pic>
        <p:nvPicPr>
          <p:cNvPr id="73" name="Shape 73"/>
          <p:cNvPicPr preferRelativeResize="0"/>
          <p:nvPr/>
        </p:nvPicPr>
        <p:blipFill>
          <a:blip r:embed="rId5">
            <a:alphaModFix/>
          </a:blip>
          <a:stretch>
            <a:fillRect/>
          </a:stretch>
        </p:blipFill>
        <p:spPr>
          <a:xfrm>
            <a:off x="3118655" y="2018388"/>
            <a:ext cx="809502" cy="1301749"/>
          </a:xfrm>
          <a:prstGeom prst="rect">
            <a:avLst/>
          </a:prstGeom>
          <a:noFill/>
          <a:ln>
            <a:noFill/>
          </a:ln>
        </p:spPr>
      </p:pic>
      <p:pic>
        <p:nvPicPr>
          <p:cNvPr id="74" name="Shape 74"/>
          <p:cNvPicPr preferRelativeResize="0"/>
          <p:nvPr/>
        </p:nvPicPr>
        <p:blipFill>
          <a:blip r:embed="rId4">
            <a:alphaModFix/>
          </a:blip>
          <a:stretch>
            <a:fillRect/>
          </a:stretch>
        </p:blipFill>
        <p:spPr>
          <a:xfrm>
            <a:off x="2692703" y="461498"/>
            <a:ext cx="682649" cy="1301749"/>
          </a:xfrm>
          <a:prstGeom prst="rect">
            <a:avLst/>
          </a:prstGeom>
          <a:noFill/>
          <a:ln>
            <a:noFill/>
          </a:ln>
        </p:spPr>
      </p:pic>
      <p:sp>
        <p:nvSpPr>
          <p:cNvPr id="75" name="Shape 75"/>
          <p:cNvSpPr/>
          <p:nvPr/>
        </p:nvSpPr>
        <p:spPr>
          <a:xfrm rot="-5400000">
            <a:off x="7317917" y="762075"/>
            <a:ext cx="360000" cy="10761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76" name="Shape 76"/>
          <p:cNvSpPr/>
          <p:nvPr/>
        </p:nvSpPr>
        <p:spPr>
          <a:xfrm rot="5400000">
            <a:off x="6060058" y="2269501"/>
            <a:ext cx="390300" cy="10980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pic>
        <p:nvPicPr>
          <p:cNvPr id="77" name="Shape 77"/>
          <p:cNvPicPr preferRelativeResize="0"/>
          <p:nvPr/>
        </p:nvPicPr>
        <p:blipFill>
          <a:blip r:embed="rId4">
            <a:alphaModFix/>
          </a:blip>
          <a:stretch>
            <a:fillRect/>
          </a:stretch>
        </p:blipFill>
        <p:spPr>
          <a:xfrm>
            <a:off x="3985412" y="3514558"/>
            <a:ext cx="682649" cy="1301749"/>
          </a:xfrm>
          <a:prstGeom prst="rect">
            <a:avLst/>
          </a:prstGeom>
          <a:noFill/>
          <a:ln>
            <a:noFill/>
          </a:ln>
        </p:spPr>
      </p:pic>
      <p:sp>
        <p:nvSpPr>
          <p:cNvPr id="78" name="Shape 78"/>
          <p:cNvSpPr/>
          <p:nvPr/>
        </p:nvSpPr>
        <p:spPr>
          <a:xfrm rot="5523185">
            <a:off x="8278995" y="1983615"/>
            <a:ext cx="720162" cy="166308"/>
          </a:xfrm>
          <a:prstGeom prst="blockArc">
            <a:avLst>
              <a:gd fmla="val 10935887" name="adj1"/>
              <a:gd fmla="val 0" name="adj2"/>
              <a:gd fmla="val 25000" name="adj3"/>
            </a:avLst>
          </a:prstGeom>
          <a:solidFill>
            <a:srgbClr val="F5F5F5"/>
          </a:solidFill>
          <a:ln>
            <a:noFill/>
          </a:ln>
        </p:spPr>
        <p:txBody>
          <a:bodyPr anchorCtr="0" anchor="ctr" bIns="91425" lIns="91425" rIns="91425" tIns="91425">
            <a:noAutofit/>
          </a:bodyPr>
          <a:lstStyle/>
          <a:p>
            <a:pPr lvl="0">
              <a:spcBef>
                <a:spcPts val="0"/>
              </a:spcBef>
              <a:buNone/>
            </a:pPr>
            <a:r>
              <a:t/>
            </a:r>
            <a:endParaRPr/>
          </a:p>
        </p:txBody>
      </p:sp>
      <p:sp>
        <p:nvSpPr>
          <p:cNvPr id="79" name="Shape 79"/>
          <p:cNvSpPr/>
          <p:nvPr/>
        </p:nvSpPr>
        <p:spPr>
          <a:xfrm>
            <a:off x="7829418" y="2808214"/>
            <a:ext cx="463500" cy="62700"/>
          </a:xfrm>
          <a:prstGeom prst="rect">
            <a:avLst/>
          </a:prstGeom>
          <a:solidFill>
            <a:srgbClr val="F5F5F5"/>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80" name="Shape 80"/>
          <p:cNvSpPr/>
          <p:nvPr/>
        </p:nvSpPr>
        <p:spPr>
          <a:xfrm rot="-5400000">
            <a:off x="259323" y="2408767"/>
            <a:ext cx="2033400" cy="2363700"/>
          </a:xfrm>
          <a:prstGeom prst="blockArc">
            <a:avLst>
              <a:gd fmla="val 10800000" name="adj1"/>
              <a:gd fmla="val 0" name="adj2"/>
              <a:gd fmla="val 25000" name="adj3"/>
            </a:avLst>
          </a:prstGeom>
          <a:solidFill>
            <a:srgbClr val="404041"/>
          </a:solidFill>
          <a:ln>
            <a:noFill/>
          </a:ln>
        </p:spPr>
        <p:txBody>
          <a:bodyPr anchorCtr="0" anchor="ctr" bIns="91425" lIns="91425" rIns="91425" tIns="91425">
            <a:noAutofit/>
          </a:bodyPr>
          <a:lstStyle/>
          <a:p>
            <a:pPr lvl="0">
              <a:spcBef>
                <a:spcPts val="0"/>
              </a:spcBef>
              <a:buNone/>
            </a:pPr>
            <a:r>
              <a:t/>
            </a:r>
            <a:endParaRPr/>
          </a:p>
        </p:txBody>
      </p:sp>
      <p:pic>
        <p:nvPicPr>
          <p:cNvPr id="81" name="Shape 81"/>
          <p:cNvPicPr preferRelativeResize="0"/>
          <p:nvPr/>
        </p:nvPicPr>
        <p:blipFill>
          <a:blip r:embed="rId6">
            <a:alphaModFix/>
          </a:blip>
          <a:stretch>
            <a:fillRect/>
          </a:stretch>
        </p:blipFill>
        <p:spPr>
          <a:xfrm>
            <a:off x="6493817" y="34512"/>
            <a:ext cx="906950" cy="731250"/>
          </a:xfrm>
          <a:prstGeom prst="rect">
            <a:avLst/>
          </a:prstGeom>
          <a:noFill/>
          <a:ln>
            <a:noFill/>
          </a:ln>
        </p:spPr>
      </p:pic>
      <p:sp>
        <p:nvSpPr>
          <p:cNvPr id="82" name="Shape 82"/>
          <p:cNvSpPr/>
          <p:nvPr/>
        </p:nvSpPr>
        <p:spPr>
          <a:xfrm rot="5400000">
            <a:off x="2380790" y="2269501"/>
            <a:ext cx="390300" cy="1098000"/>
          </a:xfrm>
          <a:prstGeom prst="rect">
            <a:avLst/>
          </a:prstGeom>
          <a:solidFill>
            <a:srgbClr val="CCCCCC"/>
          </a:solidFill>
          <a:ln>
            <a:noFill/>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83" name="Shape 83"/>
          <p:cNvSpPr/>
          <p:nvPr/>
        </p:nvSpPr>
        <p:spPr>
          <a:xfrm rot="-5400000">
            <a:off x="2217474" y="3784175"/>
            <a:ext cx="360000" cy="11412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sp>
        <p:nvSpPr>
          <p:cNvPr id="84" name="Shape 84"/>
          <p:cNvSpPr/>
          <p:nvPr/>
        </p:nvSpPr>
        <p:spPr>
          <a:xfrm rot="-5400000">
            <a:off x="5069386" y="3794979"/>
            <a:ext cx="360000" cy="1098000"/>
          </a:xfrm>
          <a:prstGeom prst="rect">
            <a:avLst/>
          </a:prstGeom>
          <a:solidFill>
            <a:srgbClr val="CCCCCC"/>
          </a:solidFill>
          <a:ln>
            <a:noFill/>
          </a:ln>
        </p:spPr>
        <p:txBody>
          <a:bodyPr anchorCtr="0" anchor="ctr" bIns="91425" lIns="91425" rIns="91425" tIns="91425">
            <a:noAutofit/>
          </a:bodyPr>
          <a:lstStyle/>
          <a:p>
            <a:pPr lvl="0" rtl="0">
              <a:spcBef>
                <a:spcPts val="0"/>
              </a:spcBef>
              <a:buNone/>
            </a:pPr>
            <a:r>
              <a:t/>
            </a:r>
            <a:endParaRPr/>
          </a:p>
        </p:txBody>
      </p:sp>
      <p:pic>
        <p:nvPicPr>
          <p:cNvPr id="85" name="Shape 85"/>
          <p:cNvPicPr preferRelativeResize="0"/>
          <p:nvPr/>
        </p:nvPicPr>
        <p:blipFill>
          <a:blip r:embed="rId4">
            <a:alphaModFix/>
          </a:blip>
          <a:stretch>
            <a:fillRect/>
          </a:stretch>
        </p:blipFill>
        <p:spPr>
          <a:xfrm>
            <a:off x="1131140" y="3522893"/>
            <a:ext cx="682649" cy="1301749"/>
          </a:xfrm>
          <a:prstGeom prst="rect">
            <a:avLst/>
          </a:prstGeom>
          <a:noFill/>
          <a:ln>
            <a:noFill/>
          </a:ln>
        </p:spPr>
      </p:pic>
      <p:pic>
        <p:nvPicPr>
          <p:cNvPr id="86" name="Shape 86"/>
          <p:cNvPicPr preferRelativeResize="0"/>
          <p:nvPr/>
        </p:nvPicPr>
        <p:blipFill rotWithShape="1">
          <a:blip r:embed="rId7">
            <a:alphaModFix/>
          </a:blip>
          <a:srcRect b="63414" l="36672" r="55401" t="0"/>
          <a:stretch/>
        </p:blipFill>
        <p:spPr>
          <a:xfrm>
            <a:off x="7000849" y="1154050"/>
            <a:ext cx="1009699" cy="286249"/>
          </a:xfrm>
          <a:prstGeom prst="rect">
            <a:avLst/>
          </a:prstGeom>
          <a:noFill/>
          <a:ln>
            <a:noFill/>
          </a:ln>
        </p:spPr>
      </p:pic>
      <p:pic>
        <p:nvPicPr>
          <p:cNvPr id="87" name="Shape 87"/>
          <p:cNvPicPr preferRelativeResize="0"/>
          <p:nvPr/>
        </p:nvPicPr>
        <p:blipFill rotWithShape="1">
          <a:blip r:embed="rId8">
            <a:alphaModFix/>
          </a:blip>
          <a:srcRect b="63413" l="59223" r="30100" t="2841"/>
          <a:stretch/>
        </p:blipFill>
        <p:spPr>
          <a:xfrm>
            <a:off x="5757225" y="2665576"/>
            <a:ext cx="1009699" cy="310224"/>
          </a:xfrm>
          <a:prstGeom prst="rect">
            <a:avLst/>
          </a:prstGeom>
          <a:noFill/>
          <a:ln>
            <a:noFill/>
          </a:ln>
        </p:spPr>
      </p:pic>
      <p:pic>
        <p:nvPicPr>
          <p:cNvPr id="88" name="Shape 88"/>
          <p:cNvPicPr preferRelativeResize="0"/>
          <p:nvPr/>
        </p:nvPicPr>
        <p:blipFill rotWithShape="1">
          <a:blip r:embed="rId9">
            <a:alphaModFix/>
          </a:blip>
          <a:srcRect b="63414" l="89216" r="2858" t="0"/>
          <a:stretch/>
        </p:blipFill>
        <p:spPr>
          <a:xfrm>
            <a:off x="2071950" y="2640700"/>
            <a:ext cx="1009699" cy="359999"/>
          </a:xfrm>
          <a:prstGeom prst="rect">
            <a:avLst/>
          </a:prstGeom>
          <a:noFill/>
          <a:ln>
            <a:noFill/>
          </a:ln>
        </p:spPr>
      </p:pic>
      <p:pic>
        <p:nvPicPr>
          <p:cNvPr id="89" name="Shape 89"/>
          <p:cNvPicPr preferRelativeResize="0"/>
          <p:nvPr/>
        </p:nvPicPr>
        <p:blipFill rotWithShape="1">
          <a:blip r:embed="rId10">
            <a:alphaModFix/>
          </a:blip>
          <a:srcRect b="37988" l="16736" r="62252" t="35179"/>
          <a:stretch/>
        </p:blipFill>
        <p:spPr>
          <a:xfrm>
            <a:off x="1878975" y="4207450"/>
            <a:ext cx="1064200" cy="286249"/>
          </a:xfrm>
          <a:prstGeom prst="rect">
            <a:avLst/>
          </a:prstGeom>
          <a:noFill/>
          <a:ln>
            <a:noFill/>
          </a:ln>
        </p:spPr>
      </p:pic>
      <p:pic>
        <p:nvPicPr>
          <p:cNvPr id="90" name="Shape 90"/>
          <p:cNvPicPr preferRelativeResize="0"/>
          <p:nvPr/>
        </p:nvPicPr>
        <p:blipFill rotWithShape="1">
          <a:blip r:embed="rId11">
            <a:alphaModFix/>
          </a:blip>
          <a:srcRect b="33515" l="67206" r="18951" t="37403"/>
          <a:stretch/>
        </p:blipFill>
        <p:spPr>
          <a:xfrm>
            <a:off x="4720675" y="4188875"/>
            <a:ext cx="1064224" cy="310199"/>
          </a:xfrm>
          <a:prstGeom prst="rect">
            <a:avLst/>
          </a:prstGeom>
          <a:noFill/>
          <a:ln>
            <a:noFill/>
          </a:ln>
        </p:spPr>
      </p:pic>
      <p:pic>
        <p:nvPicPr>
          <p:cNvPr id="91" name="Shape 91"/>
          <p:cNvPicPr preferRelativeResize="0"/>
          <p:nvPr/>
        </p:nvPicPr>
        <p:blipFill>
          <a:blip r:embed="rId12">
            <a:alphaModFix/>
          </a:blip>
          <a:stretch>
            <a:fillRect/>
          </a:stretch>
        </p:blipFill>
        <p:spPr>
          <a:xfrm rot="664142">
            <a:off x="5029905" y="1785730"/>
            <a:ext cx="906949" cy="906949"/>
          </a:xfrm>
          <a:prstGeom prst="rect">
            <a:avLst/>
          </a:prstGeom>
          <a:noFill/>
          <a:ln>
            <a:noFill/>
          </a:ln>
        </p:spPr>
      </p:pic>
      <p:pic>
        <p:nvPicPr>
          <p:cNvPr id="92" name="Shape 92"/>
          <p:cNvPicPr preferRelativeResize="0"/>
          <p:nvPr/>
        </p:nvPicPr>
        <p:blipFill>
          <a:blip r:embed="rId12">
            <a:alphaModFix/>
          </a:blip>
          <a:stretch>
            <a:fillRect/>
          </a:stretch>
        </p:blipFill>
        <p:spPr>
          <a:xfrm rot="664142">
            <a:off x="1350637" y="1785730"/>
            <a:ext cx="906949" cy="906949"/>
          </a:xfrm>
          <a:prstGeom prst="rect">
            <a:avLst/>
          </a:prstGeom>
          <a:noFill/>
          <a:ln>
            <a:noFill/>
          </a:ln>
        </p:spPr>
      </p:pic>
      <p:pic>
        <p:nvPicPr>
          <p:cNvPr id="93" name="Shape 93"/>
          <p:cNvPicPr preferRelativeResize="0"/>
          <p:nvPr/>
        </p:nvPicPr>
        <p:blipFill>
          <a:blip r:embed="rId13">
            <a:alphaModFix/>
          </a:blip>
          <a:stretch>
            <a:fillRect/>
          </a:stretch>
        </p:blipFill>
        <p:spPr>
          <a:xfrm rot="-306314">
            <a:off x="2787410" y="3421031"/>
            <a:ext cx="1011891" cy="833010"/>
          </a:xfrm>
          <a:prstGeom prst="rect">
            <a:avLst/>
          </a:prstGeom>
          <a:noFill/>
          <a:ln>
            <a:noFill/>
          </a:ln>
        </p:spPr>
      </p:pic>
      <p:pic>
        <p:nvPicPr>
          <p:cNvPr id="94" name="Shape 94"/>
          <p:cNvPicPr preferRelativeResize="0"/>
          <p:nvPr/>
        </p:nvPicPr>
        <p:blipFill>
          <a:blip r:embed="rId13">
            <a:alphaModFix/>
          </a:blip>
          <a:stretch>
            <a:fillRect/>
          </a:stretch>
        </p:blipFill>
        <p:spPr>
          <a:xfrm rot="-306314">
            <a:off x="5617845" y="3410237"/>
            <a:ext cx="1011891" cy="833010"/>
          </a:xfrm>
          <a:prstGeom prst="rect">
            <a:avLst/>
          </a:prstGeom>
          <a:noFill/>
          <a:ln>
            <a:noFill/>
          </a:ln>
        </p:spPr>
      </p:pic>
      <p:pic>
        <p:nvPicPr>
          <p:cNvPr id="95" name="Shape 95"/>
          <p:cNvPicPr preferRelativeResize="0"/>
          <p:nvPr/>
        </p:nvPicPr>
        <p:blipFill>
          <a:blip r:embed="rId13">
            <a:alphaModFix/>
          </a:blip>
          <a:stretch>
            <a:fillRect/>
          </a:stretch>
        </p:blipFill>
        <p:spPr>
          <a:xfrm rot="-306314">
            <a:off x="4278224" y="362237"/>
            <a:ext cx="1011891" cy="833010"/>
          </a:xfrm>
          <a:prstGeom prst="rect">
            <a:avLst/>
          </a:prstGeom>
          <a:noFill/>
          <a:ln>
            <a:noFill/>
          </a:ln>
        </p:spPr>
      </p:pic>
      <p:pic>
        <p:nvPicPr>
          <p:cNvPr id="96" name="Shape 96"/>
          <p:cNvPicPr preferRelativeResize="0"/>
          <p:nvPr/>
        </p:nvPicPr>
        <p:blipFill>
          <a:blip r:embed="rId13">
            <a:alphaModFix/>
          </a:blip>
          <a:stretch>
            <a:fillRect/>
          </a:stretch>
        </p:blipFill>
        <p:spPr>
          <a:xfrm rot="-306310">
            <a:off x="7858340" y="429916"/>
            <a:ext cx="1011911" cy="756356"/>
          </a:xfrm>
          <a:prstGeom prst="rect">
            <a:avLst/>
          </a:prstGeom>
          <a:noFill/>
          <a:ln>
            <a:noFill/>
          </a:ln>
        </p:spPr>
      </p:pic>
      <p:pic>
        <p:nvPicPr>
          <p:cNvPr id="97" name="Shape 97"/>
          <p:cNvPicPr preferRelativeResize="0"/>
          <p:nvPr/>
        </p:nvPicPr>
        <p:blipFill rotWithShape="1">
          <a:blip r:embed="rId14">
            <a:alphaModFix/>
          </a:blip>
          <a:srcRect b="7505" l="0" r="87895" t="63414"/>
          <a:stretch/>
        </p:blipFill>
        <p:spPr>
          <a:xfrm rot="5400000">
            <a:off x="6657801" y="4024325"/>
            <a:ext cx="1130925" cy="668624"/>
          </a:xfrm>
          <a:prstGeom prst="rect">
            <a:avLst/>
          </a:prstGeom>
          <a:noFill/>
          <a:ln>
            <a:noFill/>
          </a:ln>
        </p:spPr>
      </p:pic>
      <p:pic>
        <p:nvPicPr>
          <p:cNvPr id="98" name="Shape 98"/>
          <p:cNvPicPr preferRelativeResize="0"/>
          <p:nvPr/>
        </p:nvPicPr>
        <p:blipFill>
          <a:blip r:embed="rId15">
            <a:alphaModFix/>
          </a:blip>
          <a:stretch>
            <a:fillRect/>
          </a:stretch>
        </p:blipFill>
        <p:spPr>
          <a:xfrm rot="-638333">
            <a:off x="7382419" y="2794953"/>
            <a:ext cx="1480947" cy="999389"/>
          </a:xfrm>
          <a:prstGeom prst="rect">
            <a:avLst/>
          </a:prstGeom>
          <a:noFill/>
          <a:ln>
            <a:noFill/>
          </a:ln>
        </p:spPr>
      </p:pic>
      <p:pic>
        <p:nvPicPr>
          <p:cNvPr id="99" name="Shape 99"/>
          <p:cNvPicPr preferRelativeResize="0"/>
          <p:nvPr/>
        </p:nvPicPr>
        <p:blipFill>
          <a:blip r:embed="rId16">
            <a:alphaModFix/>
          </a:blip>
          <a:stretch>
            <a:fillRect/>
          </a:stretch>
        </p:blipFill>
        <p:spPr>
          <a:xfrm>
            <a:off x="3401039" y="1138034"/>
            <a:ext cx="1009700" cy="310217"/>
          </a:xfrm>
          <a:prstGeom prst="rect">
            <a:avLst/>
          </a:prstGeom>
          <a:noFill/>
          <a:ln>
            <a:noFill/>
          </a:ln>
        </p:spPr>
      </p:pic>
      <p:pic>
        <p:nvPicPr>
          <p:cNvPr id="100" name="Shape 100"/>
          <p:cNvPicPr preferRelativeResize="0"/>
          <p:nvPr/>
        </p:nvPicPr>
        <p:blipFill>
          <a:blip r:embed="rId17">
            <a:alphaModFix/>
          </a:blip>
          <a:stretch>
            <a:fillRect/>
          </a:stretch>
        </p:blipFill>
        <p:spPr>
          <a:xfrm>
            <a:off x="7985521" y="3922449"/>
            <a:ext cx="1075200" cy="10752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9" name="Shape 249"/>
        <p:cNvGrpSpPr/>
        <p:nvPr/>
      </p:nvGrpSpPr>
      <p:grpSpPr>
        <a:xfrm>
          <a:off x="0" y="0"/>
          <a:ext cx="0" cy="0"/>
          <a:chOff x="0" y="0"/>
          <a:chExt cx="0" cy="0"/>
        </a:xfrm>
      </p:grpSpPr>
      <p:sp>
        <p:nvSpPr>
          <p:cNvPr id="250" name="Shape 250"/>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Git rm: </a:t>
            </a:r>
            <a:r>
              <a:rPr lang="en" sz="1400">
                <a:solidFill>
                  <a:srgbClr val="555755"/>
                </a:solidFill>
                <a:latin typeface="Arial"/>
                <a:ea typeface="Arial"/>
                <a:cs typeface="Arial"/>
                <a:sym typeface="Arial"/>
              </a:rPr>
              <a:t>Remove file contents to the index.</a:t>
            </a:r>
          </a:p>
          <a:p>
            <a:pPr lvl="0" rtl="0">
              <a:spcBef>
                <a:spcPts val="0"/>
              </a:spcBef>
              <a:buNone/>
            </a:pPr>
            <a:r>
              <a:t/>
            </a:r>
            <a:endParaRPr/>
          </a:p>
        </p:txBody>
      </p:sp>
      <p:sp>
        <p:nvSpPr>
          <p:cNvPr id="251" name="Shape 251"/>
          <p:cNvSpPr txBox="1"/>
          <p:nvPr/>
        </p:nvSpPr>
        <p:spPr>
          <a:xfrm>
            <a:off x="483575" y="1000150"/>
            <a:ext cx="5539200" cy="3956400"/>
          </a:xfrm>
          <a:prstGeom prst="rect">
            <a:avLst/>
          </a:prstGeom>
          <a:noFill/>
          <a:ln>
            <a:noFill/>
          </a:ln>
        </p:spPr>
        <p:txBody>
          <a:bodyPr anchorCtr="0" anchor="t" bIns="91425" lIns="91425" rIns="91425" tIns="91425">
            <a:noAutofit/>
          </a:bodyPr>
          <a:lstStyle/>
          <a:p>
            <a:pPr indent="-228600" lvl="0" marL="457200" rtl="0">
              <a:spcBef>
                <a:spcPts val="0"/>
              </a:spcBef>
              <a:buClr>
                <a:srgbClr val="555755"/>
              </a:buClr>
              <a:buChar char="●"/>
            </a:pPr>
            <a:r>
              <a:rPr lang="en">
                <a:solidFill>
                  <a:srgbClr val="555755"/>
                </a:solidFill>
              </a:rPr>
              <a:t>Run git rm</a:t>
            </a:r>
          </a:p>
          <a:p>
            <a:pPr lvl="0" rtl="0">
              <a:spcBef>
                <a:spcPts val="0"/>
              </a:spcBef>
              <a:buNone/>
            </a:pPr>
            <a:r>
              <a:t/>
            </a:r>
            <a:endParaRPr>
              <a:solidFill>
                <a:srgbClr val="555755"/>
              </a:solidFill>
            </a:endParaRPr>
          </a:p>
          <a:p>
            <a:pPr indent="457200" lvl="0" rtl="0">
              <a:spcBef>
                <a:spcPts val="0"/>
              </a:spcBef>
              <a:buNone/>
            </a:pPr>
            <a:r>
              <a:rPr lang="en">
                <a:solidFill>
                  <a:srgbClr val="1155CC"/>
                </a:solidFill>
              </a:rPr>
              <a:t>$ git rm &lt;filename or wildcard&gt;</a:t>
            </a:r>
          </a:p>
          <a:p>
            <a:pPr lvl="0" rtl="0">
              <a:spcBef>
                <a:spcPts val="0"/>
              </a:spcBef>
              <a:buNone/>
            </a:pPr>
            <a:r>
              <a:t/>
            </a:r>
            <a:endParaRPr>
              <a:solidFill>
                <a:srgbClr val="555755"/>
              </a:solidFill>
            </a:endParaRPr>
          </a:p>
          <a:p>
            <a:pPr lvl="0" rtl="0">
              <a:spcBef>
                <a:spcPts val="0"/>
              </a:spcBef>
              <a:buNone/>
            </a:pPr>
            <a:r>
              <a:rPr i="1" lang="en" sz="1200">
                <a:solidFill>
                  <a:srgbClr val="555755"/>
                </a:solidFill>
              </a:rPr>
              <a:t>(This will remove your files from the index or staging area in git.)</a:t>
            </a:r>
          </a:p>
          <a:p>
            <a:pPr lvl="0" rtl="0">
              <a:spcBef>
                <a:spcPts val="0"/>
              </a:spcBef>
              <a:buNone/>
            </a:pPr>
            <a:r>
              <a:t/>
            </a:r>
            <a:endParaRPr>
              <a:solidFill>
                <a:srgbClr val="555755"/>
              </a:solidFill>
            </a:endParaRPr>
          </a:p>
          <a:p>
            <a:pPr lvl="0" rtl="0">
              <a:spcBef>
                <a:spcPts val="0"/>
              </a:spcBef>
              <a:buNone/>
            </a:pPr>
            <a:r>
              <a:rPr b="1" lang="en">
                <a:solidFill>
                  <a:srgbClr val="555755"/>
                </a:solidFill>
              </a:rPr>
              <a:t>Options</a:t>
            </a:r>
          </a:p>
          <a:p>
            <a:pPr lvl="0" rtl="0">
              <a:spcBef>
                <a:spcPts val="0"/>
              </a:spcBef>
              <a:buNone/>
            </a:pPr>
            <a:r>
              <a:t/>
            </a:r>
            <a:endParaRPr>
              <a:solidFill>
                <a:srgbClr val="555755"/>
              </a:solidFill>
            </a:endParaRPr>
          </a:p>
          <a:p>
            <a:pPr lvl="0" rtl="0">
              <a:lnSpc>
                <a:spcPct val="100000"/>
              </a:lnSpc>
              <a:spcBef>
                <a:spcPts val="0"/>
              </a:spcBef>
              <a:buNone/>
            </a:pPr>
            <a:r>
              <a:rPr b="1" lang="en">
                <a:solidFill>
                  <a:srgbClr val="555755"/>
                </a:solidFill>
              </a:rPr>
              <a:t>-n : --dry-run :</a:t>
            </a:r>
          </a:p>
          <a:p>
            <a:pPr indent="0" lvl="0" marL="101600" rtl="0">
              <a:lnSpc>
                <a:spcPct val="100000"/>
              </a:lnSpc>
              <a:spcBef>
                <a:spcPts val="0"/>
              </a:spcBef>
              <a:spcAft>
                <a:spcPts val="800"/>
              </a:spcAft>
              <a:buNone/>
            </a:pPr>
            <a:r>
              <a:rPr lang="en">
                <a:solidFill>
                  <a:srgbClr val="555755"/>
                </a:solidFill>
              </a:rPr>
              <a:t>Don’t actually remove any file(s),</a:t>
            </a:r>
            <a:r>
              <a:rPr lang="en">
                <a:solidFill>
                  <a:srgbClr val="555755"/>
                </a:solidFill>
              </a:rPr>
              <a:t> just show if they exist and/or will be ignored.</a:t>
            </a:r>
          </a:p>
          <a:p>
            <a:pPr lvl="0" rtl="0">
              <a:lnSpc>
                <a:spcPct val="100000"/>
              </a:lnSpc>
              <a:spcBef>
                <a:spcPts val="0"/>
              </a:spcBef>
              <a:buNone/>
            </a:pPr>
            <a:r>
              <a:rPr b="1" lang="en">
                <a:solidFill>
                  <a:srgbClr val="555755"/>
                </a:solidFill>
              </a:rPr>
              <a:t>-r :</a:t>
            </a:r>
          </a:p>
          <a:p>
            <a:pPr indent="0" lvl="0" marL="101600" rtl="0">
              <a:lnSpc>
                <a:spcPct val="100000"/>
              </a:lnSpc>
              <a:spcBef>
                <a:spcPts val="0"/>
              </a:spcBef>
              <a:spcAft>
                <a:spcPts val="800"/>
              </a:spcAft>
              <a:buNone/>
            </a:pPr>
            <a:r>
              <a:rPr lang="en">
                <a:solidFill>
                  <a:srgbClr val="555755"/>
                </a:solidFill>
              </a:rPr>
              <a:t>Allow recursive removal when a leading directory name is given.</a:t>
            </a:r>
          </a:p>
          <a:p>
            <a:pPr lvl="0" rtl="0">
              <a:lnSpc>
                <a:spcPct val="100000"/>
              </a:lnSpc>
              <a:spcBef>
                <a:spcPts val="0"/>
              </a:spcBef>
              <a:buNone/>
            </a:pPr>
            <a:r>
              <a:rPr b="1" lang="en">
                <a:solidFill>
                  <a:srgbClr val="555755"/>
                </a:solidFill>
              </a:rPr>
              <a:t>--cached</a:t>
            </a:r>
          </a:p>
          <a:p>
            <a:pPr indent="0" lvl="0" marL="101600" rtl="0">
              <a:lnSpc>
                <a:spcPct val="100000"/>
              </a:lnSpc>
              <a:spcBef>
                <a:spcPts val="0"/>
              </a:spcBef>
              <a:spcAft>
                <a:spcPts val="800"/>
              </a:spcAft>
              <a:buNone/>
            </a:pPr>
            <a:r>
              <a:rPr lang="en">
                <a:solidFill>
                  <a:srgbClr val="555755"/>
                </a:solidFill>
              </a:rPr>
              <a:t>Use this option to unstage and remove paths only from the index. Working tree files, whether modified or not, will be left alone.</a:t>
            </a:r>
          </a:p>
          <a:p>
            <a:pPr indent="0" lvl="0" marL="101600" rtl="0">
              <a:lnSpc>
                <a:spcPct val="150000"/>
              </a:lnSpc>
              <a:spcBef>
                <a:spcPts val="0"/>
              </a:spcBef>
              <a:spcAft>
                <a:spcPts val="800"/>
              </a:spcAft>
              <a:buNone/>
            </a:pPr>
            <a:r>
              <a:t/>
            </a:r>
            <a:endParaRPr>
              <a:solidFill>
                <a:srgbClr val="555755"/>
              </a:solidFill>
            </a:endParaRPr>
          </a:p>
          <a:p>
            <a:pPr indent="0" lvl="0" marL="457200" marR="0" rtl="0" algn="l">
              <a:lnSpc>
                <a:spcPct val="100000"/>
              </a:lnSpc>
              <a:spcBef>
                <a:spcPts val="0"/>
              </a:spcBef>
              <a:spcAft>
                <a:spcPts val="0"/>
              </a:spcAft>
              <a:buNone/>
            </a:pPr>
            <a:r>
              <a:t/>
            </a:r>
            <a:endParaRPr b="1">
              <a:solidFill>
                <a:srgbClr val="555755"/>
              </a:solidFill>
            </a:endParaRPr>
          </a:p>
        </p:txBody>
      </p:sp>
      <p:pic>
        <p:nvPicPr>
          <p:cNvPr id="252" name="Shape 252"/>
          <p:cNvPicPr preferRelativeResize="0"/>
          <p:nvPr/>
        </p:nvPicPr>
        <p:blipFill rotWithShape="1">
          <a:blip r:embed="rId3">
            <a:alphaModFix/>
          </a:blip>
          <a:srcRect b="0" l="27240" r="33136" t="0"/>
          <a:stretch/>
        </p:blipFill>
        <p:spPr>
          <a:xfrm>
            <a:off x="6396475" y="1238950"/>
            <a:ext cx="1582625" cy="3143250"/>
          </a:xfrm>
          <a:prstGeom prst="rect">
            <a:avLst/>
          </a:prstGeom>
          <a:noFill/>
          <a:ln>
            <a:noFill/>
          </a:ln>
        </p:spPr>
      </p:pic>
      <p:sp>
        <p:nvSpPr>
          <p:cNvPr id="253" name="Shape 253"/>
          <p:cNvSpPr/>
          <p:nvPr/>
        </p:nvSpPr>
        <p:spPr>
          <a:xfrm rot="10796460">
            <a:off x="7978899" y="1604725"/>
            <a:ext cx="582600" cy="1363200"/>
          </a:xfrm>
          <a:prstGeom prst="curvedRightArrow">
            <a:avLst>
              <a:gd fmla="val 25000" name="adj1"/>
              <a:gd fmla="val 50000" name="adj2"/>
              <a:gd fmla="val 25000" name="adj3"/>
            </a:avLst>
          </a:prstGeom>
          <a:solidFill>
            <a:srgbClr val="FFFFFF"/>
          </a:solidFill>
          <a:ln cap="flat" cmpd="sng" w="9525">
            <a:solidFill>
              <a:srgbClr val="FF99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54" name="Shape 254"/>
          <p:cNvSpPr txBox="1"/>
          <p:nvPr/>
        </p:nvSpPr>
        <p:spPr>
          <a:xfrm>
            <a:off x="7649300" y="2198050"/>
            <a:ext cx="670500" cy="428700"/>
          </a:xfrm>
          <a:prstGeom prst="rect">
            <a:avLst/>
          </a:prstGeom>
          <a:noFill/>
          <a:ln>
            <a:noFill/>
          </a:ln>
        </p:spPr>
        <p:txBody>
          <a:bodyPr anchorCtr="0" anchor="t" bIns="91425" lIns="91425" rIns="91425" tIns="91425">
            <a:noAutofit/>
          </a:bodyPr>
          <a:lstStyle/>
          <a:p>
            <a:pPr lvl="0">
              <a:spcBef>
                <a:spcPts val="0"/>
              </a:spcBef>
              <a:buNone/>
            </a:pPr>
            <a:r>
              <a:rPr lang="en"/>
              <a:t>git rm</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8" name="Shape 258"/>
        <p:cNvGrpSpPr/>
        <p:nvPr/>
      </p:nvGrpSpPr>
      <p:grpSpPr>
        <a:xfrm>
          <a:off x="0" y="0"/>
          <a:ext cx="0" cy="0"/>
          <a:chOff x="0" y="0"/>
          <a:chExt cx="0" cy="0"/>
        </a:xfrm>
      </p:grpSpPr>
      <p:sp>
        <p:nvSpPr>
          <p:cNvPr id="259" name="Shape 259"/>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Git commit:</a:t>
            </a:r>
            <a:r>
              <a:rPr lang="en" sz="1400">
                <a:solidFill>
                  <a:srgbClr val="555755"/>
                </a:solidFill>
                <a:latin typeface="Arial"/>
                <a:ea typeface="Arial"/>
                <a:cs typeface="Arial"/>
                <a:sym typeface="Arial"/>
              </a:rPr>
              <a:t> Record changes to the repository.</a:t>
            </a:r>
          </a:p>
          <a:p>
            <a:pPr lvl="0" rtl="0">
              <a:spcBef>
                <a:spcPts val="0"/>
              </a:spcBef>
              <a:buNone/>
            </a:pPr>
            <a:r>
              <a:t/>
            </a:r>
            <a:endParaRPr/>
          </a:p>
        </p:txBody>
      </p:sp>
      <p:sp>
        <p:nvSpPr>
          <p:cNvPr id="260" name="Shape 260"/>
          <p:cNvSpPr txBox="1"/>
          <p:nvPr/>
        </p:nvSpPr>
        <p:spPr>
          <a:xfrm>
            <a:off x="483575" y="1000150"/>
            <a:ext cx="6242400" cy="3956400"/>
          </a:xfrm>
          <a:prstGeom prst="rect">
            <a:avLst/>
          </a:prstGeom>
          <a:noFill/>
          <a:ln>
            <a:noFill/>
          </a:ln>
        </p:spPr>
        <p:txBody>
          <a:bodyPr anchorCtr="0" anchor="t" bIns="91425" lIns="91425" rIns="91425" tIns="91425">
            <a:noAutofit/>
          </a:bodyPr>
          <a:lstStyle/>
          <a:p>
            <a:pPr indent="-228600" lvl="0" marL="457200" rtl="0">
              <a:spcBef>
                <a:spcPts val="0"/>
              </a:spcBef>
              <a:buClr>
                <a:srgbClr val="555755"/>
              </a:buClr>
              <a:buChar char="●"/>
            </a:pPr>
            <a:r>
              <a:rPr lang="en">
                <a:solidFill>
                  <a:srgbClr val="555755"/>
                </a:solidFill>
              </a:rPr>
              <a:t>Run git commit</a:t>
            </a:r>
          </a:p>
          <a:p>
            <a:pPr lvl="0" rtl="0">
              <a:spcBef>
                <a:spcPts val="0"/>
              </a:spcBef>
              <a:buNone/>
            </a:pPr>
            <a:r>
              <a:t/>
            </a:r>
            <a:endParaRPr>
              <a:solidFill>
                <a:srgbClr val="555755"/>
              </a:solidFill>
            </a:endParaRPr>
          </a:p>
          <a:p>
            <a:pPr indent="457200" lvl="0" rtl="0">
              <a:spcBef>
                <a:spcPts val="0"/>
              </a:spcBef>
              <a:buNone/>
            </a:pPr>
            <a:r>
              <a:rPr lang="en">
                <a:solidFill>
                  <a:srgbClr val="1155CC"/>
                </a:solidFill>
              </a:rPr>
              <a:t>$ git commit -m “&lt;message&gt;”</a:t>
            </a:r>
          </a:p>
          <a:p>
            <a:pPr lvl="0" rtl="0">
              <a:spcBef>
                <a:spcPts val="0"/>
              </a:spcBef>
              <a:buNone/>
            </a:pPr>
            <a:r>
              <a:t/>
            </a:r>
            <a:endParaRPr>
              <a:solidFill>
                <a:srgbClr val="555755"/>
              </a:solidFill>
            </a:endParaRPr>
          </a:p>
          <a:p>
            <a:pPr lvl="0" rtl="0">
              <a:spcBef>
                <a:spcPts val="0"/>
              </a:spcBef>
              <a:buNone/>
            </a:pPr>
            <a:r>
              <a:rPr i="1" lang="en" sz="1200">
                <a:solidFill>
                  <a:srgbClr val="555755"/>
                </a:solidFill>
              </a:rPr>
              <a:t>(This will remove your files from the index or staging area in git.)</a:t>
            </a:r>
          </a:p>
          <a:p>
            <a:pPr lvl="0" rtl="0">
              <a:spcBef>
                <a:spcPts val="0"/>
              </a:spcBef>
              <a:buNone/>
            </a:pPr>
            <a:r>
              <a:t/>
            </a:r>
            <a:endParaRPr>
              <a:solidFill>
                <a:srgbClr val="555755"/>
              </a:solidFill>
            </a:endParaRPr>
          </a:p>
          <a:p>
            <a:pPr lvl="0" rtl="0">
              <a:spcBef>
                <a:spcPts val="0"/>
              </a:spcBef>
              <a:buNone/>
            </a:pPr>
            <a:r>
              <a:rPr b="1" lang="en">
                <a:solidFill>
                  <a:srgbClr val="555755"/>
                </a:solidFill>
              </a:rPr>
              <a:t>Options</a:t>
            </a:r>
          </a:p>
          <a:p>
            <a:pPr lvl="0" rtl="0">
              <a:spcBef>
                <a:spcPts val="0"/>
              </a:spcBef>
              <a:buNone/>
            </a:pPr>
            <a:r>
              <a:t/>
            </a:r>
            <a:endParaRPr>
              <a:solidFill>
                <a:srgbClr val="555755"/>
              </a:solidFill>
            </a:endParaRPr>
          </a:p>
          <a:p>
            <a:pPr lvl="0" rtl="0">
              <a:lnSpc>
                <a:spcPct val="100000"/>
              </a:lnSpc>
              <a:spcBef>
                <a:spcPts val="0"/>
              </a:spcBef>
              <a:buNone/>
            </a:pPr>
            <a:r>
              <a:rPr b="1" lang="en">
                <a:solidFill>
                  <a:srgbClr val="555755"/>
                </a:solidFill>
              </a:rPr>
              <a:t>-a : --all :</a:t>
            </a:r>
          </a:p>
          <a:p>
            <a:pPr indent="0" lvl="0" marL="101600" rtl="0">
              <a:lnSpc>
                <a:spcPct val="100000"/>
              </a:lnSpc>
              <a:spcBef>
                <a:spcPts val="0"/>
              </a:spcBef>
              <a:spcAft>
                <a:spcPts val="800"/>
              </a:spcAft>
              <a:buNone/>
            </a:pPr>
            <a:r>
              <a:rPr lang="en">
                <a:solidFill>
                  <a:srgbClr val="555755"/>
                </a:solidFill>
              </a:rPr>
              <a:t>Tell the command to automatically stage files that have been modified and deleted, but new files you have not told Git about are not affected.</a:t>
            </a:r>
          </a:p>
          <a:p>
            <a:pPr lvl="0" rtl="0">
              <a:lnSpc>
                <a:spcPct val="100000"/>
              </a:lnSpc>
              <a:spcBef>
                <a:spcPts val="0"/>
              </a:spcBef>
              <a:buNone/>
            </a:pPr>
            <a:r>
              <a:rPr b="1" lang="en">
                <a:solidFill>
                  <a:srgbClr val="555755"/>
                </a:solidFill>
              </a:rPr>
              <a:t>-n : --dry-run :</a:t>
            </a:r>
          </a:p>
          <a:p>
            <a:pPr indent="0" lvl="0" marL="101600" rtl="0">
              <a:lnSpc>
                <a:spcPct val="100000"/>
              </a:lnSpc>
              <a:spcBef>
                <a:spcPts val="0"/>
              </a:spcBef>
              <a:spcAft>
                <a:spcPts val="800"/>
              </a:spcAft>
              <a:buNone/>
            </a:pPr>
            <a:r>
              <a:rPr lang="en">
                <a:solidFill>
                  <a:srgbClr val="555755"/>
                </a:solidFill>
              </a:rPr>
              <a:t>Don’t actually  commit any file(s), just show if they exist and/or will be ignored.</a:t>
            </a:r>
          </a:p>
          <a:p>
            <a:pPr lvl="0" rtl="0">
              <a:lnSpc>
                <a:spcPct val="100000"/>
              </a:lnSpc>
              <a:spcBef>
                <a:spcPts val="0"/>
              </a:spcBef>
              <a:buNone/>
            </a:pPr>
            <a:r>
              <a:rPr b="1" lang="en">
                <a:solidFill>
                  <a:srgbClr val="555755"/>
                </a:solidFill>
              </a:rPr>
              <a:t>-C &lt;commit&gt; : --reuse-message=&lt;commit&gt; :</a:t>
            </a:r>
          </a:p>
          <a:p>
            <a:pPr indent="0" lvl="0" marL="101600" rtl="0">
              <a:lnSpc>
                <a:spcPct val="100000"/>
              </a:lnSpc>
              <a:spcBef>
                <a:spcPts val="0"/>
              </a:spcBef>
              <a:spcAft>
                <a:spcPts val="800"/>
              </a:spcAft>
              <a:buNone/>
            </a:pPr>
            <a:r>
              <a:rPr lang="en">
                <a:solidFill>
                  <a:srgbClr val="555755"/>
                </a:solidFill>
              </a:rPr>
              <a:t>Take an existing commit object, and reuse the log message and the authorship information (including the timestamp) when creating the commit.</a:t>
            </a:r>
          </a:p>
          <a:p>
            <a:pPr indent="0" lvl="0" marL="101600" rtl="0">
              <a:lnSpc>
                <a:spcPct val="100000"/>
              </a:lnSpc>
              <a:spcBef>
                <a:spcPts val="0"/>
              </a:spcBef>
              <a:spcAft>
                <a:spcPts val="800"/>
              </a:spcAft>
              <a:buNone/>
            </a:pPr>
            <a:r>
              <a:t/>
            </a:r>
            <a:endParaRPr b="1">
              <a:solidFill>
                <a:srgbClr val="555755"/>
              </a:solidFill>
            </a:endParaRPr>
          </a:p>
          <a:p>
            <a:pPr indent="0" lvl="0" marL="101600" rtl="0">
              <a:lnSpc>
                <a:spcPct val="150000"/>
              </a:lnSpc>
              <a:spcBef>
                <a:spcPts val="0"/>
              </a:spcBef>
              <a:spcAft>
                <a:spcPts val="800"/>
              </a:spcAft>
              <a:buNone/>
            </a:pPr>
            <a:r>
              <a:t/>
            </a:r>
            <a:endParaRPr>
              <a:solidFill>
                <a:srgbClr val="555755"/>
              </a:solidFill>
            </a:endParaRPr>
          </a:p>
          <a:p>
            <a:pPr indent="0" lvl="0" marL="457200" marR="0" rtl="0" algn="l">
              <a:lnSpc>
                <a:spcPct val="100000"/>
              </a:lnSpc>
              <a:spcBef>
                <a:spcPts val="0"/>
              </a:spcBef>
              <a:spcAft>
                <a:spcPts val="0"/>
              </a:spcAft>
              <a:buNone/>
            </a:pPr>
            <a:r>
              <a:t/>
            </a:r>
            <a:endParaRPr b="1">
              <a:solidFill>
                <a:srgbClr val="555755"/>
              </a:solidFill>
            </a:endParaRPr>
          </a:p>
        </p:txBody>
      </p:sp>
      <p:pic>
        <p:nvPicPr>
          <p:cNvPr id="261" name="Shape 261"/>
          <p:cNvPicPr preferRelativeResize="0"/>
          <p:nvPr/>
        </p:nvPicPr>
        <p:blipFill rotWithShape="1">
          <a:blip r:embed="rId3">
            <a:alphaModFix/>
          </a:blip>
          <a:srcRect b="0" l="27378" r="0" t="0"/>
          <a:stretch/>
        </p:blipFill>
        <p:spPr>
          <a:xfrm>
            <a:off x="6792049" y="1174500"/>
            <a:ext cx="2040249" cy="31432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5" name="Shape 265"/>
        <p:cNvGrpSpPr/>
        <p:nvPr/>
      </p:nvGrpSpPr>
      <p:grpSpPr>
        <a:xfrm>
          <a:off x="0" y="0"/>
          <a:ext cx="0" cy="0"/>
          <a:chOff x="0" y="0"/>
          <a:chExt cx="0" cy="0"/>
        </a:xfrm>
      </p:grpSpPr>
      <p:sp>
        <p:nvSpPr>
          <p:cNvPr id="266" name="Shape 266"/>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Git push:</a:t>
            </a:r>
            <a:r>
              <a:rPr lang="en" sz="1400">
                <a:solidFill>
                  <a:srgbClr val="555755"/>
                </a:solidFill>
                <a:latin typeface="Arial"/>
                <a:ea typeface="Arial"/>
                <a:cs typeface="Arial"/>
                <a:sym typeface="Arial"/>
              </a:rPr>
              <a:t> Update remote refs along with associated objects.</a:t>
            </a:r>
          </a:p>
          <a:p>
            <a:pPr lvl="0" rtl="0">
              <a:spcBef>
                <a:spcPts val="0"/>
              </a:spcBef>
              <a:buNone/>
            </a:pPr>
            <a:r>
              <a:t/>
            </a:r>
            <a:endParaRPr/>
          </a:p>
        </p:txBody>
      </p:sp>
      <p:sp>
        <p:nvSpPr>
          <p:cNvPr id="267" name="Shape 267"/>
          <p:cNvSpPr txBox="1"/>
          <p:nvPr/>
        </p:nvSpPr>
        <p:spPr>
          <a:xfrm>
            <a:off x="483575" y="1000150"/>
            <a:ext cx="5714100" cy="3956400"/>
          </a:xfrm>
          <a:prstGeom prst="rect">
            <a:avLst/>
          </a:prstGeom>
          <a:noFill/>
          <a:ln>
            <a:noFill/>
          </a:ln>
        </p:spPr>
        <p:txBody>
          <a:bodyPr anchorCtr="0" anchor="t" bIns="91425" lIns="91425" rIns="91425" tIns="91425">
            <a:noAutofit/>
          </a:bodyPr>
          <a:lstStyle/>
          <a:p>
            <a:pPr indent="-228600" lvl="0" marL="457200" rtl="0">
              <a:spcBef>
                <a:spcPts val="0"/>
              </a:spcBef>
              <a:buClr>
                <a:srgbClr val="555755"/>
              </a:buClr>
              <a:buChar char="●"/>
            </a:pPr>
            <a:r>
              <a:rPr lang="en">
                <a:solidFill>
                  <a:srgbClr val="555755"/>
                </a:solidFill>
              </a:rPr>
              <a:t>Run git push</a:t>
            </a:r>
          </a:p>
          <a:p>
            <a:pPr lvl="0" rtl="0">
              <a:spcBef>
                <a:spcPts val="0"/>
              </a:spcBef>
              <a:buNone/>
            </a:pPr>
            <a:r>
              <a:t/>
            </a:r>
            <a:endParaRPr>
              <a:solidFill>
                <a:srgbClr val="555755"/>
              </a:solidFill>
            </a:endParaRPr>
          </a:p>
          <a:p>
            <a:pPr indent="457200" lvl="0" rtl="0">
              <a:spcBef>
                <a:spcPts val="0"/>
              </a:spcBef>
              <a:buNone/>
            </a:pPr>
            <a:r>
              <a:rPr lang="en">
                <a:solidFill>
                  <a:srgbClr val="1155CC"/>
                </a:solidFill>
              </a:rPr>
              <a:t>$ git push &lt;remote name&gt; &lt;branch&gt;</a:t>
            </a:r>
          </a:p>
          <a:p>
            <a:pPr indent="457200" lvl="0" rtl="0">
              <a:spcBef>
                <a:spcPts val="0"/>
              </a:spcBef>
              <a:buNone/>
            </a:pPr>
            <a:r>
              <a:t/>
            </a:r>
            <a:endParaRPr>
              <a:solidFill>
                <a:srgbClr val="1155CC"/>
              </a:solidFill>
            </a:endParaRPr>
          </a:p>
          <a:p>
            <a:pPr lvl="0" rtl="0">
              <a:spcBef>
                <a:spcPts val="0"/>
              </a:spcBef>
              <a:buNone/>
            </a:pPr>
            <a:r>
              <a:rPr i="1" lang="en" sz="1200">
                <a:solidFill>
                  <a:srgbClr val="555755"/>
                </a:solidFill>
              </a:rPr>
              <a:t>(This will ship your files from the local repo to remote repo.)</a:t>
            </a:r>
          </a:p>
          <a:p>
            <a:pPr indent="0" lvl="0" marL="0" rtl="0">
              <a:spcBef>
                <a:spcPts val="0"/>
              </a:spcBef>
              <a:buNone/>
            </a:pPr>
            <a:r>
              <a:t/>
            </a:r>
            <a:endParaRPr>
              <a:solidFill>
                <a:srgbClr val="1155CC"/>
              </a:solidFill>
            </a:endParaRPr>
          </a:p>
          <a:p>
            <a:pPr indent="457200" lvl="0" rtl="0">
              <a:spcBef>
                <a:spcPts val="0"/>
              </a:spcBef>
              <a:buNone/>
            </a:pPr>
            <a:r>
              <a:rPr lang="en">
                <a:solidFill>
                  <a:srgbClr val="1155CC"/>
                </a:solidFill>
              </a:rPr>
              <a:t>$ </a:t>
            </a:r>
            <a:r>
              <a:rPr lang="en">
                <a:solidFill>
                  <a:srgbClr val="1155CC"/>
                </a:solidFill>
              </a:rPr>
              <a:t>git push origin HEAD:master</a:t>
            </a:r>
          </a:p>
          <a:p>
            <a:pPr lvl="0">
              <a:spcBef>
                <a:spcPts val="0"/>
              </a:spcBef>
              <a:buNone/>
            </a:pPr>
            <a:r>
              <a:t/>
            </a:r>
            <a:endParaRPr i="1" sz="1200">
              <a:solidFill>
                <a:srgbClr val="555755"/>
              </a:solidFill>
            </a:endParaRPr>
          </a:p>
          <a:p>
            <a:pPr lvl="0">
              <a:spcBef>
                <a:spcPts val="0"/>
              </a:spcBef>
              <a:buNone/>
            </a:pPr>
            <a:r>
              <a:rPr i="1" lang="en" sz="1200">
                <a:solidFill>
                  <a:srgbClr val="555755"/>
                </a:solidFill>
              </a:rPr>
              <a:t>(This will ship your files from current local branch to the remote master branch.)</a:t>
            </a:r>
          </a:p>
          <a:p>
            <a:pPr lvl="0" rtl="0">
              <a:spcBef>
                <a:spcPts val="0"/>
              </a:spcBef>
              <a:buNone/>
            </a:pPr>
            <a:r>
              <a:t/>
            </a:r>
            <a:endParaRPr>
              <a:solidFill>
                <a:srgbClr val="555755"/>
              </a:solidFill>
            </a:endParaRPr>
          </a:p>
          <a:p>
            <a:pPr lvl="0" rtl="0">
              <a:spcBef>
                <a:spcPts val="0"/>
              </a:spcBef>
              <a:buNone/>
            </a:pPr>
            <a:r>
              <a:rPr b="1" lang="en">
                <a:solidFill>
                  <a:srgbClr val="555755"/>
                </a:solidFill>
              </a:rPr>
              <a:t>Options</a:t>
            </a:r>
          </a:p>
          <a:p>
            <a:pPr lvl="0" rtl="0">
              <a:lnSpc>
                <a:spcPct val="100000"/>
              </a:lnSpc>
              <a:spcBef>
                <a:spcPts val="0"/>
              </a:spcBef>
              <a:buNone/>
            </a:pPr>
            <a:r>
              <a:rPr b="1" lang="en">
                <a:solidFill>
                  <a:srgbClr val="555755"/>
                </a:solidFill>
              </a:rPr>
              <a:t>-n : --dry-run :</a:t>
            </a:r>
          </a:p>
          <a:p>
            <a:pPr indent="0" lvl="0" marL="101600" rtl="0">
              <a:lnSpc>
                <a:spcPct val="100000"/>
              </a:lnSpc>
              <a:spcBef>
                <a:spcPts val="0"/>
              </a:spcBef>
              <a:spcAft>
                <a:spcPts val="800"/>
              </a:spcAft>
              <a:buNone/>
            </a:pPr>
            <a:r>
              <a:rPr lang="en">
                <a:solidFill>
                  <a:srgbClr val="555755"/>
                </a:solidFill>
              </a:rPr>
              <a:t>Do everything except actually send the updates.</a:t>
            </a:r>
          </a:p>
          <a:p>
            <a:pPr lvl="0" rtl="0">
              <a:lnSpc>
                <a:spcPct val="143181"/>
              </a:lnSpc>
              <a:spcBef>
                <a:spcPts val="0"/>
              </a:spcBef>
              <a:buNone/>
            </a:pPr>
            <a:r>
              <a:rPr b="1" lang="en">
                <a:solidFill>
                  <a:srgbClr val="555755"/>
                </a:solidFill>
              </a:rPr>
              <a:t>--delete :</a:t>
            </a:r>
          </a:p>
          <a:p>
            <a:pPr indent="0" lvl="0" marL="101600" rtl="0">
              <a:lnSpc>
                <a:spcPct val="150000"/>
              </a:lnSpc>
              <a:spcBef>
                <a:spcPts val="0"/>
              </a:spcBef>
              <a:spcAft>
                <a:spcPts val="800"/>
              </a:spcAft>
              <a:buNone/>
            </a:pPr>
            <a:r>
              <a:rPr lang="en">
                <a:solidFill>
                  <a:srgbClr val="555755"/>
                </a:solidFill>
              </a:rPr>
              <a:t>All listed refs are deleted from the remote repository. This is the same as prefixing all refs with a colon.</a:t>
            </a:r>
          </a:p>
          <a:p>
            <a:pPr indent="0" lvl="0" marL="101600" rtl="0">
              <a:lnSpc>
                <a:spcPct val="100000"/>
              </a:lnSpc>
              <a:spcBef>
                <a:spcPts val="0"/>
              </a:spcBef>
              <a:spcAft>
                <a:spcPts val="800"/>
              </a:spcAft>
              <a:buNone/>
            </a:pPr>
            <a:r>
              <a:t/>
            </a:r>
            <a:endParaRPr b="1">
              <a:solidFill>
                <a:srgbClr val="555755"/>
              </a:solidFill>
            </a:endParaRPr>
          </a:p>
          <a:p>
            <a:pPr indent="0" lvl="0" marL="101600" rtl="0">
              <a:lnSpc>
                <a:spcPct val="100000"/>
              </a:lnSpc>
              <a:spcBef>
                <a:spcPts val="0"/>
              </a:spcBef>
              <a:spcAft>
                <a:spcPts val="800"/>
              </a:spcAft>
              <a:buNone/>
            </a:pPr>
            <a:r>
              <a:t/>
            </a:r>
            <a:endParaRPr b="1">
              <a:solidFill>
                <a:srgbClr val="555755"/>
              </a:solidFill>
            </a:endParaRPr>
          </a:p>
          <a:p>
            <a:pPr indent="0" lvl="0" marL="101600" rtl="0">
              <a:lnSpc>
                <a:spcPct val="150000"/>
              </a:lnSpc>
              <a:spcBef>
                <a:spcPts val="0"/>
              </a:spcBef>
              <a:spcAft>
                <a:spcPts val="800"/>
              </a:spcAft>
              <a:buNone/>
            </a:pPr>
            <a:r>
              <a:t/>
            </a:r>
            <a:endParaRPr>
              <a:solidFill>
                <a:srgbClr val="555755"/>
              </a:solidFill>
            </a:endParaRPr>
          </a:p>
          <a:p>
            <a:pPr indent="0" lvl="0" marL="457200" marR="0" rtl="0" algn="l">
              <a:lnSpc>
                <a:spcPct val="100000"/>
              </a:lnSpc>
              <a:spcBef>
                <a:spcPts val="0"/>
              </a:spcBef>
              <a:spcAft>
                <a:spcPts val="0"/>
              </a:spcAft>
              <a:buNone/>
            </a:pPr>
            <a:r>
              <a:t/>
            </a:r>
            <a:endParaRPr b="1">
              <a:solidFill>
                <a:srgbClr val="555755"/>
              </a:solidFill>
            </a:endParaRPr>
          </a:p>
        </p:txBody>
      </p:sp>
      <p:sp>
        <p:nvSpPr>
          <p:cNvPr id="268" name="Shape 268"/>
          <p:cNvSpPr/>
          <p:nvPr/>
        </p:nvSpPr>
        <p:spPr>
          <a:xfrm>
            <a:off x="7297624" y="1296849"/>
            <a:ext cx="901225" cy="1165024"/>
          </a:xfrm>
          <a:prstGeom prst="flowChartMagneticDisk">
            <a:avLst/>
          </a:prstGeom>
          <a:solidFill>
            <a:srgbClr val="93C47D"/>
          </a:solidFill>
          <a:ln cap="flat" cmpd="sng" w="9525">
            <a:solidFill>
              <a:srgbClr val="274E13"/>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sp>
        <p:nvSpPr>
          <p:cNvPr id="269" name="Shape 269"/>
          <p:cNvSpPr/>
          <p:nvPr/>
        </p:nvSpPr>
        <p:spPr>
          <a:xfrm>
            <a:off x="6627199" y="2912450"/>
            <a:ext cx="592024" cy="976699"/>
          </a:xfrm>
          <a:prstGeom prst="flowChartMagneticDisk">
            <a:avLst/>
          </a:prstGeom>
          <a:solidFill>
            <a:srgbClr val="D9EAD3"/>
          </a:solidFill>
          <a:ln cap="flat" cmpd="sng" w="9525">
            <a:solidFill>
              <a:srgbClr val="6AA84F"/>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70" name="Shape 270"/>
          <p:cNvSpPr/>
          <p:nvPr/>
        </p:nvSpPr>
        <p:spPr>
          <a:xfrm>
            <a:off x="8297749" y="2912450"/>
            <a:ext cx="592024" cy="976699"/>
          </a:xfrm>
          <a:prstGeom prst="flowChartMagneticDisk">
            <a:avLst/>
          </a:prstGeom>
          <a:solidFill>
            <a:srgbClr val="D9EAD3"/>
          </a:solidFill>
          <a:ln cap="flat" cmpd="sng" w="9525">
            <a:solidFill>
              <a:srgbClr val="6AA84F"/>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None/>
            </a:pPr>
            <a:r>
              <a:t/>
            </a:r>
            <a:endParaRPr/>
          </a:p>
        </p:txBody>
      </p:sp>
      <p:cxnSp>
        <p:nvCxnSpPr>
          <p:cNvPr id="271" name="Shape 271"/>
          <p:cNvCxnSpPr>
            <a:stCxn id="269" idx="1"/>
          </p:cNvCxnSpPr>
          <p:nvPr/>
        </p:nvCxnSpPr>
        <p:spPr>
          <a:xfrm flipH="1" rot="10800000">
            <a:off x="6923212" y="2461850"/>
            <a:ext cx="583200" cy="450600"/>
          </a:xfrm>
          <a:prstGeom prst="straightConnector1">
            <a:avLst/>
          </a:prstGeom>
          <a:noFill/>
          <a:ln cap="flat" cmpd="sng" w="28575">
            <a:solidFill>
              <a:schemeClr val="dk2"/>
            </a:solidFill>
            <a:prstDash val="solid"/>
            <a:round/>
            <a:headEnd len="lg" w="lg" type="none"/>
            <a:tailEnd len="lg" w="lg" type="triangle"/>
          </a:ln>
        </p:spPr>
      </p:cxnSp>
      <p:cxnSp>
        <p:nvCxnSpPr>
          <p:cNvPr id="272" name="Shape 272"/>
          <p:cNvCxnSpPr>
            <a:stCxn id="270" idx="1"/>
          </p:cNvCxnSpPr>
          <p:nvPr/>
        </p:nvCxnSpPr>
        <p:spPr>
          <a:xfrm rot="10800000">
            <a:off x="8000962" y="2461850"/>
            <a:ext cx="592800" cy="450600"/>
          </a:xfrm>
          <a:prstGeom prst="straightConnector1">
            <a:avLst/>
          </a:prstGeom>
          <a:noFill/>
          <a:ln cap="flat" cmpd="sng" w="28575">
            <a:solidFill>
              <a:schemeClr val="dk2"/>
            </a:solidFill>
            <a:prstDash val="solid"/>
            <a:round/>
            <a:headEnd len="lg" w="lg" type="none"/>
            <a:tailEnd len="lg" w="lg" type="triangle"/>
          </a:ln>
        </p:spPr>
      </p:cxnSp>
      <p:sp>
        <p:nvSpPr>
          <p:cNvPr id="273" name="Shape 273"/>
          <p:cNvSpPr txBox="1"/>
          <p:nvPr/>
        </p:nvSpPr>
        <p:spPr>
          <a:xfrm>
            <a:off x="6363424" y="2450850"/>
            <a:ext cx="901200" cy="296700"/>
          </a:xfrm>
          <a:prstGeom prst="rect">
            <a:avLst/>
          </a:prstGeom>
          <a:noFill/>
          <a:ln>
            <a:noFill/>
          </a:ln>
        </p:spPr>
        <p:txBody>
          <a:bodyPr anchorCtr="0" anchor="t" bIns="91425" lIns="91425" rIns="91425" tIns="91425">
            <a:noAutofit/>
          </a:bodyPr>
          <a:lstStyle/>
          <a:p>
            <a:pPr lvl="0">
              <a:spcBef>
                <a:spcPts val="0"/>
              </a:spcBef>
              <a:buNone/>
            </a:pPr>
            <a:r>
              <a:rPr lang="en"/>
              <a:t>g</a:t>
            </a:r>
            <a:r>
              <a:rPr lang="en"/>
              <a:t>it push</a:t>
            </a:r>
          </a:p>
        </p:txBody>
      </p:sp>
      <p:sp>
        <p:nvSpPr>
          <p:cNvPr id="274" name="Shape 274"/>
          <p:cNvSpPr txBox="1"/>
          <p:nvPr/>
        </p:nvSpPr>
        <p:spPr>
          <a:xfrm>
            <a:off x="8231849" y="2295500"/>
            <a:ext cx="835200" cy="296700"/>
          </a:xfrm>
          <a:prstGeom prst="rect">
            <a:avLst/>
          </a:prstGeom>
          <a:noFill/>
          <a:ln>
            <a:noFill/>
          </a:ln>
        </p:spPr>
        <p:txBody>
          <a:bodyPr anchorCtr="0" anchor="t" bIns="91425" lIns="91425" rIns="91425" tIns="91425">
            <a:noAutofit/>
          </a:bodyPr>
          <a:lstStyle/>
          <a:p>
            <a:pPr lvl="0" rtl="0">
              <a:spcBef>
                <a:spcPts val="0"/>
              </a:spcBef>
              <a:buNone/>
            </a:pPr>
            <a:r>
              <a:rPr lang="en"/>
              <a:t>git push</a:t>
            </a:r>
          </a:p>
        </p:txBody>
      </p:sp>
      <p:sp>
        <p:nvSpPr>
          <p:cNvPr id="275" name="Shape 275"/>
          <p:cNvSpPr txBox="1"/>
          <p:nvPr/>
        </p:nvSpPr>
        <p:spPr>
          <a:xfrm>
            <a:off x="7219212" y="1000150"/>
            <a:ext cx="1318800" cy="219900"/>
          </a:xfrm>
          <a:prstGeom prst="rect">
            <a:avLst/>
          </a:prstGeom>
          <a:noFill/>
          <a:ln>
            <a:noFill/>
          </a:ln>
        </p:spPr>
        <p:txBody>
          <a:bodyPr anchorCtr="0" anchor="t" bIns="91425" lIns="91425" rIns="91425" tIns="91425">
            <a:noAutofit/>
          </a:bodyPr>
          <a:lstStyle/>
          <a:p>
            <a:pPr lvl="0">
              <a:spcBef>
                <a:spcPts val="0"/>
              </a:spcBef>
              <a:buNone/>
            </a:pPr>
            <a:r>
              <a:rPr lang="en"/>
              <a:t>Remote Repo</a:t>
            </a:r>
          </a:p>
        </p:txBody>
      </p:sp>
      <p:sp>
        <p:nvSpPr>
          <p:cNvPr id="276" name="Shape 276"/>
          <p:cNvSpPr txBox="1"/>
          <p:nvPr/>
        </p:nvSpPr>
        <p:spPr>
          <a:xfrm>
            <a:off x="6381025" y="3819550"/>
            <a:ext cx="1318800" cy="400800"/>
          </a:xfrm>
          <a:prstGeom prst="rect">
            <a:avLst/>
          </a:prstGeom>
          <a:noFill/>
          <a:ln>
            <a:noFill/>
          </a:ln>
        </p:spPr>
        <p:txBody>
          <a:bodyPr anchorCtr="0" anchor="t" bIns="91425" lIns="91425" rIns="91425" tIns="91425">
            <a:noAutofit/>
          </a:bodyPr>
          <a:lstStyle/>
          <a:p>
            <a:pPr lvl="0" rtl="0">
              <a:spcBef>
                <a:spcPts val="0"/>
              </a:spcBef>
              <a:buNone/>
            </a:pPr>
            <a:r>
              <a:rPr lang="en"/>
              <a:t>Local Repo</a:t>
            </a:r>
          </a:p>
        </p:txBody>
      </p:sp>
      <p:sp>
        <p:nvSpPr>
          <p:cNvPr id="277" name="Shape 277"/>
          <p:cNvSpPr txBox="1"/>
          <p:nvPr/>
        </p:nvSpPr>
        <p:spPr>
          <a:xfrm>
            <a:off x="8000949" y="3819550"/>
            <a:ext cx="1143000" cy="400800"/>
          </a:xfrm>
          <a:prstGeom prst="rect">
            <a:avLst/>
          </a:prstGeom>
          <a:noFill/>
          <a:ln>
            <a:noFill/>
          </a:ln>
        </p:spPr>
        <p:txBody>
          <a:bodyPr anchorCtr="0" anchor="t" bIns="91425" lIns="91425" rIns="91425" tIns="91425">
            <a:noAutofit/>
          </a:bodyPr>
          <a:lstStyle/>
          <a:p>
            <a:pPr lvl="0" rtl="0">
              <a:spcBef>
                <a:spcPts val="0"/>
              </a:spcBef>
              <a:buNone/>
            </a:pPr>
            <a:r>
              <a:rPr lang="en"/>
              <a:t>Local Repo</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1" name="Shape 281"/>
        <p:cNvGrpSpPr/>
        <p:nvPr/>
      </p:nvGrpSpPr>
      <p:grpSpPr>
        <a:xfrm>
          <a:off x="0" y="0"/>
          <a:ext cx="0" cy="0"/>
          <a:chOff x="0" y="0"/>
          <a:chExt cx="0" cy="0"/>
        </a:xfrm>
      </p:grpSpPr>
      <p:sp>
        <p:nvSpPr>
          <p:cNvPr id="282" name="Shape 282"/>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Git pull:</a:t>
            </a:r>
            <a:r>
              <a:rPr lang="en" sz="1400">
                <a:solidFill>
                  <a:srgbClr val="555755"/>
                </a:solidFill>
                <a:latin typeface="Arial"/>
                <a:ea typeface="Arial"/>
                <a:cs typeface="Arial"/>
                <a:sym typeface="Arial"/>
              </a:rPr>
              <a:t> Fetch from and integrate with another repository or a local branch.</a:t>
            </a:r>
          </a:p>
          <a:p>
            <a:pPr lvl="0" rtl="0">
              <a:spcBef>
                <a:spcPts val="0"/>
              </a:spcBef>
              <a:buNone/>
            </a:pPr>
            <a:r>
              <a:t/>
            </a:r>
            <a:endParaRPr/>
          </a:p>
        </p:txBody>
      </p:sp>
      <p:sp>
        <p:nvSpPr>
          <p:cNvPr id="283" name="Shape 283"/>
          <p:cNvSpPr txBox="1"/>
          <p:nvPr/>
        </p:nvSpPr>
        <p:spPr>
          <a:xfrm>
            <a:off x="483575" y="1000150"/>
            <a:ext cx="5143500" cy="3956400"/>
          </a:xfrm>
          <a:prstGeom prst="rect">
            <a:avLst/>
          </a:prstGeom>
          <a:noFill/>
          <a:ln>
            <a:noFill/>
          </a:ln>
        </p:spPr>
        <p:txBody>
          <a:bodyPr anchorCtr="0" anchor="t" bIns="91425" lIns="91425" rIns="91425" tIns="91425">
            <a:noAutofit/>
          </a:bodyPr>
          <a:lstStyle/>
          <a:p>
            <a:pPr indent="-228600" lvl="0" marL="457200" rtl="0">
              <a:spcBef>
                <a:spcPts val="0"/>
              </a:spcBef>
              <a:buClr>
                <a:srgbClr val="555755"/>
              </a:buClr>
              <a:buChar char="●"/>
            </a:pPr>
            <a:r>
              <a:rPr lang="en">
                <a:solidFill>
                  <a:srgbClr val="555755"/>
                </a:solidFill>
              </a:rPr>
              <a:t>Run git pull</a:t>
            </a:r>
          </a:p>
          <a:p>
            <a:pPr lvl="0" rtl="0">
              <a:spcBef>
                <a:spcPts val="0"/>
              </a:spcBef>
              <a:buNone/>
            </a:pPr>
            <a:r>
              <a:t/>
            </a:r>
            <a:endParaRPr>
              <a:solidFill>
                <a:srgbClr val="555755"/>
              </a:solidFill>
            </a:endParaRPr>
          </a:p>
          <a:p>
            <a:pPr indent="457200" lvl="0" rtl="0">
              <a:spcBef>
                <a:spcPts val="0"/>
              </a:spcBef>
              <a:buNone/>
            </a:pPr>
            <a:r>
              <a:rPr lang="en">
                <a:solidFill>
                  <a:srgbClr val="1155CC"/>
                </a:solidFill>
              </a:rPr>
              <a:t>$ git pull &lt;remote name&gt; &lt;branch&gt;</a:t>
            </a:r>
          </a:p>
          <a:p>
            <a:pPr indent="457200" lvl="0" rtl="0">
              <a:spcBef>
                <a:spcPts val="0"/>
              </a:spcBef>
              <a:buNone/>
            </a:pPr>
            <a:r>
              <a:t/>
            </a:r>
            <a:endParaRPr>
              <a:solidFill>
                <a:srgbClr val="1155CC"/>
              </a:solidFill>
            </a:endParaRPr>
          </a:p>
          <a:p>
            <a:pPr lvl="0" rtl="0">
              <a:spcBef>
                <a:spcPts val="0"/>
              </a:spcBef>
              <a:buNone/>
            </a:pPr>
            <a:r>
              <a:rPr i="1" lang="en" sz="1200">
                <a:solidFill>
                  <a:srgbClr val="555755"/>
                </a:solidFill>
              </a:rPr>
              <a:t>(This will ship all the changes from remote to local repo and merge too.)</a:t>
            </a:r>
          </a:p>
          <a:p>
            <a:pPr indent="0" lvl="0" marL="0" rtl="0">
              <a:spcBef>
                <a:spcPts val="0"/>
              </a:spcBef>
              <a:buNone/>
            </a:pPr>
            <a:r>
              <a:t/>
            </a:r>
            <a:endParaRPr>
              <a:solidFill>
                <a:srgbClr val="1155CC"/>
              </a:solidFill>
            </a:endParaRPr>
          </a:p>
          <a:p>
            <a:pPr lvl="0" rtl="0">
              <a:spcBef>
                <a:spcPts val="0"/>
              </a:spcBef>
              <a:buNone/>
            </a:pPr>
            <a:r>
              <a:rPr b="1" lang="en">
                <a:solidFill>
                  <a:srgbClr val="555755"/>
                </a:solidFill>
              </a:rPr>
              <a:t>Options</a:t>
            </a:r>
          </a:p>
          <a:p>
            <a:pPr lvl="0" rtl="0">
              <a:lnSpc>
                <a:spcPct val="143181"/>
              </a:lnSpc>
              <a:spcBef>
                <a:spcPts val="0"/>
              </a:spcBef>
              <a:buNone/>
            </a:pPr>
            <a:r>
              <a:rPr b="1" lang="en">
                <a:solidFill>
                  <a:srgbClr val="555755"/>
                </a:solidFill>
              </a:rPr>
              <a:t>--commit :</a:t>
            </a:r>
          </a:p>
          <a:p>
            <a:pPr indent="0" lvl="0" marL="101600" rtl="0">
              <a:lnSpc>
                <a:spcPct val="150000"/>
              </a:lnSpc>
              <a:spcBef>
                <a:spcPts val="0"/>
              </a:spcBef>
              <a:spcAft>
                <a:spcPts val="800"/>
              </a:spcAft>
              <a:buNone/>
            </a:pPr>
            <a:r>
              <a:rPr lang="en">
                <a:solidFill>
                  <a:srgbClr val="555755"/>
                </a:solidFill>
              </a:rPr>
              <a:t>Perform the merge and commit the result. This option can be used to override --no-commit.</a:t>
            </a:r>
          </a:p>
          <a:p>
            <a:pPr lvl="0" rtl="0">
              <a:lnSpc>
                <a:spcPct val="143181"/>
              </a:lnSpc>
              <a:spcBef>
                <a:spcPts val="0"/>
              </a:spcBef>
              <a:buNone/>
            </a:pPr>
            <a:r>
              <a:rPr b="1" lang="en">
                <a:solidFill>
                  <a:srgbClr val="555755"/>
                </a:solidFill>
              </a:rPr>
              <a:t>--ff :</a:t>
            </a:r>
          </a:p>
          <a:p>
            <a:pPr indent="0" lvl="0" marL="101600" rtl="0">
              <a:lnSpc>
                <a:spcPct val="150000"/>
              </a:lnSpc>
              <a:spcBef>
                <a:spcPts val="0"/>
              </a:spcBef>
              <a:spcAft>
                <a:spcPts val="800"/>
              </a:spcAft>
              <a:buNone/>
            </a:pPr>
            <a:r>
              <a:rPr lang="en">
                <a:solidFill>
                  <a:srgbClr val="555755"/>
                </a:solidFill>
              </a:rPr>
              <a:t>When the merge resolves as a fast-forward, only update the branch pointer, without creating a merge commit. This is the default behavior.</a:t>
            </a:r>
          </a:p>
          <a:p>
            <a:pPr indent="0" lvl="0" marL="101600" rtl="0">
              <a:lnSpc>
                <a:spcPct val="150000"/>
              </a:lnSpc>
              <a:spcBef>
                <a:spcPts val="0"/>
              </a:spcBef>
              <a:spcAft>
                <a:spcPts val="800"/>
              </a:spcAft>
              <a:buNone/>
            </a:pPr>
            <a:r>
              <a:t/>
            </a:r>
            <a:endParaRPr b="1">
              <a:solidFill>
                <a:srgbClr val="555755"/>
              </a:solidFill>
            </a:endParaRPr>
          </a:p>
          <a:p>
            <a:pPr indent="0" lvl="0" marL="101600" rtl="0">
              <a:lnSpc>
                <a:spcPct val="100000"/>
              </a:lnSpc>
              <a:spcBef>
                <a:spcPts val="0"/>
              </a:spcBef>
              <a:spcAft>
                <a:spcPts val="800"/>
              </a:spcAft>
              <a:buNone/>
            </a:pPr>
            <a:r>
              <a:t/>
            </a:r>
            <a:endParaRPr b="1">
              <a:solidFill>
                <a:srgbClr val="555755"/>
              </a:solidFill>
            </a:endParaRPr>
          </a:p>
          <a:p>
            <a:pPr indent="0" lvl="0" marL="101600" rtl="0">
              <a:lnSpc>
                <a:spcPct val="100000"/>
              </a:lnSpc>
              <a:spcBef>
                <a:spcPts val="0"/>
              </a:spcBef>
              <a:spcAft>
                <a:spcPts val="800"/>
              </a:spcAft>
              <a:buNone/>
            </a:pPr>
            <a:r>
              <a:t/>
            </a:r>
            <a:endParaRPr b="1">
              <a:solidFill>
                <a:srgbClr val="555755"/>
              </a:solidFill>
            </a:endParaRPr>
          </a:p>
          <a:p>
            <a:pPr indent="0" lvl="0" marL="101600" rtl="0">
              <a:lnSpc>
                <a:spcPct val="150000"/>
              </a:lnSpc>
              <a:spcBef>
                <a:spcPts val="0"/>
              </a:spcBef>
              <a:spcAft>
                <a:spcPts val="800"/>
              </a:spcAft>
              <a:buNone/>
            </a:pPr>
            <a:r>
              <a:t/>
            </a:r>
            <a:endParaRPr>
              <a:solidFill>
                <a:srgbClr val="555755"/>
              </a:solidFill>
            </a:endParaRPr>
          </a:p>
          <a:p>
            <a:pPr indent="0" lvl="0" marL="457200" marR="0" rtl="0" algn="l">
              <a:lnSpc>
                <a:spcPct val="100000"/>
              </a:lnSpc>
              <a:spcBef>
                <a:spcPts val="0"/>
              </a:spcBef>
              <a:spcAft>
                <a:spcPts val="0"/>
              </a:spcAft>
              <a:buNone/>
            </a:pPr>
            <a:r>
              <a:t/>
            </a:r>
            <a:endParaRPr b="1">
              <a:solidFill>
                <a:srgbClr val="555755"/>
              </a:solidFill>
            </a:endParaRPr>
          </a:p>
        </p:txBody>
      </p:sp>
      <p:pic>
        <p:nvPicPr>
          <p:cNvPr id="284" name="Shape 284"/>
          <p:cNvPicPr preferRelativeResize="0"/>
          <p:nvPr/>
        </p:nvPicPr>
        <p:blipFill rotWithShape="1">
          <a:blip r:embed="rId3">
            <a:alphaModFix/>
          </a:blip>
          <a:srcRect b="43804" l="5977" r="2068" t="0"/>
          <a:stretch/>
        </p:blipFill>
        <p:spPr>
          <a:xfrm>
            <a:off x="5627075" y="1126525"/>
            <a:ext cx="3418024" cy="28904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8" name="Shape 288"/>
        <p:cNvGrpSpPr/>
        <p:nvPr/>
      </p:nvGrpSpPr>
      <p:grpSpPr>
        <a:xfrm>
          <a:off x="0" y="0"/>
          <a:ext cx="0" cy="0"/>
          <a:chOff x="0" y="0"/>
          <a:chExt cx="0" cy="0"/>
        </a:xfrm>
      </p:grpSpPr>
      <p:sp>
        <p:nvSpPr>
          <p:cNvPr id="289" name="Shape 289"/>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Git branch:</a:t>
            </a:r>
            <a:r>
              <a:rPr lang="en" sz="1400">
                <a:solidFill>
                  <a:srgbClr val="555755"/>
                </a:solidFill>
                <a:latin typeface="Arial"/>
                <a:ea typeface="Arial"/>
                <a:cs typeface="Arial"/>
                <a:sym typeface="Arial"/>
              </a:rPr>
              <a:t> List, create, or delete branches.</a:t>
            </a:r>
          </a:p>
          <a:p>
            <a:pPr lvl="0" rtl="0">
              <a:spcBef>
                <a:spcPts val="0"/>
              </a:spcBef>
              <a:buNone/>
            </a:pPr>
            <a:r>
              <a:t/>
            </a:r>
            <a:endParaRPr/>
          </a:p>
        </p:txBody>
      </p:sp>
      <p:sp>
        <p:nvSpPr>
          <p:cNvPr id="290" name="Shape 290"/>
          <p:cNvSpPr txBox="1"/>
          <p:nvPr/>
        </p:nvSpPr>
        <p:spPr>
          <a:xfrm>
            <a:off x="483575" y="1000150"/>
            <a:ext cx="5715000" cy="4055400"/>
          </a:xfrm>
          <a:prstGeom prst="rect">
            <a:avLst/>
          </a:prstGeom>
          <a:noFill/>
          <a:ln>
            <a:noFill/>
          </a:ln>
        </p:spPr>
        <p:txBody>
          <a:bodyPr anchorCtr="0" anchor="t" bIns="91425" lIns="91425" rIns="91425" tIns="91425">
            <a:noAutofit/>
          </a:bodyPr>
          <a:lstStyle/>
          <a:p>
            <a:pPr indent="-228600" lvl="0" marL="457200" rtl="0">
              <a:spcBef>
                <a:spcPts val="0"/>
              </a:spcBef>
              <a:buClr>
                <a:srgbClr val="555755"/>
              </a:buClr>
              <a:buChar char="●"/>
            </a:pPr>
            <a:r>
              <a:rPr lang="en">
                <a:solidFill>
                  <a:srgbClr val="555755"/>
                </a:solidFill>
              </a:rPr>
              <a:t>Run git branch</a:t>
            </a:r>
          </a:p>
          <a:p>
            <a:pPr lvl="0" rtl="0">
              <a:spcBef>
                <a:spcPts val="0"/>
              </a:spcBef>
              <a:buNone/>
            </a:pPr>
            <a:r>
              <a:t/>
            </a:r>
            <a:endParaRPr>
              <a:solidFill>
                <a:srgbClr val="555755"/>
              </a:solidFill>
            </a:endParaRPr>
          </a:p>
          <a:p>
            <a:pPr indent="457200" lvl="0" rtl="0">
              <a:spcBef>
                <a:spcPts val="0"/>
              </a:spcBef>
              <a:buNone/>
            </a:pPr>
            <a:r>
              <a:rPr lang="en">
                <a:solidFill>
                  <a:srgbClr val="1155CC"/>
                </a:solidFill>
              </a:rPr>
              <a:t>$ git branch &lt;branch name&gt;</a:t>
            </a:r>
          </a:p>
          <a:p>
            <a:pPr lvl="0">
              <a:spcBef>
                <a:spcPts val="0"/>
              </a:spcBef>
              <a:buNone/>
            </a:pPr>
            <a:r>
              <a:rPr i="1" lang="en" sz="1200">
                <a:solidFill>
                  <a:srgbClr val="555755"/>
                </a:solidFill>
              </a:rPr>
              <a:t>(This will create a new branch into your local repository.)</a:t>
            </a:r>
          </a:p>
          <a:p>
            <a:pPr lvl="0">
              <a:spcBef>
                <a:spcPts val="0"/>
              </a:spcBef>
              <a:buNone/>
            </a:pPr>
            <a:r>
              <a:rPr i="1" lang="en" sz="1200">
                <a:solidFill>
                  <a:srgbClr val="555755"/>
                </a:solidFill>
              </a:rPr>
              <a:t>	</a:t>
            </a:r>
          </a:p>
          <a:p>
            <a:pPr indent="457200" lvl="0" rtl="0">
              <a:spcBef>
                <a:spcPts val="0"/>
              </a:spcBef>
              <a:buNone/>
            </a:pPr>
            <a:r>
              <a:rPr lang="en">
                <a:solidFill>
                  <a:srgbClr val="1155CC"/>
                </a:solidFill>
              </a:rPr>
              <a:t>$ git branch -a </a:t>
            </a:r>
          </a:p>
          <a:p>
            <a:pPr lvl="0" rtl="0">
              <a:spcBef>
                <a:spcPts val="0"/>
              </a:spcBef>
              <a:buNone/>
            </a:pPr>
            <a:r>
              <a:rPr i="1" lang="en" sz="1200">
                <a:solidFill>
                  <a:srgbClr val="555755"/>
                </a:solidFill>
              </a:rPr>
              <a:t>(This will list all your branches i.e. local and remote. Also put an (*) before your current branch.)</a:t>
            </a:r>
          </a:p>
          <a:p>
            <a:pPr indent="0" lvl="0" marL="0" rtl="0">
              <a:spcBef>
                <a:spcPts val="0"/>
              </a:spcBef>
              <a:buNone/>
            </a:pPr>
            <a:r>
              <a:t/>
            </a:r>
            <a:endParaRPr>
              <a:solidFill>
                <a:srgbClr val="1155CC"/>
              </a:solidFill>
            </a:endParaRPr>
          </a:p>
          <a:p>
            <a:pPr lvl="0" rtl="0">
              <a:spcBef>
                <a:spcPts val="0"/>
              </a:spcBef>
              <a:buNone/>
            </a:pPr>
            <a:r>
              <a:rPr b="1" lang="en">
                <a:solidFill>
                  <a:srgbClr val="555755"/>
                </a:solidFill>
              </a:rPr>
              <a:t>Options</a:t>
            </a:r>
          </a:p>
          <a:p>
            <a:pPr lvl="0" rtl="0">
              <a:lnSpc>
                <a:spcPct val="143181"/>
              </a:lnSpc>
              <a:spcBef>
                <a:spcPts val="0"/>
              </a:spcBef>
              <a:buNone/>
            </a:pPr>
            <a:r>
              <a:rPr b="1" lang="en">
                <a:solidFill>
                  <a:srgbClr val="555755"/>
                </a:solidFill>
              </a:rPr>
              <a:t>-d:  --delete : </a:t>
            </a:r>
          </a:p>
          <a:p>
            <a:pPr indent="0" lvl="0" marL="101600" rtl="0">
              <a:lnSpc>
                <a:spcPct val="150000"/>
              </a:lnSpc>
              <a:spcBef>
                <a:spcPts val="0"/>
              </a:spcBef>
              <a:spcAft>
                <a:spcPts val="800"/>
              </a:spcAft>
              <a:buNone/>
            </a:pPr>
            <a:r>
              <a:rPr lang="en">
                <a:solidFill>
                  <a:srgbClr val="555755"/>
                </a:solidFill>
              </a:rPr>
              <a:t>Delete a branch.</a:t>
            </a:r>
          </a:p>
          <a:p>
            <a:pPr lvl="0" rtl="0">
              <a:lnSpc>
                <a:spcPct val="143181"/>
              </a:lnSpc>
              <a:spcBef>
                <a:spcPts val="0"/>
              </a:spcBef>
              <a:buNone/>
            </a:pPr>
            <a:r>
              <a:rPr b="1" lang="en">
                <a:solidFill>
                  <a:srgbClr val="555755"/>
                </a:solidFill>
              </a:rPr>
              <a:t>-m : --move :</a:t>
            </a:r>
          </a:p>
          <a:p>
            <a:pPr indent="0" lvl="0" marL="101600" rtl="0">
              <a:lnSpc>
                <a:spcPct val="150000"/>
              </a:lnSpc>
              <a:spcBef>
                <a:spcPts val="0"/>
              </a:spcBef>
              <a:spcAft>
                <a:spcPts val="800"/>
              </a:spcAft>
              <a:buNone/>
            </a:pPr>
            <a:r>
              <a:rPr lang="en">
                <a:solidFill>
                  <a:srgbClr val="555755"/>
                </a:solidFill>
              </a:rPr>
              <a:t>Move/rename a branch and the corresponding reflog.</a:t>
            </a:r>
          </a:p>
          <a:p>
            <a:pPr indent="0" lvl="0" marL="457200" marR="0" rtl="0" algn="l">
              <a:lnSpc>
                <a:spcPct val="100000"/>
              </a:lnSpc>
              <a:spcBef>
                <a:spcPts val="0"/>
              </a:spcBef>
              <a:spcAft>
                <a:spcPts val="0"/>
              </a:spcAft>
              <a:buNone/>
            </a:pPr>
            <a:r>
              <a:t/>
            </a:r>
            <a:endParaRPr b="1">
              <a:solidFill>
                <a:srgbClr val="555755"/>
              </a:solidFill>
            </a:endParaRPr>
          </a:p>
        </p:txBody>
      </p:sp>
      <p:pic>
        <p:nvPicPr>
          <p:cNvPr id="291" name="Shape 291"/>
          <p:cNvPicPr preferRelativeResize="0"/>
          <p:nvPr/>
        </p:nvPicPr>
        <p:blipFill>
          <a:blip r:embed="rId3">
            <a:alphaModFix/>
          </a:blip>
          <a:stretch>
            <a:fillRect/>
          </a:stretch>
        </p:blipFill>
        <p:spPr>
          <a:xfrm>
            <a:off x="5835900" y="1427600"/>
            <a:ext cx="3187199" cy="20461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5" name="Shape 295"/>
        <p:cNvGrpSpPr/>
        <p:nvPr/>
      </p:nvGrpSpPr>
      <p:grpSpPr>
        <a:xfrm>
          <a:off x="0" y="0"/>
          <a:ext cx="0" cy="0"/>
          <a:chOff x="0" y="0"/>
          <a:chExt cx="0" cy="0"/>
        </a:xfrm>
      </p:grpSpPr>
      <p:sp>
        <p:nvSpPr>
          <p:cNvPr id="296" name="Shape 296"/>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Git checkout:</a:t>
            </a:r>
            <a:r>
              <a:rPr lang="en" sz="1400">
                <a:solidFill>
                  <a:srgbClr val="555755"/>
                </a:solidFill>
                <a:latin typeface="Arial"/>
                <a:ea typeface="Arial"/>
                <a:cs typeface="Arial"/>
                <a:sym typeface="Arial"/>
              </a:rPr>
              <a:t> Switch branches or restore working tree files.</a:t>
            </a:r>
          </a:p>
          <a:p>
            <a:pPr lvl="0" rtl="0">
              <a:spcBef>
                <a:spcPts val="0"/>
              </a:spcBef>
              <a:buNone/>
            </a:pPr>
            <a:r>
              <a:t/>
            </a:r>
            <a:endParaRPr/>
          </a:p>
        </p:txBody>
      </p:sp>
      <p:sp>
        <p:nvSpPr>
          <p:cNvPr id="297" name="Shape 297"/>
          <p:cNvSpPr txBox="1"/>
          <p:nvPr/>
        </p:nvSpPr>
        <p:spPr>
          <a:xfrm>
            <a:off x="483575" y="1000150"/>
            <a:ext cx="5264400" cy="3802500"/>
          </a:xfrm>
          <a:prstGeom prst="rect">
            <a:avLst/>
          </a:prstGeom>
          <a:noFill/>
          <a:ln>
            <a:noFill/>
          </a:ln>
        </p:spPr>
        <p:txBody>
          <a:bodyPr anchorCtr="0" anchor="t" bIns="91425" lIns="91425" rIns="91425" tIns="91425">
            <a:noAutofit/>
          </a:bodyPr>
          <a:lstStyle/>
          <a:p>
            <a:pPr indent="-228600" lvl="0" marL="457200" rtl="0">
              <a:spcBef>
                <a:spcPts val="0"/>
              </a:spcBef>
              <a:buClr>
                <a:srgbClr val="555755"/>
              </a:buClr>
              <a:buChar char="●"/>
            </a:pPr>
            <a:r>
              <a:rPr lang="en">
                <a:solidFill>
                  <a:srgbClr val="555755"/>
                </a:solidFill>
              </a:rPr>
              <a:t>Run git checkout</a:t>
            </a:r>
          </a:p>
          <a:p>
            <a:pPr lvl="0" rtl="0">
              <a:spcBef>
                <a:spcPts val="0"/>
              </a:spcBef>
              <a:buNone/>
            </a:pPr>
            <a:r>
              <a:t/>
            </a:r>
            <a:endParaRPr>
              <a:solidFill>
                <a:srgbClr val="555755"/>
              </a:solidFill>
            </a:endParaRPr>
          </a:p>
          <a:p>
            <a:pPr indent="457200" lvl="0" rtl="0">
              <a:spcBef>
                <a:spcPts val="0"/>
              </a:spcBef>
              <a:buNone/>
            </a:pPr>
            <a:r>
              <a:rPr lang="en">
                <a:solidFill>
                  <a:srgbClr val="1155CC"/>
                </a:solidFill>
              </a:rPr>
              <a:t>$ git checkout &lt;branch name&gt;</a:t>
            </a:r>
          </a:p>
          <a:p>
            <a:pPr lvl="0" rtl="0">
              <a:spcBef>
                <a:spcPts val="0"/>
              </a:spcBef>
              <a:buNone/>
            </a:pPr>
            <a:r>
              <a:rPr i="1" lang="en" sz="1200">
                <a:solidFill>
                  <a:srgbClr val="555755"/>
                </a:solidFill>
              </a:rPr>
              <a:t>(This will switch into a branch.)</a:t>
            </a:r>
          </a:p>
          <a:p>
            <a:pPr lvl="0" rtl="0">
              <a:spcBef>
                <a:spcPts val="0"/>
              </a:spcBef>
              <a:buNone/>
            </a:pPr>
            <a:r>
              <a:rPr i="1" lang="en" sz="1200">
                <a:solidFill>
                  <a:srgbClr val="555755"/>
                </a:solidFill>
              </a:rPr>
              <a:t>	</a:t>
            </a:r>
          </a:p>
          <a:p>
            <a:pPr indent="457200" lvl="0" rtl="0">
              <a:spcBef>
                <a:spcPts val="0"/>
              </a:spcBef>
              <a:buNone/>
            </a:pPr>
            <a:r>
              <a:rPr lang="en">
                <a:solidFill>
                  <a:srgbClr val="1155CC"/>
                </a:solidFill>
              </a:rPr>
              <a:t>$ git check</a:t>
            </a:r>
            <a:r>
              <a:rPr lang="en">
                <a:solidFill>
                  <a:srgbClr val="1155CC"/>
                </a:solidFill>
              </a:rPr>
              <a:t>out -b &lt;branch name&gt;</a:t>
            </a:r>
          </a:p>
          <a:p>
            <a:pPr lvl="0" rtl="0">
              <a:spcBef>
                <a:spcPts val="0"/>
              </a:spcBef>
              <a:buNone/>
            </a:pPr>
            <a:r>
              <a:rPr i="1" lang="en" sz="1200">
                <a:solidFill>
                  <a:srgbClr val="555755"/>
                </a:solidFill>
              </a:rPr>
              <a:t>(This will first create and then switch into that branch.)</a:t>
            </a:r>
          </a:p>
          <a:p>
            <a:pPr indent="0" lvl="0" marL="0" rtl="0">
              <a:spcBef>
                <a:spcPts val="0"/>
              </a:spcBef>
              <a:buNone/>
            </a:pPr>
            <a:r>
              <a:t/>
            </a:r>
            <a:endParaRPr>
              <a:solidFill>
                <a:srgbClr val="1155CC"/>
              </a:solidFill>
            </a:endParaRPr>
          </a:p>
          <a:p>
            <a:pPr lvl="0" rtl="0">
              <a:spcBef>
                <a:spcPts val="0"/>
              </a:spcBef>
              <a:buNone/>
            </a:pPr>
            <a:r>
              <a:rPr b="1" lang="en">
                <a:solidFill>
                  <a:srgbClr val="555755"/>
                </a:solidFill>
              </a:rPr>
              <a:t>Options</a:t>
            </a:r>
          </a:p>
          <a:p>
            <a:pPr lvl="0" rtl="0">
              <a:lnSpc>
                <a:spcPct val="143181"/>
              </a:lnSpc>
              <a:spcBef>
                <a:spcPts val="0"/>
              </a:spcBef>
              <a:buNone/>
            </a:pPr>
            <a:r>
              <a:rPr b="1" lang="en">
                <a:solidFill>
                  <a:srgbClr val="555755"/>
                </a:solidFill>
              </a:rPr>
              <a:t>-f : --force :</a:t>
            </a:r>
          </a:p>
          <a:p>
            <a:pPr indent="0" lvl="0" marL="101600" rtl="0">
              <a:lnSpc>
                <a:spcPct val="150000"/>
              </a:lnSpc>
              <a:spcBef>
                <a:spcPts val="0"/>
              </a:spcBef>
              <a:spcAft>
                <a:spcPts val="800"/>
              </a:spcAft>
              <a:buNone/>
            </a:pPr>
            <a:r>
              <a:rPr lang="en">
                <a:solidFill>
                  <a:srgbClr val="555755"/>
                </a:solidFill>
              </a:rPr>
              <a:t>When switching branches, proceed even if the index or the working tree differs from HEAD.</a:t>
            </a:r>
          </a:p>
          <a:p>
            <a:pPr lvl="0" rtl="0">
              <a:lnSpc>
                <a:spcPct val="143181"/>
              </a:lnSpc>
              <a:spcBef>
                <a:spcPts val="0"/>
              </a:spcBef>
              <a:buNone/>
            </a:pPr>
            <a:r>
              <a:rPr b="1" lang="en">
                <a:solidFill>
                  <a:srgbClr val="555755"/>
                </a:solidFill>
              </a:rPr>
              <a:t>-B &lt;new_branch&gt;</a:t>
            </a:r>
          </a:p>
          <a:p>
            <a:pPr indent="0" lvl="0" marL="101600" rtl="0">
              <a:lnSpc>
                <a:spcPct val="150000"/>
              </a:lnSpc>
              <a:spcBef>
                <a:spcPts val="0"/>
              </a:spcBef>
              <a:spcAft>
                <a:spcPts val="800"/>
              </a:spcAft>
              <a:buNone/>
            </a:pPr>
            <a:r>
              <a:rPr lang="en">
                <a:solidFill>
                  <a:srgbClr val="555755"/>
                </a:solidFill>
              </a:rPr>
              <a:t>Creates the branch &lt;new_branch&gt; and start it at &lt;start_point&gt;; if it already exists, then reset it to &lt;start_point&gt;.</a:t>
            </a:r>
          </a:p>
          <a:p>
            <a:pPr indent="0" lvl="0" marL="101600" rtl="0">
              <a:lnSpc>
                <a:spcPct val="150000"/>
              </a:lnSpc>
              <a:spcBef>
                <a:spcPts val="0"/>
              </a:spcBef>
              <a:spcAft>
                <a:spcPts val="800"/>
              </a:spcAft>
              <a:buNone/>
            </a:pPr>
            <a:r>
              <a:t/>
            </a:r>
            <a:endParaRPr b="1">
              <a:solidFill>
                <a:srgbClr val="555755"/>
              </a:solidFill>
            </a:endParaRPr>
          </a:p>
          <a:p>
            <a:pPr indent="0" lvl="0" marL="457200" marR="0" rtl="0" algn="l">
              <a:lnSpc>
                <a:spcPct val="100000"/>
              </a:lnSpc>
              <a:spcBef>
                <a:spcPts val="0"/>
              </a:spcBef>
              <a:spcAft>
                <a:spcPts val="0"/>
              </a:spcAft>
              <a:buNone/>
            </a:pPr>
            <a:r>
              <a:t/>
            </a:r>
            <a:endParaRPr b="1">
              <a:solidFill>
                <a:srgbClr val="555755"/>
              </a:solidFill>
            </a:endParaRPr>
          </a:p>
        </p:txBody>
      </p:sp>
      <p:pic>
        <p:nvPicPr>
          <p:cNvPr id="298" name="Shape 298"/>
          <p:cNvPicPr preferRelativeResize="0"/>
          <p:nvPr/>
        </p:nvPicPr>
        <p:blipFill rotWithShape="1">
          <a:blip r:embed="rId3">
            <a:alphaModFix/>
          </a:blip>
          <a:srcRect b="0" l="6052" r="4677" t="33792"/>
          <a:stretch/>
        </p:blipFill>
        <p:spPr>
          <a:xfrm>
            <a:off x="5473199" y="1719950"/>
            <a:ext cx="3604875" cy="236289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2" name="Shape 302"/>
        <p:cNvGrpSpPr/>
        <p:nvPr/>
      </p:nvGrpSpPr>
      <p:grpSpPr>
        <a:xfrm>
          <a:off x="0" y="0"/>
          <a:ext cx="0" cy="0"/>
          <a:chOff x="0" y="0"/>
          <a:chExt cx="0" cy="0"/>
        </a:xfrm>
      </p:grpSpPr>
      <p:sp>
        <p:nvSpPr>
          <p:cNvPr id="303" name="Shape 303"/>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Basic Git commands</a:t>
            </a:r>
          </a:p>
        </p:txBody>
      </p:sp>
      <p:sp>
        <p:nvSpPr>
          <p:cNvPr id="304" name="Shape 304"/>
          <p:cNvSpPr/>
          <p:nvPr/>
        </p:nvSpPr>
        <p:spPr>
          <a:xfrm>
            <a:off x="395650" y="1307850"/>
            <a:ext cx="1956300" cy="472500"/>
          </a:xfrm>
          <a:prstGeom prst="bevel">
            <a:avLst>
              <a:gd fmla="val 12500" name="adj"/>
            </a:avLst>
          </a:prstGeom>
          <a:solidFill>
            <a:schemeClr val="lt2"/>
          </a:solidFill>
          <a:ln cap="flat" cmpd="sng" w="9525">
            <a:solidFill>
              <a:srgbClr val="134F5C"/>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a:t>Git init</a:t>
            </a:r>
          </a:p>
        </p:txBody>
      </p:sp>
      <p:sp>
        <p:nvSpPr>
          <p:cNvPr id="305" name="Shape 305"/>
          <p:cNvSpPr/>
          <p:nvPr/>
        </p:nvSpPr>
        <p:spPr>
          <a:xfrm>
            <a:off x="3450975" y="1307850"/>
            <a:ext cx="1956300" cy="472500"/>
          </a:xfrm>
          <a:prstGeom prst="bevel">
            <a:avLst>
              <a:gd fmla="val 12500" name="adj"/>
            </a:avLst>
          </a:prstGeom>
          <a:solidFill>
            <a:schemeClr val="lt2"/>
          </a:solidFill>
          <a:ln cap="flat" cmpd="sng" w="9525">
            <a:solidFill>
              <a:srgbClr val="134F5C"/>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a:t>Git clone</a:t>
            </a:r>
          </a:p>
        </p:txBody>
      </p:sp>
      <p:sp>
        <p:nvSpPr>
          <p:cNvPr id="306" name="Shape 306"/>
          <p:cNvSpPr/>
          <p:nvPr/>
        </p:nvSpPr>
        <p:spPr>
          <a:xfrm>
            <a:off x="6415450" y="1307850"/>
            <a:ext cx="1956300" cy="472500"/>
          </a:xfrm>
          <a:prstGeom prst="bevel">
            <a:avLst>
              <a:gd fmla="val 12500" name="adj"/>
            </a:avLst>
          </a:prstGeom>
          <a:solidFill>
            <a:schemeClr val="lt2"/>
          </a:solidFill>
          <a:ln cap="flat" cmpd="sng" w="9525">
            <a:solidFill>
              <a:srgbClr val="134F5C"/>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a:t>Git add</a:t>
            </a:r>
          </a:p>
        </p:txBody>
      </p:sp>
      <p:sp>
        <p:nvSpPr>
          <p:cNvPr id="307" name="Shape 307"/>
          <p:cNvSpPr/>
          <p:nvPr/>
        </p:nvSpPr>
        <p:spPr>
          <a:xfrm>
            <a:off x="441075" y="2641975"/>
            <a:ext cx="1956300" cy="472500"/>
          </a:xfrm>
          <a:prstGeom prst="bevel">
            <a:avLst>
              <a:gd fmla="val 12500" name="adj"/>
            </a:avLst>
          </a:prstGeom>
          <a:solidFill>
            <a:schemeClr val="lt2"/>
          </a:solidFill>
          <a:ln cap="flat" cmpd="sng" w="9525">
            <a:solidFill>
              <a:srgbClr val="134F5C"/>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a:t>Git rm</a:t>
            </a:r>
          </a:p>
        </p:txBody>
      </p:sp>
      <p:sp>
        <p:nvSpPr>
          <p:cNvPr id="308" name="Shape 308"/>
          <p:cNvSpPr/>
          <p:nvPr/>
        </p:nvSpPr>
        <p:spPr>
          <a:xfrm>
            <a:off x="3450975" y="2641975"/>
            <a:ext cx="2001600" cy="472500"/>
          </a:xfrm>
          <a:prstGeom prst="bevel">
            <a:avLst>
              <a:gd fmla="val 12500" name="adj"/>
            </a:avLst>
          </a:prstGeom>
          <a:solidFill>
            <a:schemeClr val="lt2"/>
          </a:solidFill>
          <a:ln cap="flat" cmpd="sng" w="9525">
            <a:solidFill>
              <a:srgbClr val="134F5C"/>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a:t>Git commit</a:t>
            </a:r>
          </a:p>
        </p:txBody>
      </p:sp>
      <p:sp>
        <p:nvSpPr>
          <p:cNvPr id="309" name="Shape 309"/>
          <p:cNvSpPr/>
          <p:nvPr/>
        </p:nvSpPr>
        <p:spPr>
          <a:xfrm>
            <a:off x="6460875" y="2641975"/>
            <a:ext cx="1956300" cy="472500"/>
          </a:xfrm>
          <a:prstGeom prst="bevel">
            <a:avLst>
              <a:gd fmla="val 12500" name="adj"/>
            </a:avLst>
          </a:prstGeom>
          <a:solidFill>
            <a:schemeClr val="lt2"/>
          </a:solidFill>
          <a:ln cap="flat" cmpd="sng" w="9525">
            <a:solidFill>
              <a:srgbClr val="134F5C"/>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a:t>Git push</a:t>
            </a:r>
          </a:p>
        </p:txBody>
      </p:sp>
      <p:sp>
        <p:nvSpPr>
          <p:cNvPr id="310" name="Shape 310"/>
          <p:cNvSpPr/>
          <p:nvPr/>
        </p:nvSpPr>
        <p:spPr>
          <a:xfrm>
            <a:off x="441075" y="4190150"/>
            <a:ext cx="1956300" cy="472500"/>
          </a:xfrm>
          <a:prstGeom prst="bevel">
            <a:avLst>
              <a:gd fmla="val 12500" name="adj"/>
            </a:avLst>
          </a:prstGeom>
          <a:solidFill>
            <a:schemeClr val="lt2"/>
          </a:solidFill>
          <a:ln cap="flat" cmpd="sng" w="9525">
            <a:solidFill>
              <a:srgbClr val="134F5C"/>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a:t>Git pull</a:t>
            </a:r>
          </a:p>
        </p:txBody>
      </p:sp>
      <p:sp>
        <p:nvSpPr>
          <p:cNvPr id="311" name="Shape 311"/>
          <p:cNvSpPr/>
          <p:nvPr/>
        </p:nvSpPr>
        <p:spPr>
          <a:xfrm>
            <a:off x="3451100" y="4190150"/>
            <a:ext cx="2001600" cy="472500"/>
          </a:xfrm>
          <a:prstGeom prst="bevel">
            <a:avLst>
              <a:gd fmla="val 12500" name="adj"/>
            </a:avLst>
          </a:prstGeom>
          <a:solidFill>
            <a:schemeClr val="lt2"/>
          </a:solidFill>
          <a:ln cap="flat" cmpd="sng" w="9525">
            <a:solidFill>
              <a:srgbClr val="134F5C"/>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a:t>Git branch</a:t>
            </a:r>
          </a:p>
        </p:txBody>
      </p:sp>
      <p:sp>
        <p:nvSpPr>
          <p:cNvPr id="312" name="Shape 312"/>
          <p:cNvSpPr/>
          <p:nvPr/>
        </p:nvSpPr>
        <p:spPr>
          <a:xfrm>
            <a:off x="6460875" y="4190150"/>
            <a:ext cx="1956300" cy="472500"/>
          </a:xfrm>
          <a:prstGeom prst="bevel">
            <a:avLst>
              <a:gd fmla="val 12500" name="adj"/>
            </a:avLst>
          </a:prstGeom>
          <a:solidFill>
            <a:schemeClr val="lt2"/>
          </a:solidFill>
          <a:ln cap="flat" cmpd="sng" w="9525">
            <a:solidFill>
              <a:srgbClr val="134F5C"/>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a:t>Git checkout</a:t>
            </a:r>
          </a:p>
        </p:txBody>
      </p:sp>
      <p:pic>
        <p:nvPicPr>
          <p:cNvPr id="313" name="Shape 313"/>
          <p:cNvPicPr preferRelativeResize="0"/>
          <p:nvPr/>
        </p:nvPicPr>
        <p:blipFill rotWithShape="1">
          <a:blip r:embed="rId3">
            <a:alphaModFix/>
          </a:blip>
          <a:srcRect b="31209" l="0" r="0" t="33857"/>
          <a:stretch/>
        </p:blipFill>
        <p:spPr>
          <a:xfrm>
            <a:off x="153849" y="1974912"/>
            <a:ext cx="8319724" cy="472500"/>
          </a:xfrm>
          <a:prstGeom prst="rect">
            <a:avLst/>
          </a:prstGeom>
          <a:noFill/>
          <a:ln>
            <a:noFill/>
          </a:ln>
        </p:spPr>
      </p:pic>
      <p:pic>
        <p:nvPicPr>
          <p:cNvPr id="314" name="Shape 314"/>
          <p:cNvPicPr preferRelativeResize="0"/>
          <p:nvPr/>
        </p:nvPicPr>
        <p:blipFill rotWithShape="1">
          <a:blip r:embed="rId3">
            <a:alphaModFix/>
          </a:blip>
          <a:srcRect b="31209" l="0" r="0" t="33857"/>
          <a:stretch/>
        </p:blipFill>
        <p:spPr>
          <a:xfrm>
            <a:off x="306249" y="3490120"/>
            <a:ext cx="8319724" cy="4725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8" name="Shape 318"/>
        <p:cNvGrpSpPr/>
        <p:nvPr/>
      </p:nvGrpSpPr>
      <p:grpSpPr>
        <a:xfrm>
          <a:off x="0" y="0"/>
          <a:ext cx="0" cy="0"/>
          <a:chOff x="0" y="0"/>
          <a:chExt cx="0" cy="0"/>
        </a:xfrm>
      </p:grpSpPr>
      <p:sp>
        <p:nvSpPr>
          <p:cNvPr id="319" name="Shape 31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Git Branching &amp; Merging</a:t>
            </a:r>
          </a:p>
        </p:txBody>
      </p:sp>
      <p:sp>
        <p:nvSpPr>
          <p:cNvPr id="320" name="Shape 320"/>
          <p:cNvSpPr txBox="1"/>
          <p:nvPr>
            <p:ph idx="1" type="body"/>
          </p:nvPr>
        </p:nvSpPr>
        <p:spPr>
          <a:xfrm>
            <a:off x="311700" y="1152475"/>
            <a:ext cx="5051700" cy="3529500"/>
          </a:xfrm>
          <a:prstGeom prst="rect">
            <a:avLst/>
          </a:prstGeom>
        </p:spPr>
        <p:txBody>
          <a:bodyPr anchorCtr="0" anchor="t" bIns="91425" lIns="91425" rIns="91425" tIns="91425">
            <a:noAutofit/>
          </a:bodyPr>
          <a:lstStyle/>
          <a:p>
            <a:pPr indent="-228600" lvl="0" marL="457200">
              <a:spcBef>
                <a:spcPts val="0"/>
              </a:spcBef>
            </a:pPr>
            <a:r>
              <a:rPr lang="en"/>
              <a:t>Use branches to work on multiple features in parallel </a:t>
            </a:r>
          </a:p>
          <a:p>
            <a:pPr indent="-228600" lvl="0" marL="457200">
              <a:spcBef>
                <a:spcPts val="0"/>
              </a:spcBef>
            </a:pPr>
            <a:r>
              <a:rPr lang="en"/>
              <a:t>Test out new ideas, fix bugs </a:t>
            </a:r>
          </a:p>
          <a:p>
            <a:pPr indent="-228600" lvl="0" marL="457200">
              <a:spcBef>
                <a:spcPts val="0"/>
              </a:spcBef>
            </a:pPr>
            <a:r>
              <a:rPr lang="en"/>
              <a:t>You should do most of your development work in a branch </a:t>
            </a:r>
          </a:p>
          <a:p>
            <a:pPr indent="-228600" lvl="0" marL="457200">
              <a:spcBef>
                <a:spcPts val="0"/>
              </a:spcBef>
            </a:pPr>
            <a:r>
              <a:rPr lang="en"/>
              <a:t>There seems to be a lot of branching surrounding git. These folks probably were burned by some other VCS in the past that had poor branch support </a:t>
            </a:r>
          </a:p>
          <a:p>
            <a:pPr indent="-228600" lvl="0" marL="457200">
              <a:spcBef>
                <a:spcPts val="0"/>
              </a:spcBef>
            </a:pPr>
            <a:r>
              <a:rPr lang="en"/>
              <a:t>Git has great branch support</a:t>
            </a:r>
          </a:p>
        </p:txBody>
      </p:sp>
      <p:pic>
        <p:nvPicPr>
          <p:cNvPr id="321" name="Shape 321"/>
          <p:cNvPicPr preferRelativeResize="0"/>
          <p:nvPr/>
        </p:nvPicPr>
        <p:blipFill>
          <a:blip r:embed="rId3">
            <a:alphaModFix/>
          </a:blip>
          <a:stretch>
            <a:fillRect/>
          </a:stretch>
        </p:blipFill>
        <p:spPr>
          <a:xfrm>
            <a:off x="5264399" y="1211525"/>
            <a:ext cx="3567899" cy="29868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5" name="Shape 325"/>
        <p:cNvGrpSpPr/>
        <p:nvPr/>
      </p:nvGrpSpPr>
      <p:grpSpPr>
        <a:xfrm>
          <a:off x="0" y="0"/>
          <a:ext cx="0" cy="0"/>
          <a:chOff x="0" y="0"/>
          <a:chExt cx="0" cy="0"/>
        </a:xfrm>
      </p:grpSpPr>
      <p:sp>
        <p:nvSpPr>
          <p:cNvPr id="326" name="Shape 326"/>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Github: Features</a:t>
            </a:r>
          </a:p>
        </p:txBody>
      </p:sp>
      <p:sp>
        <p:nvSpPr>
          <p:cNvPr id="327" name="Shape 327"/>
          <p:cNvSpPr txBox="1"/>
          <p:nvPr>
            <p:ph idx="1" type="body"/>
          </p:nvPr>
        </p:nvSpPr>
        <p:spPr>
          <a:xfrm>
            <a:off x="311700" y="1152475"/>
            <a:ext cx="3260100" cy="1342500"/>
          </a:xfrm>
          <a:prstGeom prst="rect">
            <a:avLst/>
          </a:prstGeom>
        </p:spPr>
        <p:txBody>
          <a:bodyPr anchorCtr="0" anchor="t" bIns="91425" lIns="91425" rIns="91425" tIns="91425">
            <a:noAutofit/>
          </a:bodyPr>
          <a:lstStyle/>
          <a:p>
            <a:pPr lvl="0">
              <a:lnSpc>
                <a:spcPct val="150000"/>
              </a:lnSpc>
              <a:spcBef>
                <a:spcPts val="0"/>
              </a:spcBef>
              <a:buNone/>
            </a:pPr>
            <a:r>
              <a:rPr b="1" lang="en">
                <a:solidFill>
                  <a:srgbClr val="000000"/>
                </a:solidFill>
                <a:latin typeface="Arial"/>
                <a:ea typeface="Arial"/>
                <a:cs typeface="Arial"/>
                <a:sym typeface="Arial"/>
              </a:rPr>
              <a:t>Fork:</a:t>
            </a:r>
            <a:r>
              <a:rPr b="1" lang="en" sz="1400">
                <a:solidFill>
                  <a:srgbClr val="555755"/>
                </a:solidFill>
                <a:latin typeface="Arial"/>
                <a:ea typeface="Arial"/>
                <a:cs typeface="Arial"/>
                <a:sym typeface="Arial"/>
              </a:rPr>
              <a:t> </a:t>
            </a:r>
            <a:r>
              <a:rPr lang="en" sz="1400">
                <a:solidFill>
                  <a:srgbClr val="555755"/>
                </a:solidFill>
                <a:latin typeface="Arial"/>
                <a:ea typeface="Arial"/>
                <a:cs typeface="Arial"/>
                <a:sym typeface="Arial"/>
              </a:rPr>
              <a:t>A fork is a copy of a repository. Forking a repository allows you to freely experiment with changes without affecting the original project.</a:t>
            </a:r>
          </a:p>
        </p:txBody>
      </p:sp>
      <p:sp>
        <p:nvSpPr>
          <p:cNvPr id="328" name="Shape 328"/>
          <p:cNvSpPr txBox="1"/>
          <p:nvPr>
            <p:ph idx="1" type="body"/>
          </p:nvPr>
        </p:nvSpPr>
        <p:spPr>
          <a:xfrm>
            <a:off x="311700" y="2629725"/>
            <a:ext cx="4162800" cy="2354100"/>
          </a:xfrm>
          <a:prstGeom prst="rect">
            <a:avLst/>
          </a:prstGeom>
        </p:spPr>
        <p:txBody>
          <a:bodyPr anchorCtr="0" anchor="t" bIns="91425" lIns="91425" rIns="91425" tIns="91425">
            <a:noAutofit/>
          </a:bodyPr>
          <a:lstStyle/>
          <a:p>
            <a:pPr lvl="0">
              <a:lnSpc>
                <a:spcPct val="150000"/>
              </a:lnSpc>
              <a:spcBef>
                <a:spcPts val="0"/>
              </a:spcBef>
              <a:spcAft>
                <a:spcPts val="0"/>
              </a:spcAft>
              <a:buNone/>
            </a:pPr>
            <a:r>
              <a:rPr b="1" lang="en">
                <a:solidFill>
                  <a:srgbClr val="000000"/>
                </a:solidFill>
                <a:latin typeface="Arial"/>
                <a:ea typeface="Arial"/>
                <a:cs typeface="Arial"/>
                <a:sym typeface="Arial"/>
              </a:rPr>
              <a:t>Issues:</a:t>
            </a:r>
            <a:r>
              <a:rPr lang="en" sz="1400">
                <a:solidFill>
                  <a:srgbClr val="000000"/>
                </a:solidFill>
                <a:latin typeface="Arial"/>
                <a:ea typeface="Arial"/>
                <a:cs typeface="Arial"/>
                <a:sym typeface="Arial"/>
              </a:rPr>
              <a:t> </a:t>
            </a:r>
            <a:r>
              <a:rPr lang="en" sz="1400">
                <a:solidFill>
                  <a:srgbClr val="555755"/>
                </a:solidFill>
                <a:latin typeface="Arial"/>
                <a:ea typeface="Arial"/>
                <a:cs typeface="Arial"/>
                <a:sym typeface="Arial"/>
              </a:rPr>
              <a:t>These are a great way to keep track of tasks, enhancements, and bugs for your projects. They’re kind of like email—except they can be shared and discussed with the rest of your team. Most software projects have a bug tracker of some kind. GitHub’s tracker is called Issues, and has its own section in every repository.</a:t>
            </a:r>
          </a:p>
          <a:p>
            <a:pPr lvl="0" rtl="0">
              <a:spcBef>
                <a:spcPts val="0"/>
              </a:spcBef>
              <a:buNone/>
            </a:pPr>
            <a:r>
              <a:t/>
            </a:r>
            <a:endParaRPr b="1" sz="1400">
              <a:solidFill>
                <a:srgbClr val="000000"/>
              </a:solidFill>
              <a:latin typeface="Arial"/>
              <a:ea typeface="Arial"/>
              <a:cs typeface="Arial"/>
              <a:sym typeface="Arial"/>
            </a:endParaRPr>
          </a:p>
        </p:txBody>
      </p:sp>
      <p:sp>
        <p:nvSpPr>
          <p:cNvPr id="329" name="Shape 329"/>
          <p:cNvSpPr txBox="1"/>
          <p:nvPr>
            <p:ph idx="1" type="body"/>
          </p:nvPr>
        </p:nvSpPr>
        <p:spPr>
          <a:xfrm>
            <a:off x="4669500" y="993750"/>
            <a:ext cx="4162800" cy="3634200"/>
          </a:xfrm>
          <a:prstGeom prst="rect">
            <a:avLst/>
          </a:prstGeom>
        </p:spPr>
        <p:txBody>
          <a:bodyPr anchorCtr="0" anchor="t" bIns="91425" lIns="91425" rIns="91425" tIns="91425">
            <a:noAutofit/>
          </a:bodyPr>
          <a:lstStyle/>
          <a:p>
            <a:pPr lvl="0">
              <a:lnSpc>
                <a:spcPct val="150000"/>
              </a:lnSpc>
              <a:spcBef>
                <a:spcPts val="1100"/>
              </a:spcBef>
              <a:spcAft>
                <a:spcPts val="1100"/>
              </a:spcAft>
              <a:buNone/>
            </a:pPr>
            <a:r>
              <a:rPr b="1" lang="en">
                <a:solidFill>
                  <a:srgbClr val="000000"/>
                </a:solidFill>
                <a:latin typeface="Arial"/>
                <a:ea typeface="Arial"/>
                <a:cs typeface="Arial"/>
                <a:sym typeface="Arial"/>
              </a:rPr>
              <a:t>Wiki: </a:t>
            </a:r>
            <a:r>
              <a:rPr lang="en" sz="1400">
                <a:solidFill>
                  <a:srgbClr val="555755"/>
                </a:solidFill>
                <a:latin typeface="Arial"/>
                <a:ea typeface="Arial"/>
                <a:cs typeface="Arial"/>
                <a:sym typeface="Arial"/>
              </a:rPr>
              <a:t>Every GitHub repository comes equipped with a section for hosting documentation, called a wiki. GitHub Wikis are a place in your repository where you can share long-form content about your project, such as how to use it, how it's been designed, manifestos on its core principles, and so on. Whereas a README is intended to quickly orient readers as to what your project can do, wikis can be used to provide additional documentation.</a:t>
            </a:r>
          </a:p>
          <a:p>
            <a:pPr lvl="0">
              <a:spcBef>
                <a:spcPts val="0"/>
              </a:spcBef>
              <a:spcAft>
                <a:spcPts val="0"/>
              </a:spcAft>
              <a:buNone/>
            </a:pPr>
            <a:r>
              <a:t/>
            </a:r>
            <a:endParaRPr sz="1150">
              <a:solidFill>
                <a:srgbClr val="333333"/>
              </a:solidFill>
              <a:highlight>
                <a:srgbClr val="FFFFFF"/>
              </a:highlight>
              <a:latin typeface="Arial"/>
              <a:ea typeface="Arial"/>
              <a:cs typeface="Arial"/>
              <a:sym typeface="Arial"/>
            </a:endParaRPr>
          </a:p>
          <a:p>
            <a:pPr lvl="0" rtl="0">
              <a:spcBef>
                <a:spcPts val="0"/>
              </a:spcBef>
              <a:buNone/>
            </a:pPr>
            <a:r>
              <a:t/>
            </a:r>
            <a:endParaRPr b="1" sz="1400">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33" name="Shape 333"/>
        <p:cNvGrpSpPr/>
        <p:nvPr/>
      </p:nvGrpSpPr>
      <p:grpSpPr>
        <a:xfrm>
          <a:off x="0" y="0"/>
          <a:ext cx="0" cy="0"/>
          <a:chOff x="0" y="0"/>
          <a:chExt cx="0" cy="0"/>
        </a:xfrm>
      </p:grpSpPr>
      <p:sp>
        <p:nvSpPr>
          <p:cNvPr id="334" name="Shape 334"/>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Github: Features</a:t>
            </a:r>
          </a:p>
        </p:txBody>
      </p:sp>
      <p:pic>
        <p:nvPicPr>
          <p:cNvPr id="335" name="Shape 335"/>
          <p:cNvPicPr preferRelativeResize="0"/>
          <p:nvPr/>
        </p:nvPicPr>
        <p:blipFill>
          <a:blip r:embed="rId3">
            <a:alphaModFix/>
          </a:blip>
          <a:stretch>
            <a:fillRect/>
          </a:stretch>
        </p:blipFill>
        <p:spPr>
          <a:xfrm>
            <a:off x="238700" y="1017725"/>
            <a:ext cx="8666599" cy="38802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4" name="Shape 104"/>
        <p:cNvGrpSpPr/>
        <p:nvPr/>
      </p:nvGrpSpPr>
      <p:grpSpPr>
        <a:xfrm>
          <a:off x="0" y="0"/>
          <a:ext cx="0" cy="0"/>
          <a:chOff x="0" y="0"/>
          <a:chExt cx="0" cy="0"/>
        </a:xfrm>
      </p:grpSpPr>
      <p:sp>
        <p:nvSpPr>
          <p:cNvPr id="105" name="Shape 10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Agenda</a:t>
            </a:r>
          </a:p>
        </p:txBody>
      </p:sp>
      <p:sp>
        <p:nvSpPr>
          <p:cNvPr id="106" name="Shape 106"/>
          <p:cNvSpPr txBox="1"/>
          <p:nvPr>
            <p:ph idx="1" type="body"/>
          </p:nvPr>
        </p:nvSpPr>
        <p:spPr>
          <a:xfrm>
            <a:off x="311700" y="1152475"/>
            <a:ext cx="3480000" cy="3416400"/>
          </a:xfrm>
          <a:prstGeom prst="rect">
            <a:avLst/>
          </a:prstGeom>
        </p:spPr>
        <p:txBody>
          <a:bodyPr anchorCtr="0" anchor="t" bIns="91425" lIns="91425" rIns="91425" tIns="91425">
            <a:noAutofit/>
          </a:bodyPr>
          <a:lstStyle/>
          <a:p>
            <a:pPr indent="-228600" lvl="0" marL="457200" rtl="0">
              <a:spcBef>
                <a:spcPts val="0"/>
              </a:spcBef>
              <a:buChar char="❖"/>
            </a:pPr>
            <a:r>
              <a:rPr lang="en"/>
              <a:t>Why VCS ?</a:t>
            </a:r>
          </a:p>
          <a:p>
            <a:pPr indent="-228600" lvl="0" marL="457200" rtl="0">
              <a:spcBef>
                <a:spcPts val="0"/>
              </a:spcBef>
              <a:buChar char="❖"/>
            </a:pPr>
            <a:r>
              <a:rPr lang="en"/>
              <a:t>Type of VCS</a:t>
            </a:r>
          </a:p>
          <a:p>
            <a:pPr indent="-228600" lvl="0" marL="457200" rtl="0">
              <a:spcBef>
                <a:spcPts val="0"/>
              </a:spcBef>
              <a:buChar char="❖"/>
            </a:pPr>
            <a:r>
              <a:rPr lang="en"/>
              <a:t>Tooling landscape</a:t>
            </a:r>
          </a:p>
          <a:p>
            <a:pPr indent="-228600" lvl="0" marL="457200" rtl="0">
              <a:spcBef>
                <a:spcPts val="0"/>
              </a:spcBef>
              <a:buChar char="❖"/>
            </a:pPr>
            <a:r>
              <a:rPr lang="en"/>
              <a:t>Git</a:t>
            </a:r>
          </a:p>
          <a:p>
            <a:pPr indent="-228600" lvl="0" marL="457200" rtl="0">
              <a:spcBef>
                <a:spcPts val="0"/>
              </a:spcBef>
              <a:buChar char="❖"/>
            </a:pPr>
            <a:r>
              <a:rPr lang="en"/>
              <a:t>Git Workflow</a:t>
            </a:r>
          </a:p>
          <a:p>
            <a:pPr indent="-228600" lvl="0" marL="457200" rtl="0">
              <a:spcBef>
                <a:spcPts val="0"/>
              </a:spcBef>
              <a:buChar char="❖"/>
            </a:pPr>
            <a:r>
              <a:rPr lang="en"/>
              <a:t>Git branching &amp; merging</a:t>
            </a:r>
          </a:p>
          <a:p>
            <a:pPr indent="-228600" lvl="0" marL="457200" rtl="0">
              <a:spcBef>
                <a:spcPts val="0"/>
              </a:spcBef>
              <a:buChar char="❖"/>
            </a:pPr>
            <a:r>
              <a:rPr lang="en"/>
              <a:t>Basic git commands</a:t>
            </a:r>
          </a:p>
          <a:p>
            <a:pPr indent="-228600" lvl="0" marL="457200">
              <a:spcBef>
                <a:spcPts val="0"/>
              </a:spcBef>
              <a:buChar char="❖"/>
            </a:pPr>
            <a:r>
              <a:rPr lang="en"/>
              <a:t>Hands on using Git</a:t>
            </a:r>
          </a:p>
        </p:txBody>
      </p:sp>
      <p:pic>
        <p:nvPicPr>
          <p:cNvPr id="107" name="Shape 107"/>
          <p:cNvPicPr preferRelativeResize="0"/>
          <p:nvPr/>
        </p:nvPicPr>
        <p:blipFill>
          <a:blip r:embed="rId3">
            <a:alphaModFix/>
          </a:blip>
          <a:stretch>
            <a:fillRect/>
          </a:stretch>
        </p:blipFill>
        <p:spPr>
          <a:xfrm>
            <a:off x="4813800" y="1178712"/>
            <a:ext cx="3533424" cy="278607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39" name="Shape 339"/>
        <p:cNvGrpSpPr/>
        <p:nvPr/>
      </p:nvGrpSpPr>
      <p:grpSpPr>
        <a:xfrm>
          <a:off x="0" y="0"/>
          <a:ext cx="0" cy="0"/>
          <a:chOff x="0" y="0"/>
          <a:chExt cx="0" cy="0"/>
        </a:xfrm>
      </p:grpSpPr>
      <p:sp>
        <p:nvSpPr>
          <p:cNvPr id="340" name="Shape 340"/>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Git Pull Request</a:t>
            </a:r>
          </a:p>
        </p:txBody>
      </p:sp>
      <p:sp>
        <p:nvSpPr>
          <p:cNvPr id="341" name="Shape 341"/>
          <p:cNvSpPr txBox="1"/>
          <p:nvPr>
            <p:ph idx="1" type="body"/>
          </p:nvPr>
        </p:nvSpPr>
        <p:spPr>
          <a:xfrm>
            <a:off x="311700" y="1273350"/>
            <a:ext cx="4381200" cy="2749200"/>
          </a:xfrm>
          <a:prstGeom prst="rect">
            <a:avLst/>
          </a:prstGeom>
        </p:spPr>
        <p:txBody>
          <a:bodyPr anchorCtr="0" anchor="t" bIns="91425" lIns="91425" rIns="91425" tIns="91425">
            <a:noAutofit/>
          </a:bodyPr>
          <a:lstStyle/>
          <a:p>
            <a:pPr lvl="0">
              <a:lnSpc>
                <a:spcPct val="150000"/>
              </a:lnSpc>
              <a:spcBef>
                <a:spcPts val="0"/>
              </a:spcBef>
              <a:buNone/>
            </a:pPr>
            <a:r>
              <a:rPr lang="en" sz="1400">
                <a:solidFill>
                  <a:srgbClr val="555755"/>
                </a:solidFill>
                <a:latin typeface="Arial"/>
                <a:ea typeface="Arial"/>
                <a:cs typeface="Arial"/>
                <a:sym typeface="Arial"/>
              </a:rPr>
              <a:t>In their simplest form, pull requests are a mechanism for a developer to notify team members that they have completed a feature. Once their feature branch is ready, the developer files a pull request via their github account. This lets everybody involved know that they need to review the code and merge it into the master branch. </a:t>
            </a:r>
          </a:p>
        </p:txBody>
      </p:sp>
      <p:pic>
        <p:nvPicPr>
          <p:cNvPr id="342" name="Shape 342"/>
          <p:cNvPicPr preferRelativeResize="0"/>
          <p:nvPr/>
        </p:nvPicPr>
        <p:blipFill>
          <a:blip r:embed="rId3">
            <a:alphaModFix/>
          </a:blip>
          <a:stretch>
            <a:fillRect/>
          </a:stretch>
        </p:blipFill>
        <p:spPr>
          <a:xfrm>
            <a:off x="5550153" y="503725"/>
            <a:ext cx="3282149" cy="435292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6" name="Shape 346"/>
        <p:cNvGrpSpPr/>
        <p:nvPr/>
      </p:nvGrpSpPr>
      <p:grpSpPr>
        <a:xfrm>
          <a:off x="0" y="0"/>
          <a:ext cx="0" cy="0"/>
          <a:chOff x="0" y="0"/>
          <a:chExt cx="0" cy="0"/>
        </a:xfrm>
      </p:grpSpPr>
      <p:sp>
        <p:nvSpPr>
          <p:cNvPr id="347" name="Shape 347"/>
          <p:cNvSpPr/>
          <p:nvPr/>
        </p:nvSpPr>
        <p:spPr>
          <a:xfrm>
            <a:off x="5747975" y="2416350"/>
            <a:ext cx="505500" cy="252900"/>
          </a:xfrm>
          <a:prstGeom prst="ellipse">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348" name="Shape 348"/>
          <p:cNvSpPr/>
          <p:nvPr/>
        </p:nvSpPr>
        <p:spPr>
          <a:xfrm>
            <a:off x="8241350" y="2416350"/>
            <a:ext cx="505500" cy="252900"/>
          </a:xfrm>
          <a:prstGeom prst="ellipse">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349" name="Shape 349"/>
          <p:cNvSpPr/>
          <p:nvPr/>
        </p:nvSpPr>
        <p:spPr>
          <a:xfrm>
            <a:off x="7440525" y="2416350"/>
            <a:ext cx="505500" cy="252900"/>
          </a:xfrm>
          <a:prstGeom prst="ellipse">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b="1"/>
          </a:p>
        </p:txBody>
      </p:sp>
      <p:sp>
        <p:nvSpPr>
          <p:cNvPr id="350" name="Shape 350"/>
          <p:cNvSpPr/>
          <p:nvPr/>
        </p:nvSpPr>
        <p:spPr>
          <a:xfrm>
            <a:off x="6594250" y="2416350"/>
            <a:ext cx="505500" cy="252900"/>
          </a:xfrm>
          <a:prstGeom prst="ellipse">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351" name="Shape 351"/>
          <p:cNvSpPr/>
          <p:nvPr/>
        </p:nvSpPr>
        <p:spPr>
          <a:xfrm>
            <a:off x="5747975" y="2924875"/>
            <a:ext cx="505500" cy="252900"/>
          </a:xfrm>
          <a:prstGeom prst="ellipse">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cxnSp>
        <p:nvCxnSpPr>
          <p:cNvPr id="352" name="Shape 352"/>
          <p:cNvCxnSpPr>
            <a:stCxn id="347" idx="4"/>
            <a:endCxn id="351" idx="0"/>
          </p:cNvCxnSpPr>
          <p:nvPr/>
        </p:nvCxnSpPr>
        <p:spPr>
          <a:xfrm>
            <a:off x="6000725" y="2669250"/>
            <a:ext cx="0" cy="255600"/>
          </a:xfrm>
          <a:prstGeom prst="straightConnector1">
            <a:avLst/>
          </a:prstGeom>
          <a:noFill/>
          <a:ln cap="flat" cmpd="sng" w="9525">
            <a:solidFill>
              <a:schemeClr val="dk2"/>
            </a:solidFill>
            <a:prstDash val="solid"/>
            <a:round/>
            <a:headEnd len="lg" w="lg" type="none"/>
            <a:tailEnd len="lg" w="lg" type="triangle"/>
          </a:ln>
        </p:spPr>
      </p:cxnSp>
      <p:sp>
        <p:nvSpPr>
          <p:cNvPr id="353" name="Shape 353"/>
          <p:cNvSpPr/>
          <p:nvPr/>
        </p:nvSpPr>
        <p:spPr>
          <a:xfrm>
            <a:off x="6594250" y="2924875"/>
            <a:ext cx="505500" cy="252900"/>
          </a:xfrm>
          <a:prstGeom prst="ellipse">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cxnSp>
        <p:nvCxnSpPr>
          <p:cNvPr id="354" name="Shape 354"/>
          <p:cNvCxnSpPr>
            <a:stCxn id="351" idx="6"/>
            <a:endCxn id="353" idx="2"/>
          </p:cNvCxnSpPr>
          <p:nvPr/>
        </p:nvCxnSpPr>
        <p:spPr>
          <a:xfrm>
            <a:off x="6253475" y="3051325"/>
            <a:ext cx="340800" cy="0"/>
          </a:xfrm>
          <a:prstGeom prst="straightConnector1">
            <a:avLst/>
          </a:prstGeom>
          <a:noFill/>
          <a:ln cap="flat" cmpd="sng" w="9525">
            <a:solidFill>
              <a:schemeClr val="dk2"/>
            </a:solidFill>
            <a:prstDash val="solid"/>
            <a:round/>
            <a:headEnd len="lg" w="lg" type="none"/>
            <a:tailEnd len="lg" w="lg" type="triangle"/>
          </a:ln>
        </p:spPr>
      </p:cxnSp>
      <p:sp>
        <p:nvSpPr>
          <p:cNvPr id="355" name="Shape 355"/>
          <p:cNvSpPr txBox="1"/>
          <p:nvPr/>
        </p:nvSpPr>
        <p:spPr>
          <a:xfrm>
            <a:off x="5583125" y="2066200"/>
            <a:ext cx="1362900" cy="197700"/>
          </a:xfrm>
          <a:prstGeom prst="rect">
            <a:avLst/>
          </a:prstGeom>
          <a:noFill/>
          <a:ln>
            <a:noFill/>
          </a:ln>
        </p:spPr>
        <p:txBody>
          <a:bodyPr anchorCtr="0" anchor="t" bIns="91425" lIns="91425" rIns="91425" tIns="91425">
            <a:noAutofit/>
          </a:bodyPr>
          <a:lstStyle/>
          <a:p>
            <a:pPr lvl="0">
              <a:spcBef>
                <a:spcPts val="0"/>
              </a:spcBef>
              <a:buNone/>
            </a:pPr>
            <a:r>
              <a:rPr lang="en"/>
              <a:t>Master Branch</a:t>
            </a:r>
          </a:p>
        </p:txBody>
      </p:sp>
      <p:sp>
        <p:nvSpPr>
          <p:cNvPr id="356" name="Shape 356"/>
          <p:cNvSpPr txBox="1"/>
          <p:nvPr/>
        </p:nvSpPr>
        <p:spPr>
          <a:xfrm>
            <a:off x="5610550" y="3143383"/>
            <a:ext cx="1566300" cy="351600"/>
          </a:xfrm>
          <a:prstGeom prst="rect">
            <a:avLst/>
          </a:prstGeom>
          <a:noFill/>
          <a:ln>
            <a:noFill/>
          </a:ln>
        </p:spPr>
        <p:txBody>
          <a:bodyPr anchorCtr="0" anchor="t" bIns="91425" lIns="91425" rIns="91425" tIns="91425">
            <a:noAutofit/>
          </a:bodyPr>
          <a:lstStyle/>
          <a:p>
            <a:pPr lvl="0" rtl="0">
              <a:spcBef>
                <a:spcPts val="0"/>
              </a:spcBef>
              <a:buNone/>
            </a:pPr>
            <a:r>
              <a:rPr lang="en"/>
              <a:t>Feature Branch</a:t>
            </a:r>
          </a:p>
        </p:txBody>
      </p:sp>
      <p:sp>
        <p:nvSpPr>
          <p:cNvPr id="357" name="Shape 357"/>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Git Pull Request: Workflow</a:t>
            </a:r>
          </a:p>
        </p:txBody>
      </p:sp>
      <p:sp>
        <p:nvSpPr>
          <p:cNvPr id="358" name="Shape 358"/>
          <p:cNvSpPr txBox="1"/>
          <p:nvPr>
            <p:ph idx="1" type="body"/>
          </p:nvPr>
        </p:nvSpPr>
        <p:spPr>
          <a:xfrm>
            <a:off x="311700" y="1273350"/>
            <a:ext cx="5095500" cy="2749200"/>
          </a:xfrm>
          <a:prstGeom prst="rect">
            <a:avLst/>
          </a:prstGeom>
        </p:spPr>
        <p:txBody>
          <a:bodyPr anchorCtr="0" anchor="t" bIns="91425" lIns="91425" rIns="91425" tIns="91425">
            <a:noAutofit/>
          </a:bodyPr>
          <a:lstStyle/>
          <a:p>
            <a:pPr lvl="0" rtl="0">
              <a:lnSpc>
                <a:spcPct val="155556"/>
              </a:lnSpc>
              <a:spcBef>
                <a:spcPts val="0"/>
              </a:spcBef>
              <a:spcAft>
                <a:spcPts val="0"/>
              </a:spcAft>
              <a:buNone/>
            </a:pPr>
            <a:r>
              <a:rPr lang="en" sz="1400">
                <a:solidFill>
                  <a:srgbClr val="555755"/>
                </a:solidFill>
                <a:latin typeface="Arial"/>
                <a:ea typeface="Arial"/>
                <a:cs typeface="Arial"/>
                <a:sym typeface="Arial"/>
              </a:rPr>
              <a:t>The general process of Git Pull Request is as follows:</a:t>
            </a:r>
          </a:p>
          <a:p>
            <a:pPr indent="-304800" lvl="0" marL="457200" rtl="0">
              <a:lnSpc>
                <a:spcPct val="115000"/>
              </a:lnSpc>
              <a:spcBef>
                <a:spcPts val="0"/>
              </a:spcBef>
              <a:spcAft>
                <a:spcPts val="0"/>
              </a:spcAft>
              <a:buClr>
                <a:srgbClr val="4D4D4D"/>
              </a:buClr>
              <a:buSzPct val="85714"/>
              <a:buFont typeface="Arial"/>
              <a:buChar char="❖"/>
            </a:pPr>
            <a:r>
              <a:rPr lang="en" sz="1400">
                <a:solidFill>
                  <a:srgbClr val="555755"/>
                </a:solidFill>
                <a:latin typeface="Arial"/>
                <a:ea typeface="Arial"/>
                <a:cs typeface="Arial"/>
                <a:sym typeface="Arial"/>
              </a:rPr>
              <a:t>A developer creates the feature in a dedicated branch in their local repo.</a:t>
            </a:r>
          </a:p>
          <a:p>
            <a:pPr indent="-304800" lvl="0" marL="457200" rtl="0">
              <a:lnSpc>
                <a:spcPct val="115000"/>
              </a:lnSpc>
              <a:spcBef>
                <a:spcPts val="0"/>
              </a:spcBef>
              <a:spcAft>
                <a:spcPts val="0"/>
              </a:spcAft>
              <a:buClr>
                <a:srgbClr val="4D4D4D"/>
              </a:buClr>
              <a:buSzPct val="85714"/>
              <a:buFont typeface="Arial"/>
              <a:buChar char="❖"/>
            </a:pPr>
            <a:r>
              <a:rPr lang="en" sz="1400">
                <a:solidFill>
                  <a:srgbClr val="555755"/>
                </a:solidFill>
                <a:latin typeface="Arial"/>
                <a:ea typeface="Arial"/>
                <a:cs typeface="Arial"/>
                <a:sym typeface="Arial"/>
              </a:rPr>
              <a:t>The developer pushes the branch to a public github repository.</a:t>
            </a:r>
          </a:p>
          <a:p>
            <a:pPr indent="-304800" lvl="0" marL="457200" rtl="0">
              <a:lnSpc>
                <a:spcPct val="115000"/>
              </a:lnSpc>
              <a:spcBef>
                <a:spcPts val="0"/>
              </a:spcBef>
              <a:spcAft>
                <a:spcPts val="3800"/>
              </a:spcAft>
              <a:buClr>
                <a:srgbClr val="4D4D4D"/>
              </a:buClr>
              <a:buSzPct val="85714"/>
              <a:buFont typeface="Arial"/>
              <a:buChar char="❖"/>
            </a:pPr>
            <a:r>
              <a:rPr lang="en" sz="1400">
                <a:solidFill>
                  <a:srgbClr val="555755"/>
                </a:solidFill>
                <a:latin typeface="Arial"/>
                <a:ea typeface="Arial"/>
                <a:cs typeface="Arial"/>
                <a:sym typeface="Arial"/>
              </a:rPr>
              <a:t>The developer files a pull request via github UI.</a:t>
            </a:r>
          </a:p>
          <a:p>
            <a:pPr indent="-304800" lvl="0" marL="457200" rtl="0">
              <a:lnSpc>
                <a:spcPct val="115000"/>
              </a:lnSpc>
              <a:spcBef>
                <a:spcPts val="0"/>
              </a:spcBef>
              <a:spcAft>
                <a:spcPts val="3800"/>
              </a:spcAft>
              <a:buClr>
                <a:srgbClr val="4D4D4D"/>
              </a:buClr>
              <a:buSzPct val="85714"/>
              <a:buFont typeface="Arial"/>
              <a:buChar char="❖"/>
            </a:pPr>
            <a:r>
              <a:rPr lang="en" sz="1400">
                <a:solidFill>
                  <a:srgbClr val="555755"/>
                </a:solidFill>
                <a:latin typeface="Arial"/>
                <a:ea typeface="Arial"/>
                <a:cs typeface="Arial"/>
                <a:sym typeface="Arial"/>
              </a:rPr>
              <a:t>The rest of the team reviews the code, discusses it, and alters it.</a:t>
            </a:r>
          </a:p>
          <a:p>
            <a:pPr indent="-304800" lvl="0" marL="457200" rtl="0">
              <a:lnSpc>
                <a:spcPct val="115000"/>
              </a:lnSpc>
              <a:spcBef>
                <a:spcPts val="0"/>
              </a:spcBef>
              <a:spcAft>
                <a:spcPts val="3800"/>
              </a:spcAft>
              <a:buClr>
                <a:srgbClr val="4D4D4D"/>
              </a:buClr>
              <a:buSzPct val="85714"/>
              <a:buFont typeface="Arial"/>
              <a:buChar char="❖"/>
            </a:pPr>
            <a:r>
              <a:rPr lang="en" sz="1400">
                <a:solidFill>
                  <a:srgbClr val="555755"/>
                </a:solidFill>
                <a:latin typeface="Arial"/>
                <a:ea typeface="Arial"/>
                <a:cs typeface="Arial"/>
                <a:sym typeface="Arial"/>
              </a:rPr>
              <a:t>The project maintainer merges the feature into the official repository and closes the pull request.</a:t>
            </a:r>
          </a:p>
          <a:p>
            <a:pPr lvl="0" rtl="0">
              <a:lnSpc>
                <a:spcPct val="150000"/>
              </a:lnSpc>
              <a:spcBef>
                <a:spcPts val="0"/>
              </a:spcBef>
              <a:buNone/>
            </a:pPr>
            <a:r>
              <a:t/>
            </a:r>
            <a:endParaRPr sz="1400">
              <a:solidFill>
                <a:srgbClr val="555755"/>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2" name="Shape 362"/>
        <p:cNvGrpSpPr/>
        <p:nvPr/>
      </p:nvGrpSpPr>
      <p:grpSpPr>
        <a:xfrm>
          <a:off x="0" y="0"/>
          <a:ext cx="0" cy="0"/>
          <a:chOff x="0" y="0"/>
          <a:chExt cx="0" cy="0"/>
        </a:xfrm>
      </p:grpSpPr>
      <p:sp>
        <p:nvSpPr>
          <p:cNvPr id="363" name="Shape 363"/>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Git Pull Request</a:t>
            </a:r>
          </a:p>
        </p:txBody>
      </p:sp>
      <p:pic>
        <p:nvPicPr>
          <p:cNvPr id="364" name="Shape 364"/>
          <p:cNvPicPr preferRelativeResize="0"/>
          <p:nvPr/>
        </p:nvPicPr>
        <p:blipFill>
          <a:blip r:embed="rId3">
            <a:alphaModFix/>
          </a:blip>
          <a:stretch>
            <a:fillRect/>
          </a:stretch>
        </p:blipFill>
        <p:spPr>
          <a:xfrm>
            <a:off x="164800" y="1158175"/>
            <a:ext cx="4714925" cy="1034149"/>
          </a:xfrm>
          <a:prstGeom prst="rect">
            <a:avLst/>
          </a:prstGeom>
          <a:noFill/>
          <a:ln>
            <a:noFill/>
          </a:ln>
        </p:spPr>
      </p:pic>
      <p:pic>
        <p:nvPicPr>
          <p:cNvPr id="365" name="Shape 365"/>
          <p:cNvPicPr preferRelativeResize="0"/>
          <p:nvPr/>
        </p:nvPicPr>
        <p:blipFill>
          <a:blip r:embed="rId4">
            <a:alphaModFix/>
          </a:blip>
          <a:stretch>
            <a:fillRect/>
          </a:stretch>
        </p:blipFill>
        <p:spPr>
          <a:xfrm>
            <a:off x="5462225" y="1076324"/>
            <a:ext cx="3577025" cy="2055924"/>
          </a:xfrm>
          <a:prstGeom prst="rect">
            <a:avLst/>
          </a:prstGeom>
          <a:noFill/>
          <a:ln>
            <a:noFill/>
          </a:ln>
        </p:spPr>
      </p:pic>
      <p:cxnSp>
        <p:nvCxnSpPr>
          <p:cNvPr id="366" name="Shape 366"/>
          <p:cNvCxnSpPr>
            <a:stCxn id="364" idx="3"/>
          </p:cNvCxnSpPr>
          <p:nvPr/>
        </p:nvCxnSpPr>
        <p:spPr>
          <a:xfrm flipH="1" rot="10800000">
            <a:off x="4879725" y="1670449"/>
            <a:ext cx="637500" cy="4800"/>
          </a:xfrm>
          <a:prstGeom prst="straightConnector1">
            <a:avLst/>
          </a:prstGeom>
          <a:noFill/>
          <a:ln cap="flat" cmpd="sng" w="38100">
            <a:solidFill>
              <a:schemeClr val="dk2"/>
            </a:solidFill>
            <a:prstDash val="solid"/>
            <a:round/>
            <a:headEnd len="lg" w="lg" type="none"/>
            <a:tailEnd len="lg" w="lg" type="triangle"/>
          </a:ln>
        </p:spPr>
      </p:cxnSp>
      <p:pic>
        <p:nvPicPr>
          <p:cNvPr id="367" name="Shape 367"/>
          <p:cNvPicPr preferRelativeResize="0"/>
          <p:nvPr/>
        </p:nvPicPr>
        <p:blipFill>
          <a:blip r:embed="rId5">
            <a:alphaModFix/>
          </a:blip>
          <a:stretch>
            <a:fillRect/>
          </a:stretch>
        </p:blipFill>
        <p:spPr>
          <a:xfrm>
            <a:off x="627875" y="2918936"/>
            <a:ext cx="4714925" cy="1902938"/>
          </a:xfrm>
          <a:prstGeom prst="rect">
            <a:avLst/>
          </a:prstGeom>
          <a:noFill/>
          <a:ln>
            <a:noFill/>
          </a:ln>
        </p:spPr>
      </p:pic>
      <p:cxnSp>
        <p:nvCxnSpPr>
          <p:cNvPr id="368" name="Shape 368"/>
          <p:cNvCxnSpPr>
            <a:stCxn id="365" idx="2"/>
          </p:cNvCxnSpPr>
          <p:nvPr/>
        </p:nvCxnSpPr>
        <p:spPr>
          <a:xfrm flipH="1">
            <a:off x="5308237" y="3132249"/>
            <a:ext cx="1942500" cy="1088099"/>
          </a:xfrm>
          <a:prstGeom prst="straightConnector1">
            <a:avLst/>
          </a:prstGeom>
          <a:noFill/>
          <a:ln cap="flat" cmpd="sng" w="38100">
            <a:solidFill>
              <a:schemeClr val="dk2"/>
            </a:solidFill>
            <a:prstDash val="solid"/>
            <a:round/>
            <a:headEnd len="lg" w="lg" type="none"/>
            <a:tailEnd len="lg" w="lg" type="triangle"/>
          </a:ln>
        </p:spPr>
      </p:cxn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2" name="Shape 372"/>
        <p:cNvGrpSpPr/>
        <p:nvPr/>
      </p:nvGrpSpPr>
      <p:grpSpPr>
        <a:xfrm>
          <a:off x="0" y="0"/>
          <a:ext cx="0" cy="0"/>
          <a:chOff x="0" y="0"/>
          <a:chExt cx="0" cy="0"/>
        </a:xfrm>
      </p:grpSpPr>
      <p:pic>
        <p:nvPicPr>
          <p:cNvPr id="373" name="Shape 373"/>
          <p:cNvPicPr preferRelativeResize="0"/>
          <p:nvPr/>
        </p:nvPicPr>
        <p:blipFill>
          <a:blip r:embed="rId3">
            <a:alphaModFix/>
          </a:blip>
          <a:stretch>
            <a:fillRect/>
          </a:stretch>
        </p:blipFill>
        <p:spPr>
          <a:xfrm>
            <a:off x="5716150" y="1809750"/>
            <a:ext cx="3257550" cy="1524000"/>
          </a:xfrm>
          <a:prstGeom prst="rect">
            <a:avLst/>
          </a:prstGeom>
          <a:noFill/>
          <a:ln>
            <a:noFill/>
          </a:ln>
        </p:spPr>
      </p:pic>
      <p:sp>
        <p:nvSpPr>
          <p:cNvPr id="374" name="Shape 374"/>
          <p:cNvSpPr txBox="1"/>
          <p:nvPr>
            <p:ph type="title"/>
          </p:nvPr>
        </p:nvSpPr>
        <p:spPr>
          <a:xfrm>
            <a:off x="311700" y="313150"/>
            <a:ext cx="8520600" cy="572700"/>
          </a:xfrm>
          <a:prstGeom prst="rect">
            <a:avLst/>
          </a:prstGeom>
        </p:spPr>
        <p:txBody>
          <a:bodyPr anchorCtr="0" anchor="t" bIns="91425" lIns="91425" rIns="91425" tIns="91425">
            <a:noAutofit/>
          </a:bodyPr>
          <a:lstStyle/>
          <a:p>
            <a:pPr lvl="0" rtl="0">
              <a:spcBef>
                <a:spcPts val="0"/>
              </a:spcBef>
              <a:buNone/>
            </a:pPr>
            <a:r>
              <a:rPr lang="en"/>
              <a:t>Hands on using Git 1/2</a:t>
            </a:r>
          </a:p>
        </p:txBody>
      </p:sp>
      <p:sp>
        <p:nvSpPr>
          <p:cNvPr id="375" name="Shape 375"/>
          <p:cNvSpPr txBox="1"/>
          <p:nvPr/>
        </p:nvSpPr>
        <p:spPr>
          <a:xfrm>
            <a:off x="369725" y="885850"/>
            <a:ext cx="5466300" cy="4081800"/>
          </a:xfrm>
          <a:prstGeom prst="rect">
            <a:avLst/>
          </a:prstGeom>
          <a:noFill/>
          <a:ln>
            <a:noFill/>
          </a:ln>
        </p:spPr>
        <p:txBody>
          <a:bodyPr anchorCtr="0" anchor="t" bIns="91425" lIns="91425" rIns="91425" tIns="91425">
            <a:noAutofit/>
          </a:bodyPr>
          <a:lstStyle/>
          <a:p>
            <a:pPr lvl="0" rtl="0">
              <a:spcBef>
                <a:spcPts val="0"/>
              </a:spcBef>
              <a:spcAft>
                <a:spcPts val="1000"/>
              </a:spcAft>
              <a:buNone/>
            </a:pPr>
            <a:r>
              <a:rPr i="1" lang="en" sz="1200">
                <a:solidFill>
                  <a:srgbClr val="1C4587"/>
                </a:solidFill>
              </a:rPr>
              <a:t>$ git init </a:t>
            </a:r>
          </a:p>
          <a:p>
            <a:pPr lvl="0" rtl="0">
              <a:spcBef>
                <a:spcPts val="0"/>
              </a:spcBef>
              <a:spcAft>
                <a:spcPts val="1000"/>
              </a:spcAft>
              <a:buNone/>
            </a:pPr>
            <a:r>
              <a:rPr lang="en" sz="1200"/>
              <a:t>Initialize a directory as git repo and tell git that where to track files.</a:t>
            </a:r>
          </a:p>
          <a:p>
            <a:pPr lvl="0">
              <a:spcBef>
                <a:spcPts val="0"/>
              </a:spcBef>
              <a:spcAft>
                <a:spcPts val="1000"/>
              </a:spcAft>
              <a:buNone/>
            </a:pPr>
            <a:r>
              <a:rPr lang="en" sz="1200"/>
              <a:t>Or </a:t>
            </a:r>
          </a:p>
          <a:p>
            <a:pPr lvl="0" rtl="0">
              <a:spcBef>
                <a:spcPts val="0"/>
              </a:spcBef>
              <a:spcAft>
                <a:spcPts val="1000"/>
              </a:spcAft>
              <a:buNone/>
            </a:pPr>
            <a:r>
              <a:rPr i="1" lang="en" sz="1200">
                <a:solidFill>
                  <a:srgbClr val="1C4587"/>
                </a:solidFill>
              </a:rPr>
              <a:t>$ git clone</a:t>
            </a:r>
          </a:p>
          <a:p>
            <a:pPr lvl="0">
              <a:spcBef>
                <a:spcPts val="0"/>
              </a:spcBef>
              <a:spcAft>
                <a:spcPts val="1000"/>
              </a:spcAft>
              <a:buNone/>
            </a:pPr>
            <a:r>
              <a:rPr lang="en" sz="1200"/>
              <a:t>Make a copy of remote git repository into your local system.</a:t>
            </a:r>
          </a:p>
          <a:p>
            <a:pPr lvl="0" rtl="0">
              <a:spcBef>
                <a:spcPts val="0"/>
              </a:spcBef>
              <a:spcAft>
                <a:spcPts val="1000"/>
              </a:spcAft>
              <a:buNone/>
            </a:pPr>
            <a:r>
              <a:rPr i="1" lang="en" sz="1200">
                <a:solidFill>
                  <a:srgbClr val="1C4587"/>
                </a:solidFill>
              </a:rPr>
              <a:t>$ git add .</a:t>
            </a:r>
          </a:p>
          <a:p>
            <a:pPr lvl="0">
              <a:spcBef>
                <a:spcPts val="0"/>
              </a:spcBef>
              <a:spcAft>
                <a:spcPts val="1000"/>
              </a:spcAft>
              <a:buNone/>
            </a:pPr>
            <a:r>
              <a:rPr lang="en" sz="1200"/>
              <a:t>Add all your changes (files and folders) to staging area for commit.</a:t>
            </a:r>
          </a:p>
          <a:p>
            <a:pPr lvl="0" rtl="0">
              <a:spcBef>
                <a:spcPts val="0"/>
              </a:spcBef>
              <a:spcAft>
                <a:spcPts val="1000"/>
              </a:spcAft>
              <a:buNone/>
            </a:pPr>
            <a:r>
              <a:rPr i="1" lang="en" sz="1200">
                <a:solidFill>
                  <a:srgbClr val="1C4587"/>
                </a:solidFill>
              </a:rPr>
              <a:t>$ git status</a:t>
            </a:r>
          </a:p>
          <a:p>
            <a:pPr lvl="0" rtl="0">
              <a:spcBef>
                <a:spcPts val="0"/>
              </a:spcBef>
              <a:spcAft>
                <a:spcPts val="1000"/>
              </a:spcAft>
              <a:buNone/>
            </a:pPr>
            <a:r>
              <a:rPr lang="en" sz="1200"/>
              <a:t>Get information about untracked files and files added to commit.</a:t>
            </a:r>
          </a:p>
          <a:p>
            <a:pPr lvl="0" rtl="0">
              <a:spcBef>
                <a:spcPts val="0"/>
              </a:spcBef>
              <a:spcAft>
                <a:spcPts val="1000"/>
              </a:spcAft>
              <a:buNone/>
            </a:pPr>
            <a:r>
              <a:rPr i="1" lang="en" sz="1200">
                <a:solidFill>
                  <a:srgbClr val="1C4587"/>
                </a:solidFill>
              </a:rPr>
              <a:t>$ git diff</a:t>
            </a:r>
          </a:p>
          <a:p>
            <a:pPr lvl="0">
              <a:spcBef>
                <a:spcPts val="0"/>
              </a:spcBef>
              <a:spcAft>
                <a:spcPts val="1000"/>
              </a:spcAft>
              <a:buNone/>
            </a:pPr>
            <a:r>
              <a:rPr lang="en" sz="1200"/>
              <a:t>Review the changes of your files.</a:t>
            </a:r>
          </a:p>
          <a:p>
            <a:pPr lvl="0">
              <a:spcBef>
                <a:spcPts val="0"/>
              </a:spcBef>
              <a:spcAft>
                <a:spcPts val="1000"/>
              </a:spcAft>
              <a:buNone/>
            </a:pPr>
            <a:r>
              <a:t/>
            </a:r>
            <a:endParaRPr/>
          </a:p>
          <a:p>
            <a:pPr lvl="0">
              <a:spcBef>
                <a:spcPts val="0"/>
              </a:spcBef>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9" name="Shape 379"/>
        <p:cNvGrpSpPr/>
        <p:nvPr/>
      </p:nvGrpSpPr>
      <p:grpSpPr>
        <a:xfrm>
          <a:off x="0" y="0"/>
          <a:ext cx="0" cy="0"/>
          <a:chOff x="0" y="0"/>
          <a:chExt cx="0" cy="0"/>
        </a:xfrm>
      </p:grpSpPr>
      <p:sp>
        <p:nvSpPr>
          <p:cNvPr id="380" name="Shape 380"/>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Hands on using Git 2/2</a:t>
            </a:r>
          </a:p>
        </p:txBody>
      </p:sp>
      <p:sp>
        <p:nvSpPr>
          <p:cNvPr id="381" name="Shape 381"/>
          <p:cNvSpPr txBox="1"/>
          <p:nvPr>
            <p:ph idx="1" type="body"/>
          </p:nvPr>
        </p:nvSpPr>
        <p:spPr>
          <a:xfrm>
            <a:off x="311700" y="1152475"/>
            <a:ext cx="5073600" cy="3837300"/>
          </a:xfrm>
          <a:prstGeom prst="rect">
            <a:avLst/>
          </a:prstGeom>
        </p:spPr>
        <p:txBody>
          <a:bodyPr anchorCtr="0" anchor="t" bIns="91425" lIns="91425" rIns="91425" tIns="91425">
            <a:noAutofit/>
          </a:bodyPr>
          <a:lstStyle/>
          <a:p>
            <a:pPr lvl="0">
              <a:lnSpc>
                <a:spcPct val="100000"/>
              </a:lnSpc>
              <a:spcBef>
                <a:spcPts val="0"/>
              </a:spcBef>
              <a:spcAft>
                <a:spcPts val="1000"/>
              </a:spcAft>
              <a:buNone/>
            </a:pPr>
            <a:r>
              <a:rPr i="1" lang="en" sz="1200">
                <a:solidFill>
                  <a:srgbClr val="1C4587"/>
                </a:solidFill>
                <a:latin typeface="Arial"/>
                <a:ea typeface="Arial"/>
                <a:cs typeface="Arial"/>
                <a:sym typeface="Arial"/>
              </a:rPr>
              <a:t>$ git commit -m &lt;your message&gt;</a:t>
            </a:r>
          </a:p>
          <a:p>
            <a:pPr lvl="0">
              <a:lnSpc>
                <a:spcPct val="100000"/>
              </a:lnSpc>
              <a:spcBef>
                <a:spcPts val="0"/>
              </a:spcBef>
              <a:spcAft>
                <a:spcPts val="1000"/>
              </a:spcAft>
              <a:buNone/>
            </a:pPr>
            <a:r>
              <a:rPr lang="en" sz="1200">
                <a:solidFill>
                  <a:srgbClr val="000000"/>
                </a:solidFill>
                <a:latin typeface="Arial"/>
                <a:ea typeface="Arial"/>
                <a:cs typeface="Arial"/>
                <a:sym typeface="Arial"/>
              </a:rPr>
              <a:t>Commit your changes from staging area to local repo. -m is compulsory. </a:t>
            </a:r>
          </a:p>
          <a:p>
            <a:pPr lvl="0" rtl="0">
              <a:lnSpc>
                <a:spcPct val="100000"/>
              </a:lnSpc>
              <a:spcBef>
                <a:spcPts val="0"/>
              </a:spcBef>
              <a:spcAft>
                <a:spcPts val="1000"/>
              </a:spcAft>
              <a:buNone/>
            </a:pPr>
            <a:r>
              <a:rPr i="1" lang="en" sz="1200">
                <a:solidFill>
                  <a:srgbClr val="1C4587"/>
                </a:solidFill>
                <a:latin typeface="Arial"/>
                <a:ea typeface="Arial"/>
                <a:cs typeface="Arial"/>
                <a:sym typeface="Arial"/>
              </a:rPr>
              <a:t>$ git branch </a:t>
            </a:r>
          </a:p>
          <a:p>
            <a:pPr lvl="0" rtl="0">
              <a:lnSpc>
                <a:spcPct val="100000"/>
              </a:lnSpc>
              <a:spcBef>
                <a:spcPts val="0"/>
              </a:spcBef>
              <a:spcAft>
                <a:spcPts val="1000"/>
              </a:spcAft>
              <a:buNone/>
            </a:pPr>
            <a:r>
              <a:rPr lang="en" sz="1200">
                <a:solidFill>
                  <a:srgbClr val="000000"/>
                </a:solidFill>
                <a:latin typeface="Arial"/>
                <a:ea typeface="Arial"/>
                <a:cs typeface="Arial"/>
                <a:sym typeface="Arial"/>
              </a:rPr>
              <a:t>List all available local branches and current branch.</a:t>
            </a:r>
          </a:p>
          <a:p>
            <a:pPr lvl="0" rtl="0">
              <a:lnSpc>
                <a:spcPct val="100000"/>
              </a:lnSpc>
              <a:spcBef>
                <a:spcPts val="0"/>
              </a:spcBef>
              <a:spcAft>
                <a:spcPts val="1000"/>
              </a:spcAft>
              <a:buNone/>
            </a:pPr>
            <a:r>
              <a:rPr i="1" lang="en" sz="1200">
                <a:solidFill>
                  <a:srgbClr val="1C4587"/>
                </a:solidFill>
                <a:latin typeface="Arial"/>
                <a:ea typeface="Arial"/>
                <a:cs typeface="Arial"/>
                <a:sym typeface="Arial"/>
              </a:rPr>
              <a:t>$ git branch &lt;branch name&gt;</a:t>
            </a:r>
          </a:p>
          <a:p>
            <a:pPr lvl="0" rtl="0">
              <a:lnSpc>
                <a:spcPct val="100000"/>
              </a:lnSpc>
              <a:spcBef>
                <a:spcPts val="0"/>
              </a:spcBef>
              <a:spcAft>
                <a:spcPts val="1000"/>
              </a:spcAft>
              <a:buNone/>
            </a:pPr>
            <a:r>
              <a:rPr lang="en" sz="1200">
                <a:solidFill>
                  <a:srgbClr val="000000"/>
                </a:solidFill>
                <a:latin typeface="Arial"/>
                <a:ea typeface="Arial"/>
                <a:cs typeface="Arial"/>
                <a:sym typeface="Arial"/>
              </a:rPr>
              <a:t>Create a branch.</a:t>
            </a:r>
          </a:p>
          <a:p>
            <a:pPr lvl="0" rtl="0">
              <a:lnSpc>
                <a:spcPct val="100000"/>
              </a:lnSpc>
              <a:spcBef>
                <a:spcPts val="0"/>
              </a:spcBef>
              <a:spcAft>
                <a:spcPts val="1000"/>
              </a:spcAft>
              <a:buNone/>
            </a:pPr>
            <a:r>
              <a:rPr i="1" lang="en" sz="1200">
                <a:solidFill>
                  <a:srgbClr val="1C4587"/>
                </a:solidFill>
                <a:latin typeface="Arial"/>
                <a:ea typeface="Arial"/>
                <a:cs typeface="Arial"/>
                <a:sym typeface="Arial"/>
              </a:rPr>
              <a:t>$ git checkout &lt;branch name&gt;</a:t>
            </a:r>
          </a:p>
          <a:p>
            <a:pPr lvl="0" rtl="0">
              <a:lnSpc>
                <a:spcPct val="100000"/>
              </a:lnSpc>
              <a:spcBef>
                <a:spcPts val="0"/>
              </a:spcBef>
              <a:spcAft>
                <a:spcPts val="1000"/>
              </a:spcAft>
              <a:buNone/>
            </a:pPr>
            <a:r>
              <a:rPr lang="en" sz="1200">
                <a:solidFill>
                  <a:srgbClr val="000000"/>
                </a:solidFill>
                <a:latin typeface="Arial"/>
                <a:ea typeface="Arial"/>
                <a:cs typeface="Arial"/>
                <a:sym typeface="Arial"/>
              </a:rPr>
              <a:t>Switch into another branch.</a:t>
            </a:r>
          </a:p>
          <a:p>
            <a:pPr lvl="0" rtl="0">
              <a:lnSpc>
                <a:spcPct val="100000"/>
              </a:lnSpc>
              <a:spcBef>
                <a:spcPts val="0"/>
              </a:spcBef>
              <a:spcAft>
                <a:spcPts val="1000"/>
              </a:spcAft>
              <a:buNone/>
            </a:pPr>
            <a:r>
              <a:rPr i="1" lang="en" sz="1200">
                <a:solidFill>
                  <a:srgbClr val="1C4587"/>
                </a:solidFill>
                <a:latin typeface="Arial"/>
                <a:ea typeface="Arial"/>
                <a:cs typeface="Arial"/>
                <a:sym typeface="Arial"/>
              </a:rPr>
              <a:t>$ git log</a:t>
            </a:r>
          </a:p>
          <a:p>
            <a:pPr lvl="0" rtl="0">
              <a:lnSpc>
                <a:spcPct val="100000"/>
              </a:lnSpc>
              <a:spcBef>
                <a:spcPts val="0"/>
              </a:spcBef>
              <a:spcAft>
                <a:spcPts val="1000"/>
              </a:spcAft>
              <a:buNone/>
            </a:pPr>
            <a:r>
              <a:rPr lang="en" sz="1200">
                <a:solidFill>
                  <a:srgbClr val="000000"/>
                </a:solidFill>
                <a:latin typeface="Arial"/>
                <a:ea typeface="Arial"/>
                <a:cs typeface="Arial"/>
                <a:sym typeface="Arial"/>
              </a:rPr>
              <a:t>Take a view on your all commits. All commits have a unique id.  </a:t>
            </a:r>
          </a:p>
          <a:p>
            <a:pPr lvl="0" rtl="0">
              <a:lnSpc>
                <a:spcPct val="100000"/>
              </a:lnSpc>
              <a:spcBef>
                <a:spcPts val="0"/>
              </a:spcBef>
              <a:spcAft>
                <a:spcPts val="1000"/>
              </a:spcAft>
              <a:buNone/>
            </a:pPr>
            <a:r>
              <a:rPr i="1" lang="en" sz="1200">
                <a:solidFill>
                  <a:srgbClr val="1C4587"/>
                </a:solidFill>
                <a:latin typeface="Arial"/>
                <a:ea typeface="Arial"/>
                <a:cs typeface="Arial"/>
                <a:sym typeface="Arial"/>
              </a:rPr>
              <a:t>$ git push </a:t>
            </a:r>
          </a:p>
          <a:p>
            <a:pPr lvl="0">
              <a:lnSpc>
                <a:spcPct val="100000"/>
              </a:lnSpc>
              <a:spcBef>
                <a:spcPts val="0"/>
              </a:spcBef>
              <a:spcAft>
                <a:spcPts val="1000"/>
              </a:spcAft>
              <a:buNone/>
            </a:pPr>
            <a:r>
              <a:rPr lang="en" sz="1200">
                <a:solidFill>
                  <a:srgbClr val="000000"/>
                </a:solidFill>
                <a:latin typeface="Arial"/>
                <a:ea typeface="Arial"/>
                <a:cs typeface="Arial"/>
                <a:sym typeface="Arial"/>
              </a:rPr>
              <a:t>Send your changes to  remote for better access. </a:t>
            </a:r>
          </a:p>
        </p:txBody>
      </p:sp>
      <p:pic>
        <p:nvPicPr>
          <p:cNvPr id="382" name="Shape 382"/>
          <p:cNvPicPr preferRelativeResize="0"/>
          <p:nvPr/>
        </p:nvPicPr>
        <p:blipFill>
          <a:blip r:embed="rId3">
            <a:alphaModFix/>
          </a:blip>
          <a:stretch>
            <a:fillRect/>
          </a:stretch>
        </p:blipFill>
        <p:spPr>
          <a:xfrm>
            <a:off x="5868875" y="1786337"/>
            <a:ext cx="2687150" cy="2569574"/>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6" name="Shape 386"/>
        <p:cNvGrpSpPr/>
        <p:nvPr/>
      </p:nvGrpSpPr>
      <p:grpSpPr>
        <a:xfrm>
          <a:off x="0" y="0"/>
          <a:ext cx="0" cy="0"/>
          <a:chOff x="0" y="0"/>
          <a:chExt cx="0" cy="0"/>
        </a:xfrm>
      </p:grpSpPr>
      <p:sp>
        <p:nvSpPr>
          <p:cNvPr id="387" name="Shape 387"/>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Advanced Topics</a:t>
            </a:r>
          </a:p>
        </p:txBody>
      </p:sp>
      <p:sp>
        <p:nvSpPr>
          <p:cNvPr id="388" name="Shape 388"/>
          <p:cNvSpPr txBox="1"/>
          <p:nvPr>
            <p:ph idx="1" type="body"/>
          </p:nvPr>
        </p:nvSpPr>
        <p:spPr>
          <a:xfrm>
            <a:off x="311700" y="1152475"/>
            <a:ext cx="3480000" cy="3416400"/>
          </a:xfrm>
          <a:prstGeom prst="rect">
            <a:avLst/>
          </a:prstGeom>
        </p:spPr>
        <p:txBody>
          <a:bodyPr anchorCtr="0" anchor="t" bIns="91425" lIns="91425" rIns="91425" tIns="91425">
            <a:noAutofit/>
          </a:bodyPr>
          <a:lstStyle/>
          <a:p>
            <a:pPr indent="-228600" lvl="0" marL="457200" rtl="0">
              <a:spcBef>
                <a:spcPts val="0"/>
              </a:spcBef>
              <a:buChar char="❖"/>
            </a:pPr>
            <a:r>
              <a:rPr lang="en"/>
              <a:t>Branching Strategies</a:t>
            </a:r>
          </a:p>
          <a:p>
            <a:pPr indent="-228600" lvl="0" marL="457200" rtl="0">
              <a:spcBef>
                <a:spcPts val="0"/>
              </a:spcBef>
              <a:buChar char="❖"/>
            </a:pPr>
            <a:r>
              <a:rPr lang="en"/>
              <a:t>Internals of Git</a:t>
            </a:r>
          </a:p>
          <a:p>
            <a:pPr indent="-228600" lvl="0" marL="457200" rtl="0">
              <a:spcBef>
                <a:spcPts val="0"/>
              </a:spcBef>
              <a:buChar char="❖"/>
            </a:pPr>
            <a:r>
              <a:rPr lang="en"/>
              <a:t>Multi Modular Projects</a:t>
            </a:r>
          </a:p>
          <a:p>
            <a:pPr indent="-228600" lvl="0" marL="457200" rtl="0">
              <a:spcBef>
                <a:spcPts val="0"/>
              </a:spcBef>
              <a:buChar char="❖"/>
            </a:pPr>
            <a:r>
              <a:rPr lang="en"/>
              <a:t>Remote repositories</a:t>
            </a:r>
          </a:p>
          <a:p>
            <a:pPr indent="-228600" lvl="0" marL="457200" rtl="0">
              <a:spcBef>
                <a:spcPts val="0"/>
              </a:spcBef>
              <a:buChar char="❖"/>
            </a:pPr>
            <a:r>
              <a:rPr lang="en"/>
              <a:t>Administration</a:t>
            </a:r>
          </a:p>
          <a:p>
            <a:pPr indent="-228600" lvl="0" marL="457200" rtl="0">
              <a:spcBef>
                <a:spcPts val="0"/>
              </a:spcBef>
              <a:buChar char="❖"/>
            </a:pPr>
            <a:r>
              <a:rPr lang="en"/>
              <a:t>Code Review</a:t>
            </a:r>
          </a:p>
          <a:p>
            <a:pPr indent="-228600" lvl="0" marL="457200" rtl="0">
              <a:spcBef>
                <a:spcPts val="0"/>
              </a:spcBef>
              <a:buChar char="❖"/>
            </a:pPr>
            <a:r>
              <a:rPr lang="en"/>
              <a:t>….</a:t>
            </a: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2" name="Shape 392"/>
        <p:cNvGrpSpPr/>
        <p:nvPr/>
      </p:nvGrpSpPr>
      <p:grpSpPr>
        <a:xfrm>
          <a:off x="0" y="0"/>
          <a:ext cx="0" cy="0"/>
          <a:chOff x="0" y="0"/>
          <a:chExt cx="0" cy="0"/>
        </a:xfrm>
      </p:grpSpPr>
      <p:sp>
        <p:nvSpPr>
          <p:cNvPr id="393" name="Shape 393"/>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Discussion</a:t>
            </a:r>
          </a:p>
        </p:txBody>
      </p:sp>
      <p:sp>
        <p:nvSpPr>
          <p:cNvPr id="394" name="Shape 394"/>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lgn="ctr">
              <a:spcBef>
                <a:spcPts val="0"/>
              </a:spcBef>
              <a:buNone/>
            </a:pPr>
            <a:r>
              <a:rPr lang="en" sz="2400"/>
              <a:t>You have to suggest VCS strategy for a B2C company which has 20 odd components and they would like to structure their VCS in such a fashion that it will enable them to do multiple daily releases?</a:t>
            </a: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8" name="Shape 398"/>
        <p:cNvGrpSpPr/>
        <p:nvPr/>
      </p:nvGrpSpPr>
      <p:grpSpPr>
        <a:xfrm>
          <a:off x="0" y="0"/>
          <a:ext cx="0" cy="0"/>
          <a:chOff x="0" y="0"/>
          <a:chExt cx="0" cy="0"/>
        </a:xfrm>
      </p:grpSpPr>
      <p:sp>
        <p:nvSpPr>
          <p:cNvPr id="399" name="Shape 39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Questions ?</a:t>
            </a:r>
          </a:p>
        </p:txBody>
      </p:sp>
      <p:pic>
        <p:nvPicPr>
          <p:cNvPr id="400" name="Shape 400"/>
          <p:cNvPicPr preferRelativeResize="0"/>
          <p:nvPr/>
        </p:nvPicPr>
        <p:blipFill>
          <a:blip r:embed="rId3">
            <a:alphaModFix/>
          </a:blip>
          <a:stretch>
            <a:fillRect/>
          </a:stretch>
        </p:blipFill>
        <p:spPr>
          <a:xfrm>
            <a:off x="2176125" y="1132000"/>
            <a:ext cx="4275249" cy="35828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1" name="Shape 111"/>
        <p:cNvGrpSpPr/>
        <p:nvPr/>
      </p:nvGrpSpPr>
      <p:grpSpPr>
        <a:xfrm>
          <a:off x="0" y="0"/>
          <a:ext cx="0" cy="0"/>
          <a:chOff x="0" y="0"/>
          <a:chExt cx="0" cy="0"/>
        </a:xfrm>
      </p:grpSpPr>
      <p:sp>
        <p:nvSpPr>
          <p:cNvPr id="112" name="Shape 112"/>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Why VCS</a:t>
            </a:r>
          </a:p>
        </p:txBody>
      </p:sp>
      <p:sp>
        <p:nvSpPr>
          <p:cNvPr id="113" name="Shape 113"/>
          <p:cNvSpPr txBox="1"/>
          <p:nvPr/>
        </p:nvSpPr>
        <p:spPr>
          <a:xfrm>
            <a:off x="391475" y="1207025"/>
            <a:ext cx="2990400" cy="3294900"/>
          </a:xfrm>
          <a:prstGeom prst="rect">
            <a:avLst/>
          </a:prstGeom>
          <a:noFill/>
          <a:ln>
            <a:noFill/>
          </a:ln>
        </p:spPr>
        <p:txBody>
          <a:bodyPr anchorCtr="0" anchor="t" bIns="91425" lIns="91425" rIns="91425" tIns="91425">
            <a:noAutofit/>
          </a:bodyPr>
          <a:lstStyle/>
          <a:p>
            <a:pPr lvl="0">
              <a:spcBef>
                <a:spcPts val="0"/>
              </a:spcBef>
              <a:buNone/>
            </a:pPr>
            <a:r>
              <a:rPr b="1" lang="en" sz="1800">
                <a:solidFill>
                  <a:srgbClr val="434343"/>
                </a:solidFill>
                <a:highlight>
                  <a:srgbClr val="FFFFFF"/>
                </a:highlight>
              </a:rPr>
              <a:t>Individual</a:t>
            </a:r>
          </a:p>
          <a:p>
            <a:pPr lvl="0">
              <a:spcBef>
                <a:spcPts val="0"/>
              </a:spcBef>
              <a:buNone/>
            </a:pPr>
            <a:r>
              <a:t/>
            </a:r>
            <a:endParaRPr b="1" sz="1000">
              <a:solidFill>
                <a:srgbClr val="434343"/>
              </a:solidFill>
              <a:highlight>
                <a:srgbClr val="FFFFFF"/>
              </a:highlight>
            </a:endParaRPr>
          </a:p>
          <a:p>
            <a:pPr indent="-228600" lvl="0" marL="457200">
              <a:lnSpc>
                <a:spcPct val="115000"/>
              </a:lnSpc>
              <a:spcBef>
                <a:spcPts val="0"/>
              </a:spcBef>
              <a:buChar char="❖"/>
            </a:pPr>
            <a:r>
              <a:rPr lang="en">
                <a:highlight>
                  <a:srgbClr val="FFFFFF"/>
                </a:highlight>
              </a:rPr>
              <a:t>Backup methodology </a:t>
            </a:r>
          </a:p>
          <a:p>
            <a:pPr indent="-228600" lvl="0" marL="457200">
              <a:lnSpc>
                <a:spcPct val="115000"/>
              </a:lnSpc>
              <a:spcBef>
                <a:spcPts val="0"/>
              </a:spcBef>
              <a:buChar char="❖"/>
            </a:pPr>
            <a:r>
              <a:rPr lang="en">
                <a:highlight>
                  <a:srgbClr val="FFFFFF"/>
                </a:highlight>
              </a:rPr>
              <a:t>Increments – know which version is live </a:t>
            </a:r>
          </a:p>
          <a:p>
            <a:pPr indent="-228600" lvl="0" marL="457200">
              <a:lnSpc>
                <a:spcPct val="115000"/>
              </a:lnSpc>
              <a:spcBef>
                <a:spcPts val="0"/>
              </a:spcBef>
              <a:buChar char="❖"/>
            </a:pPr>
            <a:r>
              <a:rPr lang="en">
                <a:highlight>
                  <a:srgbClr val="FFFFFF"/>
                </a:highlight>
              </a:rPr>
              <a:t>Point in time marking aka. Tagging </a:t>
            </a:r>
          </a:p>
          <a:p>
            <a:pPr indent="-228600" lvl="0" marL="457200" rtl="0">
              <a:lnSpc>
                <a:spcPct val="115000"/>
              </a:lnSpc>
              <a:spcBef>
                <a:spcPts val="0"/>
              </a:spcBef>
              <a:buChar char="❖"/>
            </a:pPr>
            <a:r>
              <a:rPr lang="en">
                <a:highlight>
                  <a:srgbClr val="FFFFFF"/>
                </a:highlight>
              </a:rPr>
              <a:t>Branching – release versions maintained &amp; main development can continue </a:t>
            </a:r>
          </a:p>
          <a:p>
            <a:pPr lvl="0">
              <a:spcBef>
                <a:spcPts val="0"/>
              </a:spcBef>
              <a:buNone/>
            </a:pPr>
            <a:r>
              <a:t/>
            </a:r>
            <a:endParaRPr>
              <a:solidFill>
                <a:srgbClr val="3B3835"/>
              </a:solidFill>
              <a:highlight>
                <a:srgbClr val="EEEEEE"/>
              </a:highlight>
            </a:endParaRPr>
          </a:p>
        </p:txBody>
      </p:sp>
      <p:sp>
        <p:nvSpPr>
          <p:cNvPr id="114" name="Shape 114"/>
          <p:cNvSpPr txBox="1"/>
          <p:nvPr/>
        </p:nvSpPr>
        <p:spPr>
          <a:xfrm>
            <a:off x="3512375" y="1196166"/>
            <a:ext cx="3142500" cy="2859900"/>
          </a:xfrm>
          <a:prstGeom prst="rect">
            <a:avLst/>
          </a:prstGeom>
          <a:noFill/>
          <a:ln>
            <a:noFill/>
          </a:ln>
        </p:spPr>
        <p:txBody>
          <a:bodyPr anchorCtr="0" anchor="t" bIns="91425" lIns="91425" rIns="91425" tIns="91425">
            <a:noAutofit/>
          </a:bodyPr>
          <a:lstStyle/>
          <a:p>
            <a:pPr lvl="0" rtl="0">
              <a:spcBef>
                <a:spcPts val="0"/>
              </a:spcBef>
              <a:buNone/>
            </a:pPr>
            <a:r>
              <a:rPr b="1" lang="en" sz="1800">
                <a:solidFill>
                  <a:srgbClr val="434343"/>
                </a:solidFill>
                <a:highlight>
                  <a:srgbClr val="FFFFFF"/>
                </a:highlight>
              </a:rPr>
              <a:t>Team</a:t>
            </a:r>
          </a:p>
          <a:p>
            <a:pPr lvl="0" rtl="0">
              <a:spcBef>
                <a:spcPts val="0"/>
              </a:spcBef>
              <a:buNone/>
            </a:pPr>
            <a:r>
              <a:t/>
            </a:r>
            <a:endParaRPr b="1" sz="1800">
              <a:solidFill>
                <a:srgbClr val="434343"/>
              </a:solidFill>
              <a:highlight>
                <a:srgbClr val="FFFFFF"/>
              </a:highlight>
            </a:endParaRPr>
          </a:p>
          <a:p>
            <a:pPr indent="-228600" lvl="0" marL="457200" marR="0" rtl="0" algn="l">
              <a:lnSpc>
                <a:spcPct val="115000"/>
              </a:lnSpc>
              <a:spcBef>
                <a:spcPts val="0"/>
              </a:spcBef>
              <a:spcAft>
                <a:spcPts val="0"/>
              </a:spcAft>
              <a:buChar char="❖"/>
            </a:pPr>
            <a:r>
              <a:rPr lang="en">
                <a:highlight>
                  <a:srgbClr val="FFFFFF"/>
                </a:highlight>
              </a:rPr>
              <a:t>Allow multiple developers (in remote locations) to work on same code base</a:t>
            </a:r>
          </a:p>
          <a:p>
            <a:pPr indent="-228600" lvl="0" marL="457200" marR="0" rtl="0" algn="l">
              <a:lnSpc>
                <a:spcPct val="115000"/>
              </a:lnSpc>
              <a:spcBef>
                <a:spcPts val="0"/>
              </a:spcBef>
              <a:spcAft>
                <a:spcPts val="0"/>
              </a:spcAft>
              <a:buChar char="❖"/>
            </a:pPr>
            <a:r>
              <a:rPr lang="en">
                <a:highlight>
                  <a:srgbClr val="FFFFFF"/>
                </a:highlight>
              </a:rPr>
              <a:t>Merge changes across same files – handle collisions </a:t>
            </a:r>
          </a:p>
          <a:p>
            <a:pPr indent="-228600" lvl="0" marL="457200" marR="0" rtl="0" algn="l">
              <a:lnSpc>
                <a:spcPct val="115000"/>
              </a:lnSpc>
              <a:spcBef>
                <a:spcPts val="0"/>
              </a:spcBef>
              <a:spcAft>
                <a:spcPts val="0"/>
              </a:spcAft>
              <a:buChar char="❖"/>
            </a:pPr>
            <a:r>
              <a:rPr lang="en">
                <a:highlight>
                  <a:srgbClr val="FFFFFF"/>
                </a:highlight>
              </a:rPr>
              <a:t>Answer who did what – blame / praise</a:t>
            </a:r>
          </a:p>
        </p:txBody>
      </p:sp>
      <p:pic>
        <p:nvPicPr>
          <p:cNvPr id="115" name="Shape 115"/>
          <p:cNvPicPr preferRelativeResize="0"/>
          <p:nvPr/>
        </p:nvPicPr>
        <p:blipFill rotWithShape="1">
          <a:blip r:embed="rId3">
            <a:alphaModFix/>
          </a:blip>
          <a:srcRect b="0" l="0" r="0" t="8214"/>
          <a:stretch/>
        </p:blipFill>
        <p:spPr>
          <a:xfrm>
            <a:off x="6519105" y="1538725"/>
            <a:ext cx="2558950" cy="26314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9" name="Shape 119"/>
        <p:cNvGrpSpPr/>
        <p:nvPr/>
      </p:nvGrpSpPr>
      <p:grpSpPr>
        <a:xfrm>
          <a:off x="0" y="0"/>
          <a:ext cx="0" cy="0"/>
          <a:chOff x="0" y="0"/>
          <a:chExt cx="0" cy="0"/>
        </a:xfrm>
      </p:grpSpPr>
      <p:sp>
        <p:nvSpPr>
          <p:cNvPr id="120" name="Shape 120"/>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t>Types of VCS</a:t>
            </a:r>
          </a:p>
        </p:txBody>
      </p:sp>
      <p:cxnSp>
        <p:nvCxnSpPr>
          <p:cNvPr id="121" name="Shape 121"/>
          <p:cNvCxnSpPr/>
          <p:nvPr/>
        </p:nvCxnSpPr>
        <p:spPr>
          <a:xfrm>
            <a:off x="6684723" y="1567026"/>
            <a:ext cx="2126100" cy="11400"/>
          </a:xfrm>
          <a:prstGeom prst="straightConnector1">
            <a:avLst/>
          </a:prstGeom>
          <a:noFill/>
          <a:ln cap="flat" cmpd="sng" w="76200">
            <a:solidFill>
              <a:srgbClr val="38761D"/>
            </a:solidFill>
            <a:prstDash val="solid"/>
            <a:round/>
            <a:headEnd len="lg" w="lg" type="none"/>
            <a:tailEnd len="lg" w="lg" type="none"/>
          </a:ln>
        </p:spPr>
      </p:cxnSp>
      <p:cxnSp>
        <p:nvCxnSpPr>
          <p:cNvPr id="122" name="Shape 122"/>
          <p:cNvCxnSpPr/>
          <p:nvPr/>
        </p:nvCxnSpPr>
        <p:spPr>
          <a:xfrm flipH="1" rot="10800000">
            <a:off x="6708695" y="1546890"/>
            <a:ext cx="11400" cy="2004000"/>
          </a:xfrm>
          <a:prstGeom prst="straightConnector1">
            <a:avLst/>
          </a:prstGeom>
          <a:noFill/>
          <a:ln cap="flat" cmpd="sng" w="76200">
            <a:solidFill>
              <a:srgbClr val="274E13"/>
            </a:solidFill>
            <a:prstDash val="solid"/>
            <a:round/>
            <a:headEnd len="lg" w="lg" type="none"/>
            <a:tailEnd len="lg" w="lg" type="none"/>
          </a:ln>
        </p:spPr>
      </p:cxnSp>
      <p:cxnSp>
        <p:nvCxnSpPr>
          <p:cNvPr id="123" name="Shape 123"/>
          <p:cNvCxnSpPr/>
          <p:nvPr/>
        </p:nvCxnSpPr>
        <p:spPr>
          <a:xfrm rot="10800000">
            <a:off x="6703854" y="3512289"/>
            <a:ext cx="2126100" cy="11400"/>
          </a:xfrm>
          <a:prstGeom prst="straightConnector1">
            <a:avLst/>
          </a:prstGeom>
          <a:noFill/>
          <a:ln cap="flat" cmpd="sng" w="76200">
            <a:solidFill>
              <a:srgbClr val="38761D"/>
            </a:solidFill>
            <a:prstDash val="solid"/>
            <a:round/>
            <a:headEnd len="lg" w="lg" type="none"/>
            <a:tailEnd len="lg" w="lg" type="none"/>
          </a:ln>
        </p:spPr>
      </p:cxnSp>
      <p:cxnSp>
        <p:nvCxnSpPr>
          <p:cNvPr id="124" name="Shape 124"/>
          <p:cNvCxnSpPr/>
          <p:nvPr/>
        </p:nvCxnSpPr>
        <p:spPr>
          <a:xfrm flipH="1">
            <a:off x="8794582" y="1539825"/>
            <a:ext cx="11400" cy="2004000"/>
          </a:xfrm>
          <a:prstGeom prst="straightConnector1">
            <a:avLst/>
          </a:prstGeom>
          <a:noFill/>
          <a:ln cap="flat" cmpd="sng" w="76200">
            <a:solidFill>
              <a:srgbClr val="38761D"/>
            </a:solidFill>
            <a:prstDash val="solid"/>
            <a:round/>
            <a:headEnd len="lg" w="lg" type="none"/>
            <a:tailEnd len="lg" w="lg" type="none"/>
          </a:ln>
        </p:spPr>
      </p:cxnSp>
      <p:cxnSp>
        <p:nvCxnSpPr>
          <p:cNvPr id="125" name="Shape 125"/>
          <p:cNvCxnSpPr/>
          <p:nvPr/>
        </p:nvCxnSpPr>
        <p:spPr>
          <a:xfrm flipH="1">
            <a:off x="7730050" y="1598501"/>
            <a:ext cx="1500" cy="1924499"/>
          </a:xfrm>
          <a:prstGeom prst="straightConnector1">
            <a:avLst/>
          </a:prstGeom>
          <a:noFill/>
          <a:ln cap="flat" cmpd="sng" w="76200">
            <a:solidFill>
              <a:srgbClr val="38761D"/>
            </a:solidFill>
            <a:prstDash val="solid"/>
            <a:round/>
            <a:headEnd len="lg" w="lg" type="none"/>
            <a:tailEnd len="lg" w="lg" type="none"/>
          </a:ln>
        </p:spPr>
      </p:cxnSp>
      <p:cxnSp>
        <p:nvCxnSpPr>
          <p:cNvPr id="126" name="Shape 126"/>
          <p:cNvCxnSpPr/>
          <p:nvPr/>
        </p:nvCxnSpPr>
        <p:spPr>
          <a:xfrm>
            <a:off x="6684723" y="2578478"/>
            <a:ext cx="2126100" cy="11400"/>
          </a:xfrm>
          <a:prstGeom prst="straightConnector1">
            <a:avLst/>
          </a:prstGeom>
          <a:noFill/>
          <a:ln cap="flat" cmpd="sng" w="76200">
            <a:solidFill>
              <a:srgbClr val="38761D"/>
            </a:solidFill>
            <a:prstDash val="solid"/>
            <a:round/>
            <a:headEnd len="lg" w="lg" type="none"/>
            <a:tailEnd len="lg" w="lg" type="none"/>
          </a:ln>
        </p:spPr>
      </p:cxnSp>
      <p:sp>
        <p:nvSpPr>
          <p:cNvPr id="127" name="Shape 127"/>
          <p:cNvSpPr/>
          <p:nvPr/>
        </p:nvSpPr>
        <p:spPr>
          <a:xfrm>
            <a:off x="6616600" y="1457148"/>
            <a:ext cx="234000" cy="217500"/>
          </a:xfrm>
          <a:prstGeom prst="ellipse">
            <a:avLst/>
          </a:prstGeom>
          <a:solidFill>
            <a:schemeClr val="lt2"/>
          </a:solidFill>
          <a:ln cap="flat" cmpd="sng" w="9525">
            <a:solidFill>
              <a:srgbClr val="38761D"/>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28" name="Shape 128"/>
          <p:cNvSpPr/>
          <p:nvPr/>
        </p:nvSpPr>
        <p:spPr>
          <a:xfrm>
            <a:off x="6608275" y="3387500"/>
            <a:ext cx="234000" cy="217500"/>
          </a:xfrm>
          <a:prstGeom prst="ellipse">
            <a:avLst/>
          </a:prstGeom>
          <a:solidFill>
            <a:schemeClr val="lt2"/>
          </a:solidFill>
          <a:ln cap="flat" cmpd="sng" w="9525">
            <a:solidFill>
              <a:srgbClr val="38761D"/>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29" name="Shape 129"/>
          <p:cNvSpPr/>
          <p:nvPr/>
        </p:nvSpPr>
        <p:spPr>
          <a:xfrm>
            <a:off x="6597400" y="2484723"/>
            <a:ext cx="234000" cy="217500"/>
          </a:xfrm>
          <a:prstGeom prst="ellipse">
            <a:avLst/>
          </a:prstGeom>
          <a:solidFill>
            <a:schemeClr val="lt2"/>
          </a:solidFill>
          <a:ln cap="flat" cmpd="sng" w="9525">
            <a:solidFill>
              <a:srgbClr val="38761D"/>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0" name="Shape 130"/>
          <p:cNvSpPr/>
          <p:nvPr/>
        </p:nvSpPr>
        <p:spPr>
          <a:xfrm>
            <a:off x="7613800" y="2447485"/>
            <a:ext cx="234000" cy="217500"/>
          </a:xfrm>
          <a:prstGeom prst="ellipse">
            <a:avLst/>
          </a:prstGeom>
          <a:solidFill>
            <a:schemeClr val="lt2"/>
          </a:solidFill>
          <a:ln cap="flat" cmpd="sng" w="9525">
            <a:solidFill>
              <a:srgbClr val="38761D"/>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1" name="Shape 131"/>
          <p:cNvSpPr/>
          <p:nvPr/>
        </p:nvSpPr>
        <p:spPr>
          <a:xfrm>
            <a:off x="7613800" y="1438548"/>
            <a:ext cx="234000" cy="217500"/>
          </a:xfrm>
          <a:prstGeom prst="ellipse">
            <a:avLst/>
          </a:prstGeom>
          <a:solidFill>
            <a:schemeClr val="lt2"/>
          </a:solidFill>
          <a:ln cap="flat" cmpd="sng" w="9525">
            <a:solidFill>
              <a:srgbClr val="38761D"/>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2" name="Shape 132"/>
          <p:cNvSpPr/>
          <p:nvPr/>
        </p:nvSpPr>
        <p:spPr>
          <a:xfrm>
            <a:off x="8683275" y="1463973"/>
            <a:ext cx="234000" cy="217500"/>
          </a:xfrm>
          <a:prstGeom prst="ellipse">
            <a:avLst/>
          </a:prstGeom>
          <a:solidFill>
            <a:schemeClr val="lt2"/>
          </a:solidFill>
          <a:ln cap="flat" cmpd="sng" w="9525">
            <a:solidFill>
              <a:srgbClr val="38761D"/>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3" name="Shape 133"/>
          <p:cNvSpPr/>
          <p:nvPr/>
        </p:nvSpPr>
        <p:spPr>
          <a:xfrm>
            <a:off x="8683275" y="2477262"/>
            <a:ext cx="234000" cy="217500"/>
          </a:xfrm>
          <a:prstGeom prst="ellipse">
            <a:avLst/>
          </a:prstGeom>
          <a:solidFill>
            <a:schemeClr val="lt2"/>
          </a:solidFill>
          <a:ln cap="flat" cmpd="sng" w="9525">
            <a:solidFill>
              <a:srgbClr val="38761D"/>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4" name="Shape 134"/>
          <p:cNvSpPr/>
          <p:nvPr/>
        </p:nvSpPr>
        <p:spPr>
          <a:xfrm>
            <a:off x="8683275" y="3387498"/>
            <a:ext cx="234000" cy="217500"/>
          </a:xfrm>
          <a:prstGeom prst="ellipse">
            <a:avLst/>
          </a:prstGeom>
          <a:solidFill>
            <a:schemeClr val="lt2"/>
          </a:solidFill>
          <a:ln cap="flat" cmpd="sng" w="9525">
            <a:solidFill>
              <a:srgbClr val="38761D"/>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5" name="Shape 135"/>
          <p:cNvSpPr/>
          <p:nvPr/>
        </p:nvSpPr>
        <p:spPr>
          <a:xfrm>
            <a:off x="7624027" y="3398374"/>
            <a:ext cx="234000" cy="217500"/>
          </a:xfrm>
          <a:prstGeom prst="ellipse">
            <a:avLst/>
          </a:prstGeom>
          <a:solidFill>
            <a:schemeClr val="lt2"/>
          </a:solidFill>
          <a:ln cap="flat" cmpd="sng" w="9525">
            <a:solidFill>
              <a:srgbClr val="38761D"/>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cxnSp>
        <p:nvCxnSpPr>
          <p:cNvPr id="136" name="Shape 136"/>
          <p:cNvCxnSpPr/>
          <p:nvPr/>
        </p:nvCxnSpPr>
        <p:spPr>
          <a:xfrm flipH="1" rot="10800000">
            <a:off x="4798920" y="1826790"/>
            <a:ext cx="7500" cy="751200"/>
          </a:xfrm>
          <a:prstGeom prst="straightConnector1">
            <a:avLst/>
          </a:prstGeom>
          <a:noFill/>
          <a:ln cap="flat" cmpd="sng" w="76200">
            <a:solidFill>
              <a:schemeClr val="accent4"/>
            </a:solidFill>
            <a:prstDash val="solid"/>
            <a:round/>
            <a:headEnd len="lg" w="lg" type="none"/>
            <a:tailEnd len="lg" w="lg" type="none"/>
          </a:ln>
        </p:spPr>
      </p:cxnSp>
      <p:cxnSp>
        <p:nvCxnSpPr>
          <p:cNvPr id="137" name="Shape 137"/>
          <p:cNvCxnSpPr/>
          <p:nvPr/>
        </p:nvCxnSpPr>
        <p:spPr>
          <a:xfrm flipH="1" rot="10800000">
            <a:off x="4175827" y="2745721"/>
            <a:ext cx="569700" cy="701400"/>
          </a:xfrm>
          <a:prstGeom prst="straightConnector1">
            <a:avLst/>
          </a:prstGeom>
          <a:noFill/>
          <a:ln cap="flat" cmpd="sng" w="76200">
            <a:solidFill>
              <a:schemeClr val="accent4"/>
            </a:solidFill>
            <a:prstDash val="solid"/>
            <a:round/>
            <a:headEnd len="lg" w="lg" type="none"/>
            <a:tailEnd len="lg" w="lg" type="none"/>
          </a:ln>
        </p:spPr>
      </p:cxnSp>
      <p:cxnSp>
        <p:nvCxnSpPr>
          <p:cNvPr id="138" name="Shape 138"/>
          <p:cNvCxnSpPr/>
          <p:nvPr/>
        </p:nvCxnSpPr>
        <p:spPr>
          <a:xfrm rot="10800000">
            <a:off x="4881957" y="2764121"/>
            <a:ext cx="578400" cy="669900"/>
          </a:xfrm>
          <a:prstGeom prst="straightConnector1">
            <a:avLst/>
          </a:prstGeom>
          <a:noFill/>
          <a:ln cap="flat" cmpd="sng" w="76200">
            <a:solidFill>
              <a:schemeClr val="accent4"/>
            </a:solidFill>
            <a:prstDash val="solid"/>
            <a:round/>
            <a:headEnd len="lg" w="lg" type="none"/>
            <a:tailEnd len="lg" w="lg" type="none"/>
          </a:ln>
        </p:spPr>
      </p:cxnSp>
      <p:cxnSp>
        <p:nvCxnSpPr>
          <p:cNvPr id="139" name="Shape 139"/>
          <p:cNvCxnSpPr/>
          <p:nvPr/>
        </p:nvCxnSpPr>
        <p:spPr>
          <a:xfrm>
            <a:off x="3914725" y="2174850"/>
            <a:ext cx="801900" cy="489900"/>
          </a:xfrm>
          <a:prstGeom prst="straightConnector1">
            <a:avLst/>
          </a:prstGeom>
          <a:noFill/>
          <a:ln cap="flat" cmpd="sng" w="76200">
            <a:solidFill>
              <a:schemeClr val="accent4"/>
            </a:solidFill>
            <a:prstDash val="solid"/>
            <a:round/>
            <a:headEnd len="lg" w="lg" type="none"/>
            <a:tailEnd len="lg" w="lg" type="none"/>
          </a:ln>
        </p:spPr>
      </p:cxnSp>
      <p:cxnSp>
        <p:nvCxnSpPr>
          <p:cNvPr id="140" name="Shape 140"/>
          <p:cNvCxnSpPr/>
          <p:nvPr/>
        </p:nvCxnSpPr>
        <p:spPr>
          <a:xfrm flipH="1" rot="10800000">
            <a:off x="4877930" y="2153401"/>
            <a:ext cx="776700" cy="479100"/>
          </a:xfrm>
          <a:prstGeom prst="straightConnector1">
            <a:avLst/>
          </a:prstGeom>
          <a:noFill/>
          <a:ln cap="flat" cmpd="sng" w="76200">
            <a:solidFill>
              <a:schemeClr val="accent4"/>
            </a:solidFill>
            <a:prstDash val="solid"/>
            <a:round/>
            <a:headEnd len="lg" w="lg" type="none"/>
            <a:tailEnd len="lg" w="lg" type="none"/>
          </a:ln>
        </p:spPr>
      </p:cxnSp>
      <p:sp>
        <p:nvSpPr>
          <p:cNvPr id="141" name="Shape 141"/>
          <p:cNvSpPr/>
          <p:nvPr/>
        </p:nvSpPr>
        <p:spPr>
          <a:xfrm>
            <a:off x="4009298" y="3387502"/>
            <a:ext cx="234000" cy="217500"/>
          </a:xfrm>
          <a:prstGeom prst="ellipse">
            <a:avLst/>
          </a:prstGeom>
          <a:solidFill>
            <a:schemeClr val="accent3"/>
          </a:solidFill>
          <a:ln cap="flat" cmpd="sng" w="9525">
            <a:solidFill>
              <a:schemeClr val="accent4"/>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42" name="Shape 142"/>
          <p:cNvSpPr/>
          <p:nvPr/>
        </p:nvSpPr>
        <p:spPr>
          <a:xfrm>
            <a:off x="5358998" y="3387502"/>
            <a:ext cx="234000" cy="217500"/>
          </a:xfrm>
          <a:prstGeom prst="ellipse">
            <a:avLst/>
          </a:prstGeom>
          <a:solidFill>
            <a:schemeClr val="accent3"/>
          </a:solidFill>
          <a:ln cap="flat" cmpd="sng" w="9525">
            <a:solidFill>
              <a:schemeClr val="accent4"/>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43" name="Shape 143"/>
          <p:cNvSpPr/>
          <p:nvPr/>
        </p:nvSpPr>
        <p:spPr>
          <a:xfrm>
            <a:off x="4685673" y="2578477"/>
            <a:ext cx="234000" cy="217500"/>
          </a:xfrm>
          <a:prstGeom prst="ellipse">
            <a:avLst/>
          </a:prstGeom>
          <a:solidFill>
            <a:schemeClr val="accent3"/>
          </a:solidFill>
          <a:ln cap="flat" cmpd="sng" w="9525">
            <a:solidFill>
              <a:schemeClr val="accent4"/>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44" name="Shape 144"/>
          <p:cNvSpPr/>
          <p:nvPr/>
        </p:nvSpPr>
        <p:spPr>
          <a:xfrm>
            <a:off x="5595660" y="2028877"/>
            <a:ext cx="234000" cy="217500"/>
          </a:xfrm>
          <a:prstGeom prst="ellipse">
            <a:avLst/>
          </a:prstGeom>
          <a:solidFill>
            <a:schemeClr val="accent3"/>
          </a:solidFill>
          <a:ln cap="flat" cmpd="sng" w="9525">
            <a:solidFill>
              <a:schemeClr val="accent4"/>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45" name="Shape 145"/>
          <p:cNvSpPr/>
          <p:nvPr/>
        </p:nvSpPr>
        <p:spPr>
          <a:xfrm>
            <a:off x="4685673" y="1689352"/>
            <a:ext cx="234000" cy="217500"/>
          </a:xfrm>
          <a:prstGeom prst="ellipse">
            <a:avLst/>
          </a:prstGeom>
          <a:solidFill>
            <a:schemeClr val="accent3"/>
          </a:solidFill>
          <a:ln cap="flat" cmpd="sng" w="9525">
            <a:solidFill>
              <a:schemeClr val="accent4"/>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46" name="Shape 146"/>
          <p:cNvSpPr/>
          <p:nvPr/>
        </p:nvSpPr>
        <p:spPr>
          <a:xfrm>
            <a:off x="3775698" y="2028877"/>
            <a:ext cx="234000" cy="217500"/>
          </a:xfrm>
          <a:prstGeom prst="ellipse">
            <a:avLst/>
          </a:prstGeom>
          <a:solidFill>
            <a:schemeClr val="accent3"/>
          </a:solidFill>
          <a:ln cap="flat" cmpd="sng" w="9525">
            <a:solidFill>
              <a:schemeClr val="accent4"/>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47" name="Shape 147"/>
          <p:cNvSpPr txBox="1"/>
          <p:nvPr/>
        </p:nvSpPr>
        <p:spPr>
          <a:xfrm>
            <a:off x="3936473" y="3708115"/>
            <a:ext cx="1925700" cy="619800"/>
          </a:xfrm>
          <a:prstGeom prst="rect">
            <a:avLst/>
          </a:prstGeom>
          <a:noFill/>
          <a:ln>
            <a:noFill/>
          </a:ln>
        </p:spPr>
        <p:txBody>
          <a:bodyPr anchorCtr="0" anchor="t" bIns="91425" lIns="91425" rIns="91425" tIns="91425">
            <a:noAutofit/>
          </a:bodyPr>
          <a:lstStyle/>
          <a:p>
            <a:pPr lvl="0" rtl="0">
              <a:spcBef>
                <a:spcPts val="0"/>
              </a:spcBef>
              <a:buNone/>
            </a:pPr>
            <a:r>
              <a:rPr lang="en">
                <a:solidFill>
                  <a:srgbClr val="434343"/>
                </a:solidFill>
              </a:rPr>
              <a:t>Centralized Version Control System</a:t>
            </a:r>
          </a:p>
        </p:txBody>
      </p:sp>
      <p:sp>
        <p:nvSpPr>
          <p:cNvPr id="148" name="Shape 148"/>
          <p:cNvSpPr txBox="1"/>
          <p:nvPr/>
        </p:nvSpPr>
        <p:spPr>
          <a:xfrm>
            <a:off x="6804050" y="3697397"/>
            <a:ext cx="1925700" cy="619800"/>
          </a:xfrm>
          <a:prstGeom prst="rect">
            <a:avLst/>
          </a:prstGeom>
          <a:noFill/>
          <a:ln>
            <a:noFill/>
          </a:ln>
        </p:spPr>
        <p:txBody>
          <a:bodyPr anchorCtr="0" anchor="t" bIns="91425" lIns="91425" rIns="91425" tIns="91425">
            <a:noAutofit/>
          </a:bodyPr>
          <a:lstStyle/>
          <a:p>
            <a:pPr lvl="0" rtl="0">
              <a:spcBef>
                <a:spcPts val="0"/>
              </a:spcBef>
              <a:buNone/>
            </a:pPr>
            <a:r>
              <a:rPr lang="en">
                <a:solidFill>
                  <a:srgbClr val="38761D"/>
                </a:solidFill>
              </a:rPr>
              <a:t>Distributed Version Control System</a:t>
            </a:r>
          </a:p>
        </p:txBody>
      </p:sp>
      <p:sp>
        <p:nvSpPr>
          <p:cNvPr id="149" name="Shape 149"/>
          <p:cNvSpPr txBox="1"/>
          <p:nvPr/>
        </p:nvSpPr>
        <p:spPr>
          <a:xfrm>
            <a:off x="413200" y="1196150"/>
            <a:ext cx="2936100" cy="1641900"/>
          </a:xfrm>
          <a:prstGeom prst="rect">
            <a:avLst/>
          </a:prstGeom>
          <a:noFill/>
          <a:ln>
            <a:noFill/>
          </a:ln>
        </p:spPr>
        <p:txBody>
          <a:bodyPr anchorCtr="0" anchor="t" bIns="91425" lIns="91425" rIns="91425" tIns="91425">
            <a:noAutofit/>
          </a:bodyPr>
          <a:lstStyle/>
          <a:p>
            <a:pPr lvl="0" rtl="0">
              <a:spcBef>
                <a:spcPts val="0"/>
              </a:spcBef>
              <a:buNone/>
            </a:pPr>
            <a:r>
              <a:rPr lang="en"/>
              <a:t>Centralized VCS:</a:t>
            </a:r>
          </a:p>
          <a:p>
            <a:pPr indent="-304800" lvl="0" marL="457200" rtl="0">
              <a:lnSpc>
                <a:spcPct val="130000"/>
              </a:lnSpc>
              <a:spcBef>
                <a:spcPts val="300"/>
              </a:spcBef>
              <a:spcAft>
                <a:spcPts val="600"/>
              </a:spcAft>
              <a:buClr>
                <a:srgbClr val="555755"/>
              </a:buClr>
              <a:buSzPct val="100000"/>
            </a:pPr>
            <a:r>
              <a:rPr lang="en" sz="1200">
                <a:solidFill>
                  <a:srgbClr val="555755"/>
                </a:solidFill>
                <a:highlight>
                  <a:srgbClr val="FFFFFF"/>
                </a:highlight>
              </a:rPr>
              <a:t>Centralized version control systems (CVCS) focuses on synchronizing, tracking, and backing up files.</a:t>
            </a:r>
          </a:p>
          <a:p>
            <a:pPr lvl="0" rtl="0">
              <a:spcBef>
                <a:spcPts val="0"/>
              </a:spcBef>
              <a:buNone/>
            </a:pPr>
            <a:r>
              <a:t/>
            </a:r>
            <a:endParaRPr/>
          </a:p>
        </p:txBody>
      </p:sp>
      <p:sp>
        <p:nvSpPr>
          <p:cNvPr id="150" name="Shape 150"/>
          <p:cNvSpPr txBox="1"/>
          <p:nvPr/>
        </p:nvSpPr>
        <p:spPr>
          <a:xfrm>
            <a:off x="424481" y="3153675"/>
            <a:ext cx="2936100" cy="1641900"/>
          </a:xfrm>
          <a:prstGeom prst="rect">
            <a:avLst/>
          </a:prstGeom>
          <a:noFill/>
          <a:ln>
            <a:noFill/>
          </a:ln>
        </p:spPr>
        <p:txBody>
          <a:bodyPr anchorCtr="0" anchor="t" bIns="91425" lIns="91425" rIns="91425" tIns="91425">
            <a:noAutofit/>
          </a:bodyPr>
          <a:lstStyle/>
          <a:p>
            <a:pPr lvl="0" rtl="0">
              <a:spcBef>
                <a:spcPts val="0"/>
              </a:spcBef>
              <a:buNone/>
            </a:pPr>
            <a:r>
              <a:rPr lang="en"/>
              <a:t>Distributed VCS:</a:t>
            </a:r>
          </a:p>
          <a:p>
            <a:pPr indent="-304800" lvl="0" marL="457200" rtl="0">
              <a:lnSpc>
                <a:spcPct val="130000"/>
              </a:lnSpc>
              <a:spcBef>
                <a:spcPts val="300"/>
              </a:spcBef>
              <a:spcAft>
                <a:spcPts val="600"/>
              </a:spcAft>
              <a:buClr>
                <a:srgbClr val="555755"/>
              </a:buClr>
              <a:buSzPct val="100000"/>
            </a:pPr>
            <a:r>
              <a:rPr lang="en" sz="1200">
                <a:solidFill>
                  <a:srgbClr val="555755"/>
                </a:solidFill>
                <a:highlight>
                  <a:srgbClr val="FFFFFF"/>
                </a:highlight>
              </a:rPr>
              <a:t>Distributed version control systems (DVCS) focuses on sharing changes; every change has a guid or unique id.</a:t>
            </a:r>
          </a:p>
          <a:p>
            <a:pPr lvl="0" rtl="0">
              <a:spcBef>
                <a:spcPts val="0"/>
              </a:spcBef>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4" name="Shape 154"/>
        <p:cNvGrpSpPr/>
        <p:nvPr/>
      </p:nvGrpSpPr>
      <p:grpSpPr>
        <a:xfrm>
          <a:off x="0" y="0"/>
          <a:ext cx="0" cy="0"/>
          <a:chOff x="0" y="0"/>
          <a:chExt cx="0" cy="0"/>
        </a:xfrm>
      </p:grpSpPr>
      <p:sp>
        <p:nvSpPr>
          <p:cNvPr id="155" name="Shape 15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Centralized Vs Distributed VCS</a:t>
            </a:r>
          </a:p>
        </p:txBody>
      </p:sp>
      <p:pic>
        <p:nvPicPr>
          <p:cNvPr id="156" name="Shape 156"/>
          <p:cNvPicPr preferRelativeResize="0"/>
          <p:nvPr/>
        </p:nvPicPr>
        <p:blipFill>
          <a:blip r:embed="rId3">
            <a:alphaModFix/>
          </a:blip>
          <a:stretch>
            <a:fillRect/>
          </a:stretch>
        </p:blipFill>
        <p:spPr>
          <a:xfrm>
            <a:off x="1710375" y="1099049"/>
            <a:ext cx="5723250" cy="3879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0" name="Shape 160"/>
        <p:cNvGrpSpPr/>
        <p:nvPr/>
      </p:nvGrpSpPr>
      <p:grpSpPr>
        <a:xfrm>
          <a:off x="0" y="0"/>
          <a:ext cx="0" cy="0"/>
          <a:chOff x="0" y="0"/>
          <a:chExt cx="0" cy="0"/>
        </a:xfrm>
      </p:grpSpPr>
      <p:sp>
        <p:nvSpPr>
          <p:cNvPr id="161" name="Shape 161"/>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Tooling Landscape</a:t>
            </a:r>
          </a:p>
        </p:txBody>
      </p:sp>
      <p:pic>
        <p:nvPicPr>
          <p:cNvPr id="162" name="Shape 162"/>
          <p:cNvPicPr preferRelativeResize="0"/>
          <p:nvPr/>
        </p:nvPicPr>
        <p:blipFill>
          <a:blip r:embed="rId3">
            <a:alphaModFix/>
          </a:blip>
          <a:stretch>
            <a:fillRect/>
          </a:stretch>
        </p:blipFill>
        <p:spPr>
          <a:xfrm>
            <a:off x="1078287" y="1017712"/>
            <a:ext cx="2143125" cy="2143125"/>
          </a:xfrm>
          <a:prstGeom prst="rect">
            <a:avLst/>
          </a:prstGeom>
          <a:noFill/>
          <a:ln>
            <a:noFill/>
          </a:ln>
        </p:spPr>
      </p:pic>
      <p:pic>
        <p:nvPicPr>
          <p:cNvPr id="163" name="Shape 163"/>
          <p:cNvPicPr preferRelativeResize="0"/>
          <p:nvPr/>
        </p:nvPicPr>
        <p:blipFill>
          <a:blip r:embed="rId4">
            <a:alphaModFix/>
          </a:blip>
          <a:stretch>
            <a:fillRect/>
          </a:stretch>
        </p:blipFill>
        <p:spPr>
          <a:xfrm>
            <a:off x="5379800" y="1333851"/>
            <a:ext cx="2295525" cy="1420524"/>
          </a:xfrm>
          <a:prstGeom prst="rect">
            <a:avLst/>
          </a:prstGeom>
          <a:noFill/>
          <a:ln>
            <a:noFill/>
          </a:ln>
        </p:spPr>
      </p:pic>
      <p:pic>
        <p:nvPicPr>
          <p:cNvPr id="164" name="Shape 164"/>
          <p:cNvPicPr preferRelativeResize="0"/>
          <p:nvPr/>
        </p:nvPicPr>
        <p:blipFill>
          <a:blip r:embed="rId5">
            <a:alphaModFix/>
          </a:blip>
          <a:stretch>
            <a:fillRect/>
          </a:stretch>
        </p:blipFill>
        <p:spPr>
          <a:xfrm>
            <a:off x="7283475" y="2754375"/>
            <a:ext cx="1772625" cy="1990725"/>
          </a:xfrm>
          <a:prstGeom prst="rect">
            <a:avLst/>
          </a:prstGeom>
          <a:noFill/>
          <a:ln>
            <a:noFill/>
          </a:ln>
        </p:spPr>
      </p:pic>
      <p:pic>
        <p:nvPicPr>
          <p:cNvPr id="165" name="Shape 165"/>
          <p:cNvPicPr preferRelativeResize="0"/>
          <p:nvPr/>
        </p:nvPicPr>
        <p:blipFill>
          <a:blip r:embed="rId6">
            <a:alphaModFix/>
          </a:blip>
          <a:stretch>
            <a:fillRect/>
          </a:stretch>
        </p:blipFill>
        <p:spPr>
          <a:xfrm>
            <a:off x="4416645" y="2813550"/>
            <a:ext cx="2295524" cy="1872374"/>
          </a:xfrm>
          <a:prstGeom prst="rect">
            <a:avLst/>
          </a:prstGeom>
          <a:noFill/>
          <a:ln>
            <a:noFill/>
          </a:ln>
        </p:spPr>
      </p:pic>
      <p:pic>
        <p:nvPicPr>
          <p:cNvPr id="166" name="Shape 166"/>
          <p:cNvPicPr preferRelativeResize="0"/>
          <p:nvPr/>
        </p:nvPicPr>
        <p:blipFill>
          <a:blip r:embed="rId7">
            <a:alphaModFix/>
          </a:blip>
          <a:stretch>
            <a:fillRect/>
          </a:stretch>
        </p:blipFill>
        <p:spPr>
          <a:xfrm>
            <a:off x="311700" y="3238125"/>
            <a:ext cx="1447800" cy="1447800"/>
          </a:xfrm>
          <a:prstGeom prst="rect">
            <a:avLst/>
          </a:prstGeom>
          <a:noFill/>
          <a:ln>
            <a:noFill/>
          </a:ln>
        </p:spPr>
      </p:pic>
      <p:pic>
        <p:nvPicPr>
          <p:cNvPr id="167" name="Shape 167"/>
          <p:cNvPicPr preferRelativeResize="0"/>
          <p:nvPr/>
        </p:nvPicPr>
        <p:blipFill>
          <a:blip r:embed="rId8">
            <a:alphaModFix/>
          </a:blip>
          <a:stretch>
            <a:fillRect/>
          </a:stretch>
        </p:blipFill>
        <p:spPr>
          <a:xfrm>
            <a:off x="1917725" y="3450974"/>
            <a:ext cx="2286000" cy="13078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1" name="Shape 171"/>
        <p:cNvGrpSpPr/>
        <p:nvPr/>
      </p:nvGrpSpPr>
      <p:grpSpPr>
        <a:xfrm>
          <a:off x="0" y="0"/>
          <a:ext cx="0" cy="0"/>
          <a:chOff x="0" y="0"/>
          <a:chExt cx="0" cy="0"/>
        </a:xfrm>
      </p:grpSpPr>
      <p:sp>
        <p:nvSpPr>
          <p:cNvPr id="172" name="Shape 172"/>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pic>
        <p:nvPicPr>
          <p:cNvPr id="173" name="Shape 173"/>
          <p:cNvPicPr preferRelativeResize="0"/>
          <p:nvPr/>
        </p:nvPicPr>
        <p:blipFill>
          <a:blip r:embed="rId3">
            <a:alphaModFix/>
          </a:blip>
          <a:stretch>
            <a:fillRect/>
          </a:stretch>
        </p:blipFill>
        <p:spPr>
          <a:xfrm>
            <a:off x="222700" y="723725"/>
            <a:ext cx="8821449" cy="34099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7" name="Shape 177"/>
        <p:cNvGrpSpPr/>
        <p:nvPr/>
      </p:nvGrpSpPr>
      <p:grpSpPr>
        <a:xfrm>
          <a:off x="0" y="0"/>
          <a:ext cx="0" cy="0"/>
          <a:chOff x="0" y="0"/>
          <a:chExt cx="0" cy="0"/>
        </a:xfrm>
      </p:grpSpPr>
      <p:pic>
        <p:nvPicPr>
          <p:cNvPr id="178" name="Shape 178"/>
          <p:cNvPicPr preferRelativeResize="0"/>
          <p:nvPr/>
        </p:nvPicPr>
        <p:blipFill>
          <a:blip r:embed="rId3">
            <a:alphaModFix/>
          </a:blip>
          <a:stretch>
            <a:fillRect/>
          </a:stretch>
        </p:blipFill>
        <p:spPr>
          <a:xfrm>
            <a:off x="735050" y="694875"/>
            <a:ext cx="7296150" cy="34766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pearmint">
  <a:themeElements>
    <a:clrScheme name="Spearmint">
      <a:dk1>
        <a:srgbClr val="202729"/>
      </a:dk1>
      <a:lt1>
        <a:srgbClr val="FFFFFF"/>
      </a:lt1>
      <a:dk2>
        <a:srgbClr val="4BA173"/>
      </a:dk2>
      <a:lt2>
        <a:srgbClr val="63D297"/>
      </a:lt2>
      <a:accent1>
        <a:srgbClr val="353744"/>
      </a:accent1>
      <a:accent2>
        <a:srgbClr val="424242"/>
      </a:accent2>
      <a:accent3>
        <a:srgbClr val="616161"/>
      </a:accent3>
      <a:accent4>
        <a:srgbClr val="999999"/>
      </a:accent4>
      <a:accent5>
        <a:srgbClr val="FF5252"/>
      </a:accent5>
      <a:accent6>
        <a:srgbClr val="FFF176"/>
      </a:accent6>
      <a:hlink>
        <a:srgbClr val="FF5252"/>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