
<file path=[Content_Types].xml><?xml version="1.0" encoding="utf-8"?>
<Types xmlns="http://schemas.openxmlformats.org/package/2006/content-types">
  <Default ContentType="application/xml" Extension="xml"/>
  <Default ContentType="image/jpeg" Extension="jpeg"/>
  <Default ContentType="image/png" Extension="png"/>
  <Default ContentType="image/jpeg" Extension="jpg"/>
  <Default ContentType="image/x-emf" Extension="emf"/>
  <Default ContentType="image/gif" Extension="gif"/>
  <Default ContentType="application/octet-stream" Extension="svg"/>
  <Default ContentType="application/vnd.openxmlformats-officedocument.presentationml.printerSettings" Extension="bin"/>
  <Default ContentType="application/vnd.openxmlformats-package.relationships+xml" Extension="rels"/>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presentationml.tableStyles+xml" PartName="/ppt/tableStyles.xml"/>
  <Override ContentType="application/vnd.openxmlformats-package.core-properties+xml" PartName="/docProps/core.xml"/>
  <Override ContentType="application/vnd.openxmlformats-officedocument.extended-properties+xml" PartName="/docProps/app.xml"/>
  <Override ContentType="application/vnd.openxmlformats-officedocument.theme+xml" PartName="/ppt/theme/noteTheme.xml"/>
  <Override ContentType="application/vnd.openxmlformats-officedocument.theme+xml" PartName="/ppt/theme/slideTheme.xml"/>
  <Override ContentType="application/vnd.openxmlformats-officedocument.presentationml.slideLayout+xml" PartName="/ppt/slideLayouts/slideLayout1.xml"/>
  <Override ContentType="application/vnd.openxmlformats-officedocument.presentationml.slide+xml" PartName="/ppt/slides/slide1.xml"/>
  <Override ContentType="application/vnd.openxmlformats-officedocument.presentationml.slideLayout+xml" PartName="/ppt/slideLayouts/slideLayout2.xml"/>
  <Override ContentType="application/vnd.openxmlformats-officedocument.presentationml.slide+xml" PartName="/ppt/slides/slide2.xml"/>
  <Override ContentType="application/vnd.openxmlformats-officedocument.presentationml.slideLayout+xml" PartName="/ppt/slideLayouts/slideLayout3.xml"/>
  <Override ContentType="application/vnd.openxmlformats-officedocument.presentationml.slide+xml" PartName="/ppt/slides/slide3.xml"/>
  <Override ContentType="application/vnd.openxmlformats-officedocument.presentationml.slideLayout+xml" PartName="/ppt/slideLayouts/slideLayout4.xml"/>
  <Override ContentType="application/vnd.openxmlformats-officedocument.presentationml.slide+xml" PartName="/ppt/slides/slide4.xml"/>
  <Override ContentType="application/vnd.openxmlformats-officedocument.presentationml.slideLayout+xml" PartName="/ppt/slideLayouts/slideLayout5.xml"/>
  <Override ContentType="application/vnd.openxmlformats-officedocument.presentationml.slide+xml" PartName="/ppt/slides/slide5.xml"/>
  <Override ContentType="application/vnd.openxmlformats-officedocument.presentationml.slideLayout+xml" PartName="/ppt/slideLayouts/slideLayout6.xml"/>
  <Override ContentType="application/vnd.openxmlformats-officedocument.presentationml.slide+xml" PartName="/ppt/slides/slide6.xml"/>
  <Override ContentType="application/vnd.openxmlformats-officedocument.presentationml.slideLayout+xml" PartName="/ppt/slideLayouts/slideLayout7.xml"/>
  <Override ContentType="application/vnd.openxmlformats-officedocument.presentationml.slide+xml" PartName="/ppt/slides/slide7.xml"/>
  <Override ContentType="application/vnd.openxmlformats-officedocument.presentationml.slideLayout+xml" PartName="/ppt/slideLayouts/slideLayout8.xml"/>
  <Override ContentType="application/vnd.openxmlformats-officedocument.presentationml.slide+xml" PartName="/ppt/slides/slide8.xml"/>
  <Override ContentType="application/vnd.openxmlformats-officedocument.presentationml.slideLayout+xml" PartName="/ppt/slideLayouts/slideLayout9.xml"/>
  <Override ContentType="application/vnd.openxmlformats-officedocument.presentationml.slide+xml" PartName="/ppt/slides/slide9.xml"/>
  <Override ContentType="application/vnd.openxmlformats-officedocument.presentationml.slideLayout+xml" PartName="/ppt/slideLayouts/slideLayout10.xml"/>
  <Override ContentType="application/vnd.openxmlformats-officedocument.presentationml.slide+xml" PartName="/ppt/slides/slide10.xml"/>
  <Override ContentType="application/vnd.openxmlformats-officedocument.presentationml.slideLayout+xml" PartName="/ppt/slideLayouts/slideLayout11.xml"/>
  <Override ContentType="application/vnd.openxmlformats-officedocument.presentationml.slide+xml" PartName="/ppt/slides/slide11.xml"/>
  <Override ContentType="application/vnd.openxmlformats-officedocument.presentationml.slideLayout+xml" PartName="/ppt/slideLayouts/slideLayout12.xml"/>
  <Override ContentType="application/vnd.openxmlformats-officedocument.presentationml.slide+xml" PartName="/ppt/slides/slide12.xml"/>
  <Override ContentType="application/vnd.openxmlformats-officedocument.presentationml.slideLayout+xml" PartName="/ppt/slideLayouts/slideLayout13.xml"/>
  <Override ContentType="application/vnd.openxmlformats-officedocument.presentationml.slide+xml" PartName="/ppt/slides/slide13.xml"/>
  <Override ContentType="application/vnd.openxmlformats-officedocument.presentationml.slideLayout+xml" PartName="/ppt/slideLayouts/slideLayout14.xml"/>
  <Override ContentType="application/vnd.openxmlformats-officedocument.presentationml.slide+xml" PartName="/ppt/slides/slide14.xml"/>
  <Override ContentType="application/vnd.openxmlformats-officedocument.presentationml.slideLayout+xml" PartName="/ppt/slideLayouts/slideLayout15.xml"/>
  <Override ContentType="application/vnd.openxmlformats-officedocument.presentationml.slide+xml" PartName="/ppt/slides/slide15.xml"/>
  <Override ContentType="application/vnd.openxmlformats-officedocument.presentationml.slideLayout+xml" PartName="/ppt/slideLayouts/slideLayout16.xml"/>
  <Override ContentType="application/vnd.openxmlformats-officedocument.presentationml.slide+xml" PartName="/ppt/slides/slide16.xml"/>
  <Override ContentType="application/vnd.openxmlformats-officedocument.presentationml.slideLayout+xml" PartName="/ppt/slideLayouts/slideLayout17.xml"/>
  <Override ContentType="application/vnd.openxmlformats-officedocument.presentationml.slide+xml" PartName="/ppt/slides/slide17.xml"/>
  <Override ContentType="application/vnd.openxmlformats-officedocument.presentationml.slideLayout+xml" PartName="/ppt/slideLayouts/slideLayout18.xml"/>
  <Override ContentType="application/vnd.openxmlformats-officedocument.presentationml.slide+xml" PartName="/ppt/slides/slide18.xml"/>
  <Override ContentType="application/vnd.openxmlformats-officedocument.presentationml.slideLayout+xml" PartName="/ppt/slideLayouts/slideLayout19.xml"/>
  <Override ContentType="application/vnd.openxmlformats-officedocument.presentationml.slide+xml" PartName="/ppt/slides/slide19.xml"/>
  <Override ContentType="application/vnd.openxmlformats-officedocument.presentationml.slideLayout+xml" PartName="/ppt/slideLayouts/slideLayout20.xml"/>
  <Override ContentType="application/vnd.openxmlformats-officedocument.presentationml.slide+xml" PartName="/ppt/slides/slide20.xml"/>
  <Override ContentType="application/vnd.openxmlformats-officedocument.presentationml.slideLayout+xml" PartName="/ppt/slideLayouts/slideLayout21.xml"/>
  <Override ContentType="application/vnd.openxmlformats-officedocument.presentationml.slide+xml" PartName="/ppt/slides/slide21.xml"/>
  <Override ContentType="application/vnd.openxmlformats-officedocument.presentationml.slideLayout+xml" PartName="/ppt/slideLayouts/slideLayout22.xml"/>
  <Override ContentType="application/vnd.openxmlformats-officedocument.presentationml.slide+xml" PartName="/ppt/slides/slide22.xml"/>
  <Override ContentType="application/vnd.openxmlformats-officedocument.presentationml.slideLayout+xml" PartName="/ppt/slideLayouts/slideLayout23.xml"/>
  <Override ContentType="application/vnd.openxmlformats-officedocument.presentationml.slide+xml" PartName="/ppt/slides/slide23.xml"/>
  <Override ContentType="application/vnd.openxmlformats-officedocument.presentationml.slideLayout+xml" PartName="/ppt/slideLayouts/slideLayout24.xml"/>
  <Override ContentType="application/vnd.openxmlformats-officedocument.presentationml.slide+xml" PartName="/ppt/slides/slide24.xml"/>
  <Override ContentType="application/vnd.openxmlformats-officedocument.presentationml.slideLayout+xml" PartName="/ppt/slideLayouts/slideLayout25.xml"/>
  <Override ContentType="application/vnd.openxmlformats-officedocument.presentationml.slide+xml" PartName="/ppt/slides/slide25.xml"/>
  <Override ContentType="application/vnd.openxmlformats-officedocument.presentationml.slideLayout+xml" PartName="/ppt/slideLayouts/slideLayout26.xml"/>
  <Override ContentType="application/vnd.openxmlformats-officedocument.presentationml.slide+xml" PartName="/ppt/slides/slide26.xml"/>
  <Override ContentType="application/vnd.openxmlformats-officedocument.presentationml.slideLayout+xml" PartName="/ppt/slideLayouts/slideLayout27.xml"/>
  <Override ContentType="application/vnd.openxmlformats-officedocument.presentationml.slide+xml" PartName="/ppt/slides/slide27.xml"/>
  <Override ContentType="application/vnd.openxmlformats-officedocument.presentationml.slideLayout+xml" PartName="/ppt/slideLayouts/slideLayout28.xml"/>
  <Override ContentType="application/vnd.openxmlformats-officedocument.presentationml.slide+xml" PartName="/ppt/slides/slide28.xml"/>
  <Override ContentType="application/vnd.openxmlformats-officedocument.presentationml.slideLayout+xml" PartName="/ppt/slideLayouts/slideLayout29.xml"/>
  <Override ContentType="application/vnd.openxmlformats-officedocument.presentationml.slide+xml" PartName="/ppt/slides/slide29.xml"/>
  <Override ContentType="application/vnd.openxmlformats-officedocument.presentationml.slideLayout+xml" PartName="/ppt/slideLayouts/slideLayout30.xml"/>
  <Override ContentType="application/vnd.openxmlformats-officedocument.presentationml.slide+xml" PartName="/ppt/slides/slide30.xml"/>
</Types>
</file>

<file path=_rels/.rels><?xml version="1.0" encoding="UTF-8" standalone="yes"?>
<Relationships xmlns="http://schemas.openxmlformats.org/package/2006/relationships">
  <Relationship Id="rId1" Target="ppt/presentation.xml" Type="http://schemas.openxmlformats.org/officeDocument/2006/relationships/officeDocument"/>
  <Relationship Id="rId2" Target="docProps/core.xml" Type="http://schemas.openxmlformats.org/package/2006/relationships/metadata/core-properties"/>
  <Relationship Id="rId3" Target="docProps/app.xml" Type="http://schemas.openxmlformats.org/officeDocument/2006/relationships/extended-properties"/>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
  </p:notesMasterIdLst>
  <p:sldIdLst>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p="http://schemas.openxmlformats.org/presentationml/2006/main" xmlns:r="http://schemas.openxmlformats.org/officeDocument/2006/relationships">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564"/>
    <p:restoredTop autoAdjust="0" sz="94671"/>
  </p:normalViewPr>
  <p:slideViewPr>
    <p:cSldViewPr snapToGrid="0" snapToObjects="1">
      <p:cViewPr varScale="1">
        <p:scale>
          <a:sx d="100" n="72"/>
          <a:sy d="100" n="72"/>
        </p:scale>
        <p:origin x="-1520" y="-104"/>
      </p:cViewPr>
      <p:guideLst>
        <p:guide orient="horz" pos="216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 standalone="yes"?>
<Relationships xmlns="http://schemas.openxmlformats.org/package/2006/relationships">
  <Relationship Id="rId1" Target="slideMasters/slideMaster1.xml" Type="http://schemas.openxmlformats.org/officeDocument/2006/relationships/slideMaster"/>
  <Relationship Id="rId2" Target="printerSettings/printerSettings1.bin" Type="http://schemas.openxmlformats.org/officeDocument/2006/relationships/printerSettings"/>
  <Relationship Id="rId3" Target="notesMasters/notesMaster1.xml" Type="http://schemas.openxmlformats.org/officeDocument/2006/relationships/notesMaster"/>
  <Relationship Id="rId4" Target="presProps.xml" Type="http://schemas.openxmlformats.org/officeDocument/2006/relationships/presProps"/>
  <Relationship Id="rId5" Target="viewProps.xml" Type="http://schemas.openxmlformats.org/officeDocument/2006/relationships/viewProps"/>
  <Relationship Id="rId6" Target="tableStyles.xml" Type="http://schemas.openxmlformats.org/officeDocument/2006/relationships/tableStyles"/>
  <Relationship Id="rId7" Target="theme/slideTheme.xml" Type="http://schemas.openxmlformats.org/officeDocument/2006/relationships/theme"/>
<Relationship Id="rId8" Target="slides/slide1.xml" Type="http://schemas.openxmlformats.org/officeDocument/2006/relationships/slide"/><Relationship Id="rId9" Target="slides/slide2.xml" Type="http://schemas.openxmlformats.org/officeDocument/2006/relationships/slide"/><Relationship Id="rId10" Target="slides/slide3.xml" Type="http://schemas.openxmlformats.org/officeDocument/2006/relationships/slide"/><Relationship Id="rId11" Target="slides/slide4.xml" Type="http://schemas.openxmlformats.org/officeDocument/2006/relationships/slide"/><Relationship Id="rId12" Target="slides/slide5.xml" Type="http://schemas.openxmlformats.org/officeDocument/2006/relationships/slide"/><Relationship Id="rId13" Target="slides/slide6.xml" Type="http://schemas.openxmlformats.org/officeDocument/2006/relationships/slide"/><Relationship Id="rId14" Target="slides/slide7.xml" Type="http://schemas.openxmlformats.org/officeDocument/2006/relationships/slide"/><Relationship Id="rId15" Target="slides/slide8.xml" Type="http://schemas.openxmlformats.org/officeDocument/2006/relationships/slide"/><Relationship Id="rId16" Target="slides/slide9.xml" Type="http://schemas.openxmlformats.org/officeDocument/2006/relationships/slide"/><Relationship Id="rId17" Target="slides/slide10.xml" Type="http://schemas.openxmlformats.org/officeDocument/2006/relationships/slide"/><Relationship Id="rId18" Target="slides/slide11.xml" Type="http://schemas.openxmlformats.org/officeDocument/2006/relationships/slide"/><Relationship Id="rId19" Target="slides/slide12.xml" Type="http://schemas.openxmlformats.org/officeDocument/2006/relationships/slide"/><Relationship Id="rId20" Target="slides/slide13.xml" Type="http://schemas.openxmlformats.org/officeDocument/2006/relationships/slide"/><Relationship Id="rId21" Target="slides/slide14.xml" Type="http://schemas.openxmlformats.org/officeDocument/2006/relationships/slide"/><Relationship Id="rId22" Target="slides/slide15.xml" Type="http://schemas.openxmlformats.org/officeDocument/2006/relationships/slide"/><Relationship Id="rId23" Target="slides/slide16.xml" Type="http://schemas.openxmlformats.org/officeDocument/2006/relationships/slide"/><Relationship Id="rId24" Target="slides/slide17.xml" Type="http://schemas.openxmlformats.org/officeDocument/2006/relationships/slide"/><Relationship Id="rId25" Target="slides/slide18.xml" Type="http://schemas.openxmlformats.org/officeDocument/2006/relationships/slide"/><Relationship Id="rId26" Target="slides/slide19.xml" Type="http://schemas.openxmlformats.org/officeDocument/2006/relationships/slide"/><Relationship Id="rId27" Target="slides/slide20.xml" Type="http://schemas.openxmlformats.org/officeDocument/2006/relationships/slide"/><Relationship Id="rId28" Target="slides/slide21.xml" Type="http://schemas.openxmlformats.org/officeDocument/2006/relationships/slide"/><Relationship Id="rId29" Target="slides/slide22.xml" Type="http://schemas.openxmlformats.org/officeDocument/2006/relationships/slide"/><Relationship Id="rId30" Target="slides/slide23.xml" Type="http://schemas.openxmlformats.org/officeDocument/2006/relationships/slide"/><Relationship Id="rId31" Target="slides/slide24.xml" Type="http://schemas.openxmlformats.org/officeDocument/2006/relationships/slide"/><Relationship Id="rId32" Target="slides/slide25.xml" Type="http://schemas.openxmlformats.org/officeDocument/2006/relationships/slide"/><Relationship Id="rId33" Target="slides/slide26.xml" Type="http://schemas.openxmlformats.org/officeDocument/2006/relationships/slide"/><Relationship Id="rId34" Target="slides/slide27.xml" Type="http://schemas.openxmlformats.org/officeDocument/2006/relationships/slide"/><Relationship Id="rId35" Target="slides/slide28.xml" Type="http://schemas.openxmlformats.org/officeDocument/2006/relationships/slide"/><Relationship Id="rId36" Target="slides/slide29.xml" Type="http://schemas.openxmlformats.org/officeDocument/2006/relationships/slide"/><Relationship Id="rId37" Target="slides/slide30.xml" Type="http://schemas.openxmlformats.org/officeDocument/2006/relationships/slide"/></Relationships>

</file>

<file path=ppt/notesMasters/_rels/notesMaster1.xml.rels><?xml version="1.0" encoding="UTF-8" standalone="yes"?>
<Relationships xmlns="http://schemas.openxmlformats.org/package/2006/relationships">
  <Relationship Id="rId1" Target="../theme/noteTheme.xml" Type="http://schemas.openxmlformats.org/officeDocument/2006/relationships/theme"/>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sz="quarter" type="hdr"/>
          </p:nvPr>
        </p:nvSpPr>
        <p:spPr>
          <a:xfrm>
            <a:off x="0" y="0"/>
            <a:ext cx="2971800" cy="457200"/>
          </a:xfrm>
          <a:prstGeom prst="rect">
            <a:avLst/>
          </a:prstGeom>
        </p:spPr>
        <p:txBody>
          <a:bodyPr bIns="45720" lIns="91440" rIns="91440" rtlCol="0" tIns="45720" vert="horz"/>
          <a:lstStyle>
            <a:lvl1pPr algn="l">
              <a:defRPr sz="1200"/>
            </a:lvl1pPr>
          </a:lstStyle>
          <a:p>
            <a:endParaRPr lang="en-US"/>
          </a:p>
        </p:txBody>
      </p:sp>
      <p:sp>
        <p:nvSpPr>
          <p:cNvPr id="3" name="Date Placeholder 2"/>
          <p:cNvSpPr>
            <a:spLocks noGrp="1"/>
          </p:cNvSpPr>
          <p:nvPr>
            <p:ph idx="1" type="dt"/>
          </p:nvPr>
        </p:nvSpPr>
        <p:spPr>
          <a:xfrm>
            <a:off x="3884613" y="0"/>
            <a:ext cx="2971800" cy="457200"/>
          </a:xfrm>
          <a:prstGeom prst="rect">
            <a:avLst/>
          </a:prstGeom>
        </p:spPr>
        <p:txBody>
          <a:bodyPr bIns="45720" lIns="91440" rIns="91440" rtlCol="0" tIns="45720" vert="horz"/>
          <a:lstStyle>
            <a:lvl1pPr algn="r">
              <a:defRPr sz="1200"/>
            </a:lvl1pPr>
          </a:lstStyle>
          <a:p>
            <a:fld id="{5A3F0FA6-DD01-074D-9B83-F351BC58F837}" type="datetimeFigureOut">
              <a:rPr lang="en-US" smtClean="0"/>
              <a:t>11/20/13</a:t>
            </a:fld>
            <a:endParaRPr lang="en-US"/>
          </a:p>
        </p:txBody>
      </p:sp>
      <p:sp>
        <p:nvSpPr>
          <p:cNvPr id="4" name="Slide Image Placeholder 3"/>
          <p:cNvSpPr>
            <a:spLocks noChangeAspect="1" noGrp="1" noRot="1"/>
          </p:cNvSpPr>
          <p:nvPr>
            <p:ph idx="2" type="sldImg"/>
          </p:nvPr>
        </p:nvSpPr>
        <p:spPr>
          <a:xfrm>
            <a:off x="1143000" y="685800"/>
            <a:ext cx="4572000" cy="3429000"/>
          </a:xfrm>
          <a:prstGeom prst="rect">
            <a:avLst/>
          </a:prstGeom>
          <a:noFill/>
          <a:ln w="12700">
            <a:solidFill>
              <a:prstClr val="black"/>
            </a:solidFill>
          </a:ln>
        </p:spPr>
        <p:txBody>
          <a:bodyPr anchor="ctr" bIns="45720" lIns="91440" rIns="91440" rtlCol="0" tIns="45720" vert="horz"/>
          <a:lstStyle/>
          <a:p>
            <a:endParaRPr lang="en-US"/>
          </a:p>
        </p:txBody>
      </p:sp>
      <p:sp>
        <p:nvSpPr>
          <p:cNvPr id="5" name="Notes Placeholder 4"/>
          <p:cNvSpPr>
            <a:spLocks noGrp="1"/>
          </p:cNvSpPr>
          <p:nvPr>
            <p:ph idx="3" sz="quarter" type="body"/>
          </p:nvPr>
        </p:nvSpPr>
        <p:spPr>
          <a:xfrm>
            <a:off x="685800" y="4343400"/>
            <a:ext cx="5486400" cy="4114800"/>
          </a:xfrm>
          <a:prstGeom prst="rect">
            <a:avLst/>
          </a:prstGeom>
        </p:spPr>
        <p:txBody>
          <a:bodyPr bIns="45720" lIns="91440" rIns="91440" rtlCol="0" tIns="45720"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idx="4" sz="quarter" type="ftr"/>
          </p:nvPr>
        </p:nvSpPr>
        <p:spPr>
          <a:xfrm>
            <a:off x="0" y="8685213"/>
            <a:ext cx="2971800" cy="457200"/>
          </a:xfrm>
          <a:prstGeom prst="rect">
            <a:avLst/>
          </a:prstGeom>
        </p:spPr>
        <p:txBody>
          <a:bodyPr anchor="b" bIns="45720" lIns="91440" rIns="91440" rtlCol="0" tIns="45720" vert="horz"/>
          <a:lstStyle>
            <a:lvl1pPr algn="l">
              <a:defRPr sz="1200"/>
            </a:lvl1pPr>
          </a:lstStyle>
          <a:p>
            <a:endParaRPr lang="en-US"/>
          </a:p>
        </p:txBody>
      </p:sp>
      <p:sp>
        <p:nvSpPr>
          <p:cNvPr id="7" name="Slide Number Placeholder 6"/>
          <p:cNvSpPr>
            <a:spLocks noGrp="1"/>
          </p:cNvSpPr>
          <p:nvPr>
            <p:ph idx="5" sz="quarter" type="sldNum"/>
          </p:nvPr>
        </p:nvSpPr>
        <p:spPr>
          <a:xfrm>
            <a:off x="3884613" y="8685213"/>
            <a:ext cx="2971800" cy="457200"/>
          </a:xfrm>
          <a:prstGeom prst="rect">
            <a:avLst/>
          </a:prstGeom>
        </p:spPr>
        <p:txBody>
          <a:bodyPr anchor="b" bIns="45720" lIns="91440" rIns="91440" rtlCol="0" tIns="45720" vert="horz"/>
          <a:lstStyle>
            <a:lvl1pPr algn="r">
              <a:defRPr sz="1200"/>
            </a:lvl1pPr>
          </a:lstStyle>
          <a:p>
            <a:fld id="{9B044979-84E1-504C-B1EE-E22D39373971}" type="slidenum">
              <a:rPr lang="en-US" smtClean="0"/>
              <a:t>‹#›</a:t>
            </a:fld>
            <a:endParaRPr lang="en-US"/>
          </a:p>
        </p:txBody>
      </p:sp>
    </p:spTree>
    <p:extLst>
      <p:ext uri="{BB962C8B-B14F-4D97-AF65-F5344CB8AC3E}">
        <p14:creationId xmlns:p14="http://schemas.microsoft.com/office/powerpoint/2010/main" val="2056911298"/>
      </p:ext>
    </p:extLst>
  </p:cSld>
  <p:clrMap accent1="accent1" accent2="accent2" accent3="accent3" accent4="accent4" accent5="accent5" accent6="accent6" bg1="lt1" bg2="lt2" folHlink="folHlink" hlink="hlink" tx1="dk1" tx2="dk2"/>
  <p:notesStyle>
    <a:lvl1pPr algn="l" defTabSz="457200" eaLnBrk="1" hangingPunct="1" latinLnBrk="0" marL="0" rtl="0">
      <a:defRPr kern="1200" sz="1200">
        <a:solidFill>
          <a:schemeClr val="tx1"/>
        </a:solidFill>
        <a:latin typeface="+mn-lt"/>
        <a:ea typeface="+mn-ea"/>
        <a:cs typeface="+mn-cs"/>
      </a:defRPr>
    </a:lvl1pPr>
    <a:lvl2pPr algn="l" defTabSz="457200" eaLnBrk="1" hangingPunct="1" latinLnBrk="0" marL="457200" rtl="0">
      <a:defRPr kern="1200" sz="1200">
        <a:solidFill>
          <a:schemeClr val="tx1"/>
        </a:solidFill>
        <a:latin typeface="+mn-lt"/>
        <a:ea typeface="+mn-ea"/>
        <a:cs typeface="+mn-cs"/>
      </a:defRPr>
    </a:lvl2pPr>
    <a:lvl3pPr algn="l" defTabSz="457200" eaLnBrk="1" hangingPunct="1" latinLnBrk="0" marL="914400" rtl="0">
      <a:defRPr kern="1200" sz="1200">
        <a:solidFill>
          <a:schemeClr val="tx1"/>
        </a:solidFill>
        <a:latin typeface="+mn-lt"/>
        <a:ea typeface="+mn-ea"/>
        <a:cs typeface="+mn-cs"/>
      </a:defRPr>
    </a:lvl3pPr>
    <a:lvl4pPr algn="l" defTabSz="457200" eaLnBrk="1" hangingPunct="1" latinLnBrk="0" marL="1371600" rtl="0">
      <a:defRPr kern="1200" sz="1200">
        <a:solidFill>
          <a:schemeClr val="tx1"/>
        </a:solidFill>
        <a:latin typeface="+mn-lt"/>
        <a:ea typeface="+mn-ea"/>
        <a:cs typeface="+mn-cs"/>
      </a:defRPr>
    </a:lvl4pPr>
    <a:lvl5pPr algn="l" defTabSz="457200" eaLnBrk="1" hangingPunct="1" latinLnBrk="0" marL="1828800" rtl="0">
      <a:defRPr kern="1200" sz="1200">
        <a:solidFill>
          <a:schemeClr val="tx1"/>
        </a:solidFill>
        <a:latin typeface="+mn-lt"/>
        <a:ea typeface="+mn-ea"/>
        <a:cs typeface="+mn-cs"/>
      </a:defRPr>
    </a:lvl5pPr>
    <a:lvl6pPr algn="l" defTabSz="457200" eaLnBrk="1" hangingPunct="1" latinLnBrk="0" marL="2286000" rtl="0">
      <a:defRPr kern="1200" sz="1200">
        <a:solidFill>
          <a:schemeClr val="tx1"/>
        </a:solidFill>
        <a:latin typeface="+mn-lt"/>
        <a:ea typeface="+mn-ea"/>
        <a:cs typeface="+mn-cs"/>
      </a:defRPr>
    </a:lvl6pPr>
    <a:lvl7pPr algn="l" defTabSz="457200" eaLnBrk="1" hangingPunct="1" latinLnBrk="0" marL="2743200" rtl="0">
      <a:defRPr kern="1200" sz="1200">
        <a:solidFill>
          <a:schemeClr val="tx1"/>
        </a:solidFill>
        <a:latin typeface="+mn-lt"/>
        <a:ea typeface="+mn-ea"/>
        <a:cs typeface="+mn-cs"/>
      </a:defRPr>
    </a:lvl7pPr>
    <a:lvl8pPr algn="l" defTabSz="457200" eaLnBrk="1" hangingPunct="1" latinLnBrk="0" marL="3200400" rtl="0">
      <a:defRPr kern="1200" sz="1200">
        <a:solidFill>
          <a:schemeClr val="tx1"/>
        </a:solidFill>
        <a:latin typeface="+mn-lt"/>
        <a:ea typeface="+mn-ea"/>
        <a:cs typeface="+mn-cs"/>
      </a:defRPr>
    </a:lvl8pPr>
    <a:lvl9pPr algn="l" defTabSz="457200" eaLnBrk="1" hangingPunct="1" latinLnBrk="0" marL="3657600" rtl="0">
      <a:defRPr kern="1200" sz="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intr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19200" y="4724400"/>
            <a:ext cx="3581400" cy="381000"/>
          </a:xfrm>
          <a:prstGeom prst="rect">
            <a:avLst/>
          </a:prstGeom>
        </p:spPr>
        <p:txBody>
          <a:bodyPr vert="horz" lIns="0" tIns="0" rIns="0" bIns="0"/>
          <a:lstStyle>
            <a:lvl1pPr>
              <a:defRPr sz="2000" b="0">
                <a:solidFill>
                  <a:schemeClr val="bg2"/>
                </a:solidFill>
              </a:defRPr>
            </a:lvl1pPr>
          </a:lstStyle>
          <a:p>
            <a:r>
              <a:rPr lang="en-US" dirty="0" smtClean="0"/>
              <a:t>Boundless Lecture Slides</a:t>
            </a:r>
            <a:endParaRPr lang="en-US" dirty="0"/>
          </a:p>
        </p:txBody>
      </p:sp>
    </p:spTree>
    <p:extLst>
      <p:ext uri="{BB962C8B-B14F-4D97-AF65-F5344CB8AC3E}">
        <p14:creationId xmlns:p14="http://schemas.microsoft.com/office/powerpoint/2010/main" val="2772372691"/>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_platform">
    <p:spTree>
      <p:nvGrpSpPr>
        <p:cNvPr id="1" name=""/>
        <p:cNvGrpSpPr/>
        <p:nvPr/>
      </p:nvGrpSpPr>
      <p:grpSpPr>
        <a:xfrm>
          <a:off x="0" y="0"/>
          <a:ext cx="0" cy="0"/>
          <a:chOff x="0" y="0"/>
          <a:chExt cx="0" cy="0"/>
        </a:xfrm>
      </p:grpSpPr>
      <p:sp>
        <p:nvSpPr>
          <p:cNvPr id="7" name="Title 6"/>
          <p:cNvSpPr>
            <a:spLocks noGrp="1"/>
          </p:cNvSpPr>
          <p:nvPr>
            <p:ph type="title"/>
          </p:nvPr>
        </p:nvSpPr>
        <p:spPr>
          <a:xfrm>
            <a:off x="3429000" y="274638"/>
            <a:ext cx="5410200" cy="563562"/>
          </a:xfrm>
          <a:prstGeom prst="rect">
            <a:avLst/>
          </a:prstGeom>
        </p:spPr>
        <p:txBody>
          <a:bodyPr vert="horz" lIns="0" tIns="0" rIns="0" bIns="0"/>
          <a:lstStyle>
            <a:lvl1pPr>
              <a:defRPr sz="2400" b="0">
                <a:solidFill>
                  <a:schemeClr val="tx2"/>
                </a:solidFill>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6019800" y="1219200"/>
            <a:ext cx="2819400" cy="5029200"/>
          </a:xfrm>
          <a:prstGeom prst="rect">
            <a:avLst/>
          </a:prstGeom>
        </p:spPr>
        <p:txBody>
          <a:bodyPr vert="horz" lIns="0" tIns="0" rIns="0" bIns="0"/>
          <a:lstStyle>
            <a:lvl1pPr algn="l">
              <a:defRPr>
                <a:solidFill>
                  <a:schemeClr val="tx2"/>
                </a:solidFill>
              </a:defRPr>
            </a:lvl1pPr>
            <a:lvl2pPr marL="0" indent="0" algn="l">
              <a:lnSpc>
                <a:spcPct val="110000"/>
              </a:lnSpc>
              <a:buNone/>
              <a:defRPr sz="10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351683757"/>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_boundles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429000" y="990600"/>
            <a:ext cx="5410200" cy="5410200"/>
          </a:xfrm>
          <a:prstGeom prst="rect">
            <a:avLst/>
          </a:prstGeom>
        </p:spPr>
        <p:txBody>
          <a:bodyPr vert="horz" lIns="0" tIns="0" rIns="0" bIns="0"/>
          <a:lstStyle>
            <a:lvl1pPr marL="0" indent="0">
              <a:defRPr sz="1000">
                <a:solidFill>
                  <a:srgbClr val="808080"/>
                </a:solidFill>
              </a:defRPr>
            </a:lvl1pPr>
            <a:lvl2pPr marL="0" indent="0">
              <a:buNone/>
              <a:defRPr sz="10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3429000" y="274638"/>
            <a:ext cx="5410200" cy="715962"/>
          </a:xfrm>
          <a:prstGeom prst="rect">
            <a:avLst/>
          </a:prstGeom>
        </p:spPr>
        <p:txBody>
          <a:bodyPr vert="horz" lIns="0" tIns="0" rIns="0" bIns="0"/>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687038126"/>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4" name="Title 3"/>
          <p:cNvSpPr>
            <a:spLocks noGrp="1"/>
          </p:cNvSpPr>
          <p:nvPr>
            <p:ph type="title"/>
          </p:nvPr>
        </p:nvSpPr>
        <p:spPr>
          <a:xfrm>
            <a:off x="228600" y="350838"/>
            <a:ext cx="2590800" cy="3230562"/>
          </a:xfrm>
          <a:prstGeom prst="rect">
            <a:avLst/>
          </a:prstGeom>
        </p:spPr>
        <p:txBody>
          <a:bodyPr vert="horz" lIns="0" tIns="0" rIns="0" bIns="0"/>
          <a:lstStyle>
            <a:lvl1pPr>
              <a:defRPr sz="2400" b="0" i="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09337005"/>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ppendix_header">
    <p:spTree>
      <p:nvGrpSpPr>
        <p:cNvPr id="1" name=""/>
        <p:cNvGrpSpPr/>
        <p:nvPr/>
      </p:nvGrpSpPr>
      <p:grpSpPr>
        <a:xfrm>
          <a:off x="0" y="0"/>
          <a:ext cx="0" cy="0"/>
          <a:chOff x="0" y="0"/>
          <a:chExt cx="0" cy="0"/>
        </a:xfrm>
      </p:grpSpPr>
      <p:sp>
        <p:nvSpPr>
          <p:cNvPr id="5" name="Line 5"/>
          <p:cNvSpPr>
            <a:spLocks noChangeShapeType="1"/>
          </p:cNvSpPr>
          <p:nvPr userDrawn="1"/>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userDrawn="1"/>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userDrawn="1"/>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 name="Title 1"/>
          <p:cNvSpPr>
            <a:spLocks noGrp="1"/>
          </p:cNvSpPr>
          <p:nvPr>
            <p:ph type="title"/>
          </p:nvPr>
        </p:nvSpPr>
        <p:spPr>
          <a:xfrm>
            <a:off x="457200" y="5029200"/>
            <a:ext cx="8229600" cy="1143000"/>
          </a:xfrm>
          <a:prstGeom prst="rect">
            <a:avLst/>
          </a:prstGeom>
        </p:spPr>
        <p:txBody>
          <a:bodyPr vert="horz"/>
          <a:lstStyle>
            <a:lvl1pPr>
              <a:defRPr sz="48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93456275"/>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ppendix_keyterms_continued">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33400"/>
            <a:ext cx="8686800" cy="58674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87195750"/>
      </p:ext>
    </p:extLst>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
  <Relationship Id="rId1" Target="../theme/slideTheme.xml" Type="http://schemas.openxmlformats.org/officeDocument/2006/relationships/theme"/>
<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a:xfrm>
          <a:off x="0" y="0"/>
          <a:ext cx="0" cy="0"/>
          <a:chOff x="0" y="0"/>
          <a:chExt cx="0" cy="0"/>
        </a:xfrm>
      </p:grpSpPr>
    </p:spTree>
  </p:cSld>
  <p:clrMap accent1="accent1" accent2="accent2" accent3="accent3" accent4="accent4" accent5="accent5" accent6="accent6" bg1="lt1" bg2="lt2" folHlink="folHlink" hlink="hlink" tx1="dk1" tx2="dk2"/>
  <p:sldLayoutIdLst>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p:transition xmlns:p14="http://schemas.microsoft.com/office/powerpoint/2010/main"/>
  <p:txStyles>
    <p:titleStyle>
      <a:lvl1pPr algn="l" eaLnBrk="1" fontAlgn="base" hangingPunct="1" rtl="0">
        <a:spcBef>
          <a:spcPct val="0"/>
        </a:spcBef>
        <a:spcAft>
          <a:spcPct val="0"/>
        </a:spcAft>
        <a:defRPr b="1" sz="3000">
          <a:solidFill>
            <a:srgbClr val="FFFFFF"/>
          </a:solidFill>
          <a:latin typeface="+mj-lt"/>
          <a:ea typeface="+mj-ea"/>
          <a:cs typeface="+mj-cs"/>
          <a:sym charset="0" typeface="Helvetica Neue"/>
        </a:defRPr>
      </a:lvl1pPr>
      <a:lvl2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2pPr>
      <a:lvl3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3pPr>
      <a:lvl4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4pPr>
      <a:lvl5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5pPr>
      <a:lvl6pPr algn="l" eaLnBrk="1" fontAlgn="base" hangingPunct="1" marL="4572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6pPr>
      <a:lvl7pPr algn="l" eaLnBrk="1" fontAlgn="base" hangingPunct="1" marL="9144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7pPr>
      <a:lvl8pPr algn="l" eaLnBrk="1" fontAlgn="base" hangingPunct="1" marL="13716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8pPr>
      <a:lvl9pPr algn="l" eaLnBrk="1" fontAlgn="base" hangingPunct="1" marL="18288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9pPr>
    </p:titleStyle>
    <p:bodyStyle>
      <a:lvl1pPr algn="l" eaLnBrk="1" fontAlgn="base" hangingPunct="1" indent="-342900" marL="342900" rtl="0">
        <a:spcBef>
          <a:spcPts val="800"/>
        </a:spcBef>
        <a:spcAft>
          <a:spcPct val="0"/>
        </a:spcAft>
        <a:defRPr sz="1400">
          <a:solidFill>
            <a:schemeClr val="tx1"/>
          </a:solidFill>
          <a:latin typeface="+mn-lt"/>
          <a:ea typeface="+mn-ea"/>
          <a:cs typeface="+mn-cs"/>
          <a:sym charset="0" typeface="Helvetica Neue"/>
        </a:defRPr>
      </a:lvl1pPr>
      <a:lvl2pPr algn="l" eaLnBrk="1" fontAlgn="base" hangingPunct="1" indent="-127000" marL="127000" rtl="0">
        <a:spcBef>
          <a:spcPts val="400"/>
        </a:spcBef>
        <a:spcAft>
          <a:spcPct val="0"/>
        </a:spcAft>
        <a:buClr>
          <a:srgbClr val="828282"/>
        </a:buClr>
        <a:buSzPct val="100000"/>
        <a:buFont charset="0" typeface="Arial"/>
        <a:buChar char="•"/>
        <a:defRPr sz="1200">
          <a:solidFill>
            <a:srgbClr val="828282"/>
          </a:solidFill>
          <a:latin charset="0" typeface="Arial"/>
          <a:ea typeface="+mn-ea"/>
          <a:cs typeface="+mn-cs"/>
          <a:sym charset="0" typeface="Arial"/>
        </a:defRPr>
      </a:lvl2pPr>
      <a:lvl3pPr algn="l" eaLnBrk="1" fontAlgn="base" hangingPunct="1" indent="-127000" marL="393700" rtl="0">
        <a:spcBef>
          <a:spcPts val="600"/>
        </a:spcBef>
        <a:spcAft>
          <a:spcPct val="0"/>
        </a:spcAft>
        <a:buClr>
          <a:srgbClr val="828282"/>
        </a:buClr>
        <a:buSzPct val="100000"/>
        <a:buFont charset="0" typeface="Helvetica Neue"/>
        <a:buChar char="-"/>
        <a:defRPr sz="1200">
          <a:solidFill>
            <a:srgbClr val="828282"/>
          </a:solidFill>
          <a:latin typeface="+mn-lt"/>
          <a:ea typeface="+mn-ea"/>
          <a:cs typeface="+mn-cs"/>
          <a:sym charset="0" typeface="Helvetica Neue"/>
        </a:defRPr>
      </a:lvl3pPr>
      <a:lvl4pPr algn="l" eaLnBrk="1" fontAlgn="base" hangingPunct="1" indent="-228600" marL="15621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4pPr>
      <a:lvl5pPr algn="l" eaLnBrk="1" fontAlgn="base" hangingPunct="1" indent="-228600" marL="20193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5pPr>
      <a:lvl6pPr algn="l" eaLnBrk="1" fontAlgn="base" hangingPunct="1" indent="-228600" marL="24765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6pPr>
      <a:lvl7pPr algn="l" eaLnBrk="1" fontAlgn="base" hangingPunct="1" indent="-228600" marL="29337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7pPr>
      <a:lvl8pPr algn="l" eaLnBrk="1" fontAlgn="base" hangingPunct="1" indent="-228600" marL="33909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8pPr>
      <a:lvl9pPr algn="l" eaLnBrk="1" fontAlgn="base" hangingPunct="1" indent="-228600" marL="38481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9pPr>
    </p:bodyStyle>
    <p:other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image" Target="../media/image1.png"/>
</Relationships>

</file>

<file path=ppt/slides/_rels/slide2.xml.rels><?xml version="1.0" encoding="UTF-8" standalone="yes"?>
<Relationships xmlns="http://schemas.openxmlformats.org/package/2006/relationships">
<Relationship Id="rId3" Type="http://schemas.openxmlformats.org/officeDocument/2006/relationships/image" Target="../media/image3.png"/>
<Relationship Id="rId4" Type="http://schemas.openxmlformats.org/officeDocument/2006/relationships/image" Target="../media/image2.png"/>
<Relationship Id="rId5" Type="http://schemas.openxmlformats.org/officeDocument/2006/relationships/image" Target="../media/image5.png"/>
<Relationship Id="rId6" Type="http://schemas.openxmlformats.org/officeDocument/2006/relationships/hyperlink" Target="mailto:educators@boundless.com" TargetMode="External"/>
<Relationship Id="rId7" Type="http://schemas.openxmlformats.org/officeDocument/2006/relationships/hyperlink" Target="http://boundless.com/teaching-platform"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3.xml.rels><?xml version="1.0" encoding="UTF-8" standalone="yes"?>
<Relationships xmlns="http://schemas.openxmlformats.org/package/2006/relationships">
<Relationship Id="rId3" Type="http://schemas.openxmlformats.org/officeDocument/2006/relationships/hyperlink" Target="http://www.boundless.com" TargetMode="External"/>
<Relationship Id="rId4" Type="http://schemas.openxmlformats.org/officeDocument/2006/relationships/image" Target="../media/image2.png"/>
<Relationship Id="rId5" Type="http://schemas.openxmlformats.org/officeDocument/2006/relationships/image" Target="../media/image5.png"/>
<Relationship Id="rId1" Type="http://schemas.openxmlformats.org/officeDocument/2006/relationships/slideLayout" Target="../slideLayouts/slideLayout3.xml"/>
<Relationship Id="rId2" Type="http://schemas.openxmlformats.org/officeDocument/2006/relationships/image" Target="../media/image6.jpg"/>
</Relationships>

</file>

<file path=ppt/slides/_rels/slide4.xml.rels><?xml version="1.0" encoding="UTF-8" standalone="yes"?>
<Relationships xmlns="http://schemas.openxmlformats.org/package/2006/relationships">
<Relationship Id="rId3" Type="http://schemas.openxmlformats.org/officeDocument/2006/relationships/hyperlink" Target="http://www.boundless.com/business/textbooks/boundless-business-textbook/marketing-communications-17/?campaign_content=book_472_chapter_17&amp;campaign_term=Business&amp;utm_campaign=powerpoint&amp;utm_medium=direct&amp;utm_source=boundless" TargetMode="External"/>
<Relationship Id="rId4" Type="http://schemas.openxmlformats.org/officeDocument/2006/relationships/image" Target="../media/image5.png"/>
<Relationship Id="rId5" Type="http://schemas.openxmlformats.org/officeDocument/2006/relationships/image" Target="../media/image7.jpg"/>
<Relationship Id="rId1" Type="http://schemas.openxmlformats.org/officeDocument/2006/relationships/slideLayout" Target="../slideLayouts/slideLayout4.xml"/>
<Relationship Id="rId2" Type="http://schemas.openxmlformats.org/officeDocument/2006/relationships/image" Target="../media/image2.png"/>
<Relationship Id="rId6" Target="../media/image8.jpg" Type="http://schemas.openxmlformats.org/officeDocument/2006/relationships/image"/>
<Relationship Id="rId7" Target="../media/image9.jpg" Type="http://schemas.openxmlformats.org/officeDocument/2006/relationships/image"/>
<Relationship Id="rId8" Target="../media/image10.jpg" Type="http://schemas.openxmlformats.org/officeDocument/2006/relationships/image"/>
</Relationships>

</file>

<file path=ppt/slides/_rels/slide5.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business/textbooks/boundless-business-textbook/marketing-communications-17/promotion-104/?campaign_content=book_472_chapter_17&amp;campaign_term=Business&amp;utm_campaign=powerpoint&amp;utm_medium=direct&amp;utm_source=boundless" TargetMode="External"/>
<Relationship Id="rId1" Type="http://schemas.openxmlformats.org/officeDocument/2006/relationships/slideLayout" Target="../slideLayouts/slideLayout5.xml"/>
<Relationship Id="rId2" Type="http://schemas.openxmlformats.org/officeDocument/2006/relationships/image" Target="../media/image11.jpg"/>
</Relationships>

</file>

<file path=ppt/slides/_rels/slide6.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business/textbooks/boundless-business-textbook/marketing-communications-17/public-relations-105/?campaign_content=book_472_chapter_17&amp;campaign_term=Business&amp;utm_campaign=powerpoint&amp;utm_medium=direct&amp;utm_source=boundless" TargetMode="External"/>
<Relationship Id="rId1" Type="http://schemas.openxmlformats.org/officeDocument/2006/relationships/slideLayout" Target="../slideLayouts/slideLayout6.xml"/>
<Relationship Id="rId2" Type="http://schemas.openxmlformats.org/officeDocument/2006/relationships/image" Target="../media/image11.jpg"/>
<Relationship Id="rId6" Target="../media/image8.jpg" Type="http://schemas.openxmlformats.org/officeDocument/2006/relationships/image"/>
</Relationships>

</file>

<file path=ppt/slides/_rels/slide7.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business/textbooks/boundless-business-textbook/marketing-communications-17/personal-selling-106/?campaign_content=book_472_chapter_17&amp;campaign_term=Business&amp;utm_campaign=powerpoint&amp;utm_medium=direct&amp;utm_source=boundless" TargetMode="External"/>
<Relationship Id="rId1" Type="http://schemas.openxmlformats.org/officeDocument/2006/relationships/slideLayout" Target="../slideLayouts/slideLayout7.xml"/>
<Relationship Id="rId2" Type="http://schemas.openxmlformats.org/officeDocument/2006/relationships/image" Target="../media/image11.jpg"/>
<Relationship Id="rId6" Target="../media/image9.jpg" Type="http://schemas.openxmlformats.org/officeDocument/2006/relationships/image"/>
</Relationships>

</file>

<file path=ppt/slides/_rels/slide8.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business/textbooks/boundless-business-textbook/marketing-communications-17/advertising-107/?campaign_content=book_472_chapter_17&amp;campaign_term=Business&amp;utm_campaign=powerpoint&amp;utm_medium=direct&amp;utm_source=boundless" TargetMode="External"/>
<Relationship Id="rId1" Type="http://schemas.openxmlformats.org/officeDocument/2006/relationships/slideLayout" Target="../slideLayouts/slideLayout8.xml"/>
<Relationship Id="rId2" Type="http://schemas.openxmlformats.org/officeDocument/2006/relationships/image" Target="../media/image11.jpg"/>
<Relationship Id="rId6" Target="../media/image10.jpg" Type="http://schemas.openxmlformats.org/officeDocument/2006/relationships/image"/>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9.xml"/>
<Relationship Id="rId2" Type="http://schemas.openxmlformats.org/officeDocument/2006/relationships/image" Target="../media/image2.png"/>
<Relationship Id="rId3" Type="http://schemas.openxmlformats.org/officeDocument/2006/relationships/image" Target="../media/image5.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0.xml"/>
<Relationship Id="rId2" Type="http://schemas.openxmlformats.org/officeDocument/2006/relationships/image" Target="../media/image2.png"/>
<Relationship Id="rId3" Type="http://schemas.openxmlformats.org/officeDocument/2006/relationships/image" Target="../media/image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1.xml"/>
<Relationship Id="rId2" Type="http://schemas.openxmlformats.org/officeDocument/2006/relationships/image" Target="../media/image2.png"/>
<Relationship Id="rId3" Type="http://schemas.openxmlformats.org/officeDocument/2006/relationships/image" Target="../media/image5.png"/>
</Relationships>

</file>

<file path=ppt/slides/_rels/slide12.xml.rels><?xml version="1.0" encoding="UTF-8" standalone="yes"?>
<Relationships xmlns="http://schemas.openxmlformats.org/package/2006/relationships">
<Relationship Id="rId3" Type="http://schemas.openxmlformats.org/officeDocument/2006/relationships/hyperlink" Target="http://creativecommons.org/licenses/by/3.0/us/" TargetMode="External"/>
<Relationship Id="rId4" Type="http://schemas.openxmlformats.org/officeDocument/2006/relationships/hyperlink" Target="http://en.wikipedia.org/wiki/File:Billy_Mays_Portrait_Cropped.jpg" TargetMode="External"/>
<Relationship Id="rId5" Type="http://schemas.openxmlformats.org/officeDocument/2006/relationships/hyperlink" Target="http://www.boundless.com/business/textbooks/boundless-business-textbook/marketing-communications-17/personal-selling-106/managing-personal-selling-498-3235/images/billy-mays/?campaign_content=book_472_chapter_17&amp;campaign_term=Business&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2.xml"/>
<Relationship Id="rId2" Type="http://schemas.openxmlformats.org/officeDocument/2006/relationships/image" Target="../media/image5.png"/>
<Relationship Id="rId7" Target="../media/image9.jpg" Type="http://schemas.openxmlformats.org/officeDocument/2006/relationships/image"/>
</Relationships>

</file>

<file path=ppt/slides/_rels/slide13.xml.rels><?xml version="1.0" encoding="UTF-8" standalone="yes"?>
<Relationships xmlns="http://schemas.openxmlformats.org/package/2006/relationships">
<Relationship Id="rId3" Type="http://schemas.openxmlformats.org/officeDocument/2006/relationships/hyperlink" Target="http://creativecommons.org/licenses/by/3.0/us/" TargetMode="External"/>
<Relationship Id="rId4" Type="http://schemas.openxmlformats.org/officeDocument/2006/relationships/hyperlink" Target="http://www.juicecreative.eu.com/juice_design_sales_promotion.html" TargetMode="External"/>
<Relationship Id="rId5" Type="http://schemas.openxmlformats.org/officeDocument/2006/relationships/hyperlink" Target="http://www.boundless.com/business/textbooks/boundless-business-textbook/marketing-communications-17/promotion-104/promotion-objectives-494-4505/images/promotion/?campaign_content=book_472_chapter_17&amp;campaign_term=Business&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3.xml"/>
<Relationship Id="rId2" Type="http://schemas.openxmlformats.org/officeDocument/2006/relationships/image" Target="../media/image5.png"/>
<Relationship Id="rId7" Target="../media/image13.jpg" Type="http://schemas.openxmlformats.org/officeDocument/2006/relationships/image"/>
</Relationships>

</file>

<file path=ppt/slides/_rels/slide14.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http://www.geograph.org.uk/photo/3066076" TargetMode="External"/>
<Relationship Id="rId5" Type="http://schemas.openxmlformats.org/officeDocument/2006/relationships/hyperlink" Target="http://www.boundless.com/business/textbooks/boundless-business-textbook/marketing-communications-17/advertising-107/trends-in-advertising-502-1302/images/advertising/?campaign_content=book_472_chapter_17&amp;campaign_term=Business&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4.xml"/>
<Relationship Id="rId2" Type="http://schemas.openxmlformats.org/officeDocument/2006/relationships/image" Target="../media/image5.png"/>
<Relationship Id="rId7" Target="../media/image14.jpg" Type="http://schemas.openxmlformats.org/officeDocument/2006/relationships/image"/>
</Relationships>

</file>

<file path=ppt/slides/_rels/slide15.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http://en.wikipedia.org/wiki/File:Automated_online_assistant.png" TargetMode="External"/>
<Relationship Id="rId5" Type="http://schemas.openxmlformats.org/officeDocument/2006/relationships/hyperlink" Target="http://www.boundless.com/business/textbooks/boundless-business-textbook/marketing-communications-17/promotion-104/digital-marketing-489-6757/images/automated-online-assistant/?campaign_content=book_472_chapter_17&amp;campaign_term=Business&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5.xml"/>
<Relationship Id="rId2" Type="http://schemas.openxmlformats.org/officeDocument/2006/relationships/image" Target="../media/image5.png"/>
<Relationship Id="rId7" Target="../media/image15.png" Type="http://schemas.openxmlformats.org/officeDocument/2006/relationships/image"/>
</Relationships>

</file>

<file path=ppt/slides/_rels/slide16.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http://www.geograph.org.uk/photo/3066076" TargetMode="External"/>
<Relationship Id="rId5" Type="http://schemas.openxmlformats.org/officeDocument/2006/relationships/hyperlink" Target="http://www.boundless.com/business/textbooks/boundless-business-textbook/marketing-communications-17/advertising-107/agencies-503-8150/images/advertising/?campaign_content=book_472_chapter_17&amp;campaign_term=Business&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6.xml"/>
<Relationship Id="rId2" Type="http://schemas.openxmlformats.org/officeDocument/2006/relationships/image" Target="../media/image5.png"/>
<Relationship Id="rId7" Target="../media/image14.jpg" Type="http://schemas.openxmlformats.org/officeDocument/2006/relationships/image"/>
</Relationships>

</file>

<file path=ppt/slides/_rels/slide17.xml.rels><?xml version="1.0" encoding="UTF-8" standalone="yes"?>
<Relationships xmlns="http://schemas.openxmlformats.org/package/2006/relationships">
<Relationship Id="rId3" Type="http://schemas.openxmlformats.org/officeDocument/2006/relationships/hyperlink" Target="http://creativecommons.org/licenses/by/3.0/us/" TargetMode="External"/>
<Relationship Id="rId4" Type="http://schemas.openxmlformats.org/officeDocument/2006/relationships/hyperlink" Target="http://www.flickr.com/photos/cote/4677421222/sizes/m/in/photostream/" TargetMode="External"/>
<Relationship Id="rId5" Type="http://schemas.openxmlformats.org/officeDocument/2006/relationships/hyperlink" Target="http://www.boundless.com/business/textbooks/boundless-business-textbook/marketing-communications-17/promotion-104/sampling-490-3236/images/product-samples/?campaign_content=book_472_chapter_17&amp;campaign_term=Business&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7.xml"/>
<Relationship Id="rId2" Type="http://schemas.openxmlformats.org/officeDocument/2006/relationships/image" Target="../media/image5.png"/>
<Relationship Id="rId7" Target="../media/image16.jpg" Type="http://schemas.openxmlformats.org/officeDocument/2006/relationships/image"/>
</Relationships>

</file>

<file path=ppt/slides/_rels/slide18.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http://taliamark.com/blog/images/Twitter-Logo.jpg" TargetMode="External"/>
<Relationship Id="rId5" Type="http://schemas.openxmlformats.org/officeDocument/2006/relationships/hyperlink" Target="http://www.boundless.com/business/textbooks/boundless-business-textbook/marketing-communications-17/promotion-104/a-brief-description-493-1941/images/twitter/?campaign_content=book_472_chapter_17&amp;campaign_term=Business&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8.xml"/>
<Relationship Id="rId2" Type="http://schemas.openxmlformats.org/officeDocument/2006/relationships/image" Target="../media/image5.png"/>
<Relationship Id="rId7" Target="../media/image17.jpg" Type="http://schemas.openxmlformats.org/officeDocument/2006/relationships/image"/>
</Relationships>

</file>

<file path=ppt/slides/_rels/slide19.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http://www.virtueventures.com/sites/virtueventures.com/files/mdbl-chapter5.pdf" TargetMode="External"/>
<Relationship Id="rId5" Type="http://schemas.openxmlformats.org/officeDocument/2006/relationships/hyperlink" Target="http://www.boundless.com/business/textbooks/boundless-business-textbook/marketing-communications-17/personal-selling-106/the-sales-process-499-1303/images/information-flows-for-sales-planning/?campaign_content=book_472_chapter_17&amp;campaign_term=Business&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9.xml"/>
<Relationship Id="rId2" Type="http://schemas.openxmlformats.org/officeDocument/2006/relationships/image" Target="../media/image5.png"/>
<Relationship Id="rId7" Target="../media/image18.png" Type="http://schemas.openxmlformats.org/officeDocument/2006/relationships/image"/>
</Relationships>

</file>

<file path=ppt/slides/_rels/slide20.xml.rels><?xml version="1.0" encoding="UTF-8" standalone="yes"?>
<Relationships xmlns="http://schemas.openxmlformats.org/package/2006/relationships">
<Relationship Id="rId3" Type="http://schemas.openxmlformats.org/officeDocument/2006/relationships/hyperlink" Target="http://creativecommons.org/licenses/by/3.0/us/" TargetMode="External"/>
<Relationship Id="rId4" Type="http://schemas.openxmlformats.org/officeDocument/2006/relationships/hyperlink" Target="http://en.wikipedia.org/wiki/File:Listerine_advertisement,_1932.jpg" TargetMode="External"/>
<Relationship Id="rId5" Type="http://schemas.openxmlformats.org/officeDocument/2006/relationships/hyperlink" Target="http://www.boundless.com/business/textbooks/boundless-business-textbook/marketing-communications-17/advertising-107/social-and-legal-considerations-500-10282/images/listerine-advertisement-1932/?campaign_content=book_472_chapter_17&amp;campaign_term=Business&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20.xml"/>
<Relationship Id="rId2" Type="http://schemas.openxmlformats.org/officeDocument/2006/relationships/image" Target="../media/image5.png"/>
<Relationship Id="rId7" Target="../media/image10.jpg" Type="http://schemas.openxmlformats.org/officeDocument/2006/relationships/image"/>
</Relationships>

</file>

<file path=ppt/slides/_rels/slide21.xml.rels><?xml version="1.0" encoding="UTF-8" standalone="yes"?>
<Relationships xmlns="http://schemas.openxmlformats.org/package/2006/relationships">
<Relationship Id="rId3" Type="http://schemas.openxmlformats.org/officeDocument/2006/relationships/hyperlink" Target="http://creativecommons.org/licenses/by/3.0/us/" TargetMode="External"/>
<Relationship Id="rId4" Type="http://schemas.openxmlformats.org/officeDocument/2006/relationships/hyperlink" Target="http://commons.wikimedia.org/wiki/File:Helen_alan_toasting.jpg" TargetMode="External"/>
<Relationship Id="rId5" Type="http://schemas.openxmlformats.org/officeDocument/2006/relationships/hyperlink" Target="http://www.boundless.com/business/textbooks/boundless-business-textbook/marketing-communications-17/public-relations-105/types-of-public-relations-496-970/images/a-wedding-toast/?campaign_content=book_472_chapter_17&amp;campaign_term=Business&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21.xml"/>
<Relationship Id="rId2" Type="http://schemas.openxmlformats.org/officeDocument/2006/relationships/image" Target="../media/image5.png"/>
<Relationship Id="rId7" Target="../media/image19.jpg" Type="http://schemas.openxmlformats.org/officeDocument/2006/relationships/image"/>
</Relationships>

</file>

<file path=ppt/slides/_rels/slide22.xml.rels><?xml version="1.0" encoding="UTF-8" standalone="yes"?>
<Relationships xmlns="http://schemas.openxmlformats.org/package/2006/relationships">
<Relationship Id="rId3" Type="http://schemas.openxmlformats.org/officeDocument/2006/relationships/hyperlink" Target="https://en.wikipedia.org/wiki/Public_domain" TargetMode="External"/>
<Relationship Id="rId4" Type="http://schemas.openxmlformats.org/officeDocument/2006/relationships/hyperlink" Target="http://en.wikipedia.org/wiki/File:CandidateForCongress1938.jpg" TargetMode="External"/>
<Relationship Id="rId5" Type="http://schemas.openxmlformats.org/officeDocument/2006/relationships/hyperlink" Target="http://www.boundless.com/business/textbooks/boundless-business-textbook/marketing-communications-17/advertising-107/trends-in-advertising-502-1302/images/candidate-for-congress/?campaign_content=book_472_chapter_17&amp;campaign_term=Business&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22.xml"/>
<Relationship Id="rId2" Type="http://schemas.openxmlformats.org/officeDocument/2006/relationships/image" Target="../media/image5.png"/>
<Relationship Id="rId7" Target="../media/image20.jpg" Type="http://schemas.openxmlformats.org/officeDocument/2006/relationships/image"/>
</Relationships>

</file>

<file path=ppt/slides/_rels/slide23.xml.rels><?xml version="1.0" encoding="UTF-8" standalone="yes"?>
<Relationships xmlns="http://schemas.openxmlformats.org/package/2006/relationships">
<Relationship Id="rId3" Type="http://schemas.openxmlformats.org/officeDocument/2006/relationships/hyperlink" Target="http://creativecommons.org/licenses/by/3.0/us/" TargetMode="External"/>
<Relationship Id="rId4" Type="http://schemas.openxmlformats.org/officeDocument/2006/relationships/hyperlink" Target="http://en.wikipedia.org/wiki/File:Publicity.jpg" TargetMode="External"/>
<Relationship Id="rId5" Type="http://schemas.openxmlformats.org/officeDocument/2006/relationships/hyperlink" Target="http://www.boundless.com/business/textbooks/boundless-business-textbook/marketing-communications-17/public-relations-105/the-purpose-of-public-relations-495-8086/images/publicity/?campaign_content=book_472_chapter_17&amp;campaign_term=Business&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23.xml"/>
<Relationship Id="rId2" Type="http://schemas.openxmlformats.org/officeDocument/2006/relationships/image" Target="../media/image5.png"/>
<Relationship Id="rId7" Target="../media/image8.jpg" Type="http://schemas.openxmlformats.org/officeDocument/2006/relationships/image"/>
</Relationships>

</file>

<file path=ppt/slides/_rels/slide24.xml.rels><?xml version="1.0" encoding="UTF-8" standalone="yes"?>
<Relationships xmlns="http://schemas.openxmlformats.org/package/2006/relationships">
<Relationship Id="rId3" Type="http://schemas.openxmlformats.org/officeDocument/2006/relationships/hyperlink" Target="http://creativecommons.org/licenses/by/3.0/us/" TargetMode="External"/>
<Relationship Id="rId4" Type="http://schemas.openxmlformats.org/officeDocument/2006/relationships/hyperlink" Target="http://en.wikipedia.org/wiki/File:Billy_Mays_Portrait_Cropped.jpg" TargetMode="External"/>
<Relationship Id="rId5" Type="http://schemas.openxmlformats.org/officeDocument/2006/relationships/hyperlink" Target="http://www.boundless.com/business/textbooks/boundless-business-textbook/marketing-communications-17/personal-selling-106/salesperson-personalities-497-5995/images/billy-mays/?campaign_content=book_472_chapter_17&amp;campaign_term=Business&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24.xml"/>
<Relationship Id="rId2" Type="http://schemas.openxmlformats.org/officeDocument/2006/relationships/image" Target="../media/image5.png"/>
<Relationship Id="rId7" Target="../media/image9.jpg" Type="http://schemas.openxmlformats.org/officeDocument/2006/relationships/image"/>
</Relationships>

</file>

<file path=ppt/slides/_rels/slide25.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http://en.wikipedia.org/wiki/File:Marketing_Metrics_Continuum.svg" TargetMode="External"/>
<Relationship Id="rId5" Type="http://schemas.openxmlformats.org/officeDocument/2006/relationships/hyperlink" Target="http://www.boundless.com/business/textbooks/boundless-business-textbook/marketing-communications-17/promotion-104/promotion-strategies-491-1624/images/marketing-metrics-continuum/?campaign_content=book_472_chapter_17&amp;campaign_term=Business&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25.xml"/>
<Relationship Id="rId2" Type="http://schemas.openxmlformats.org/officeDocument/2006/relationships/image" Target="../media/image5.png"/>
<Relationship Id="rId7" Target="../media/image21.png" Type="http://schemas.openxmlformats.org/officeDocument/2006/relationships/image"/>
</Relationships>

</file>

<file path=ppt/slides/_rels/slide26.xml.rels><?xml version="1.0" encoding="UTF-8" standalone="yes"?>
<Relationships xmlns="http://schemas.openxmlformats.org/package/2006/relationships">
<Relationship Id="rId3" Type="http://schemas.openxmlformats.org/officeDocument/2006/relationships/hyperlink" Target="http://creativecommons.org/licenses/by/3.0/us/" TargetMode="External"/>
<Relationship Id="rId4" Type="http://schemas.openxmlformats.org/officeDocument/2006/relationships/hyperlink" Target="http://en.wikipedia.org/wiki/File:Clarkes_on_Belmont.jpg" TargetMode="External"/>
<Relationship Id="rId5" Type="http://schemas.openxmlformats.org/officeDocument/2006/relationships/hyperlink" Target="http://www.boundless.com/business/textbooks/boundless-business-textbook/marketing-communications-17/advertising-107/types-of-advertising-501-10281/images/billboard/?campaign_content=book_472_chapter_17&amp;campaign_term=Business&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26.xml"/>
<Relationship Id="rId2" Type="http://schemas.openxmlformats.org/officeDocument/2006/relationships/image" Target="../media/image5.png"/>
<Relationship Id="rId7" Target="../media/image22.jpg" Type="http://schemas.openxmlformats.org/officeDocument/2006/relationships/image"/>
</Relationships>

</file>

<file path=ppt/slides/_rels/slide27.xml.rels><?xml version="1.0" encoding="UTF-8" standalone="yes"?>
<Relationships xmlns="http://schemas.openxmlformats.org/package/2006/relationships">
<Relationship Id="rId3" Type="http://schemas.openxmlformats.org/officeDocument/2006/relationships/hyperlink" Target="http://www.gnu.org/copyleft/fdl.html" TargetMode="External"/>
<Relationship Id="rId4" Type="http://schemas.openxmlformats.org/officeDocument/2006/relationships/hyperlink" Target="https://d3r4ecz8hnfnqf.cloudfront.net/50995c9ae4b041e3d225f90b/full/marcom-20matrix.png" TargetMode="External"/>
<Relationship Id="rId5" Type="http://schemas.openxmlformats.org/officeDocument/2006/relationships/hyperlink" Target="http://www.boundless.com/business/textbooks/boundless-business-textbook/marketing-communications-17/promotion-104/the-promotion-mix-492-5112/images/the-promotion-mix/?campaign_content=book_472_chapter_17&amp;campaign_term=Business&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27.xml"/>
<Relationship Id="rId2" Type="http://schemas.openxmlformats.org/officeDocument/2006/relationships/image" Target="../media/image5.png"/>
<Relationship Id="rId7" Target="../media/image23.png" Type="http://schemas.openxmlformats.org/officeDocument/2006/relationships/image"/>
</Relationships>

</file>

<file path=ppt/slides/_rels/slide28.xml.rels><?xml version="1.0" encoding="UTF-8" standalone="yes"?>
<Relationships xmlns="http://schemas.openxmlformats.org/package/2006/relationships">
<Relationship Id="rId20" Type="http://schemas.openxmlformats.org/officeDocument/2006/relationships/hyperlink" Target="http://creativecommons.org/licenses/by-sa/3.0/" TargetMode="External"/>
<Relationship Id="rId21" Type="http://schemas.openxmlformats.org/officeDocument/2006/relationships/hyperlink" Target="http://en.wikipedia.org/wiki/Sales_promotion" TargetMode="External"/>
<Relationship Id="rId22" Type="http://schemas.openxmlformats.org/officeDocument/2006/relationships/hyperlink" Target="http://creativecommons.org/licenses/by-sa/3.0/" TargetMode="External"/>
<Relationship Id="rId23" Type="http://schemas.openxmlformats.org/officeDocument/2006/relationships/hyperlink" Target="http://en.wikipedia.org/wiki/Proposal" TargetMode="External"/>
<Relationship Id="rId24" Type="http://schemas.openxmlformats.org/officeDocument/2006/relationships/hyperlink" Target="http://creativecommons.org/licenses/by-sa/3.0/" TargetMode="External"/>
<Relationship Id="rId25" Type="http://schemas.openxmlformats.org/officeDocument/2006/relationships/hyperlink" Target="http://en.wikipedia.org/wiki/Sales_process" TargetMode="External"/>
<Relationship Id="rId26" Type="http://schemas.openxmlformats.org/officeDocument/2006/relationships/hyperlink" Target="http://creativecommons.org/licenses/by-sa/3.0/" TargetMode="External"/>
<Relationship Id="rId27" Type="http://schemas.openxmlformats.org/officeDocument/2006/relationships/hyperlink" Target="http://en.wikipedia.org/wiki/corporate%20image" TargetMode="External"/>
<Relationship Id="rId28" Type="http://schemas.openxmlformats.org/officeDocument/2006/relationships/hyperlink" Target="http://creativecommons.org/licenses/by-sa/3.0/" TargetMode="External"/>
<Relationship Id="rId29" Type="http://schemas.openxmlformats.org/officeDocument/2006/relationships/hyperlink" Target="http://en.wiktionary.org/wiki/brand" TargetMode="External"/>
<Relationship Id="rId1" Type="http://schemas.openxmlformats.org/officeDocument/2006/relationships/slideLayout" Target="../slideLayouts/slideLayout28.xml"/>
<Relationship Id="rId2" Type="http://schemas.openxmlformats.org/officeDocument/2006/relationships/hyperlink" Target="http://creativecommons.org/licenses/by-sa/3.0/" TargetMode="External"/>
<Relationship Id="rId3" Type="http://schemas.openxmlformats.org/officeDocument/2006/relationships/hyperlink" Target="http://en.wiktionary.org/wiki/stakeholders" TargetMode="External"/>
<Relationship Id="rId4" Type="http://schemas.openxmlformats.org/officeDocument/2006/relationships/hyperlink" Target="http://creativecommons.org/licenses/by-sa/3.0/" TargetMode="External"/>
<Relationship Id="rId5" Type="http://schemas.openxmlformats.org/officeDocument/2006/relationships/hyperlink" Target="http://en.wikipedia.org/wiki/Media_relations" TargetMode="External"/>
<Relationship Id="rId30" Type="http://schemas.openxmlformats.org/officeDocument/2006/relationships/hyperlink" Target="http://creativecommons.org/licenses/by-sa/3.0/" TargetMode="External"/>
<Relationship Id="rId31" Type="http://schemas.openxmlformats.org/officeDocument/2006/relationships/hyperlink" Target="http://en.wikipedia.org/wiki/Marketing_strategy" TargetMode="External"/>
<Relationship Id="rId32" Type="http://schemas.openxmlformats.org/officeDocument/2006/relationships/hyperlink" Target="http://en.wikipedia.org/wiki/Promotion_(marketing)" TargetMode="External"/>
<Relationship Id="rId9" Type="http://schemas.openxmlformats.org/officeDocument/2006/relationships/hyperlink" Target="http://en.wikipedia.org/wiki/Public_relations" TargetMode="External"/>
<Relationship Id="rId6" Type="http://schemas.openxmlformats.org/officeDocument/2006/relationships/hyperlink" Target="http://creativecommons.org/licenses/by-sa/3.0/" TargetMode="External"/>
<Relationship Id="rId7" Type="http://schemas.openxmlformats.org/officeDocument/2006/relationships/hyperlink" Target="http://en.wikipedia.org/wiki/Employee_relationship_management" TargetMode="External"/>
<Relationship Id="rId8" Type="http://schemas.openxmlformats.org/officeDocument/2006/relationships/hyperlink" Target="http://creativecommons.org/licenses/by-sa/3.0/" TargetMode="External"/>
<Relationship Id="rId33" Type="http://schemas.openxmlformats.org/officeDocument/2006/relationships/hyperlink" Target="http://creativecommons.org/licenses/by-sa/3.0/" TargetMode="External"/>
<Relationship Id="rId34" Type="http://schemas.openxmlformats.org/officeDocument/2006/relationships/hyperlink" Target="http://en.wiktionary.org/wiki/demand" TargetMode="External"/>
<Relationship Id="rId35" Type="http://schemas.openxmlformats.org/officeDocument/2006/relationships/image" Target="../media/image2.png"/>
<Relationship Id="rId36" Type="http://schemas.openxmlformats.org/officeDocument/2006/relationships/image" Target="../media/image5.png"/>
<Relationship Id="rId10" Type="http://schemas.openxmlformats.org/officeDocument/2006/relationships/hyperlink" Target="http://creativecommons.org/licenses/by-sa/3.0/" TargetMode="External"/>
<Relationship Id="rId11" Type="http://schemas.openxmlformats.org/officeDocument/2006/relationships/hyperlink" Target="http://en.wikipedia.org/wiki/Customer_relationship_management" TargetMode="External"/>
<Relationship Id="rId12" Type="http://schemas.openxmlformats.org/officeDocument/2006/relationships/hyperlink" Target="http://creativecommons.org/licenses/by-sa/3.0/" TargetMode="External"/>
<Relationship Id="rId13" Type="http://schemas.openxmlformats.org/officeDocument/2006/relationships/hyperlink" Target="http://en.wiktionary.org/wiki/advertising" TargetMode="External"/>
<Relationship Id="rId14" Type="http://schemas.openxmlformats.org/officeDocument/2006/relationships/hyperlink" Target="http://creativecommons.org/licenses/by-sa/3.0/" TargetMode="External"/>
<Relationship Id="rId15" Type="http://schemas.openxmlformats.org/officeDocument/2006/relationships/hyperlink" Target="http://en.wiktionary.org/wiki/GDP" TargetMode="External"/>
<Relationship Id="rId16" Type="http://schemas.openxmlformats.org/officeDocument/2006/relationships/hyperlink" Target="http://creativecommons.org/licenses/by-sa/3.0/" TargetMode="External"/>
<Relationship Id="rId17" Type="http://schemas.openxmlformats.org/officeDocument/2006/relationships/hyperlink" Target="http://en.wikipedia.org/wiki/Advertising" TargetMode="External"/>
<Relationship Id="rId18" Type="http://schemas.openxmlformats.org/officeDocument/2006/relationships/hyperlink" Target="http://creativecommons.org/licenses/by-sa/3.0/" TargetMode="External"/>
<Relationship Id="rId19" Type="http://schemas.openxmlformats.org/officeDocument/2006/relationships/hyperlink" Target="http://en.wikipedia.org/wiki/Advertising" TargetMode="External"/>
</Relationships>

</file>

<file path=ppt/slides/_rels/slide29.xml.rels><?xml version="1.0" encoding="UTF-8" standalone="yes"?>
<Relationships xmlns="http://schemas.openxmlformats.org/package/2006/relationships">
<Relationship Id="rId20" Type="http://schemas.openxmlformats.org/officeDocument/2006/relationships/hyperlink" Target="http://creativecommons.org/licenses/by-sa/3.0/" TargetMode="External"/>
<Relationship Id="rId21" Type="http://schemas.openxmlformats.org/officeDocument/2006/relationships/hyperlink" Target="http://sanfordferreblog264.wikispaces.com/How+to+Improve+New+Product+Sampling+Projects" TargetMode="External"/>
<Relationship Id="rId22" Type="http://schemas.openxmlformats.org/officeDocument/2006/relationships/hyperlink" Target="http://creativecommons.org/licenses/by-sa/3.0/" TargetMode="External"/>
<Relationship Id="rId23" Type="http://schemas.openxmlformats.org/officeDocument/2006/relationships/hyperlink" Target="http://crossmediany.wikispaces.com/Product+Placement,+Sampling,+and+Word-of-Mouth+Collectively+Influence+Consumer+Purchases" TargetMode="External"/>
<Relationship Id="rId24" Type="http://schemas.openxmlformats.org/officeDocument/2006/relationships/hyperlink" Target="http://creativecommons.org/licenses/by-sa/3.0/" TargetMode="External"/>
<Relationship Id="rId25" Type="http://schemas.openxmlformats.org/officeDocument/2006/relationships/hyperlink" Target="http://en.wikipedia.org/wiki/Product_sample" TargetMode="External"/>
<Relationship Id="rId26" Type="http://schemas.openxmlformats.org/officeDocument/2006/relationships/hyperlink" Target="http://creativecommons.org/licenses/by-sa/3.0/" TargetMode="External"/>
<Relationship Id="rId27" Type="http://schemas.openxmlformats.org/officeDocument/2006/relationships/hyperlink" Target="http://en.wikipedia.org/wiki/endorsements" TargetMode="External"/>
<Relationship Id="rId28" Type="http://schemas.openxmlformats.org/officeDocument/2006/relationships/hyperlink" Target="http://creativecommons.org/licenses/by-sa/3.0/" TargetMode="External"/>
<Relationship Id="rId29" Type="http://schemas.openxmlformats.org/officeDocument/2006/relationships/hyperlink" Target="http://en.wikipedia.org/wiki/Promotion_(marketing)" TargetMode="External"/>
<Relationship Id="rId1" Type="http://schemas.openxmlformats.org/officeDocument/2006/relationships/slideLayout" Target="../slideLayouts/slideLayout29.xml"/>
<Relationship Id="rId2" Type="http://schemas.openxmlformats.org/officeDocument/2006/relationships/hyperlink" Target="http://creativecommons.org/licenses/by-sa/3.0/" TargetMode="External"/>
<Relationship Id="rId3" Type="http://schemas.openxmlformats.org/officeDocument/2006/relationships/hyperlink" Target="http://en.wikipedia.org/wiki/Product_promotion" TargetMode="External"/>
<Relationship Id="rId4" Type="http://schemas.openxmlformats.org/officeDocument/2006/relationships/hyperlink" Target="http://creativecommons.org/licenses/by-sa/3.0/" TargetMode="External"/>
<Relationship Id="rId5" Type="http://schemas.openxmlformats.org/officeDocument/2006/relationships/hyperlink" Target="http://en.wikipedia.org/wiki/Promotion_(marketing)" TargetMode="External"/>
<Relationship Id="rId30" Type="http://schemas.openxmlformats.org/officeDocument/2006/relationships/hyperlink" Target="http://creativecommons.org/licenses/by-sa/3.0/" TargetMode="External"/>
<Relationship Id="rId31" Type="http://schemas.openxmlformats.org/officeDocument/2006/relationships/hyperlink" Target="http://en.wikipedia.org/wiki/Product_promotion" TargetMode="External"/>
<Relationship Id="rId32" Type="http://schemas.openxmlformats.org/officeDocument/2006/relationships/hyperlink" Target="http://en.wikipedia.org/wiki/Public%20relations" TargetMode="External"/>
<Relationship Id="rId9" Type="http://schemas.openxmlformats.org/officeDocument/2006/relationships/hyperlink" Target="http://www.boundless.com//business/definition/closing" TargetMode="External"/>
<Relationship Id="rId6" Type="http://schemas.openxmlformats.org/officeDocument/2006/relationships/hyperlink" Target="http://creativecommons.org/licenses/by-sa/3.0/" TargetMode="External"/>
<Relationship Id="rId7" Type="http://schemas.openxmlformats.org/officeDocument/2006/relationships/hyperlink" Target="http://www.boundless.com//marketing/definition/personal-selling" TargetMode="External"/>
<Relationship Id="rId8" Type="http://schemas.openxmlformats.org/officeDocument/2006/relationships/hyperlink" Target="http://creativecommons.org/licenses/by-sa/3.0/" TargetMode="External"/>
<Relationship Id="rId33" Type="http://schemas.openxmlformats.org/officeDocument/2006/relationships/hyperlink" Target="http://creativecommons.org/licenses/by-sa/3.0/" TargetMode="External"/>
<Relationship Id="rId34" Type="http://schemas.openxmlformats.org/officeDocument/2006/relationships/hyperlink" Target="http://en.wikipedia.org/wiki/Promotion_mix" TargetMode="External"/>
<Relationship Id="rId35" Type="http://schemas.openxmlformats.org/officeDocument/2006/relationships/hyperlink" Target="http://creativecommons.org/licenses/by-sa/3.0/" TargetMode="External"/>
<Relationship Id="rId36" Type="http://schemas.openxmlformats.org/officeDocument/2006/relationships/hyperlink" Target="http://www.boundless.com//business/definition/order-takers" TargetMode="External"/>
<Relationship Id="rId10" Type="http://schemas.openxmlformats.org/officeDocument/2006/relationships/hyperlink" Target="http://creativecommons.org/licenses/by-sa/3.0/" TargetMode="External"/>
<Relationship Id="rId11" Type="http://schemas.openxmlformats.org/officeDocument/2006/relationships/hyperlink" Target="http://en.wikipedia.org/wiki/Selling_technique" TargetMode="External"/>
<Relationship Id="rId12" Type="http://schemas.openxmlformats.org/officeDocument/2006/relationships/hyperlink" Target="http://creativecommons.org/licenses/by-sa/3.0/" TargetMode="External"/>
<Relationship Id="rId13" Type="http://schemas.openxmlformats.org/officeDocument/2006/relationships/hyperlink" Target="http://en.wikipedia.org/wiki/Closing_(sales)" TargetMode="External"/>
<Relationship Id="rId14" Type="http://schemas.openxmlformats.org/officeDocument/2006/relationships/hyperlink" Target="http://creativecommons.org/licenses/by-sa/3.0/" TargetMode="External"/>
<Relationship Id="rId15" Type="http://schemas.openxmlformats.org/officeDocument/2006/relationships/hyperlink" Target="http://en.wikipedia.org/wiki/Sales_presentation" TargetMode="External"/>
<Relationship Id="rId16" Type="http://schemas.openxmlformats.org/officeDocument/2006/relationships/hyperlink" Target="http://creativecommons.org/licenses/by-sa/3.0/" TargetMode="External"/>
<Relationship Id="rId17" Type="http://schemas.openxmlformats.org/officeDocument/2006/relationships/hyperlink" Target="http://en.wiktionary.org/wiki/freebie" TargetMode="External"/>
<Relationship Id="rId18" Type="http://schemas.openxmlformats.org/officeDocument/2006/relationships/hyperlink" Target="http://creativecommons.org/licenses/by-sa/3.0/" TargetMode="External"/>
<Relationship Id="rId19" Type="http://schemas.openxmlformats.org/officeDocument/2006/relationships/hyperlink" Target="http://en.wiktionary.org/wiki/sample" TargetMode="External"/>
<Relationship Id="rId37" Type="http://schemas.openxmlformats.org/officeDocument/2006/relationships/hyperlink" Target="http://creativecommons.org/licenses/by-sa/3.0/" TargetMode="External"/>
<Relationship Id="rId38" Type="http://schemas.openxmlformats.org/officeDocument/2006/relationships/hyperlink" Target="http://issuesinimc.wikispaces.com/Personal+Selling" TargetMode="External"/>
<Relationship Id="rId39" Type="http://schemas.openxmlformats.org/officeDocument/2006/relationships/image" Target="../media/image2.png"/>
<Relationship Id="rId40" Type="http://schemas.openxmlformats.org/officeDocument/2006/relationships/image" Target="../media/image5.png"/>
</Relationships>

</file>

<file path=ppt/slides/_rels/slide30.xml.rels><?xml version="1.0" encoding="UTF-8" standalone="yes"?>
<Relationships xmlns="http://schemas.openxmlformats.org/package/2006/relationships">
<Relationship Id="rId20" Type="http://schemas.openxmlformats.org/officeDocument/2006/relationships/hyperlink" Target="http://creativecommons.org/licenses/by-sa/3.0/" TargetMode="External"/>
<Relationship Id="rId21" Type="http://schemas.openxmlformats.org/officeDocument/2006/relationships/hyperlink" Target="http://en.wikipedia.org/wiki/Public_relations" TargetMode="External"/>
<Relationship Id="rId22" Type="http://schemas.openxmlformats.org/officeDocument/2006/relationships/hyperlink" Target="http://creativecommons.org/licenses/by-sa/3.0/" TargetMode="External"/>
<Relationship Id="rId23" Type="http://schemas.openxmlformats.org/officeDocument/2006/relationships/hyperlink" Target="http://en.wikipedia.org/wiki/Ad%20agencies" TargetMode="External"/>
<Relationship Id="rId24" Type="http://schemas.openxmlformats.org/officeDocument/2006/relationships/hyperlink" Target="http://creativecommons.org/licenses/by-sa/3.0/" TargetMode="External"/>
<Relationship Id="rId25" Type="http://schemas.openxmlformats.org/officeDocument/2006/relationships/hyperlink" Target="http://en.wiktionary.org/wiki/investment" TargetMode="External"/>
<Relationship Id="rId26" Type="http://schemas.openxmlformats.org/officeDocument/2006/relationships/hyperlink" Target="http://creativecommons.org/licenses/by-sa/3.0/" TargetMode="External"/>
<Relationship Id="rId27" Type="http://schemas.openxmlformats.org/officeDocument/2006/relationships/hyperlink" Target="http://en.wikipedia.org/wiki/Advertising_agency" TargetMode="External"/>
<Relationship Id="rId28" Type="http://schemas.openxmlformats.org/officeDocument/2006/relationships/hyperlink" Target="http://creativecommons.org/licenses/by-sa/3.0/" TargetMode="External"/>
<Relationship Id="rId29" Type="http://schemas.openxmlformats.org/officeDocument/2006/relationships/hyperlink" Target="http://en.wiktionary.org/wiki/World_Wide_Web" TargetMode="External"/>
<Relationship Id="rId1" Type="http://schemas.openxmlformats.org/officeDocument/2006/relationships/slideLayout" Target="../slideLayouts/slideLayout30.xml"/>
<Relationship Id="rId2" Type="http://schemas.openxmlformats.org/officeDocument/2006/relationships/hyperlink" Target="http://creativecommons.org/licenses/by-sa/3.0/" TargetMode="External"/>
<Relationship Id="rId3" Type="http://schemas.openxmlformats.org/officeDocument/2006/relationships/hyperlink" Target="http://issuesinimc.wikispaces.com/three+types+of+personal+Selling" TargetMode="External"/>
<Relationship Id="rId4" Type="http://schemas.openxmlformats.org/officeDocument/2006/relationships/hyperlink" Target="http://creativecommons.org/licenses/by-sa/3.0/" TargetMode="External"/>
<Relationship Id="rId5" Type="http://schemas.openxmlformats.org/officeDocument/2006/relationships/hyperlink" Target="http://en.wikipedia.org/wiki/Viral_marketing" TargetMode="External"/>
<Relationship Id="rId30" Type="http://schemas.openxmlformats.org/officeDocument/2006/relationships/hyperlink" Target="http://creativecommons.org/licenses/by-sa/3.0/" TargetMode="External"/>
<Relationship Id="rId31" Type="http://schemas.openxmlformats.org/officeDocument/2006/relationships/hyperlink" Target="http://en.wikipedia.org/wiki/TYPES_OF_ADVERTISING%23Types_of_advertising" TargetMode="External"/>
<Relationship Id="rId32" Type="http://schemas.openxmlformats.org/officeDocument/2006/relationships/hyperlink" Target="http://en.wikipedia.org/wiki/Federal%20Trade%20Commission" TargetMode="External"/>
<Relationship Id="rId9" Type="http://schemas.openxmlformats.org/officeDocument/2006/relationships/hyperlink" Target="http://en.wikipedia.org/wiki/Word_of_mouth" TargetMode="External"/>
<Relationship Id="rId6" Type="http://schemas.openxmlformats.org/officeDocument/2006/relationships/hyperlink" Target="http://creativecommons.org/licenses/by-sa/3.0/" TargetMode="External"/>
<Relationship Id="rId7" Type="http://schemas.openxmlformats.org/officeDocument/2006/relationships/hyperlink" Target="http://en.wiktionary.org/wiki/marketing" TargetMode="External"/>
<Relationship Id="rId8" Type="http://schemas.openxmlformats.org/officeDocument/2006/relationships/hyperlink" Target="http://creativecommons.org/licenses/by-sa/3.0/" TargetMode="External"/>
<Relationship Id="rId33" Type="http://schemas.openxmlformats.org/officeDocument/2006/relationships/hyperlink" Target="http://creativecommons.org/licenses/by-sa/3.0/" TargetMode="External"/>
<Relationship Id="rId34" Type="http://schemas.openxmlformats.org/officeDocument/2006/relationships/hyperlink" Target="http://en.wikipedia.org/wiki/False_advertising" TargetMode="External"/>
<Relationship Id="rId35" Type="http://schemas.openxmlformats.org/officeDocument/2006/relationships/hyperlink" Target="http://attribution.license.18" TargetMode="External"/>
<Relationship Id="rId36" Type="http://schemas.openxmlformats.org/officeDocument/2006/relationships/hyperlink" Target="http://attribution.url.18" TargetMode="External"/>
<Relationship Id="rId10" Type="http://schemas.openxmlformats.org/officeDocument/2006/relationships/hyperlink" Target="http://creativecommons.org/licenses/by-sa/3.0/" TargetMode="External"/>
<Relationship Id="rId11" Type="http://schemas.openxmlformats.org/officeDocument/2006/relationships/hyperlink" Target="http://en.wikipedia.org/wiki/customer%20relationship%20management" TargetMode="External"/>
<Relationship Id="rId12" Type="http://schemas.openxmlformats.org/officeDocument/2006/relationships/hyperlink" Target="http://creativecommons.org/licenses/by-sa/3.0/" TargetMode="External"/>
<Relationship Id="rId13" Type="http://schemas.openxmlformats.org/officeDocument/2006/relationships/hyperlink" Target="http://en.wikipedia.org/wiki/E-marketing" TargetMode="External"/>
<Relationship Id="rId14" Type="http://schemas.openxmlformats.org/officeDocument/2006/relationships/hyperlink" Target="http://creativecommons.org/licenses/by-sa/3.0/" TargetMode="External"/>
<Relationship Id="rId15" Type="http://schemas.openxmlformats.org/officeDocument/2006/relationships/hyperlink" Target="http://en.wikipedia.org/wiki/Digital_marketing" TargetMode="External"/>
<Relationship Id="rId16" Type="http://schemas.openxmlformats.org/officeDocument/2006/relationships/hyperlink" Target="http://creativecommons.org/licenses/by-sa/3.0/" TargetMode="External"/>
<Relationship Id="rId17" Type="http://schemas.openxmlformats.org/officeDocument/2006/relationships/hyperlink" Target="http://en.wiktionary.org/wiki/cognitive_dissonance" TargetMode="External"/>
<Relationship Id="rId18" Type="http://schemas.openxmlformats.org/officeDocument/2006/relationships/hyperlink" Target="http://creativecommons.org/licenses/by-sa/3.0/" TargetMode="External"/>
<Relationship Id="rId19" Type="http://schemas.openxmlformats.org/officeDocument/2006/relationships/hyperlink" Target="http://en.wikipedia.org/wiki/Public%20relations" TargetMode="External"/>
<Relationship Id="rId37" Type="http://schemas.openxmlformats.org/officeDocument/2006/relationships/hyperlink" Target="http://attribution.license.19" TargetMode="External"/>
<Relationship Id="rId38" Type="http://schemas.openxmlformats.org/officeDocument/2006/relationships/hyperlink" Target="http://attribution.url.19" TargetMode="External"/>
<Relationship Id="rId39" Type="http://schemas.openxmlformats.org/officeDocument/2006/relationships/image" Target="../media/image2.png"/>
<Relationship Id="rId40" Type="http://schemas.openxmlformats.org/officeDocument/2006/relationships/image" Target="../media/image5.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4800600"/>
            <a:ext cx="3581400" cy="381000"/>
          </a:xfrm>
        </p:spPr>
        <p:txBody>
          <a:bodyPr/>
          <a:lstStyle/>
          <a:p>
            <a:r>
              <a:rPr lang="en-US" dirty="0" smtClean="0"/>
              <a:t>Boundless Lecture Slides</a:t>
            </a:r>
            <a:endParaRPr lang="en-US" dirty="0"/>
          </a:p>
        </p:txBody>
      </p:sp>
      <p:sp>
        <p:nvSpPr>
          <p:cNvPr id="4"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 name="Rectangle 8"/>
          <p:cNvSpPr>
            <a:spLocks/>
          </p:cNvSpPr>
          <p:nvPr/>
        </p:nvSpPr>
        <p:spPr bwMode="auto">
          <a:xfrm>
            <a:off x="4572000" y="6578600"/>
            <a:ext cx="3708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7"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Rectangle 8"/>
          <p:cNvSpPr>
            <a:spLocks/>
          </p:cNvSpPr>
          <p:nvPr/>
        </p:nvSpPr>
        <p:spPr bwMode="auto">
          <a:xfrm>
            <a:off x="304800" y="65532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l"/>
            <a:r>
              <a:rPr lang="en-US" sz="1200" dirty="0" smtClean="0">
                <a:solidFill>
                  <a:srgbClr val="828282"/>
                </a:solidFill>
                <a:latin typeface="Arial" charset="0"/>
                <a:ea typeface="ＭＳ Ｐゴシック" charset="0"/>
                <a:sym typeface="Helvetica Neue" charset="0"/>
              </a:rPr>
              <a:t>Available on the Boundless Teaching Platform</a:t>
            </a:r>
            <a:endParaRPr lang="en-US" sz="1200" dirty="0">
              <a:solidFill>
                <a:srgbClr val="828282"/>
              </a:solidFill>
              <a:latin typeface="Arial" charset="0"/>
              <a:ea typeface="ＭＳ Ｐゴシック" charset="0"/>
              <a:sym typeface="Helvetica Neue" charset="0"/>
            </a:endParaRPr>
          </a:p>
        </p:txBody>
      </p:sp>
      <p:pic>
        <p:nvPicPr>
          <p:cNvPr id="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106988"/>
            <a:ext cx="46482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425312893"/>
      </p:ext>
    </p:extLst>
  </p:cSld>
  <p:clrMapOvr>
    <a:masterClrMapping/>
  </p:clrMapOvr>
  <p:transition xmlns:p14="http://schemas.microsoft.com/office/powerpoint/2010/mai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1"/>
          <p:cNvSpPr>
            <a:spLocks/>
          </p:cNvSpPr>
          <p:nvPr/>
        </p:nvSpPr>
        <p:spPr bwMode="auto">
          <a:xfrm>
            <a:off x="0" y="0"/>
            <a:ext cx="3048000" cy="6858000"/>
          </a:xfrm>
          <a:prstGeom prst="roundRect">
            <a:avLst>
              <a:gd name="adj" fmla="val 755"/>
            </a:avLst>
          </a:prstGeom>
          <a:solidFill>
            <a:schemeClr val="accent1"/>
          </a:solidFill>
          <a:ln w="6350">
            <a:solidFill>
              <a:srgbClr val="C5C5C5"/>
            </a:solidFill>
            <a:miter lim="800000"/>
            <a:headEnd/>
            <a:tailEnd/>
          </a:ln>
        </p:spPr>
        <p:txBody>
          <a:bodyPr lIns="0" tIns="0" rIns="0" bIns="0"/>
          <a:lstStyle/>
          <a:p>
            <a:endParaRPr lang="en-US" dirty="0"/>
          </a:p>
        </p:txBody>
      </p:sp>
      <p:sp>
        <p:nvSpPr>
          <p:cNvPr id="2" name="Title 1"/>
          <p:cNvSpPr>
            <a:spLocks noGrp="1"/>
          </p:cNvSpPr>
          <p:nvPr>
            <p:ph type="title"/>
          </p:nvPr>
        </p:nvSpPr>
        <p:spPr/>
        <p:txBody>
          <a:bodyPr/>
          <a:lstStyle/>
          <a:p>
            <a:r>
              <a:rPr lang="en-US" smtClean="0"/>
              <a:t>Using Boundless Presentations</a:t>
            </a:r>
            <a:endParaRPr lang="en-US" dirty="0"/>
          </a:p>
        </p:txBody>
      </p:sp>
      <p:sp>
        <p:nvSpPr>
          <p:cNvPr id="23" name="Text Placeholder 22"/>
          <p:cNvSpPr>
            <a:spLocks noGrp="1"/>
          </p:cNvSpPr>
          <p:nvPr>
            <p:ph type="body" sz="quarter" idx="10"/>
          </p:nvPr>
        </p:nvSpPr>
        <p:spPr/>
        <p:txBody>
          <a:bodyPr/>
          <a:lstStyle/>
          <a:p>
            <a:r>
              <a:rPr lang="en-US" dirty="0" smtClean="0"/>
              <a:t>The Appendix</a:t>
            </a:r>
          </a:p>
          <a:p>
            <a:pPr lvl="1"/>
            <a:r>
              <a:rPr lang="en-US" dirty="0" smtClean="0"/>
              <a:t>The appendix is for you to use to add depth and breadth to your lectures. You can simply drag and drop slides from the appendix into the main presentation to make for a richer lecture experience.</a:t>
            </a:r>
            <a:endParaRPr lang="en-US" dirty="0"/>
          </a:p>
        </p:txBody>
      </p:sp>
      <p:sp>
        <p:nvSpPr>
          <p:cNvPr id="4"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pic>
        <p:nvPicPr>
          <p:cNvPr id="7" name="Picture 8"/>
          <p:cNvPicPr>
            <a:picLocks noChangeAspect="1" noChangeArrowheads="1"/>
          </p:cNvPicPr>
          <p:nvPr/>
        </p:nvPicPr>
        <p:blipFill>
          <a:blip r:embed="rId2">
            <a:extLst>
              <a:ext uri="{28A0092B-C50C-407E-A947-70E740481C1C}">
                <a14:useLocalDpi xmlns:a14="http://schemas.microsoft.com/office/drawing/2010/main" val="0"/>
              </a:ext>
            </a:extLst>
          </a:blip>
          <a:srcRect t="598" r="246" b="369"/>
          <a:stretch>
            <a:fillRect/>
          </a:stretch>
        </p:blipFill>
        <p:spPr bwMode="auto">
          <a:xfrm>
            <a:off x="3267075" y="3544887"/>
            <a:ext cx="2571750"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 name="Picture 9"/>
          <p:cNvPicPr>
            <a:picLocks noChangeAspect="1" noChangeArrowheads="1"/>
          </p:cNvPicPr>
          <p:nvPr/>
        </p:nvPicPr>
        <p:blipFill>
          <a:blip r:embed="rId3">
            <a:extLst>
              <a:ext uri="{28A0092B-C50C-407E-A947-70E740481C1C}">
                <a14:useLocalDpi xmlns:a14="http://schemas.microsoft.com/office/drawing/2010/main" val="0"/>
              </a:ext>
            </a:extLst>
          </a:blip>
          <a:srcRect b="1579"/>
          <a:stretch>
            <a:fillRect/>
          </a:stretch>
        </p:blipFill>
        <p:spPr bwMode="auto">
          <a:xfrm>
            <a:off x="3429000" y="1219200"/>
            <a:ext cx="2401888"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a:off x="3429000" y="762000"/>
            <a:ext cx="54943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2" name="Text Placeholder 10"/>
          <p:cNvSpPr txBox="1">
            <a:spLocks/>
          </p:cNvSpPr>
          <p:nvPr/>
        </p:nvSpPr>
        <p:spPr>
          <a:xfrm>
            <a:off x="6019800" y="3581400"/>
            <a:ext cx="2819400" cy="1828800"/>
          </a:xfrm>
          <a:prstGeom prst="rect">
            <a:avLst/>
          </a:prstGeom>
        </p:spPr>
        <p:txBody>
          <a:bodyPr vert="horz" lIns="0" tIns="0" rIns="0" bIns="0"/>
          <a:lstStyle>
            <a:lvl1pPr marL="342900" indent="-342900" algn="l" rtl="0" eaLnBrk="1" fontAlgn="base" hangingPunct="1">
              <a:spcBef>
                <a:spcPts val="800"/>
              </a:spcBef>
              <a:spcAft>
                <a:spcPct val="0"/>
              </a:spcAft>
              <a:defRPr sz="1400">
                <a:solidFill>
                  <a:schemeClr val="tx2"/>
                </a:solidFill>
                <a:latin typeface="+mn-lt"/>
                <a:ea typeface="+mn-ea"/>
                <a:cs typeface="+mn-cs"/>
                <a:sym typeface="Helvetica Neue" charset="0"/>
              </a:defRPr>
            </a:lvl1pPr>
            <a:lvl2pPr marL="0" indent="0" algn="l" rtl="0" eaLnBrk="1" fontAlgn="base" hangingPunct="1">
              <a:spcBef>
                <a:spcPts val="400"/>
              </a:spcBef>
              <a:spcAft>
                <a:spcPct val="0"/>
              </a:spcAft>
              <a:buClr>
                <a:srgbClr val="828282"/>
              </a:buClr>
              <a:buSzPct val="100000"/>
              <a:buFont typeface="Arial" charset="0"/>
              <a:buNone/>
              <a:defRPr sz="1000">
                <a:solidFill>
                  <a:srgbClr val="828282"/>
                </a:solidFill>
                <a:latin typeface="Arial" charset="0"/>
                <a:ea typeface="+mn-ea"/>
                <a:cs typeface="+mn-cs"/>
                <a:sym typeface="Arial" charset="0"/>
              </a:defRPr>
            </a:lvl2pPr>
            <a:lvl3pPr marL="393700" indent="-127000" algn="l" rtl="0" eaLnBrk="1" fontAlgn="base" hangingPunct="1">
              <a:spcBef>
                <a:spcPts val="600"/>
              </a:spcBef>
              <a:spcAft>
                <a:spcPct val="0"/>
              </a:spcAft>
              <a:buClr>
                <a:srgbClr val="828282"/>
              </a:buClr>
              <a:buSzPct val="100000"/>
              <a:buFont typeface="Helvetica Neue" charset="0"/>
              <a:buChar char="-"/>
              <a:defRPr sz="1200">
                <a:solidFill>
                  <a:srgbClr val="828282"/>
                </a:solidFill>
                <a:latin typeface="+mn-lt"/>
                <a:ea typeface="+mn-ea"/>
                <a:cs typeface="+mn-cs"/>
                <a:sym typeface="Helvetica Neue" charset="0"/>
              </a:defRPr>
            </a:lvl3pPr>
            <a:lvl4pPr marL="15621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4pPr>
            <a:lvl5pPr marL="20193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5pPr>
            <a:lvl6pPr marL="24765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6pPr>
            <a:lvl7pPr marL="29337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7pPr>
            <a:lvl8pPr marL="33909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8pPr>
            <a:lvl9pPr marL="38481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9pPr>
          </a:lstStyle>
          <a:p>
            <a:r>
              <a:rPr lang="en-US" dirty="0" smtClean="0"/>
              <a:t>Free to edit, share, and copy</a:t>
            </a:r>
          </a:p>
          <a:p>
            <a:pPr lvl="1">
              <a:lnSpc>
                <a:spcPct val="110000"/>
              </a:lnSpc>
            </a:pPr>
            <a:r>
              <a:rPr lang="en-US" dirty="0" smtClean="0"/>
              <a:t>Feel free to edit, share, and make as many copies of the Boundless presentations as you like. We encourage you to take these presentations and make them your own.</a:t>
            </a:r>
            <a:endParaRPr lang="en-US" dirty="0"/>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TextBox 16"/>
          <p:cNvSpPr txBox="1"/>
          <p:nvPr/>
        </p:nvSpPr>
        <p:spPr>
          <a:xfrm>
            <a:off x="228600" y="304800"/>
            <a:ext cx="2590800" cy="2784353"/>
          </a:xfrm>
          <a:prstGeom prst="rect">
            <a:avLst/>
          </a:prstGeom>
          <a:noFill/>
        </p:spPr>
        <p:txBody>
          <a:bodyPr wrap="square" lIns="0" tIns="0" rIns="0" bIns="0" rtlCol="0">
            <a:spAutoFit/>
          </a:bodyPr>
          <a:lstStyle/>
          <a:p>
            <a:pPr algn="l"/>
            <a:r>
              <a:rPr lang="en-US" sz="1800" dirty="0" smtClean="0">
                <a:solidFill>
                  <a:schemeClr val="bg1"/>
                </a:solidFill>
                <a:latin typeface="Arial"/>
                <a:cs typeface="Arial"/>
              </a:rPr>
              <a:t>Boundless Teaching Platform</a:t>
            </a:r>
          </a:p>
          <a:p>
            <a:pPr algn="l">
              <a:lnSpc>
                <a:spcPct val="110000"/>
              </a:lnSpc>
              <a:spcBef>
                <a:spcPts val="800"/>
              </a:spcBef>
            </a:pPr>
            <a:r>
              <a:rPr lang="en-US" sz="800" dirty="0">
                <a:solidFill>
                  <a:srgbClr val="FFFFFF"/>
                </a:solidFill>
                <a:latin typeface="Arial" charset="0"/>
                <a:ea typeface="ＭＳ Ｐゴシック" charset="0"/>
                <a:sym typeface="Helvetica Neue" charset="0"/>
              </a:rPr>
              <a:t>Boundless empowers educators to engage their students with affordable, customizable textbooks and intuitive teaching tools. The free Boundless Teaching Platform gives educators the ability to customize textbooks in more than 20 subjects that align to hundreds of popular titles. Get started by using high quality Boundless books, or make switching to our platform easier by building from Boundless content pre-organized to match the assigned textbook. This platform gives educators the tools they need to assign readings and assessments, monitor student activity, and lead their classes with pre-made teaching resources.</a:t>
            </a:r>
          </a:p>
          <a:p>
            <a:pPr algn="l">
              <a:spcBef>
                <a:spcPts val="800"/>
              </a:spcBef>
            </a:pPr>
            <a:r>
              <a:rPr lang="en-US" sz="800" dirty="0">
                <a:solidFill>
                  <a:srgbClr val="FFFFFF"/>
                </a:solidFill>
                <a:latin typeface="Helvetica Neue" charset="0"/>
                <a:ea typeface="ＭＳ Ｐゴシック" charset="0"/>
                <a:sym typeface="Helvetica Neue" charset="0"/>
              </a:rPr>
              <a:t>Get started now at:</a:t>
            </a:r>
          </a:p>
          <a:p>
            <a:pPr algn="l"/>
            <a:endParaRPr lang="en-US" sz="1800" dirty="0">
              <a:solidFill>
                <a:schemeClr val="bg1"/>
              </a:solidFill>
              <a:latin typeface="Arial"/>
              <a:cs typeface="Arial"/>
            </a:endParaRPr>
          </a:p>
        </p:txBody>
      </p:sp>
      <p:sp>
        <p:nvSpPr>
          <p:cNvPr id="19" name="TextBox 18"/>
          <p:cNvSpPr txBox="1"/>
          <p:nvPr/>
        </p:nvSpPr>
        <p:spPr>
          <a:xfrm>
            <a:off x="228600" y="5867400"/>
            <a:ext cx="2590800" cy="340606"/>
          </a:xfrm>
          <a:prstGeom prst="rect">
            <a:avLst/>
          </a:prstGeom>
          <a:noFill/>
        </p:spPr>
        <p:txBody>
          <a:bodyPr wrap="square" lIns="0" tIns="0" rIns="0" bIns="0" rtlCol="0">
            <a:spAutoFit/>
          </a:bodyPr>
          <a:lstStyle/>
          <a:p>
            <a:pPr algn="l">
              <a:lnSpc>
                <a:spcPct val="110000"/>
              </a:lnSpc>
              <a:spcBef>
                <a:spcPts val="800"/>
              </a:spcBef>
            </a:pPr>
            <a:r>
              <a:rPr lang="en-US" sz="800" dirty="0" smtClean="0">
                <a:solidFill>
                  <a:srgbClr val="FFFFFF"/>
                </a:solidFill>
                <a:latin typeface="Arial" charset="0"/>
                <a:ea typeface="ＭＳ Ｐゴシック" charset="0"/>
                <a:sym typeface="Helvetica Neue" charset="0"/>
              </a:rPr>
              <a:t>If you have any questions or problems please email:</a:t>
            </a:r>
          </a:p>
          <a:p>
            <a:pPr algn="l">
              <a:lnSpc>
                <a:spcPct val="80000"/>
              </a:lnSpc>
              <a:spcBef>
                <a:spcPts val="800"/>
              </a:spcBef>
            </a:pPr>
            <a:r>
              <a:rPr lang="en-US" sz="800" dirty="0" err="1" smtClean="0">
                <a:solidFill>
                  <a:srgbClr val="FFFFFF"/>
                </a:solidFill>
                <a:latin typeface="Arial" charset="0"/>
                <a:ea typeface="ＭＳ Ｐゴシック" charset="0"/>
                <a:cs typeface="Arial"/>
                <a:sym typeface="Helvetica Neue" charset="0"/>
                <a:hlinkClick r:id="rId6"/>
              </a:rPr>
              <a:t>educators@boundless.com</a:t>
            </a:r>
            <a:endParaRPr lang="en-US" sz="1800" dirty="0">
              <a:solidFill>
                <a:schemeClr val="bg1"/>
              </a:solidFill>
              <a:latin typeface="Arial"/>
              <a:cs typeface="Arial"/>
            </a:endParaRPr>
          </a:p>
        </p:txBody>
      </p:sp>
      <p:sp>
        <p:nvSpPr>
          <p:cNvPr id="3" name="TextBox 2"/>
          <p:cNvSpPr txBox="1"/>
          <p:nvPr/>
        </p:nvSpPr>
        <p:spPr>
          <a:xfrm>
            <a:off x="228600" y="2819400"/>
            <a:ext cx="2590800" cy="123111"/>
          </a:xfrm>
          <a:prstGeom prst="rect">
            <a:avLst/>
          </a:prstGeom>
          <a:noFill/>
        </p:spPr>
        <p:txBody>
          <a:bodyPr wrap="square" lIns="0" tIns="0" rIns="0" bIns="0" rtlCol="0">
            <a:spAutoFit/>
          </a:bodyPr>
          <a:lstStyle/>
          <a:p>
            <a:pPr algn="l"/>
            <a:r>
              <a:rPr lang="en-US" sz="800" dirty="0" smtClean="0">
                <a:latin typeface="Arial"/>
                <a:cs typeface="Arial"/>
                <a:hlinkClick r:id="rId7"/>
              </a:rPr>
              <a:t>http://</a:t>
            </a:r>
            <a:r>
              <a:rPr lang="en-US" sz="800" dirty="0" err="1" smtClean="0">
                <a:latin typeface="Arial"/>
                <a:cs typeface="Arial"/>
                <a:hlinkClick r:id="rId7"/>
              </a:rPr>
              <a:t>boundless.com</a:t>
            </a:r>
            <a:r>
              <a:rPr lang="en-US" sz="800" dirty="0" smtClean="0">
                <a:latin typeface="Arial"/>
                <a:cs typeface="Arial"/>
                <a:hlinkClick r:id="rId7"/>
              </a:rPr>
              <a:t>/teaching-platform</a:t>
            </a:r>
            <a:endParaRPr lang="en-US" sz="800" dirty="0">
              <a:latin typeface="Arial"/>
              <a:cs typeface="Arial"/>
            </a:endParaRPr>
          </a:p>
        </p:txBody>
      </p:sp>
    </p:spTree>
    <p:extLst>
      <p:ext uri="{BB962C8B-B14F-4D97-AF65-F5344CB8AC3E}">
        <p14:creationId xmlns:p14="http://schemas.microsoft.com/office/powerpoint/2010/main" val="3377858826"/>
      </p:ext>
    </p:extLst>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BoundlessHQ_smal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48000" cy="6464300"/>
          </a:xfrm>
          <a:prstGeom prst="rect">
            <a:avLst/>
          </a:prstGeom>
        </p:spPr>
      </p:pic>
      <p:sp>
        <p:nvSpPr>
          <p:cNvPr id="16" name="Text Placeholder 15"/>
          <p:cNvSpPr>
            <a:spLocks noGrp="1"/>
          </p:cNvSpPr>
          <p:nvPr>
            <p:ph type="body" sz="quarter" idx="10"/>
          </p:nvPr>
        </p:nvSpPr>
        <p:spPr/>
        <p:txBody>
          <a:bodyPr/>
          <a:lstStyle/>
          <a:p>
            <a:pPr>
              <a:lnSpc>
                <a:spcPct val="110000"/>
              </a:lnSpc>
            </a:pPr>
            <a:r>
              <a:rPr lang="en-US" dirty="0" smtClean="0"/>
              <a:t>Boundless is an innovative technology company making education more affordable and accessible for students everywhere. The company creates the world’s best open educational content in 20+ subjects that align to more than 1,000 popular college textbooks. Boundless integrates learning technology into all its premium books to help students study more efficiently at a fraction of the cost of traditional textbooks. The company also empowers educators to engage their students more effectively through customizable books and intuitive teaching tools as part of the Boundless Teaching Platform. More than 2 million learners access Boundless free and premium content each month across the company’s wide distribution platforms, including its website, </a:t>
            </a:r>
            <a:r>
              <a:rPr lang="en-US" dirty="0" err="1" smtClean="0"/>
              <a:t>iOS</a:t>
            </a:r>
            <a:r>
              <a:rPr lang="en-US" dirty="0" smtClean="0"/>
              <a:t> apps, Kindle books, and </a:t>
            </a:r>
            <a:r>
              <a:rPr lang="en-US" dirty="0" err="1" smtClean="0"/>
              <a:t>iBooks</a:t>
            </a:r>
            <a:r>
              <a:rPr lang="en-US" dirty="0" smtClean="0"/>
              <a:t>. To get started learning or teaching with Boundless, visit </a:t>
            </a:r>
            <a:r>
              <a:rPr lang="en-US" dirty="0" smtClean="0">
                <a:hlinkClick r:id="rId3"/>
              </a:rPr>
              <a:t>boundless.com</a:t>
            </a:r>
            <a:r>
              <a:rPr lang="en-US" dirty="0" smtClean="0"/>
              <a:t>.</a:t>
            </a:r>
            <a:endParaRPr lang="en-US" dirty="0"/>
          </a:p>
        </p:txBody>
      </p:sp>
      <p:sp>
        <p:nvSpPr>
          <p:cNvPr id="6"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3429000" y="762000"/>
            <a:ext cx="54943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0" name="Rectangle 9"/>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1"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Title 16"/>
          <p:cNvSpPr>
            <a:spLocks noGrp="1"/>
          </p:cNvSpPr>
          <p:nvPr>
            <p:ph type="title"/>
          </p:nvPr>
        </p:nvSpPr>
        <p:spPr/>
        <p:txBody>
          <a:bodyPr/>
          <a:lstStyle/>
          <a:p>
            <a:r>
              <a:rPr lang="en-US" dirty="0" smtClean="0"/>
              <a:t>About Boundless</a:t>
            </a:r>
            <a:endParaRPr lang="en-US" dirty="0"/>
          </a:p>
        </p:txBody>
      </p:sp>
    </p:spTree>
    <p:extLst>
      <p:ext uri="{BB962C8B-B14F-4D97-AF65-F5344CB8AC3E}">
        <p14:creationId xmlns:p14="http://schemas.microsoft.com/office/powerpoint/2010/main" val="1703359636"/>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AutoShape 1"/>
          <p:cNvSpPr>
            <a:spLocks/>
          </p:cNvSpPr>
          <p:nvPr/>
        </p:nvSpPr>
        <p:spPr bwMode="auto">
          <a:xfrm>
            <a:off x="0" y="0"/>
            <a:ext cx="3048000" cy="6858000"/>
          </a:xfrm>
          <a:prstGeom prst="roundRect">
            <a:avLst>
              <a:gd name="adj" fmla="val 755"/>
            </a:avLst>
          </a:prstGeom>
          <a:solidFill>
            <a:schemeClr val="accent1"/>
          </a:solidFill>
          <a:ln w="6350">
            <a:solidFill>
              <a:srgbClr val="C5C5C5"/>
            </a:solidFill>
            <a:miter lim="800000"/>
            <a:headEnd/>
            <a:tailEnd/>
          </a:ln>
        </p:spPr>
        <p:txBody>
          <a:bodyPr lIns="0" tIns="0" rIns="0" bIns="0"/>
          <a:lstStyle/>
          <a:p>
            <a:endParaRPr lang="en-US"/>
          </a:p>
        </p:txBody>
      </p:sp>
      <p:sp>
        <p:nvSpPr>
          <p:cNvPr id="13314"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sp>
        <p:nvSpPr>
          <p:cNvPr id="13315" name="Rectangle 3"/>
          <p:cNvSpPr>
            <a:spLocks/>
          </p:cNvSpPr>
          <p:nvPr/>
        </p:nvSpPr>
        <p:spPr bwMode="auto">
          <a:xfrm>
            <a:off x="9829800" y="4043363"/>
            <a:ext cx="44831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nchor="ctr"/>
          <a:lstStyle/>
          <a:p>
            <a:pPr algn="r"/>
            <a:r>
              <a:rPr lang="en-US" sz="1000">
                <a:solidFill>
                  <a:srgbClr val="A0A0A0"/>
                </a:solidFill>
                <a:latin typeface="Arial" charset="0"/>
                <a:ea typeface="ＭＳ Ｐゴシック" charset="0"/>
                <a:sym typeface="Arial" charset="0"/>
              </a:rPr>
              <a:t>]</a:t>
            </a:r>
          </a:p>
        </p:txBody>
      </p:sp>
      <p:sp>
        <p:nvSpPr>
          <p:cNvPr id="13316"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317"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318"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pic>
        <p:nvPicPr>
          <p:cNvPr id="1331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320" name="Rectangle 10"/>
          <p:cNvSpPr>
            <a:spLocks/>
          </p:cNvSpPr>
          <p:nvPr/>
        </p:nvSpPr>
        <p:spPr bwMode="auto">
          <a:xfrm>
            <a:off x="203200" y="6096000"/>
            <a:ext cx="26543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l"/>
            <a:r>
              <a:rPr lang="en-US" sz="800" u="sng" dirty="0" smtClean="0">
                <a:solidFill>
                  <a:srgbClr val="FFFFFF"/>
                </a:solidFill>
                <a:latin typeface="Arial"/>
                <a:ea typeface="ＭＳ Ｐゴシック" charset="0"/>
                <a:cs typeface="Arial"/>
                <a:sym typeface="Helvetica Neue" charset="0"/>
                <a:hlinkClick r:id="rId3"/>
              </a:rPr>
              <a:t>Marketing Communications</a:t>
            </a:r>
            <a:endParaRPr lang="en-US" sz="800" u="sng" dirty="0">
              <a:solidFill>
                <a:srgbClr val="FFFFFF"/>
              </a:solidFill>
              <a:latin typeface="Arial"/>
              <a:ea typeface="ＭＳ Ｐゴシック" charset="0"/>
              <a:cs typeface="Arial"/>
              <a:sym typeface="Helvetica Neue" charset="0"/>
            </a:endParaRPr>
          </a:p>
        </p:txBody>
      </p:sp>
      <p:sp>
        <p:nvSpPr>
          <p:cNvPr id="13325" name="Rectangle 13"/>
          <p:cNvSpPr>
            <a:spLocks noGrp="1" noChangeArrowheads="1"/>
          </p:cNvSpPr>
          <p:nvPr>
            <p:ph type="title"/>
          </p:nvPr>
        </p:nvSpPr>
        <p:spPr/>
        <p:txBody>
          <a:bodyPr/>
          <a:lstStyle/>
          <a:p>
            <a:r>
              <a:rPr lang="en-US" dirty="0" smtClean="0"/>
              <a:t>Marketing Communications</a:t>
            </a:r>
          </a:p>
        </p:txBody>
      </p:sp>
      <p:sp>
        <p:nvSpPr>
          <p:cNvPr id="13328" name="Rectangle 16"/>
          <p:cNvSpPr>
            <a:spLocks/>
          </p:cNvSpPr>
          <p:nvPr/>
        </p:nvSpPr>
        <p:spPr bwMode="auto">
          <a:xfrm>
            <a:off x="4267200" y="304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Promotion</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0" name="Rectangle 18"/>
          <p:cNvSpPr>
            <a:spLocks/>
          </p:cNvSpPr>
          <p:nvPr/>
        </p:nvSpPr>
        <p:spPr bwMode="auto">
          <a:xfrm>
            <a:off x="4254500" y="1447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Public Relations</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2" name="Rectangle 20"/>
          <p:cNvSpPr>
            <a:spLocks/>
          </p:cNvSpPr>
          <p:nvPr/>
        </p:nvSpPr>
        <p:spPr bwMode="auto">
          <a:xfrm>
            <a:off x="4254500" y="2590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Personal Selling</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4" name="Rectangle 22"/>
          <p:cNvSpPr>
            <a:spLocks/>
          </p:cNvSpPr>
          <p:nvPr/>
        </p:nvSpPr>
        <p:spPr bwMode="auto">
          <a:xfrm>
            <a:off x="4254500" y="3733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Advertising</a:t>
            </a:r>
            <a:endParaRPr lang="en-US" sz="1400" dirty="0">
              <a:solidFill>
                <a:schemeClr val="tx1"/>
              </a:solidFill>
              <a:latin typeface="Helvetica Neue" charset="0"/>
              <a:ea typeface="ＭＳ Ｐゴシック" charset="0"/>
              <a:cs typeface="Helvetica Neue" charset="0"/>
              <a:sym typeface="Helvetica Neue" charset="0"/>
            </a:endParaRPr>
          </a:p>
        </p:txBody>
      </p:sp>
      <p:pic>
        <p:nvPicPr>
          <p:cNvPr id="1333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24" name="Rectangle 16"/>
          <p:cNvSpPr>
            <a:spLocks/>
          </p:cNvSpPr>
          <p:nvPr/>
        </p:nvSpPr>
        <p:spPr bwMode="auto">
          <a:xfrm>
            <a:off x="4267200" y="4876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
            </a:r>
            <a:endParaRPr lang="en-US" sz="1400" dirty="0">
              <a:solidFill>
                <a:schemeClr val="tx1"/>
              </a:solidFill>
              <a:latin typeface="Helvetica Neue" charset="0"/>
              <a:ea typeface="ＭＳ Ｐゴシック" charset="0"/>
              <a:cs typeface="Helvetica Neue" charset="0"/>
              <a:sym typeface="Helvetica Neue" charset="0"/>
            </a:endParaRPr>
          </a:p>
        </p:txBody>
      </p:sp>
      <p:pic>
        <p:nvPicPr>
          <p:cNvPr id="2" name="Picture 1" descr="chapterimag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0400" y="304800"/>
            <a:ext cx="863600" cy="863600"/>
          </a:xfrm>
          <a:prstGeom prst="rect">
            <a:avLst/>
          </a:prstGeom>
        </p:spPr>
      </p:pic>
      <p:pic>
        <p:nvPicPr>
          <p:cNvPr id="29" name="Picture 28" descr="chapterimage.jpg"/>
          <p:cNvPicPr>
            <a:picLocks noChangeAspect="1"/>
          </p:cNvPicPr>
          <p:nvPr/>
        </p:nvPicPr>
        <p:blipFill>
          <a:blip r:embed="rId6">
            <a:extLst>
              <a:ext uri="{cf469e2d70e78fdb07e4133205e3a9c2}">
                <a14:useLocalDpi xmlns:a14="http://schemas.microsoft.com/office/drawing/2010/main" val="0"/>
              </a:ext>
            </a:extLst>
          </a:blip>
          <a:stretch>
            <a:fillRect/>
          </a:stretch>
        </p:blipFill>
        <p:spPr>
          <a:xfrm>
            <a:off x="3200400" y="1447800"/>
            <a:ext cx="863600" cy="648333"/>
          </a:xfrm>
          <a:prstGeom prst="rect">
            <a:avLst/>
          </a:prstGeom>
        </p:spPr>
      </p:pic>
      <p:pic>
        <p:nvPicPr>
          <p:cNvPr id="30" name="Picture 29" descr="chapterimage.jpg"/>
          <p:cNvPicPr>
            <a:picLocks noChangeAspect="1"/>
          </p:cNvPicPr>
          <p:nvPr/>
        </p:nvPicPr>
        <p:blipFill>
          <a:blip r:embed="rId7">
            <a:extLst>
              <a:ext uri="{0003a57302961ee9244aa535002da5bf}">
                <a14:useLocalDpi xmlns:a14="http://schemas.microsoft.com/office/drawing/2010/main" val="0"/>
              </a:ext>
            </a:extLst>
          </a:blip>
          <a:stretch>
            <a:fillRect/>
          </a:stretch>
        </p:blipFill>
        <p:spPr>
          <a:xfrm>
            <a:off x="3200400" y="2590800"/>
            <a:ext cx="630110" cy="863600"/>
          </a:xfrm>
          <a:prstGeom prst="rect">
            <a:avLst/>
          </a:prstGeom>
        </p:spPr>
      </p:pic>
      <p:pic>
        <p:nvPicPr>
          <p:cNvPr id="31" name="Picture 30" descr="chapterimage.jpg"/>
          <p:cNvPicPr>
            <a:picLocks noChangeAspect="1"/>
          </p:cNvPicPr>
          <p:nvPr/>
        </p:nvPicPr>
        <p:blipFill>
          <a:blip r:embed="rId8">
            <a:extLst>
              <a:ext uri="{dc9f5e6e13e310e8cd8f36b0b0b3d714}">
                <a14:useLocalDpi xmlns:a14="http://schemas.microsoft.com/office/drawing/2010/main" val="0"/>
              </a:ext>
            </a:extLst>
          </a:blip>
          <a:stretch>
            <a:fillRect/>
          </a:stretch>
        </p:blipFill>
        <p:spPr>
          <a:xfrm>
            <a:off x="3200400" y="3733800"/>
            <a:ext cx="605327" cy="863600"/>
          </a:xfrm>
          <a:prstGeom prst="rect">
            <a:avLst/>
          </a:prstGeom>
        </p:spPr>
      </p:pic>
    </p:spTree>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447800"/>
            <a:ext cx="2768600"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Word of Mouth</a:t>
            </a:r>
          </a:p>
          <a:p>
            <a:pPr marL="115888" indent="-115888"/>
            <a:r>
              <a:rPr lang="en-US" dirty="0" smtClean="0"/>
              <a:t>Digital Marketing</a:t>
            </a:r>
          </a:p>
          <a:p>
            <a:pPr marL="115888" indent="-115888"/>
            <a:r>
              <a:rPr lang="en-US" dirty="0"/>
              <a:t/>
            </a:r>
            <a:r>
              <a:rPr lang="en-US" dirty="0"/>
              <a:t>Sampling</a:t>
            </a:r>
            <a:r>
              <a:rPr lang="en-US" dirty="0"/>
              <a:t> </a:t>
            </a:r>
            <a:endParaRPr lang="en-US" dirty="0" smtClean="0"/>
          </a:p>
          <a:p>
            <a:pPr marL="115888" indent="-115888"/>
            <a:r>
              <a:rPr lang="en-US" dirty="0"/>
              <a:t/>
            </a:r>
            <a:r>
              <a:rPr lang="en-US" dirty="0"/>
              <a:t>Promotion Strategies</a:t>
            </a:r>
            <a:r>
              <a:rPr lang="en-US" dirty="0"/>
              <a:t> </a:t>
            </a:r>
            <a:endParaRPr lang="en-US" dirty="0" smtClean="0"/>
          </a:p>
          <a:p>
            <a:pPr marL="115888" indent="-115888"/>
            <a:r>
              <a:rPr lang="en-US" dirty="0"/>
              <a:t/>
            </a:r>
            <a:r>
              <a:rPr lang="en-US" dirty="0"/>
              <a:t>The Promotion Mix</a:t>
            </a:r>
            <a:r>
              <a:rPr lang="en-US" dirty="0"/>
              <a:t> </a:t>
            </a:r>
            <a:endParaRPr lang="en-US" dirty="0" smtClean="0"/>
          </a:p>
          <a:p>
            <a:pPr marL="115888" indent="-115888"/>
            <a:r>
              <a:rPr lang="en-US" dirty="0"/>
              <a:t/>
            </a:r>
            <a:r>
              <a:rPr lang="en-US" dirty="0"/>
              <a:t>A Brief Description</a:t>
            </a:r>
            <a:r>
              <a:rPr lang="en-US" dirty="0"/>
              <a:t> </a:t>
            </a:r>
            <a:endParaRPr lang="en-US" dirty="0" smtClean="0"/>
          </a:p>
          <a:p>
            <a:pPr marL="115888" indent="-115888"/>
            <a:r>
              <a:rPr lang="en-US" dirty="0"/>
              <a:t/>
            </a:r>
            <a:r>
              <a:rPr lang="en-US" dirty="0"/>
              <a:t>Promotion Objectives</a:t>
            </a:r>
            <a:r>
              <a:rPr lang="en-US" dirty="0"/>
              <a:t> </a:t>
            </a:r>
            <a:endParaRPr lang="en-US" dirty="0" smtClean="0"/>
          </a:p>
        </p:txBody>
      </p:sp>
      <p:sp>
        <p:nvSpPr>
          <p:cNvPr id="21" name="Title 20"/>
          <p:cNvSpPr>
            <a:spLocks noGrp="1"/>
          </p:cNvSpPr>
          <p:nvPr>
            <p:ph type="title"/>
          </p:nvPr>
        </p:nvSpPr>
        <p:spPr>
          <a:xfrm>
            <a:off x="152400" y="381000"/>
            <a:ext cx="8686800" cy="685800"/>
          </a:xfrm>
        </p:spPr>
        <p:txBody>
          <a:bodyPr/>
          <a:lstStyle/>
          <a:p>
            <a:r>
              <a:rPr lang="en-US" dirty="0" smtClean="0"/>
              <a:t>Promotion</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Promotion</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www.boundless.com/business/textbooks/boundless-business-textbook/marketing-communications-17/promotion-104/</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6">
            <a:extLst>
              <a:ext uri="{cf469e2d70e78fdb07e4133205e3a9c2}">
                <a14:useLocalDpi xmlns:a14="http://schemas.microsoft.com/office/drawing/2010/main" val="0"/>
              </a:ext>
            </a:extLst>
          </a:blip>
          <a:stretch>
            <a:fillRect/>
          </a:stretch>
        </p:blipFill>
        <p:spPr>
          <a:xfrm>
            <a:off x="152400" y="1447800"/>
            <a:ext cx="2768600" cy="2078479"/>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The Purpose of Public Relations</a:t>
            </a:r>
          </a:p>
          <a:p>
            <a:pPr marL="115888" indent="-115888"/>
            <a:r>
              <a:rPr lang="en-US" dirty="0" smtClean="0"/>
              <a:t>Types of Public Relations</a:t>
            </a:r>
          </a:p>
        </p:txBody>
      </p:sp>
      <p:sp>
        <p:nvSpPr>
          <p:cNvPr id="21" name="Title 20"/>
          <p:cNvSpPr>
            <a:spLocks noGrp="1"/>
          </p:cNvSpPr>
          <p:nvPr>
            <p:ph type="title"/>
          </p:nvPr>
        </p:nvSpPr>
        <p:spPr>
          <a:xfrm>
            <a:off x="152400" y="381000"/>
            <a:ext cx="8686800" cy="685800"/>
          </a:xfrm>
        </p:spPr>
        <p:txBody>
          <a:bodyPr/>
          <a:lstStyle/>
          <a:p>
            <a:r>
              <a:rPr lang="en-US" dirty="0" smtClean="0"/>
              <a:t>Public Relations</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Public Relations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www.boundless.com/business/textbooks/boundless-business-textbook/marketing-communications-17/public-relations-105/</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6">
            <a:extLst>
              <a:ext uri="{0003a57302961ee9244aa535002da5bf}">
                <a14:useLocalDpi xmlns:a14="http://schemas.microsoft.com/office/drawing/2010/main" val="0"/>
              </a:ext>
            </a:extLst>
          </a:blip>
          <a:stretch>
            <a:fillRect/>
          </a:stretch>
        </p:blipFill>
        <p:spPr>
          <a:xfrm>
            <a:off x="152400" y="1447800"/>
            <a:ext cx="2020059"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Salesperson Personalities</a:t>
            </a:r>
          </a:p>
          <a:p>
            <a:pPr marL="115888" indent="-115888"/>
            <a:r>
              <a:rPr lang="en-US" dirty="0" smtClean="0"/>
              <a:t>Managing Personal Selling</a:t>
            </a:r>
          </a:p>
          <a:p>
            <a:pPr marL="115888" indent="-115888"/>
            <a:r>
              <a:rPr lang="en-US" dirty="0"/>
              <a:t/>
            </a:r>
            <a:r>
              <a:rPr lang="en-US" dirty="0"/>
              <a:t>The Sales Process</a:t>
            </a:r>
            <a:r>
              <a:rPr lang="en-US" dirty="0"/>
              <a:t> </a:t>
            </a:r>
            <a:endParaRPr lang="en-US" dirty="0" smtClean="0"/>
          </a:p>
        </p:txBody>
      </p:sp>
      <p:sp>
        <p:nvSpPr>
          <p:cNvPr id="21" name="Title 20"/>
          <p:cNvSpPr>
            <a:spLocks noGrp="1"/>
          </p:cNvSpPr>
          <p:nvPr>
            <p:ph type="title"/>
          </p:nvPr>
        </p:nvSpPr>
        <p:spPr>
          <a:xfrm>
            <a:off x="152400" y="381000"/>
            <a:ext cx="8686800" cy="685800"/>
          </a:xfrm>
        </p:spPr>
        <p:txBody>
          <a:bodyPr/>
          <a:lstStyle/>
          <a:p>
            <a:r>
              <a:rPr lang="en-US" dirty="0" smtClean="0"/>
              <a:t>Personal Selling</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Personal Selling</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www.boundless.com/business/textbooks/boundless-business-textbook/marketing-communications-17/personal-selling-106/</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6">
            <a:extLst>
              <a:ext uri="{dc9f5e6e13e310e8cd8f36b0b0b3d714}">
                <a14:useLocalDpi xmlns:a14="http://schemas.microsoft.com/office/drawing/2010/main" val="0"/>
              </a:ext>
            </a:extLst>
          </a:blip>
          <a:stretch>
            <a:fillRect/>
          </a:stretch>
        </p:blipFill>
        <p:spPr>
          <a:xfrm>
            <a:off x="152400" y="1447800"/>
            <a:ext cx="1940607"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Social and Legal Considerations</a:t>
            </a:r>
          </a:p>
          <a:p>
            <a:pPr marL="115888" indent="-115888"/>
            <a:r>
              <a:rPr lang="en-US" dirty="0" smtClean="0"/>
              <a:t>Types of Advertising</a:t>
            </a:r>
          </a:p>
          <a:p>
            <a:pPr marL="115888" indent="-115888"/>
            <a:r>
              <a:rPr lang="en-US" dirty="0"/>
              <a:t/>
            </a:r>
            <a:r>
              <a:rPr lang="en-US" dirty="0"/>
              <a:t>Trends in Advertising</a:t>
            </a:r>
            <a:r>
              <a:rPr lang="en-US" dirty="0"/>
              <a:t> </a:t>
            </a:r>
            <a:endParaRPr lang="en-US" dirty="0" smtClean="0"/>
          </a:p>
          <a:p>
            <a:pPr marL="115888" indent="-115888"/>
            <a:r>
              <a:rPr lang="en-US" dirty="0"/>
              <a:t/>
            </a:r>
            <a:r>
              <a:rPr lang="en-US" dirty="0"/>
              <a:t>Agencies</a:t>
            </a:r>
            <a:r>
              <a:rPr lang="en-US" dirty="0"/>
              <a:t> </a:t>
            </a:r>
            <a:endParaRPr lang="en-US" dirty="0" smtClean="0"/>
          </a:p>
        </p:txBody>
      </p:sp>
      <p:sp>
        <p:nvSpPr>
          <p:cNvPr id="21" name="Title 20"/>
          <p:cNvSpPr>
            <a:spLocks noGrp="1"/>
          </p:cNvSpPr>
          <p:nvPr>
            <p:ph type="title"/>
          </p:nvPr>
        </p:nvSpPr>
        <p:spPr>
          <a:xfrm>
            <a:off x="152400" y="381000"/>
            <a:ext cx="8686800" cy="685800"/>
          </a:xfrm>
        </p:spPr>
        <p:txBody>
          <a:bodyPr/>
          <a:lstStyle/>
          <a:p>
            <a:r>
              <a:rPr lang="en-US" dirty="0" smtClean="0"/>
              <a:t>Advertising</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Advertising</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www.boundless.com/business/textbooks/boundless-business-textbook/marketing-communications-17/advertising-107/</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2" name="Title 1"/>
          <p:cNvSpPr>
            <a:spLocks noGrp="1"/>
          </p:cNvSpPr>
          <p:nvPr>
            <p:ph type="title"/>
          </p:nvPr>
        </p:nvSpPr>
        <p:spPr/>
        <p:txBody>
          <a:bodyPr/>
          <a:lstStyle/>
          <a:p>
            <a:r>
              <a:rPr lang="en-US" smtClean="0"/>
              <a:t>Appendix</a:t>
            </a:r>
            <a:endParaRPr lang="en-US" dirty="0"/>
          </a:p>
        </p:txBody>
      </p:sp>
    </p:spTree>
    <p:extLst>
      <p:ext uri="{BB962C8B-B14F-4D97-AF65-F5344CB8AC3E}">
        <p14:creationId xmlns:p14="http://schemas.microsoft.com/office/powerpoint/2010/main" val="1737923768"/>
      </p:ext>
    </p:extLst>
  </p:cSld>
  <p:clrMapOvr>
    <a:masterClrMapping/>
  </p:clrMapOvr>
  <p:transition xmlns:p14="http://schemas.microsoft.com/office/powerpoint/2010/mai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Key terms</a:t>
            </a:r>
            <a:endParaRPr lang="en-US" dirty="0"/>
          </a:p>
        </p:txBody>
      </p:sp>
      <p:sp>
        <p:nvSpPr>
          <p:cNvPr id="10" name="Text Placeholder 9"/>
          <p:cNvSpPr>
            <a:spLocks noGrp="1"/>
          </p:cNvSpPr>
          <p:nvPr>
            <p:ph type="body" sz="quarter" idx="10"/>
          </p:nvPr>
        </p:nvSpPr>
        <p:spPr/>
        <p:txBody>
          <a:bodyPr/>
          <a:lstStyle/>
          <a:p>
            <a:r>
              <a:rPr lang="en-US" sz="1200" dirty="0" smtClean="0"/>
              <a:t/>
            </a:r>
            <a:r>
              <a:rPr lang="en-US" sz="1200" dirty="0" smtClean="0"/>
              <a:t>Ad agencies</a:t>
            </a:r>
            <a:r>
              <a:rPr lang="en-US" sz="1200" dirty="0" smtClean="0"/>
              <a:t> </a:t>
            </a:r>
            <a:r>
              <a:rPr lang="en-US" sz="1200" dirty="0" smtClean="0">
                <a:solidFill>
                  <a:schemeClr val="bg2"/>
                </a:solidFill>
              </a:rPr>
              <a:t>A service business dedicated to creating, planning, and handling advertising (and sometimes other forms of promotion) for its clients.</a:t>
            </a:r>
          </a:p>
          <a:p>
            <a:r>
              <a:rPr lang="en-US" sz="1200" dirty="0" smtClean="0"/>
              <a:t/>
            </a:r>
            <a:r>
              <a:rPr lang="en-US" sz="1200" dirty="0" smtClean="0"/>
              <a:t>advertising</a:t>
            </a:r>
            <a:r>
              <a:rPr lang="en-US" sz="1200" dirty="0" smtClean="0"/>
              <a:t> </a:t>
            </a:r>
            <a:r>
              <a:rPr lang="en-US" sz="1200" dirty="0" smtClean="0">
                <a:solidFill>
                  <a:schemeClr val="bg2"/>
                </a:solidFill>
              </a:rPr>
              <a:t>communication whose purpose is to influence potential customers about products and services.</a:t>
            </a:r>
          </a:p>
          <a:p>
            <a:r>
              <a:rPr lang="en-US" sz="1200" dirty="0" smtClean="0"/>
              <a:t/>
            </a:r>
            <a:r>
              <a:rPr lang="en-US" sz="1200" dirty="0" smtClean="0"/>
              <a:t>brand</a:t>
            </a:r>
            <a:r>
              <a:rPr lang="en-US" sz="1200" dirty="0" smtClean="0"/>
              <a:t> </a:t>
            </a:r>
            <a:r>
              <a:rPr lang="en-US" sz="1200" dirty="0">
                <a:solidFill>
                  <a:schemeClr val="bg2"/>
                </a:solidFill>
              </a:rPr>
              <a:t>A name, symbol, logo, or other item used to distinguish a product, service, or its provider.</a:t>
            </a:r>
          </a:p>
          <a:p>
            <a:r>
              <a:rPr lang="en-US" sz="1200" dirty="0"/>
              <a:t/>
            </a:r>
            <a:r>
              <a:rPr lang="en-US" sz="1200" dirty="0"/>
              <a:t>closing</a:t>
            </a:r>
            <a:r>
              <a:rPr lang="en-US" sz="1200" dirty="0"/>
              <a:t> </a:t>
            </a:r>
            <a:r>
              <a:rPr lang="en-US" sz="1200" dirty="0">
                <a:solidFill>
                  <a:schemeClr val="bg2"/>
                </a:solidFill>
              </a:rPr>
              <a:t>A sales term which refers to the process of making a sale</a:t>
            </a:r>
          </a:p>
          <a:p>
            <a:r>
              <a:rPr lang="en-US" sz="1200" dirty="0"/>
              <a:t/>
            </a:r>
            <a:r>
              <a:rPr lang="en-US" sz="1200" dirty="0"/>
              <a:t>cognitive dissonance</a:t>
            </a:r>
            <a:r>
              <a:rPr lang="en-US" sz="1200" dirty="0"/>
              <a:t> </a:t>
            </a:r>
            <a:r>
              <a:rPr lang="en-US" sz="1200" dirty="0">
                <a:solidFill>
                  <a:schemeClr val="bg2"/>
                </a:solidFill>
              </a:rPr>
              <a:t>a conflict or anxiety resulting from inconsistencies between one's beliefs and one's actions or other beliefs</a:t>
            </a:r>
          </a:p>
          <a:p>
            <a:r>
              <a:rPr lang="en-US" sz="1200" dirty="0"/>
              <a:t/>
            </a:r>
            <a:r>
              <a:rPr lang="en-US" sz="1200" dirty="0"/>
              <a:t>corporate image</a:t>
            </a:r>
            <a:r>
              <a:rPr lang="en-US" sz="1200" dirty="0"/>
              <a:t> </a:t>
            </a:r>
            <a:r>
              <a:rPr lang="en-US" sz="1200" dirty="0">
                <a:solidFill>
                  <a:schemeClr val="bg2"/>
                </a:solidFill>
              </a:rPr>
              <a:t>A corporate image refers to how a business is perceived. It is a generally accepted notion or image of what a company stands for.</a:t>
            </a:r>
          </a:p>
          <a:p>
            <a:r>
              <a:rPr lang="en-US" sz="1200" dirty="0"/>
              <a:t/>
            </a:r>
            <a:r>
              <a:rPr lang="en-US" sz="1200" dirty="0"/>
              <a:t>customer relationship management</a:t>
            </a:r>
            <a:r>
              <a:rPr lang="en-US" sz="1200" dirty="0"/>
              <a:t> </a:t>
            </a:r>
            <a:r>
              <a:rPr lang="en-US" sz="1200" dirty="0">
                <a:solidFill>
                  <a:schemeClr val="bg2"/>
                </a:solidFill>
              </a:rPr>
              <a:t>Customer relationship management (CRM) is a widely implemented model for managing a company's interactions with customers, clients and sales prospects.</a:t>
            </a:r>
          </a:p>
          <a:p>
            <a:r>
              <a:rPr lang="en-US" sz="1200" dirty="0"/>
              <a:t/>
            </a:r>
            <a:r>
              <a:rPr lang="en-US" sz="1200" dirty="0"/>
              <a:t>demand</a:t>
            </a:r>
            <a:r>
              <a:rPr lang="en-US" sz="1200" dirty="0"/>
              <a:t> </a:t>
            </a:r>
            <a:r>
              <a:rPr lang="en-US" sz="1200" dirty="0">
                <a:solidFill>
                  <a:schemeClr val="bg2"/>
                </a:solidFill>
              </a:rPr>
              <a:t>The desire to purchase goods or services, coupled with the power to do so, at a particular price.</a:t>
            </a:r>
          </a:p>
          <a:p>
            <a:r>
              <a:rPr lang="en-US" sz="1200" dirty="0"/>
              <a:t/>
            </a:r>
            <a:r>
              <a:rPr lang="en-US" sz="1200" dirty="0"/>
              <a:t>endorsements</a:t>
            </a:r>
            <a:r>
              <a:rPr lang="en-US" sz="1200" dirty="0"/>
              <a:t> </a:t>
            </a:r>
            <a:r>
              <a:rPr lang="en-US" sz="1200" dirty="0">
                <a:solidFill>
                  <a:schemeClr val="bg2"/>
                </a:solidFill>
              </a:rPr>
              <a:t>In promotion and of advertising, a testimonial or show consists of a person's written or spoken statement extolling the virtue of some product. The term "testimonial" most commonly applies to the sales-pitches attributed to ordinary citizens, whereas the word "endorsement" usually applies to pitches by celebrities. Testimonials can be part of communal marketing.</a:t>
            </a:r>
          </a:p>
          <a:p>
            <a:r>
              <a:rPr lang="en-US" sz="1200" dirty="0"/>
              <a:t/>
            </a:r>
            <a:r>
              <a:rPr lang="en-US" sz="1200" dirty="0"/>
              <a:t>Federal Trade Commission</a:t>
            </a:r>
            <a:r>
              <a:rPr lang="en-US" sz="1200" dirty="0"/>
              <a:t> </a:t>
            </a:r>
            <a:r>
              <a:rPr lang="en-US" sz="1200" dirty="0">
                <a:solidFill>
                  <a:schemeClr val="bg2"/>
                </a:solidFill>
              </a:rPr>
              <a:t>The Federal Trade Commission (FTC) is an independent agency of the United States government, established in 1914 by the Federal Trade Commission Act. Its principal mission is the promotion of consumer protection and the elimination and prevention of anti-competitive business practices, such as coercive monopoly.</a:t>
            </a:r>
          </a:p>
          <a:p>
            <a:r>
              <a:rPr lang="en-US" sz="1200" dirty="0"/>
              <a:t/>
            </a:r>
            <a:r>
              <a:rPr lang="en-US" sz="1200" dirty="0"/>
              <a:t>freebie</a:t>
            </a:r>
            <a:r>
              <a:rPr lang="en-US" sz="1200" dirty="0"/>
              <a:t> </a:t>
            </a:r>
            <a:r>
              <a:rPr lang="en-US" sz="1200" dirty="0">
                <a:solidFill>
                  <a:schemeClr val="bg2"/>
                </a:solidFill>
              </a:rPr>
              <a:t>Something which is free; a giveaway or handout.</a:t>
            </a:r>
          </a:p>
          <a:p>
            <a:r>
              <a:rPr lang="en-US" sz="1200" dirty="0"/>
              <a:t/>
            </a:r>
            <a:r>
              <a:rPr lang="en-US" sz="1200" dirty="0"/>
              <a:t>GDP</a:t>
            </a:r>
            <a:r>
              <a:rPr lang="en-US" sz="1200" dirty="0"/>
              <a:t> </a:t>
            </a:r>
            <a:r>
              <a:rPr lang="en-US" sz="1200" dirty="0" smtClean="0">
                <a:solidFill>
                  <a:schemeClr val="bg2"/>
                </a:solidFill>
              </a:rPr>
              <a:t>Gross Domestic Product (Economics). A measure of the economic production of a particular territory in financial capital terms over a specific time period.</a:t>
            </a:r>
            <a:endParaRPr lang="en-US" sz="1200" dirty="0">
              <a:solidFill>
                <a:schemeClr val="bg2"/>
              </a:solidFil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228600" y="914400"/>
            <a:ext cx="86947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p:txBody>
          <a:bodyPr/>
          <a:lstStyle/>
          <a:p>
            <a:r>
              <a:rPr lang="en-US" sz="1200" dirty="0" smtClean="0"/>
              <a:t/>
            </a:r>
            <a:r>
              <a:rPr lang="en-US" sz="1200" dirty="0" smtClean="0"/>
              <a:t>investment</a:t>
            </a:r>
            <a:r>
              <a:rPr lang="en-US" sz="1200" dirty="0" smtClean="0"/>
              <a:t> </a:t>
            </a:r>
            <a:r>
              <a:rPr lang="en-US" sz="1200" dirty="0" smtClean="0">
                <a:solidFill>
                  <a:schemeClr val="bg2"/>
                </a:solidFill>
              </a:rPr>
              <a:t>A placement of capital in expectation of deriving income or profit from its use.</a:t>
            </a:r>
          </a:p>
          <a:p>
            <a:r>
              <a:rPr lang="en-US" sz="1200" dirty="0"/>
              <a:t/>
            </a:r>
            <a:r>
              <a:rPr lang="en-US" sz="1200" dirty="0"/>
              <a:t>marketing</a:t>
            </a:r>
            <a:r>
              <a:rPr lang="en-US" sz="1200" dirty="0"/>
              <a:t> </a:t>
            </a:r>
            <a:r>
              <a:rPr lang="en-US" sz="1200" dirty="0">
                <a:solidFill>
                  <a:schemeClr val="bg2"/>
                </a:solidFill>
              </a:rPr>
              <a:t>The promotion, distribution and selling of a product or service; includes market research and advertising.</a:t>
            </a:r>
          </a:p>
          <a:p>
            <a:r>
              <a:rPr lang="en-US" sz="1200" dirty="0"/>
              <a:t/>
            </a:r>
            <a:r>
              <a:rPr lang="en-US" sz="1200" dirty="0"/>
              <a:t>Order-takers</a:t>
            </a:r>
            <a:r>
              <a:rPr lang="en-US" sz="1200" dirty="0"/>
              <a:t> </a:t>
            </a:r>
            <a:r>
              <a:rPr lang="en-US" sz="1200" dirty="0">
                <a:solidFill>
                  <a:schemeClr val="bg2"/>
                </a:solidFill>
              </a:rPr>
              <a:t>Salesperson with responsibility for handling transactions that are initiated by the customer</a:t>
            </a:r>
          </a:p>
          <a:p>
            <a:r>
              <a:rPr lang="en-US" sz="1200" dirty="0"/>
              <a:t/>
            </a:r>
            <a:r>
              <a:rPr lang="en-US" sz="1200" dirty="0"/>
              <a:t>personal selling</a:t>
            </a:r>
            <a:r>
              <a:rPr lang="en-US" sz="1200" dirty="0"/>
              <a:t> </a:t>
            </a:r>
            <a:r>
              <a:rPr lang="en-US" sz="1200" dirty="0">
                <a:solidFill>
                  <a:schemeClr val="bg2"/>
                </a:solidFill>
              </a:rPr>
              <a:t>the use of individual interaction with the potential customer to convince them to purchase a product</a:t>
            </a:r>
          </a:p>
          <a:p>
            <a:r>
              <a:rPr lang="en-US" sz="1200" dirty="0"/>
              <a:t/>
            </a:r>
            <a:r>
              <a:rPr lang="en-US" sz="1200" dirty="0"/>
              <a:t>Proposal</a:t>
            </a:r>
            <a:r>
              <a:rPr lang="en-US" sz="1200" dirty="0"/>
              <a:t> </a:t>
            </a:r>
            <a:r>
              <a:rPr lang="en-US" sz="1200" dirty="0">
                <a:solidFill>
                  <a:schemeClr val="bg2"/>
                </a:solidFill>
              </a:rPr>
              <a:t>A business proposal is a written offer from a seller to a prospective buyer. Business proposals are often a key step in the complex sales process—i.e., whenever a buyer considers more than price in a purchase.</a:t>
            </a:r>
          </a:p>
          <a:p>
            <a:r>
              <a:rPr lang="en-US" sz="1200" dirty="0"/>
              <a:t/>
            </a:r>
            <a:r>
              <a:rPr lang="en-US" sz="1200" dirty="0"/>
              <a:t>Public relations</a:t>
            </a:r>
            <a:r>
              <a:rPr lang="en-US" sz="1200" dirty="0"/>
              <a:t> </a:t>
            </a:r>
            <a:r>
              <a:rPr lang="en-US" sz="1200" dirty="0">
                <a:solidFill>
                  <a:schemeClr val="bg2"/>
                </a:solidFill>
              </a:rPr>
              <a:t>Public relations (PR) is the practice of managing the flow of information between an individual or an organization and the public.</a:t>
            </a:r>
          </a:p>
          <a:p>
            <a:r>
              <a:rPr lang="en-US" sz="1200" dirty="0"/>
              <a:t/>
            </a:r>
            <a:r>
              <a:rPr lang="en-US" sz="1200" dirty="0"/>
              <a:t>Public relations</a:t>
            </a:r>
            <a:r>
              <a:rPr lang="en-US" sz="1200" dirty="0"/>
              <a:t> </a:t>
            </a:r>
            <a:r>
              <a:rPr lang="en-US" sz="1200" dirty="0">
                <a:solidFill>
                  <a:schemeClr val="bg2"/>
                </a:solidFill>
              </a:rPr>
              <a:t>Public relations (PR) is the practice of managing the flow of information between an individual or an organization and the public.</a:t>
            </a:r>
          </a:p>
          <a:p>
            <a:r>
              <a:rPr lang="en-US" sz="1200" dirty="0"/>
              <a:t/>
            </a:r>
            <a:r>
              <a:rPr lang="en-US" sz="1200" dirty="0"/>
              <a:t>sales promotion</a:t>
            </a:r>
            <a:r>
              <a:rPr lang="en-US" sz="1200" dirty="0"/>
              <a:t> </a:t>
            </a:r>
            <a:r>
              <a:rPr lang="en-US" sz="1200" dirty="0">
                <a:solidFill>
                  <a:schemeClr val="bg2"/>
                </a:solidFill>
              </a:rPr>
              <a:t>when media and non-media marketing communication are employed for a pre-determined, limited time to increase consumer demand, stimulate market demand or improve product availability</a:t>
            </a:r>
          </a:p>
          <a:p>
            <a:r>
              <a:rPr lang="en-US" sz="1200" dirty="0"/>
              <a:t/>
            </a:r>
            <a:r>
              <a:rPr lang="en-US" sz="1200" dirty="0"/>
              <a:t>sample</a:t>
            </a:r>
            <a:r>
              <a:rPr lang="en-US" sz="1200" dirty="0"/>
              <a:t> </a:t>
            </a:r>
            <a:r>
              <a:rPr lang="en-US" sz="1200" dirty="0">
                <a:solidFill>
                  <a:schemeClr val="bg2"/>
                </a:solidFill>
              </a:rPr>
              <a:t>A part of anything taken or presented for inspection, or shown as evidence of the quality of the whole; a specimen.</a:t>
            </a:r>
          </a:p>
          <a:p>
            <a:r>
              <a:rPr lang="en-US" sz="1200" dirty="0"/>
              <a:t/>
            </a:r>
            <a:r>
              <a:rPr lang="en-US" sz="1200" dirty="0"/>
              <a:t>stakeholders</a:t>
            </a:r>
            <a:r>
              <a:rPr lang="en-US" sz="1200" dirty="0"/>
              <a:t> </a:t>
            </a:r>
            <a:r>
              <a:rPr lang="en-US" sz="1200" dirty="0">
                <a:solidFill>
                  <a:schemeClr val="bg2"/>
                </a:solidFill>
              </a:rPr>
              <a:t>Stakeholder, an entity that can be affected by the results of that in which they are said to be stakeholders, i.e., that in which they have a stake.</a:t>
            </a:r>
          </a:p>
          <a:p>
            <a:r>
              <a:rPr lang="en-US" sz="1200" dirty="0"/>
              <a:t/>
            </a:r>
            <a:r>
              <a:rPr lang="en-US" sz="1200" dirty="0"/>
              <a:t>viral marketing</a:t>
            </a:r>
            <a:r>
              <a:rPr lang="en-US" sz="1200" dirty="0"/>
              <a:t> </a:t>
            </a:r>
            <a:r>
              <a:rPr lang="en-US" sz="1200" dirty="0">
                <a:solidFill>
                  <a:schemeClr val="bg2"/>
                </a:solidFill>
              </a:rPr>
              <a:t>the use pre-existing social networks and other technologies to produce increases in brand awareness or to achieve other objectives (such as product sales) through self-replicating processes</a:t>
            </a:r>
          </a:p>
          <a:p>
            <a:r>
              <a:rPr lang="en-US" sz="1200" dirty="0"/>
              <a:t/>
            </a:r>
            <a:r>
              <a:rPr lang="en-US" sz="1200" dirty="0"/>
              <a:t>World Wide Web</a:t>
            </a:r>
            <a:r>
              <a:rPr lang="en-US" sz="1200" dirty="0"/>
              <a:t> </a:t>
            </a:r>
            <a:r>
              <a:rPr lang="en-US" sz="1200" dirty="0" smtClean="0">
                <a:solidFill>
                  <a:schemeClr val="bg2"/>
                </a:solidFill>
              </a:rPr>
              <a:t>Collectively, all of the web pages on the Internet which hyperlink to each other and to other kinds of documents and media.</a:t>
            </a:r>
            <a:endParaRPr lang="en-US" sz="1200" dirty="0" smtClean="0">
              <a:solidFill>
                <a:schemeClr val="bg2"/>
              </a:solidFil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2"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826592692"/>
      </p:ext>
    </p:extLst>
  </p:cSld>
  <p:clrMapOvr>
    <a:masterClrMapping/>
  </p:clrMapOvr>
  <p:transition xmlns:p14="http://schemas.microsoft.com/office/powerpoint/2010/mai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Salesperson</a:t>
            </a:r>
          </a:p>
          <a:p>
            <a:pPr lvl="1"/>
            <a:r>
              <a:rPr lang="en-US" dirty="0" smtClean="0"/>
              <a:t>Personal selling, a main tool in marketing communications, is used by retail associates, telemarketers and outside sales managers.</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Wikipedia.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"Billy Mays Portrait Cropped."</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http://en.wikipedia.org/wiki/File:Billy_Mays_Portrait_Cropped.jpg</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0003a57302961ee9244aa535002da5bf}">
                <a14:useLocalDpi xmlns:a14="http://schemas.microsoft.com/office/drawing/2010/main" val="0"/>
              </a:ext>
            </a:extLst>
          </a:blip>
          <a:stretch>
            <a:fillRect/>
          </a:stretch>
        </p:blipFill>
        <p:spPr>
          <a:xfrm>
            <a:off x="2987458" y="533400"/>
            <a:ext cx="3169084"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Promotion</a:t>
            </a:r>
          </a:p>
          <a:p>
            <a:pPr lvl="1"/>
            <a:r>
              <a:rPr lang="en-US" dirty="0" smtClean="0"/>
              <a:t>Promotion is one of the market mix elements.</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EU Domain.</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http://www.juicecreative.eu.com/juice_design_sales_promotion.html</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824a5dd2241cf93d9ae2e6340d4e39fe}">
                <a14:useLocalDpi xmlns:a14="http://schemas.microsoft.com/office/drawing/2010/main" val="0"/>
              </a:ext>
            </a:extLst>
          </a:blip>
          <a:stretch>
            <a:fillRect/>
          </a:stretch>
        </p:blipFill>
        <p:spPr>
          <a:xfrm>
            <a:off x="3243108" y="533400"/>
            <a:ext cx="2657784"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Advertising</a:t>
            </a:r>
          </a:p>
          <a:p>
            <a:pPr lvl="1"/>
            <a:r>
              <a:rPr lang="en-US" dirty="0" smtClean="0"/>
              <a:t>Advertisers will have an increasing ability to reach specific audiences due to changes in digital technology.</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Geograph.</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"Advertising outside Perivale sports... (C) David Howard :: Geograph Britain and Ireland."</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http://www.geograph.org.uk/photo/3066076</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162266e260dec6e234433ce0604d9304}">
                <a14:useLocalDpi xmlns:a14="http://schemas.microsoft.com/office/drawing/2010/main" val="0"/>
              </a:ext>
            </a:extLst>
          </a:blip>
          <a:stretch>
            <a:fillRect/>
          </a:stretch>
        </p:blipFill>
        <p:spPr>
          <a:xfrm>
            <a:off x="1676400" y="533400"/>
            <a:ext cx="579120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Automated online assistant</a:t>
            </a:r>
          </a:p>
          <a:p>
            <a:pPr lvl="1"/>
            <a:r>
              <a:rPr lang="en-US" dirty="0" smtClean="0"/>
              <a:t>An example of E-leadership</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Wikipedia.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"Automated online assistant."</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http://en.wikipedia.org/wiki/File:Automated_online_assistant.png</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9ebc349675c70c20996b36b1c159428d}">
                <a14:useLocalDpi xmlns:a14="http://schemas.microsoft.com/office/drawing/2010/main" val="0"/>
              </a:ext>
            </a:extLst>
          </a:blip>
          <a:stretch>
            <a:fillRect/>
          </a:stretch>
        </p:blipFill>
        <p:spPr>
          <a:xfrm>
            <a:off x="2838108" y="533400"/>
            <a:ext cx="3467784"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Advertising</a:t>
            </a:r>
          </a:p>
          <a:p>
            <a:pPr lvl="1"/>
            <a:r>
              <a:rPr lang="en-US" dirty="0" smtClean="0"/>
              <a:t>Advertisers will have an increasing ability to reach specific audiences due to changes in digital technology.</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Geograph.</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"Advertising outside Perivale sports... (C) David Howard :: Geograph Britain and Ireland."</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http://www.geograph.org.uk/photo/3066076</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162266e260dec6e234433ce0604d9304}">
                <a14:useLocalDpi xmlns:a14="http://schemas.microsoft.com/office/drawing/2010/main" val="0"/>
              </a:ext>
            </a:extLst>
          </a:blip>
          <a:stretch>
            <a:fillRect/>
          </a:stretch>
        </p:blipFill>
        <p:spPr>
          <a:xfrm>
            <a:off x="1676400" y="533400"/>
            <a:ext cx="579120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Product Samples</a:t>
            </a:r>
          </a:p>
          <a:p>
            <a:pPr lvl="1"/>
            <a:r>
              <a:rPr lang="en-US" dirty="0" smtClean="0"/>
              <a:t>Samples are either free handouts, trial sizes, or coupons for consumer products provided to consumers in the hope that they will eventually purchase the product.</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Flickr.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"All sizes | The Perfect Shave | Flickr - Photo Sharing!."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http://www.flickr.com/photos/cote/4677421222/sizes/m/in/photostream/</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c2578ef038f6306a5c22119409d38fab}">
                <a14:useLocalDpi xmlns:a14="http://schemas.microsoft.com/office/drawing/2010/main" val="0"/>
              </a:ext>
            </a:extLst>
          </a:blip>
          <a:stretch>
            <a:fillRect/>
          </a:stretch>
        </p:blipFill>
        <p:spPr>
          <a:xfrm>
            <a:off x="1676400" y="533400"/>
            <a:ext cx="579120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Twitter</a:t>
            </a:r>
          </a:p>
          <a:p>
            <a:pPr lvl="1"/>
            <a:r>
              <a:rPr lang="en-US" dirty="0" smtClean="0"/>
              <a:t>Some of the most popular forms of online social media are Facebook, Twitter, and Pinterest.</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http://taliamark.com/blog/images/Twitter-Logo.jpg.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http://taliamark.com/blog/images/Twitter-Logo.jpg</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6f2e5e433810f23c422f0d8eca5a6a44}">
                <a14:useLocalDpi xmlns:a14="http://schemas.microsoft.com/office/drawing/2010/main" val="0"/>
              </a:ext>
            </a:extLst>
          </a:blip>
          <a:stretch>
            <a:fillRect/>
          </a:stretch>
        </p:blipFill>
        <p:spPr>
          <a:xfrm>
            <a:off x="2400300" y="533400"/>
            <a:ext cx="434340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Information Flows for Sales Planning</a:t>
            </a:r>
          </a:p>
          <a:p>
            <a:pPr lvl="1"/>
            <a:r>
              <a:rPr lang="en-US" dirty="0" smtClean="0"/>
              <a:t>Sales Planning</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Virtue Ventures.</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http://www.virtueventures.com/sites/virtueventures.com/files/mdbl-chapter5.pdf</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22e66e9e779a31381b56760a75fe18aa}">
                <a14:useLocalDpi xmlns:a14="http://schemas.microsoft.com/office/drawing/2010/main" val="0"/>
              </a:ext>
            </a:extLst>
          </a:blip>
          <a:stretch>
            <a:fillRect/>
          </a:stretch>
        </p:blipFill>
        <p:spPr>
          <a:xfrm>
            <a:off x="1757024" y="533400"/>
            <a:ext cx="5629952"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Listerine advertisement, 1932</a:t>
            </a:r>
          </a:p>
          <a:p>
            <a:pPr lvl="1"/>
            <a:r>
              <a:rPr lang="en-US" dirty="0" smtClean="0"/>
              <a:t>From 1921 until the mid-1970s, Listerine was also marketed as a preventive and remedy for colds and sore throats. In 1976, the Federal Trade Commission ruled that these claims were misleading, and that Listerine had "no efficacy" at either preventing or alleviating the symptoms of sore throats and colds. Warner-Lambert was ordered to stop making the claims, and to include in the next $10.2 million dollars' of Listerine ads specific mention that "contrary to prior advertising, Listerine will not help prevent colds or sore throats or lessen their severity. "</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Wikipedia.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"Listerine advertisement, 1932."</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http://en.wikipedia.org/wiki/File:Listerine_advertisement,_1932.jpg</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dc9f5e6e13e310e8cd8f36b0b0b3d714}">
                <a14:useLocalDpi xmlns:a14="http://schemas.microsoft.com/office/drawing/2010/main" val="0"/>
              </a:ext>
            </a:extLst>
          </a:blip>
          <a:stretch>
            <a:fillRect/>
          </a:stretch>
        </p:blipFill>
        <p:spPr>
          <a:xfrm>
            <a:off x="3049780" y="533400"/>
            <a:ext cx="3044439"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A wedding toast</a:t>
            </a:r>
          </a:p>
          <a:p>
            <a:pPr lvl="1"/>
            <a:r>
              <a:rPr lang="en-US" dirty="0" smtClean="0"/>
              <a:t>The toasts that are given at a wedding are an example of special occasion speeches.</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Wikimedia.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"Helen alan toasting."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http://commons.wikimedia.org/wiki/File:Helen_alan_toasting.jpg</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08895b99b1a0a963e6855154c95d0f38}">
                <a14:useLocalDpi xmlns:a14="http://schemas.microsoft.com/office/drawing/2010/main" val="0"/>
              </a:ext>
            </a:extLst>
          </a:blip>
          <a:stretch>
            <a:fillRect/>
          </a:stretch>
        </p:blipFill>
        <p:spPr>
          <a:xfrm>
            <a:off x="2352618" y="533400"/>
            <a:ext cx="4438764"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Candidate for Congress</a:t>
            </a:r>
          </a:p>
          <a:p>
            <a:pPr lvl="1"/>
            <a:r>
              <a:rPr lang="en-US" dirty="0" smtClean="0"/>
              <a:t>Walter Faulkner, candidate for U.S. Congress, campaigning with a Tennessee farmer. Crossville, Tennessee.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Wikipedia.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"CandidateForCongress1938."</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Public domain</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http://en.wikipedia.org/wiki/File:CandidateForCongress1938.jpg</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c21fe11e6c16a6e5b61b0495aa75253b}">
                <a14:useLocalDpi xmlns:a14="http://schemas.microsoft.com/office/drawing/2010/main" val="0"/>
              </a:ext>
            </a:extLst>
          </a:blip>
          <a:stretch>
            <a:fillRect/>
          </a:stretch>
        </p:blipFill>
        <p:spPr>
          <a:xfrm>
            <a:off x="2578402" y="533400"/>
            <a:ext cx="3987195"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Publicity</a:t>
            </a:r>
          </a:p>
          <a:p>
            <a:pPr lvl="1"/>
            <a:r>
              <a:rPr lang="en-US" dirty="0" smtClean="0"/>
              <a:t>Paparazzi at work.</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Wikipedia.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"Publicity."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http://en.wikipedia.org/wiki/File:Publicity.jpg</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cf469e2d70e78fdb07e4133205e3a9c2}">
                <a14:useLocalDpi xmlns:a14="http://schemas.microsoft.com/office/drawing/2010/main" val="0"/>
              </a:ext>
            </a:extLst>
          </a:blip>
          <a:stretch>
            <a:fillRect/>
          </a:stretch>
        </p:blipFill>
        <p:spPr>
          <a:xfrm>
            <a:off x="1679228" y="533400"/>
            <a:ext cx="5785544"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Salesperson</a:t>
            </a:r>
          </a:p>
          <a:p>
            <a:pPr lvl="1"/>
            <a:r>
              <a:rPr lang="en-US" dirty="0" smtClean="0"/>
              <a:t>Personal selling, a main tool in marketing communications, is used by retail associates, telemarketers and outside sales managers.</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Wikipedia.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"Billy Mays Portrait Cropped."</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http://en.wikipedia.org/wiki/File:Billy_Mays_Portrait_Cropped.jpg</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0003a57302961ee9244aa535002da5bf}">
                <a14:useLocalDpi xmlns:a14="http://schemas.microsoft.com/office/drawing/2010/main" val="0"/>
              </a:ext>
            </a:extLst>
          </a:blip>
          <a:stretch>
            <a:fillRect/>
          </a:stretch>
        </p:blipFill>
        <p:spPr>
          <a:xfrm>
            <a:off x="2987458" y="533400"/>
            <a:ext cx="3169084"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Marketing Metrics Continuum</a:t>
            </a:r>
          </a:p>
          <a:p>
            <a:pPr lvl="1"/>
            <a:r>
              <a:rPr lang="en-US" dirty="0" smtClean="0"/>
              <a:t>The Marketing Metrics Continuum provides a framework for how to categorize metrics from the tactical to strategic. By navigating this metrics continuum, from Activity-Based to Predictive, marketers can move towards more effective marketing measurement and align measurement and metrics with business outcomes.</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Wikipedia.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"Marketing Metrics Continuum."</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http://en.wikipedia.org/wiki/File:Marketing_Metrics_Continuum.svg</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2235ec9052dfaf12983b99a88d0d4e96}">
                <a14:useLocalDpi xmlns:a14="http://schemas.microsoft.com/office/drawing/2010/main" val="0"/>
              </a:ext>
            </a:extLst>
          </a:blip>
          <a:stretch>
            <a:fillRect/>
          </a:stretch>
        </p:blipFill>
        <p:spPr>
          <a:xfrm>
            <a:off x="1435100" y="533400"/>
            <a:ext cx="627380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Billboard</a:t>
            </a:r>
          </a:p>
          <a:p>
            <a:pPr lvl="1"/>
            <a:r>
              <a:rPr lang="en-US" dirty="0" smtClean="0"/>
              <a:t>Clarkes on Belmont billboard</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Wikipedia.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"Clarkes on Belmont."</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http://en.wikipedia.org/wiki/File:Clarkes_on_Belmont.jpg</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ff9e5c2d455743c974d4ea1492c9f8db}">
                <a14:useLocalDpi xmlns:a14="http://schemas.microsoft.com/office/drawing/2010/main" val="0"/>
              </a:ext>
            </a:extLst>
          </a:blip>
          <a:stretch>
            <a:fillRect/>
          </a:stretch>
        </p:blipFill>
        <p:spPr>
          <a:xfrm>
            <a:off x="3158255" y="533400"/>
            <a:ext cx="2827489"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The Promotion Mix</a:t>
            </a:r>
          </a:p>
          <a:p>
            <a:pPr lvl="1"/>
            <a:r>
              <a:rPr lang="en-US" dirty="0" smtClean="0"/>
              <a:t>Overview of the elements of the promotion mix.</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Cloud Front.</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GNU FDL</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https://d3r4ecz8hnfnqf.cloudfront.net/50995c9ae4b041e3d225f90b/full/marcom-20matrix.png</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fc0cba38ae0545a11ecb2d9fd516c202}">
                <a14:useLocalDpi xmlns:a14="http://schemas.microsoft.com/office/drawing/2010/main" val="0"/>
              </a:ext>
            </a:extLst>
          </a:blip>
          <a:stretch>
            <a:fillRect/>
          </a:stretch>
        </p:blipFill>
        <p:spPr>
          <a:xfrm>
            <a:off x="2529649" y="533400"/>
            <a:ext cx="4084702"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Attribution</a:t>
            </a:r>
            <a:endParaRPr lang="en-US" dirty="0"/>
          </a:p>
        </p:txBody>
      </p:sp>
      <p:sp>
        <p:nvSpPr>
          <p:cNvPr id="10" name="Text Placeholder 9"/>
          <p:cNvSpPr>
            <a:spLocks noGrp="1"/>
          </p:cNvSpPr>
          <p:nvPr>
            <p:ph type="body" sz="quarter" idx="10"/>
          </p:nvPr>
        </p:nvSpPr>
        <p:spPr/>
        <p:txBody>
          <a:bodyPr/>
          <a:lstStyle/>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"stakeholders."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
              </a:rPr>
              <a:t>http://en.wiktionary.org/wiki/stakeholders</a:t>
            </a:r>
            <a:endParaRPr lang="en-US" sz="1200" dirty="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"Media relations."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5"/>
              </a:rPr>
              <a:t>http://en.wikipedia.org/wiki/Media_relations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"Employee relationship management."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7"/>
              </a:rPr>
              <a:t>http://en.wikipedia.org/wiki/Employee_relationship_management</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"Public relations."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9"/>
              </a:rPr>
              <a:t>http://en.wikipedia.org/wiki/Public_relations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"Customer relationship management."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1"/>
              </a:rPr>
              <a:t>http://en.wikipedia.org/wiki/Customer_relationship_management</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"advertising."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3"/>
              </a:rPr>
              <a:t>http://en.wiktionary.org/wiki/advertising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"GDP."</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5"/>
              </a:rPr>
              <a:t>http://en.wiktionary.org/wiki/GDP</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"Advertising."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7"/>
              </a:rPr>
              <a:t>http://en.wikipedia.org/wiki/Advertising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"Advertising."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9"/>
              </a:rPr>
              <a:t>http://en.wikipedia.org/wiki/Advertising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"Sales promotion."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1"/>
              </a:rPr>
              <a:t>http://en.wikipedia.org/wiki/Sales_promotion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"Proposal."</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3"/>
              </a:rPr>
              <a:t>http://en.wikipedia.org/wiki/Proposal</a:t>
            </a:r>
            <a:endParaRPr lang="en-US" sz="1200" dirty="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"Sales process."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5"/>
              </a:rPr>
              <a:t>http://en.wikipedia.org/wiki/Sales_process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"corporate image."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7"/>
              </a:rPr>
              <a:t>http://en.wikipedia.org/wiki/corporate%20image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"brand."</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9"/>
              </a:rPr>
              <a:t>http://en.wiktionary.org/wiki/brand</a:t>
            </a:r>
            <a:endParaRPr lang="en-US" sz="1200" dirty="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"Marketing strategy."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1"/>
              </a:rPr>
              <a:t>http://en.wikipedia.org/wiki/Marketing_strategy</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"Promotion (marketing)."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2"/>
              </a:rPr>
              <a:t>http://en.wikipedia.org/wiki/Promotion_(marketing)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"demand."</a:t>
            </a:r>
            <a:r>
              <a:rPr lang="en-US" sz="1200" dirty="0">
                <a:solidFill>
                  <a:schemeClr val="accent1"/>
                </a:solidFill>
                <a:latin typeface="Arial" charset="0"/>
                <a:ea typeface="ＭＳ Ｐゴシック" charset="0"/>
              </a:rPr>
              <a:t> </a:t>
            </a:r>
            <a:r>
              <a:rPr lang="en-US" sz="1200">
                <a:solidFill>
                  <a:schemeClr val="accent1"/>
                </a:solidFill>
                <a:latin typeface="Arial" charset="0"/>
                <a:ea typeface="ＭＳ Ｐゴシック" charset="0"/>
                <a:hlinkClick r:id="rId33"/>
              </a:rPr>
              <a:t>CC BY-SA 3.0</a:t>
            </a:r>
            <a:r>
              <a:rPr lang="en-US" sz="1200">
                <a:solidFill>
                  <a:schemeClr val="accent1"/>
                </a:solidFill>
                <a:latin typeface="Arial" charset="0"/>
                <a:ea typeface="ＭＳ Ｐゴシック" charset="0"/>
              </a:rPr>
              <a:t> </a:t>
            </a:r>
            <a:r>
              <a:rPr lang="en-US" sz="1200" smtClean="0">
                <a:solidFill>
                  <a:schemeClr val="accent1"/>
                </a:solidFill>
                <a:latin typeface="Arial" charset="0"/>
                <a:ea typeface="ＭＳ Ｐゴシック" charset="0"/>
                <a:hlinkClick r:id="rId34"/>
              </a:rPr>
              <a:t>http://en.wiktionary.org/wiki/demand</a:t>
            </a:r>
            <a:endParaRPr lang="en-US" sz="1200" u="sng" dirty="0">
              <a:solidFill>
                <a:schemeClr val="accent1"/>
              </a:solidFill>
              <a:ea typeface="ＭＳ Ｐゴシック" charset="0"/>
              <a:cs typeface="Aria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228600" y="914400"/>
            <a:ext cx="86947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228600" y="533400"/>
            <a:ext cx="8686800" cy="5715000"/>
          </a:xfrm>
        </p:spPr>
        <p:txBody>
          <a:bodyPr/>
          <a:lstStyle/>
          <a:p>
            <a:r>
              <a:rPr lang="en-US" sz="1200" i="1" dirty="0" smtClean="0">
                <a:solidFill>
                  <a:schemeClr val="accent1"/>
                </a:solidFill>
                <a:latin typeface="Arial" charset="0"/>
                <a:ea typeface="ＭＳ Ｐゴシック" charset="0"/>
              </a:rPr>
              <a:t>Wikipedia.</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rPr>
              <a:t>"Product promotion."</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
              </a:rPr>
              <a:t>CC BY-SA 3.0</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
              </a:rPr>
              <a:t>http://en.wikipedia.org/wiki/Product_promotion</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"Promotion (marketing)."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5"/>
              </a:rPr>
              <a:t>http://en.wikipedia.org/wiki/Promotion_(marketing)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 Learning.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7"/>
              </a:rPr>
              <a:t>http://www.boundless.com//marketing/definition/personal-selling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 Learning.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9"/>
              </a:rPr>
              <a:t>http://www.boundless.com//business/definition/closing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"Selling technique."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1"/>
              </a:rPr>
              <a:t>http://en.wikipedia.org/wiki/Selling_technique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"Closing (sales)."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3"/>
              </a:rPr>
              <a:t>http://en.wikipedia.org/wiki/Closing_(sales)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"Sales presentation."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5"/>
              </a:rPr>
              <a:t>http://en.wikipedia.org/wiki/Sales_presentation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"freebie."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7"/>
              </a:rPr>
              <a:t>http://en.wiktionary.org/wiki/freebie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"sample."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9"/>
              </a:rPr>
              <a:t>http://en.wiktionary.org/wiki/sample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Wikispaces.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"sanfordferreblog264 - How to Improve New Product Sampling Projects."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0"/>
              </a:rPr>
              <a:t>CC BY-SA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1"/>
              </a:rPr>
              <a:t>http://sanfordferreblog264.wikispaces.com/How+to+Improve+New+Product+Sampling+Projects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Wikispaces.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"CrossmediaNY - Product Placement, Sampling, and Word-of-Mouth Collectively Influence Consumer Purchases."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2"/>
              </a:rPr>
              <a:t>CC BY-SA</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3"/>
              </a:rPr>
              <a:t>http://crossmediany.wikispaces.com/Product+Placement,+Sampling,+and+Word-of-Mouth+Collectively+Influence+Consumer+Purchases</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"Product sample."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5"/>
              </a:rPr>
              <a:t>http://en.wikipedia.org/wiki/Product_sample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"endorsements."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7"/>
              </a:rPr>
              <a:t>http://en.wikipedia.org/wiki/endorsements</a:t>
            </a:r>
            <a:endParaRPr lang="en-US" sz="1200" u="sng" dirty="0">
              <a:solidFill>
                <a:schemeClr val="accent1"/>
              </a:solidFill>
              <a:ea typeface="ＭＳ Ｐゴシック" charset="0"/>
              <a:cs typeface="Arial"/>
            </a:endParaRPr>
          </a:p>
          <a:p>
            <a:r>
              <a:rPr lang="en-US" sz="1200" i="1" dirty="0" smtClean="0">
                <a:solidFill>
                  <a:schemeClr val="accent1"/>
                </a:solidFill>
                <a:latin typeface="Arial" charset="0"/>
                <a:ea typeface="ＭＳ Ｐゴシック" charset="0"/>
              </a:rPr>
              <a:t>Wikipedia.</a:t>
            </a:r>
            <a:r>
              <a:rPr lang="en-US" sz="1200" dirty="0" smtClean="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
            </a:r>
            <a:r>
              <a:rPr lang="en-US" sz="1200" dirty="0">
                <a:solidFill>
                  <a:schemeClr val="accent1"/>
                </a:solidFill>
                <a:latin typeface="Arial" charset="0"/>
                <a:ea typeface="ＭＳ Ｐゴシック" charset="0"/>
              </a:rPr>
              <a:t>"Promotion (marketing)."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8"/>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9"/>
              </a:rPr>
              <a:t>http://en.wikipedia.org/wiki/Promotion_(marketing)</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"Product promotion."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1"/>
              </a:rPr>
              <a:t>http://en.wikipedia.org/wiki/Product_promotion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"Public relations."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2"/>
              </a:rPr>
              <a:t>http://en.wikipedia.org/wiki/Public%20relations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"Promotion mix."</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3"/>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4"/>
              </a:rPr>
              <a:t>http://en.wikipedia.org/wiki/Promotion_mix</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 Learning.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5"/>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6"/>
              </a:rPr>
              <a:t>http://www.boundless.com//business/definition/order-takers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Wikispaces.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"issuesinimc - Personal Selling."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7"/>
              </a:rPr>
              <a:t>CC BY-SA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8"/>
              </a:rPr>
              <a:t>http://issuesinimc.wikispaces.com/Personal+Selling</a:t>
            </a:r>
            <a:endParaRPr lang="en-US" sz="1200" u="sng" dirty="0">
              <a:solidFill>
                <a:schemeClr val="accent1"/>
              </a:solidFill>
              <a:ea typeface="ＭＳ Ｐゴシック" charset="0"/>
              <a:cs typeface="Arial"/>
            </a:endParaRPr>
          </a:p>
          <a:p>
            <a:endParaRPr lang="en-US" sz="1200" u="sng" dirty="0">
              <a:solidFill>
                <a:schemeClr val="accent1"/>
              </a:solidFill>
              <a:ea typeface="ＭＳ Ｐゴシック" charset="0"/>
              <a:cs typeface="Aria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228600" y="533400"/>
            <a:ext cx="8686800" cy="5715000"/>
          </a:xfrm>
        </p:spPr>
        <p:txBody>
          <a:bodyPr/>
          <a:lstStyle/>
          <a:p>
            <a:r>
              <a:rPr lang="en-US" sz="1200" i="1" dirty="0" smtClean="0">
                <a:solidFill>
                  <a:schemeClr val="accent1"/>
                </a:solidFill>
                <a:latin typeface="Arial" charset="0"/>
                <a:ea typeface="ＭＳ Ｐゴシック" charset="0"/>
              </a:rPr>
              <a:t>Wikispaces.</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rPr>
              <a:t>"issuesinimc - three types of personal Selling."</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
              </a:rPr>
              <a:t>CC BY-SA</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
              </a:rPr>
              <a:t>http://issuesinimc.wikispaces.com/three+types+of+personal+Selling</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"Viral marketing."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5"/>
              </a:rPr>
              <a:t>http://en.wikipedia.org/wiki/Viral_marketing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"marketing."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7"/>
              </a:rPr>
              <a:t>http://en.wiktionary.org/wiki/marketing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"Word of mouth."</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9"/>
              </a:rPr>
              <a:t>http://en.wikipedia.org/wiki/Word_of_mouth</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"customer relationship management."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1"/>
              </a:rPr>
              <a:t>http://en.wikipedia.org/wiki/customer%20relationship%20management</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"E-marketing."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3"/>
              </a:rPr>
              <a:t>http://en.wikipedia.org/wiki/E-marketing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"Digital marketing."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5"/>
              </a:rPr>
              <a:t>http://en.wikipedia.org/wiki/Digital_marketing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"cognitive dissonance."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7"/>
              </a:rPr>
              <a:t>http://en.wiktionary.org/wiki/cognitive_dissonance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"Public relations."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9"/>
              </a:rPr>
              <a:t>http://en.wikipedia.org/wiki/Public%20relations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"Public relations."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1"/>
              </a:rPr>
              <a:t>http://en.wikipedia.org/wiki/Public_relations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"Ad agencies."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2"/>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3"/>
              </a:rPr>
              <a:t>http://en.wikipedia.org/wiki/Ad%20agencies</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"investment."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5"/>
              </a:rPr>
              <a:t>http://en.wiktionary.org/wiki/investment</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"Advertising agency."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7"/>
              </a:rPr>
              <a:t>http://en.wikipedia.org/wiki/Advertising_agency</a:t>
            </a:r>
            <a:endParaRPr lang="en-US" sz="1200" u="sng" dirty="0">
              <a:solidFill>
                <a:schemeClr val="accent1"/>
              </a:solidFill>
              <a:ea typeface="ＭＳ Ｐゴシック" charset="0"/>
              <a:cs typeface="Arial"/>
            </a:endParaRPr>
          </a:p>
          <a:p>
            <a:r>
              <a:rPr lang="en-US" sz="1200" i="1" dirty="0" smtClean="0">
                <a:solidFill>
                  <a:schemeClr val="accent1"/>
                </a:solidFill>
                <a:latin typeface="Arial" charset="0"/>
                <a:ea typeface="ＭＳ Ｐゴシック" charset="0"/>
              </a:rPr>
              <a:t>Wiktionary.</a:t>
            </a:r>
            <a:r>
              <a:rPr lang="en-US" sz="1200" dirty="0" smtClean="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
            </a:r>
            <a:r>
              <a:rPr lang="en-US" sz="1200" dirty="0">
                <a:solidFill>
                  <a:schemeClr val="accent1"/>
                </a:solidFill>
                <a:latin typeface="Arial" charset="0"/>
                <a:ea typeface="ＭＳ Ｐゴシック" charset="0"/>
              </a:rPr>
              <a:t>"World Wide Web."</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8"/>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9"/>
              </a:rPr>
              <a:t>http://en.wiktionary.org/wiki/World_Wide_Web</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"TYPES OF ADVERTISING."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1"/>
              </a:rPr>
              <a:t>http://en.wikipedia.org/wiki/TYPES_OF_ADVERTISING%23Types_of_advertising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"Federal Trade Commission."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2"/>
              </a:rPr>
              <a:t>http://en.wikipedia.org/wiki/Federal%20Trade%20Commission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"False advertising."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3"/>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4"/>
              </a:rPr>
              <a:t>http://en.wikipedia.org/wiki/False_advertising</a:t>
            </a:r>
            <a:endParaRPr lang="en-US" sz="1200" u="sng" dirty="0">
              <a:solidFill>
                <a:schemeClr val="accent1"/>
              </a:solidFill>
              <a:ea typeface="ＭＳ Ｐゴシック" charset="0"/>
              <a:cs typeface="Arial"/>
            </a:endParaRPr>
          </a:p>
          <a:p>
            <a:endParaRPr lang="en-US" sz="1200" u="sng" dirty="0">
              <a:solidFill>
                <a:schemeClr val="accent1"/>
              </a:solidFill>
              <a:ea typeface="ＭＳ Ｐゴシック" charset="0"/>
              <a:cs typeface="Aria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Marketing Communications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theme/noteTheme.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algn="ctr" cap="flat" cmpd="sng" w="9525">
          <a:solidFill>
            <a:schemeClr val="phClr">
              <a:shade val="95000"/>
              <a:satMod val="105000"/>
            </a:schemeClr>
          </a:solidFill>
          <a:prstDash val="solid"/>
        </a:ln>
        <a:ln algn="ctr" cap="flat" cmpd="sng" w="25400">
          <a:solidFill>
            <a:schemeClr val="phClr"/>
          </a:solidFill>
          <a:prstDash val="solid"/>
        </a:ln>
        <a:ln algn="ctr" cap="flat" cmpd="sng" w="38100">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slideTheme.xml><?xml version="1.0" encoding="utf-8"?>
<a:theme xmlns:a="http://schemas.openxmlformats.org/drawingml/2006/main" name="Boundless_Theme">
  <a:themeElements>
    <a:clrScheme name="Boundless">
      <a:dk1>
        <a:srgbClr val="FFFFFF"/>
      </a:dk1>
      <a:lt1>
        <a:srgbClr val="FFFFFF"/>
      </a:lt1>
      <a:dk2>
        <a:srgbClr val="000000"/>
      </a:dk2>
      <a:lt2>
        <a:srgbClr val="808080"/>
      </a:lt2>
      <a:accent1>
        <a:srgbClr val="2E2E2E"/>
      </a:accent1>
      <a:accent2>
        <a:srgbClr val="7BBB45"/>
      </a:accent2>
      <a:accent3>
        <a:srgbClr val="353535"/>
      </a:accent3>
      <a:accent4>
        <a:srgbClr val="2C2C2C"/>
      </a:accent4>
      <a:accent5>
        <a:srgbClr val="ADADAD"/>
      </a:accent5>
      <a:accent6>
        <a:srgbClr val="FEB720"/>
      </a:accent6>
      <a:hlink>
        <a:srgbClr val="228DBC"/>
      </a:hlink>
      <a:folHlink>
        <a:srgbClr val="228DB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algn="ctr" cap="flat" cmpd="sng" w="9525">
          <a:solidFill>
            <a:schemeClr val="phClr">
              <a:shade val="95000"/>
              <a:satMod val="105000"/>
            </a:schemeClr>
          </a:solidFill>
          <a:prstDash val="solid"/>
        </a:ln>
        <a:ln algn="ctr" cap="flat" cmpd="sng" w="25400">
          <a:solidFill>
            <a:schemeClr val="phClr"/>
          </a:solidFill>
          <a:prstDash val="solid"/>
        </a:ln>
        <a:ln algn="ctr" cap="flat" cmpd="sng" w="38100">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spDef>
      <a:spPr bwMode="auto">
        <a:xfrm>
          <a:off x="0" y="0"/>
          <a:ext cx="1" cy="1"/>
        </a:xfrm>
        <a:custGeom>
          <a:avLst/>
          <a:gdLst/>
          <a:ahLst/>
          <a:cxnLst/>
          <a:rect b="0" l="0" r="0" t="0"/>
          <a:pathLst/>
        </a:custGeom>
        <a:solidFill>
          <a:schemeClr val="accent1"/>
        </a:solidFill>
        <a:ln algn="ctr" cap="flat" cmpd="sng" w="25400">
          <a:solidFill>
            <a:srgbClr val="000000"/>
          </a:solidFill>
          <a:prstDash val="solid"/>
          <a:round/>
          <a:headEnd len="med" type="none" w="med"/>
          <a:tailEnd len="med" type="none" w="med"/>
        </a:ln>
        <a:effectLst/>
        <a:extLs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a:spPr>
      <a:bodyPr anchor="t" anchorCtr="0" bIns="45720" compatLnSpc="1" lIns="91440" numCol="1" rIns="91440" tIns="45720" vert="horz" wrap="square">
        <a:prstTxWarp prst="textNoShape">
          <a:avLst/>
        </a:prstTxWarp>
      </a:bodyPr>
      <a:lstStyle>
        <a:defPPr algn="ctr" defTabSz="914400" eaLnBrk="1" fontAlgn="base" hangingPunct="1" indent="0" latinLnBrk="0" marL="0" marR="0" rtl="0">
          <a:lnSpc>
            <a:spcPct val="100000"/>
          </a:lnSpc>
          <a:spcBef>
            <a:spcPct val="0"/>
          </a:spcBef>
          <a:spcAft>
            <a:spcPct val="0"/>
          </a:spcAft>
          <a:buClrTx/>
          <a:buSzTx/>
          <a:buFontTx/>
          <a:buNone/>
          <a:tabLst/>
          <a:defRPr b="0" baseline="0" cap="none" i="0" kumimoji="0" lang="en-US" normalizeH="0" strike="noStrike" sz="4200" u="none">
            <a:ln>
              <a:noFill/>
            </a:ln>
            <a:solidFill>
              <a:srgbClr val="000000"/>
            </a:solidFill>
            <a:effectLst/>
            <a:latin charset="0" typeface="Gill Sans"/>
            <a:ea charset="0" typeface="ヒラギノ角ゴ ProN W3"/>
            <a:cs charset="0" typeface="ヒラギノ角ゴ ProN W3"/>
            <a:sym charset="0" typeface="Gill Sans"/>
          </a:defRPr>
        </a:defPPr>
      </a:lstStyle>
    </a:spDef>
    <a:lnDef>
      <a:spPr bwMode="auto">
        <a:xfrm>
          <a:off x="0" y="0"/>
          <a:ext cx="1" cy="1"/>
        </a:xfrm>
        <a:custGeom>
          <a:avLst/>
          <a:gdLst/>
          <a:ahLst/>
          <a:cxnLst/>
          <a:rect b="0" l="0" r="0" t="0"/>
          <a:pathLst/>
        </a:custGeom>
        <a:solidFill>
          <a:schemeClr val="accent1"/>
        </a:solidFill>
        <a:ln algn="ctr" cap="flat" cmpd="sng" w="25400">
          <a:solidFill>
            <a:srgbClr val="000000"/>
          </a:solidFill>
          <a:prstDash val="solid"/>
          <a:round/>
          <a:headEnd len="med" type="none" w="med"/>
          <a:tailEnd len="med" type="none" w="med"/>
        </a:ln>
        <a:effectLst/>
        <a:extLs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a:spPr>
      <a:bodyPr anchor="t" anchorCtr="0" bIns="45720" compatLnSpc="1" lIns="91440" numCol="1" rIns="91440" tIns="45720" vert="horz" wrap="square">
        <a:prstTxWarp prst="textNoShape">
          <a:avLst/>
        </a:prstTxWarp>
      </a:bodyPr>
      <a:lstStyle>
        <a:defPPr algn="ctr" defTabSz="914400" eaLnBrk="1" fontAlgn="base" hangingPunct="1" indent="0" latinLnBrk="0" marL="0" marR="0" rtl="0">
          <a:lnSpc>
            <a:spcPct val="100000"/>
          </a:lnSpc>
          <a:spcBef>
            <a:spcPct val="0"/>
          </a:spcBef>
          <a:spcAft>
            <a:spcPct val="0"/>
          </a:spcAft>
          <a:buClrTx/>
          <a:buSzTx/>
          <a:buFontTx/>
          <a:buNone/>
          <a:tabLst/>
          <a:defRPr b="0" baseline="0" cap="none" i="0" kumimoji="0" lang="en-US" normalizeH="0" strike="noStrike" sz="4200" u="none">
            <a:ln>
              <a:noFill/>
            </a:ln>
            <a:solidFill>
              <a:srgbClr val="000000"/>
            </a:solidFill>
            <a:effectLst/>
            <a:latin charset="0" typeface="Gill Sans"/>
            <a:ea charset="0" typeface="ヒラギノ角ゴ ProN W3"/>
            <a:cs charset="0" typeface="ヒラギノ角ゴ ProN W3"/>
            <a:sym charset="0" typeface="Gill Sans"/>
          </a:defRPr>
        </a:defPPr>
      </a:lstStyle>
    </a:lnDef>
  </a:objectDefaults>
  <a:extraClrSchemeLst>
    <a:extraClrScheme>
      <a:clrScheme name="Chapter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accent1="accent1" accent2="accent2" accent3="accent3" accent4="accent4" accent5="accent5" accent6="accent6" bg1="lt1" bg2="lt2" folHlink="folHlink" hlink="hlink" tx1="dk1" tx2="dk2"/>
    </a:extraClrScheme>
  </a:extraClrSchemeLst>
</a:theme>
</file>

<file path=docProps/app.xml><?xml version="1.0" encoding="utf-8"?>
<Properties xmlns="http://schemas.openxmlformats.org/officeDocument/2006/extended-properties" xmlns:vt="http://schemas.openxmlformats.org/officeDocument/2006/docPropsVTypes">
  <TotalTime>1464</TotalTime>
  <Words>0</Words>
  <Application>Microsoft Macintosh PowerPoint</Application>
  <PresentationFormat>On-screen Show (4:3)</PresentationFormat>
  <Paragraphs>0</Paragraphs>
  <Slides>1</Slides>
  <Notes>0</Notes>
  <HiddenSlides>0</HiddenSlides>
  <MMClips>0</MMClips>
  <ScaleCrop>false</ScaleCrop>
  <HeadingPairs>
    <vt:vector baseType="variant" size="4">
      <vt:variant>
        <vt:lpstr>Theme</vt:lpstr>
      </vt:variant>
      <vt:variant>
        <vt:i4>1</vt:i4>
      </vt:variant>
      <vt:variant>
        <vt:lpstr>Slide Titles</vt:lpstr>
      </vt:variant>
      <vt:variant>
        <vt:i4>1</vt:i4>
      </vt:variant>
    </vt:vector>
  </HeadingPairs>
  <TitlesOfParts>
    <vt:vector baseType="lpstr" size="2">
      <vt:lpstr>Office Theme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dc:title>Boundless Study Slides</dc:title>
  <dc:creator>Boundless</dc:creator>
  <cp:lastModifiedBy>Boundless</cp:lastModifiedBy>
  <cp:revision>1</cp:revision>
  <dcterms:created xsi:type="dcterms:W3CDTF">2013-10-07T14:37:03Z</dcterms:created>
  <dcterms:modified xsi:type="dcterms:W3CDTF">2013-11-19T21:58:14Z</dcterms:modified>
</cp:coreProperties>
</file>