
<file path=[Content_Types].xml><?xml version="1.0" encoding="utf-8"?>
<Types xmlns="http://schemas.openxmlformats.org/package/2006/content-types">
  <Default ContentType="application/xml" Extension="xml"/>
  <Default ContentType="image/jpeg" Extension="jpeg"/>
  <Default ContentType="image/png" Extension="png"/>
  <Default ContentType="image/jpeg" Extension="jpg"/>
  <Default ContentType="image/x-emf" Extension="emf"/>
  <Default ContentType="image/gif" Extension="gif"/>
  <Default ContentType="application/octet-stream" Extension="svg"/>
  <Default ContentType="application/vnd.openxmlformats-officedocument.presentationml.printerSettings" Extension="bin"/>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noteTheme.xml"/>
  <Override ContentType="application/vnd.openxmlformats-officedocument.theme+xml" PartName="/ppt/theme/slideTheme.xml"/>
  <Override ContentType="application/vnd.openxmlformats-officedocument.presentationml.slideLayout+xml" PartName="/ppt/slideLayouts/slideLayout1.xml"/>
  <Override ContentType="application/vnd.openxmlformats-officedocument.presentationml.slide+xml" PartName="/ppt/slides/slide1.xml"/>
  <Override ContentType="application/vnd.openxmlformats-officedocument.presentationml.slideLayout+xml" PartName="/ppt/slideLayouts/slideLayout2.xml"/>
  <Override ContentType="application/vnd.openxmlformats-officedocument.presentationml.slide+xml" PartName="/ppt/slides/slide2.xml"/>
  <Override ContentType="application/vnd.openxmlformats-officedocument.presentationml.slideLayout+xml" PartName="/ppt/slideLayouts/slideLayout3.xml"/>
  <Override ContentType="application/vnd.openxmlformats-officedocument.presentationml.slide+xml" PartName="/ppt/slides/slide3.xml"/>
  <Override ContentType="application/vnd.openxmlformats-officedocument.presentationml.slideLayout+xml" PartName="/ppt/slideLayouts/slideLayout4.xml"/>
  <Override ContentType="application/vnd.openxmlformats-officedocument.presentationml.slide+xml" PartName="/ppt/slides/slide4.xml"/>
  <Override ContentType="application/vnd.openxmlformats-officedocument.presentationml.slideLayout+xml" PartName="/ppt/slideLayouts/slideLayout5.xml"/>
  <Override ContentType="application/vnd.openxmlformats-officedocument.presentationml.slide+xml" PartName="/ppt/slides/slide5.xml"/>
  <Override ContentType="application/vnd.openxmlformats-officedocument.presentationml.slideLayout+xml" PartName="/ppt/slideLayouts/slideLayout6.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xml" PartName="/ppt/slides/slide7.xml"/>
  <Override ContentType="application/vnd.openxmlformats-officedocument.presentationml.slideLayout+xml" PartName="/ppt/slideLayouts/slideLayout8.xml"/>
  <Override ContentType="application/vnd.openxmlformats-officedocument.presentationml.slide+xml" PartName="/ppt/slides/slide8.xml"/>
  <Override ContentType="application/vnd.openxmlformats-officedocument.presentationml.slideLayout+xml" PartName="/ppt/slideLayouts/slideLayout9.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xml" PartName="/ppt/slides/slide10.xml"/>
  <Override ContentType="application/vnd.openxmlformats-officedocument.presentationml.slideLayout+xml" PartName="/ppt/slideLayouts/slideLayout11.xml"/>
  <Override ContentType="application/vnd.openxmlformats-officedocument.presentationml.slide+xml" PartName="/ppt/slides/slide11.xml"/>
  <Override ContentType="application/vnd.openxmlformats-officedocument.presentationml.slideLayout+xml" PartName="/ppt/slideLayouts/slideLayout12.xml"/>
  <Override ContentType="application/vnd.openxmlformats-officedocument.presentationml.slide+xml" PartName="/ppt/slides/slide12.xml"/>
  <Override ContentType="application/vnd.openxmlformats-officedocument.presentationml.slideLayout+xml" PartName="/ppt/slideLayouts/slideLayout13.xml"/>
  <Override ContentType="application/vnd.openxmlformats-officedocument.presentationml.slide+xml" PartName="/ppt/slides/slide13.xml"/>
  <Override ContentType="application/vnd.openxmlformats-officedocument.presentationml.slideLayout+xml" PartName="/ppt/slideLayouts/slideLayout14.xml"/>
  <Override ContentType="application/vnd.openxmlformats-officedocument.presentationml.slide+xml" PartName="/ppt/slides/slide14.xml"/>
  <Override ContentType="application/vnd.openxmlformats-officedocument.presentationml.slideLayout+xml" PartName="/ppt/slideLayouts/slideLayout15.xml"/>
  <Override ContentType="application/vnd.openxmlformats-officedocument.presentationml.slide+xml" PartName="/ppt/slides/slide15.xml"/>
  <Override ContentType="application/vnd.openxmlformats-officedocument.presentationml.slideLayout+xml" PartName="/ppt/slideLayouts/slideLayout16.xml"/>
  <Override ContentType="application/vnd.openxmlformats-officedocument.presentationml.slide+xml" PartName="/ppt/slides/slide16.xml"/>
  <Override ContentType="application/vnd.openxmlformats-officedocument.presentationml.slideLayout+xml" PartName="/ppt/slideLayouts/slideLayout17.xml"/>
  <Override ContentType="application/vnd.openxmlformats-officedocument.presentationml.slide+xml" PartName="/ppt/slides/slide17.xml"/>
  <Override ContentType="application/vnd.openxmlformats-officedocument.presentationml.slideLayout+xml" PartName="/ppt/slideLayouts/slideLayout18.xml"/>
  <Override ContentType="application/vnd.openxmlformats-officedocument.presentationml.slide+xml" PartName="/ppt/slides/slide18.xml"/>
  <Override ContentType="application/vnd.openxmlformats-officedocument.presentationml.slideLayout+xml" PartName="/ppt/slideLayouts/slideLayout19.xml"/>
  <Override ContentType="application/vnd.openxmlformats-officedocument.presentationml.slide+xml" PartName="/ppt/slides/slide19.xml"/>
  <Override ContentType="application/vnd.openxmlformats-officedocument.presentationml.slideLayout+xml" PartName="/ppt/slideLayouts/slideLayout20.xml"/>
  <Override ContentType="application/vnd.openxmlformats-officedocument.presentationml.slide+xml" PartName="/ppt/slides/slide20.xml"/>
  <Override ContentType="application/vnd.openxmlformats-officedocument.presentationml.slideLayout+xml" PartName="/ppt/slideLayouts/slideLayout21.xml"/>
  <Override ContentType="application/vnd.openxmlformats-officedocument.presentationml.slide+xml" PartName="/ppt/slides/slide21.xml"/>
  <Override ContentType="application/vnd.openxmlformats-officedocument.presentationml.slideLayout+xml" PartName="/ppt/slideLayouts/slideLayout22.xml"/>
  <Override ContentType="application/vnd.openxmlformats-officedocument.presentationml.slide+xml" PartName="/ppt/slides/slide22.xml"/>
  <Override ContentType="application/vnd.openxmlformats-officedocument.presentationml.slideLayout+xml" PartName="/ppt/slideLayouts/slideLayout23.xml"/>
  <Override ContentType="application/vnd.openxmlformats-officedocument.presentationml.slide+xml" PartName="/ppt/slides/slide23.xml"/>
  <Override ContentType="application/vnd.openxmlformats-officedocument.presentationml.slideLayout+xml" PartName="/ppt/slideLayouts/slideLayout24.xml"/>
  <Override ContentType="application/vnd.openxmlformats-officedocument.presentationml.slide+xml" PartName="/ppt/slides/slide24.xml"/>
</Types>
</file>

<file path=_rels/.rels><?xml version="1.0" encoding="UTF-8" standalone="yes"?>
<Relationships xmlns="http://schemas.openxmlformats.org/package/2006/relationships">
  <Relationship Id="rId1" Target="ppt/presentation.xml" Type="http://schemas.openxmlformats.org/officeDocument/2006/relationships/officeDocument"/>
  <Relationship Id="rId2" Target="docProps/core.xml" Type="http://schemas.openxmlformats.org/package/2006/relationships/metadata/core-properties"/>
  <Relationship Id="rId3" Target="docProps/app.xml" Type="http://schemas.openxmlformats.org/officeDocument/2006/relationships/extended-properties"/>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
  </p:notesMasterIdLst>
  <p:sldIdLst>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r="http://schemas.openxmlformats.org/officeDocument/2006/relationship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564"/>
    <p:restoredTop autoAdjust="0" sz="94671"/>
  </p:normalViewPr>
  <p:slideViewPr>
    <p:cSldViewPr snapToGrid="0" snapToObjects="1">
      <p:cViewPr varScale="1">
        <p:scale>
          <a:sx d="100" n="72"/>
          <a:sy d="100" n="72"/>
        </p:scale>
        <p:origin x="-1520" y="-104"/>
      </p:cViewPr>
      <p:guideLst>
        <p:guide orient="horz" pos="216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printerSettings/printerSettings1.bin" Type="http://schemas.openxmlformats.org/officeDocument/2006/relationships/printerSettings"/>
  <Relationship Id="rId3" Target="notesMasters/notesMaster1.xml" Type="http://schemas.openxmlformats.org/officeDocument/2006/relationships/notesMaster"/>
  <Relationship Id="rId4" Target="presProps.xml" Type="http://schemas.openxmlformats.org/officeDocument/2006/relationships/presProps"/>
  <Relationship Id="rId5" Target="viewProps.xml" Type="http://schemas.openxmlformats.org/officeDocument/2006/relationships/viewProps"/>
  <Relationship Id="rId6" Target="tableStyles.xml" Type="http://schemas.openxmlformats.org/officeDocument/2006/relationships/tableStyles"/>
  <Relationship Id="rId7" Target="theme/slideTheme.xml" Type="http://schemas.openxmlformats.org/officeDocument/2006/relationships/theme"/>
<Relationship Id="rId8" Target="slides/slide1.xml" Type="http://schemas.openxmlformats.org/officeDocument/2006/relationships/slide"/><Relationship Id="rId9" Target="slides/slide2.xml" Type="http://schemas.openxmlformats.org/officeDocument/2006/relationships/slide"/><Relationship Id="rId10" Target="slides/slide3.xml" Type="http://schemas.openxmlformats.org/officeDocument/2006/relationships/slide"/><Relationship Id="rId11" Target="slides/slide4.xml" Type="http://schemas.openxmlformats.org/officeDocument/2006/relationships/slide"/><Relationship Id="rId12" Target="slides/slide5.xml" Type="http://schemas.openxmlformats.org/officeDocument/2006/relationships/slide"/><Relationship Id="rId13" Target="slides/slide6.xml" Type="http://schemas.openxmlformats.org/officeDocument/2006/relationships/slide"/><Relationship Id="rId14" Target="slides/slide7.xml" Type="http://schemas.openxmlformats.org/officeDocument/2006/relationships/slide"/><Relationship Id="rId15" Target="slides/slide8.xml" Type="http://schemas.openxmlformats.org/officeDocument/2006/relationships/slide"/><Relationship Id="rId16" Target="slides/slide9.xml" Type="http://schemas.openxmlformats.org/officeDocument/2006/relationships/slide"/><Relationship Id="rId17" Target="slides/slide10.xml" Type="http://schemas.openxmlformats.org/officeDocument/2006/relationships/slide"/><Relationship Id="rId18" Target="slides/slide11.xml" Type="http://schemas.openxmlformats.org/officeDocument/2006/relationships/slide"/><Relationship Id="rId19" Target="slides/slide12.xml" Type="http://schemas.openxmlformats.org/officeDocument/2006/relationships/slide"/><Relationship Id="rId20" Target="slides/slide13.xml" Type="http://schemas.openxmlformats.org/officeDocument/2006/relationships/slide"/><Relationship Id="rId21" Target="slides/slide14.xml" Type="http://schemas.openxmlformats.org/officeDocument/2006/relationships/slide"/><Relationship Id="rId22" Target="slides/slide15.xml" Type="http://schemas.openxmlformats.org/officeDocument/2006/relationships/slide"/><Relationship Id="rId23" Target="slides/slide16.xml" Type="http://schemas.openxmlformats.org/officeDocument/2006/relationships/slide"/><Relationship Id="rId24" Target="slides/slide17.xml" Type="http://schemas.openxmlformats.org/officeDocument/2006/relationships/slide"/><Relationship Id="rId25" Target="slides/slide18.xml" Type="http://schemas.openxmlformats.org/officeDocument/2006/relationships/slide"/><Relationship Id="rId26" Target="slides/slide19.xml" Type="http://schemas.openxmlformats.org/officeDocument/2006/relationships/slide"/><Relationship Id="rId27" Target="slides/slide20.xml" Type="http://schemas.openxmlformats.org/officeDocument/2006/relationships/slide"/><Relationship Id="rId28" Target="slides/slide21.xml" Type="http://schemas.openxmlformats.org/officeDocument/2006/relationships/slide"/><Relationship Id="rId29" Target="slides/slide22.xml" Type="http://schemas.openxmlformats.org/officeDocument/2006/relationships/slide"/><Relationship Id="rId30" Target="slides/slide23.xml" Type="http://schemas.openxmlformats.org/officeDocument/2006/relationships/slide"/><Relationship Id="rId31" Target="slides/slide24.xml" Type="http://schemas.openxmlformats.org/officeDocument/2006/relationships/slide"/></Relationships>

</file>

<file path=ppt/notesMasters/_rels/notesMaster1.xml.rels><?xml version="1.0" encoding="UTF-8" standalone="yes"?>
<Relationships xmlns="http://schemas.openxmlformats.org/package/2006/relationships">
  <Relationship Id="rId1" Target="../theme/noteTheme.xml" Type="http://schemas.openxmlformats.org/officeDocument/2006/relationships/theme"/>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rIns="91440" rtlCol="0" tIns="45720" vert="horz"/>
          <a:lstStyle>
            <a:lvl1pPr algn="r">
              <a:defRPr sz="1200"/>
            </a:lvl1pPr>
          </a:lstStyle>
          <a:p>
            <a:fld id="{5A3F0FA6-DD01-074D-9B83-F351BC58F837}" type="datetimeFigureOut">
              <a:rPr lang="en-US" smtClean="0"/>
              <a:t>11/20/13</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rIns="91440" rtlCol="0" tIns="45720" vert="horz"/>
          <a:lstStyle>
            <a:lvl1pPr algn="r">
              <a:defRPr sz="1200"/>
            </a:lvl1pPr>
          </a:lstStyle>
          <a:p>
            <a:fld id="{9B044979-84E1-504C-B1EE-E22D39373971}" type="slidenum">
              <a:rPr lang="en-US" smtClean="0"/>
              <a:t>‹#›</a:t>
            </a:fld>
            <a:endParaRPr lang="en-US"/>
          </a:p>
        </p:txBody>
      </p:sp>
    </p:spTree>
    <p:extLst>
      <p:ext uri="{BB962C8B-B14F-4D97-AF65-F5344CB8AC3E}">
        <p14:creationId xmlns:p14="http://schemas.microsoft.com/office/powerpoint/2010/main" val="2056911298"/>
      </p:ext>
    </p:extLst>
  </p:cSld>
  <p:clrMap accent1="accent1" accent2="accent2" accent3="accent3" accent4="accent4" accent5="accent5" accent6="accent6" bg1="lt1" bg2="lt2" folHlink="folHlink" hlink="hlink" tx1="dk1" tx2="dk2"/>
  <p:notesStyle>
    <a:lvl1pPr algn="l" defTabSz="457200" eaLnBrk="1" hangingPunct="1" latinLnBrk="0" marL="0" rtl="0">
      <a:defRPr kern="1200" sz="1200">
        <a:solidFill>
          <a:schemeClr val="tx1"/>
        </a:solidFill>
        <a:latin typeface="+mn-lt"/>
        <a:ea typeface="+mn-ea"/>
        <a:cs typeface="+mn-cs"/>
      </a:defRPr>
    </a:lvl1pPr>
    <a:lvl2pPr algn="l" defTabSz="457200" eaLnBrk="1" hangingPunct="1" latinLnBrk="0" marL="457200" rtl="0">
      <a:defRPr kern="1200" sz="1200">
        <a:solidFill>
          <a:schemeClr val="tx1"/>
        </a:solidFill>
        <a:latin typeface="+mn-lt"/>
        <a:ea typeface="+mn-ea"/>
        <a:cs typeface="+mn-cs"/>
      </a:defRPr>
    </a:lvl2pPr>
    <a:lvl3pPr algn="l" defTabSz="457200" eaLnBrk="1" hangingPunct="1" latinLnBrk="0" marL="914400" rtl="0">
      <a:defRPr kern="1200" sz="1200">
        <a:solidFill>
          <a:schemeClr val="tx1"/>
        </a:solidFill>
        <a:latin typeface="+mn-lt"/>
        <a:ea typeface="+mn-ea"/>
        <a:cs typeface="+mn-cs"/>
      </a:defRPr>
    </a:lvl3pPr>
    <a:lvl4pPr algn="l" defTabSz="457200" eaLnBrk="1" hangingPunct="1" latinLnBrk="0" marL="1371600" rtl="0">
      <a:defRPr kern="1200" sz="1200">
        <a:solidFill>
          <a:schemeClr val="tx1"/>
        </a:solidFill>
        <a:latin typeface="+mn-lt"/>
        <a:ea typeface="+mn-ea"/>
        <a:cs typeface="+mn-cs"/>
      </a:defRPr>
    </a:lvl4pPr>
    <a:lvl5pPr algn="l" defTabSz="457200" eaLnBrk="1" hangingPunct="1" latinLnBrk="0" marL="1828800" rtl="0">
      <a:defRPr kern="1200" sz="1200">
        <a:solidFill>
          <a:schemeClr val="tx1"/>
        </a:solidFill>
        <a:latin typeface="+mn-lt"/>
        <a:ea typeface="+mn-ea"/>
        <a:cs typeface="+mn-cs"/>
      </a:defRPr>
    </a:lvl5pPr>
    <a:lvl6pPr algn="l" defTabSz="457200" eaLnBrk="1" hangingPunct="1" latinLnBrk="0" marL="2286000" rtl="0">
      <a:defRPr kern="1200" sz="1200">
        <a:solidFill>
          <a:schemeClr val="tx1"/>
        </a:solidFill>
        <a:latin typeface="+mn-lt"/>
        <a:ea typeface="+mn-ea"/>
        <a:cs typeface="+mn-cs"/>
      </a:defRPr>
    </a:lvl6pPr>
    <a:lvl7pPr algn="l" defTabSz="457200" eaLnBrk="1" hangingPunct="1" latinLnBrk="0" marL="2743200" rtl="0">
      <a:defRPr kern="1200" sz="1200">
        <a:solidFill>
          <a:schemeClr val="tx1"/>
        </a:solidFill>
        <a:latin typeface="+mn-lt"/>
        <a:ea typeface="+mn-ea"/>
        <a:cs typeface="+mn-cs"/>
      </a:defRPr>
    </a:lvl7pPr>
    <a:lvl8pPr algn="l" defTabSz="457200" eaLnBrk="1" hangingPunct="1" latinLnBrk="0" marL="3200400" rtl="0">
      <a:defRPr kern="1200" sz="1200">
        <a:solidFill>
          <a:schemeClr val="tx1"/>
        </a:solidFill>
        <a:latin typeface="+mn-lt"/>
        <a:ea typeface="+mn-ea"/>
        <a:cs typeface="+mn-cs"/>
      </a:defRPr>
    </a:lvl8pPr>
    <a:lvl9pPr algn="l" defTabSz="4572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4724400"/>
            <a:ext cx="3581400" cy="381000"/>
          </a:xfrm>
          <a:prstGeom prst="rect">
            <a:avLst/>
          </a:prstGeom>
        </p:spPr>
        <p:txBody>
          <a:bodyPr vert="horz" lIns="0" tIns="0" rIns="0" bIns="0"/>
          <a:lstStyle>
            <a:lvl1pPr>
              <a:defRPr sz="2000" b="0">
                <a:solidFill>
                  <a:schemeClr val="bg2"/>
                </a:solidFill>
              </a:defRPr>
            </a:lvl1pPr>
          </a:lstStyle>
          <a:p>
            <a:r>
              <a:rPr lang="en-US" dirty="0" smtClean="0"/>
              <a:t>Boundless Lecture Slides</a:t>
            </a:r>
            <a:endParaRPr lang="en-US" dirty="0"/>
          </a:p>
        </p:txBody>
      </p:sp>
    </p:spTree>
    <p:extLst>
      <p:ext uri="{BB962C8B-B14F-4D97-AF65-F5344CB8AC3E}">
        <p14:creationId xmlns:p14="http://schemas.microsoft.com/office/powerpoint/2010/main" val="2772372691"/>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_platform">
    <p:spTree>
      <p:nvGrpSpPr>
        <p:cNvPr id="1" name=""/>
        <p:cNvGrpSpPr/>
        <p:nvPr/>
      </p:nvGrpSpPr>
      <p:grpSpPr>
        <a:xfrm>
          <a:off x="0" y="0"/>
          <a:ext cx="0" cy="0"/>
          <a:chOff x="0" y="0"/>
          <a:chExt cx="0" cy="0"/>
        </a:xfrm>
      </p:grpSpPr>
      <p:sp>
        <p:nvSpPr>
          <p:cNvPr id="7" name="Title 6"/>
          <p:cNvSpPr>
            <a:spLocks noGrp="1"/>
          </p:cNvSpPr>
          <p:nvPr>
            <p:ph type="title"/>
          </p:nvPr>
        </p:nvSpPr>
        <p:spPr>
          <a:xfrm>
            <a:off x="3429000" y="274638"/>
            <a:ext cx="5410200" cy="5635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6019800" y="1219200"/>
            <a:ext cx="2819400" cy="5029200"/>
          </a:xfrm>
          <a:prstGeom prst="rect">
            <a:avLst/>
          </a:prstGeom>
        </p:spPr>
        <p:txBody>
          <a:bodyPr vert="horz" lIns="0" tIns="0" rIns="0" bIns="0"/>
          <a:lstStyle>
            <a:lvl1pPr algn="l">
              <a:defRPr>
                <a:solidFill>
                  <a:schemeClr val="tx2"/>
                </a:solidFill>
              </a:defRPr>
            </a:lvl1pPr>
            <a:lvl2pPr marL="0" indent="0" algn="l">
              <a:lnSpc>
                <a:spcPct val="110000"/>
              </a:lnSpc>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51683757"/>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_boundles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429000" y="990600"/>
            <a:ext cx="5410200" cy="5410200"/>
          </a:xfrm>
          <a:prstGeom prst="rect">
            <a:avLst/>
          </a:prstGeom>
        </p:spPr>
        <p:txBody>
          <a:bodyPr vert="horz" lIns="0" tIns="0" rIns="0" bIns="0"/>
          <a:lstStyle>
            <a:lvl1pPr marL="0" indent="0">
              <a:defRPr sz="1000">
                <a:solidFill>
                  <a:srgbClr val="808080"/>
                </a:solidFill>
              </a:defRPr>
            </a:lvl1pPr>
            <a:lvl2pPr marL="0" indent="0">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3429000" y="274638"/>
            <a:ext cx="5410200" cy="7159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8703812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093370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ppendix_header">
    <p:spTree>
      <p:nvGrpSpPr>
        <p:cNvPr id="1" name=""/>
        <p:cNvGrpSpPr/>
        <p:nvPr/>
      </p:nvGrpSpPr>
      <p:grpSpPr>
        <a:xfrm>
          <a:off x="0" y="0"/>
          <a:ext cx="0" cy="0"/>
          <a:chOff x="0" y="0"/>
          <a:chExt cx="0" cy="0"/>
        </a:xfrm>
      </p:grpSpPr>
      <p:sp>
        <p:nvSpPr>
          <p:cNvPr id="5" name="Line 5"/>
          <p:cNvSpPr>
            <a:spLocks noChangeShapeType="1"/>
          </p:cNvSpPr>
          <p:nvPr userDrawn="1"/>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userDrawn="1"/>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userDrawn="1"/>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Title 1"/>
          <p:cNvSpPr>
            <a:spLocks noGrp="1"/>
          </p:cNvSpPr>
          <p:nvPr>
            <p:ph type="title"/>
          </p:nvPr>
        </p:nvSpPr>
        <p:spPr>
          <a:xfrm>
            <a:off x="457200" y="5029200"/>
            <a:ext cx="8229600" cy="1143000"/>
          </a:xfrm>
          <a:prstGeom prst="rect">
            <a:avLst/>
          </a:prstGeom>
        </p:spPr>
        <p:txBody>
          <a:bodyPr vert="horz"/>
          <a:lstStyle>
            <a:lvl1pPr>
              <a:defRPr sz="48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456275"/>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
  <Relationship Id="rId1" Target="../theme/slideTheme.xml" Type="http://schemas.openxmlformats.org/officeDocument/2006/relationships/theme"/>
<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xmlns:p14="http://schemas.microsoft.com/office/powerpoint/2010/main"/>
  <p:txStyles>
    <p:titleStyle>
      <a:lvl1pPr algn="l" eaLnBrk="1" fontAlgn="base" hangingPunct="1" rtl="0">
        <a:spcBef>
          <a:spcPct val="0"/>
        </a:spcBef>
        <a:spcAft>
          <a:spcPct val="0"/>
        </a:spcAft>
        <a:defRPr b="1" sz="3000">
          <a:solidFill>
            <a:srgbClr val="FFFFFF"/>
          </a:solidFill>
          <a:latin typeface="+mj-lt"/>
          <a:ea typeface="+mj-ea"/>
          <a:cs typeface="+mj-cs"/>
          <a:sym charset="0" typeface="Helvetica Neue"/>
        </a:defRPr>
      </a:lvl1pPr>
      <a:lvl2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2pPr>
      <a:lvl3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3pPr>
      <a:lvl4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4pPr>
      <a:lvl5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5pPr>
      <a:lvl6pPr algn="l" eaLnBrk="1" fontAlgn="base" hangingPunct="1" marL="4572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6pPr>
      <a:lvl7pPr algn="l" eaLnBrk="1" fontAlgn="base" hangingPunct="1" marL="9144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7pPr>
      <a:lvl8pPr algn="l" eaLnBrk="1" fontAlgn="base" hangingPunct="1" marL="13716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8pPr>
      <a:lvl9pPr algn="l" eaLnBrk="1" fontAlgn="base" hangingPunct="1" marL="18288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9pPr>
    </p:titleStyle>
    <p:bodyStyle>
      <a:lvl1pPr algn="l" eaLnBrk="1" fontAlgn="base" hangingPunct="1" indent="-342900" marL="342900" rtl="0">
        <a:spcBef>
          <a:spcPts val="800"/>
        </a:spcBef>
        <a:spcAft>
          <a:spcPct val="0"/>
        </a:spcAft>
        <a:defRPr sz="1400">
          <a:solidFill>
            <a:schemeClr val="tx1"/>
          </a:solidFill>
          <a:latin typeface="+mn-lt"/>
          <a:ea typeface="+mn-ea"/>
          <a:cs typeface="+mn-cs"/>
          <a:sym charset="0" typeface="Helvetica Neue"/>
        </a:defRPr>
      </a:lvl1pPr>
      <a:lvl2pPr algn="l" eaLnBrk="1" fontAlgn="base" hangingPunct="1" indent="-127000" marL="127000" rtl="0">
        <a:spcBef>
          <a:spcPts val="400"/>
        </a:spcBef>
        <a:spcAft>
          <a:spcPct val="0"/>
        </a:spcAft>
        <a:buClr>
          <a:srgbClr val="828282"/>
        </a:buClr>
        <a:buSzPct val="100000"/>
        <a:buFont charset="0" typeface="Arial"/>
        <a:buChar char="•"/>
        <a:defRPr sz="1200">
          <a:solidFill>
            <a:srgbClr val="828282"/>
          </a:solidFill>
          <a:latin charset="0" typeface="Arial"/>
          <a:ea typeface="+mn-ea"/>
          <a:cs typeface="+mn-cs"/>
          <a:sym charset="0" typeface="Arial"/>
        </a:defRPr>
      </a:lvl2pPr>
      <a:lvl3pPr algn="l" eaLnBrk="1" fontAlgn="base" hangingPunct="1" indent="-127000" marL="393700" rtl="0">
        <a:spcBef>
          <a:spcPts val="600"/>
        </a:spcBef>
        <a:spcAft>
          <a:spcPct val="0"/>
        </a:spcAft>
        <a:buClr>
          <a:srgbClr val="828282"/>
        </a:buClr>
        <a:buSzPct val="100000"/>
        <a:buFont charset="0" typeface="Helvetica Neue"/>
        <a:buChar char="-"/>
        <a:defRPr sz="1200">
          <a:solidFill>
            <a:srgbClr val="828282"/>
          </a:solidFill>
          <a:latin typeface="+mn-lt"/>
          <a:ea typeface="+mn-ea"/>
          <a:cs typeface="+mn-cs"/>
          <a:sym charset="0" typeface="Helvetica Neue"/>
        </a:defRPr>
      </a:lvl3pPr>
      <a:lvl4pPr algn="l" eaLnBrk="1" fontAlgn="base" hangingPunct="1" indent="-228600" marL="1562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4pPr>
      <a:lvl5pPr algn="l" eaLnBrk="1" fontAlgn="base" hangingPunct="1" indent="-228600" marL="20193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5pPr>
      <a:lvl6pPr algn="l" eaLnBrk="1" fontAlgn="base" hangingPunct="1" indent="-228600" marL="24765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6pPr>
      <a:lvl7pPr algn="l" eaLnBrk="1" fontAlgn="base" hangingPunct="1" indent="-228600" marL="29337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7pPr>
      <a:lvl8pPr algn="l" eaLnBrk="1" fontAlgn="base" hangingPunct="1" indent="-228600" marL="33909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8pPr>
      <a:lvl9pPr algn="l" eaLnBrk="1" fontAlgn="base" hangingPunct="1" indent="-228600" marL="3848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1.png"/>
</Relationships>

</file>

<file path=ppt/slides/_rels/slide2.xml.rels><?xml version="1.0" encoding="UTF-8" standalone="yes"?>
<Relationships xmlns="http://schemas.openxmlformats.org/package/2006/relationships">
<Relationship Id="rId3" Type="http://schemas.openxmlformats.org/officeDocument/2006/relationships/image" Target="../media/image3.png"/>
<Relationship Id="rId4" Type="http://schemas.openxmlformats.org/officeDocument/2006/relationships/image" Target="../media/image2.png"/>
<Relationship Id="rId5" Type="http://schemas.openxmlformats.org/officeDocument/2006/relationships/image" Target="../media/image5.png"/>
<Relationship Id="rId6" Type="http://schemas.openxmlformats.org/officeDocument/2006/relationships/hyperlink" Target="mailto:educators@boundless.com" TargetMode="External"/>
<Relationship Id="rId7" Type="http://schemas.openxmlformats.org/officeDocument/2006/relationships/hyperlink" Target="http://boundless.com/teaching-platform"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3.xml.rels><?xml version="1.0" encoding="UTF-8" standalone="yes"?>
<Relationships xmlns="http://schemas.openxmlformats.org/package/2006/relationships">
<Relationship Id="rId3" Type="http://schemas.openxmlformats.org/officeDocument/2006/relationships/hyperlink" Target="http://www.boundless.com" TargetMode="External"/>
<Relationship Id="rId4" Type="http://schemas.openxmlformats.org/officeDocument/2006/relationships/image" Target="../media/image2.png"/>
<Relationship Id="rId5" Type="http://schemas.openxmlformats.org/officeDocument/2006/relationships/image" Target="../media/image5.png"/>
<Relationship Id="rId1" Type="http://schemas.openxmlformats.org/officeDocument/2006/relationships/slideLayout" Target="../slideLayouts/slideLayout3.xml"/>
<Relationship Id="rId2" Type="http://schemas.openxmlformats.org/officeDocument/2006/relationships/image" Target="../media/image6.jpg"/>
</Relationships>

</file>

<file path=ppt/slides/_rels/slide4.xml.rels><?xml version="1.0" encoding="UTF-8" standalone="yes"?>
<Relationships xmlns="http://schemas.openxmlformats.org/package/2006/relationships">
<Relationship Id="rId3" Type="http://schemas.openxmlformats.org/officeDocument/2006/relationships/hyperlink" Target="http://www.boundless.com/writing/textbooks/boundless-writing-textbook/writing-a-paper-in-apa-style-social-sciences-256/?campaign_content=book_84_chapter_256&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4.xml"/>
<Relationship Id="rId2" Type="http://schemas.openxmlformats.org/officeDocument/2006/relationships/image" Target="../media/image2.png"/>
<Relationship Id="rId6" Target="../media/image8.png" Type="http://schemas.openxmlformats.org/officeDocument/2006/relationships/image"/>
<Relationship Id="rId7" Target="../media/image9.png" Type="http://schemas.openxmlformats.org/officeDocument/2006/relationships/image"/>
<Relationship Id="rId8" Target="../media/image10.png" Type="http://schemas.openxmlformats.org/officeDocument/2006/relationships/image"/>
</Relationships>

</file>

<file path=ppt/slides/_rels/slide5.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apa-style-social-sciences-256/introduction-to-apa-style-320/?campaign_content=book_84_chapter_256&amp;campaign_term=Writing&amp;utm_campaign=powerpoint&amp;utm_medium=direct&amp;utm_source=boundless" TargetMode="External"/>
<Relationship Id="rId1" Type="http://schemas.openxmlformats.org/officeDocument/2006/relationships/slideLayout" Target="../slideLayouts/slideLayout5.xml"/>
<Relationship Id="rId2" Type="http://schemas.openxmlformats.org/officeDocument/2006/relationships/image" Target="../media/image11.jpg"/>
</Relationships>

</file>

<file path=ppt/slides/_rels/slide6.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apa-style-social-sciences-256/apa-structure-and-formatting-of-specific-elements-321/?campaign_content=book_84_chapter_256&amp;campaign_term=Writing&amp;utm_campaign=powerpoint&amp;utm_medium=direct&amp;utm_source=boundless" TargetMode="External"/>
<Relationship Id="rId1" Type="http://schemas.openxmlformats.org/officeDocument/2006/relationships/slideLayout" Target="../slideLayouts/slideLayout6.xml"/>
<Relationship Id="rId2" Type="http://schemas.openxmlformats.org/officeDocument/2006/relationships/image" Target="../media/image11.jpg"/>
<Relationship Id="rId6" Target="../media/image8.png" Type="http://schemas.openxmlformats.org/officeDocument/2006/relationships/image"/>
</Relationships>

</file>

<file path=ppt/slides/_rels/slide7.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apa-style-social-sciences-256/apa-empirical-research-papers-366/?campaign_content=book_84_chapter_256&amp;campaign_term=Writing&amp;utm_campaign=powerpoint&amp;utm_medium=direct&amp;utm_source=boundless" TargetMode="External"/>
<Relationship Id="rId1" Type="http://schemas.openxmlformats.org/officeDocument/2006/relationships/slideLayout" Target="../slideLayouts/slideLayout7.xml"/>
<Relationship Id="rId2" Type="http://schemas.openxmlformats.org/officeDocument/2006/relationships/image" Target="../media/image11.jpg"/>
<Relationship Id="rId6" Target="../media/image9.png" Type="http://schemas.openxmlformats.org/officeDocument/2006/relationships/image"/>
</Relationships>

</file>

<file path=ppt/slides/_rels/slide8.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apa-style-social-sciences-256/apa-citations-and-references-322/?campaign_content=book_84_chapter_256&amp;campaign_term=Writing&amp;utm_campaign=powerpoint&amp;utm_medium=direct&amp;utm_source=boundless" TargetMode="External"/>
<Relationship Id="rId1" Type="http://schemas.openxmlformats.org/officeDocument/2006/relationships/slideLayout" Target="../slideLayouts/slideLayout8.xml"/>
<Relationship Id="rId2" Type="http://schemas.openxmlformats.org/officeDocument/2006/relationships/image" Target="../media/image11.jpg"/>
<Relationship Id="rId6" Target="../media/image10.png" Type="http://schemas.openxmlformats.org/officeDocument/2006/relationships/image"/>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9.xml"/>
<Relationship Id="rId2" Type="http://schemas.openxmlformats.org/officeDocument/2006/relationships/image" Target="../media/image2.png"/>
<Relationship Id="rId3" Type="http://schemas.openxmlformats.org/officeDocument/2006/relationships/image" Target="../media/image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image" Target="../media/image2.png"/>
<Relationship Id="rId3" Type="http://schemas.openxmlformats.org/officeDocument/2006/relationships/image" Target="../media/image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1.xml"/>
<Relationship Id="rId2" Type="http://schemas.openxmlformats.org/officeDocument/2006/relationships/image" Target="../media/image2.png"/>
<Relationship Id="rId3" Type="http://schemas.openxmlformats.org/officeDocument/2006/relationships/image" Target="../media/image5.png"/>
</Relationships>

</file>

<file path=ppt/slides/_rels/slide12.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citations-and-references-322/apa-in-text-citations-and-parentheticals-340-16920/images/in-text-citations/?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2.xml"/>
<Relationship Id="rId2" Type="http://schemas.openxmlformats.org/officeDocument/2006/relationships/image" Target="../media/image5.png"/>
<Relationship Id="rId7" Target="../media/image13.png" Type="http://schemas.openxmlformats.org/officeDocument/2006/relationships/image"/>
</Relationships>

</file>

<file path=ppt/slides/_rels/slide13.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structure-and-formatting-of-specific-elements-321/apa-abstract-331-16911/images/abstract/?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3.xml"/>
<Relationship Id="rId2" Type="http://schemas.openxmlformats.org/officeDocument/2006/relationships/image" Target="../media/image5.png"/>
<Relationship Id="rId7" Target="../media/image14.png" Type="http://schemas.openxmlformats.org/officeDocument/2006/relationships/image"/>
</Relationships>

</file>

<file path=ppt/slides/_rels/slide14.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empirical-research-papers-366/apa-reporting-statistics-335-16915/images/reporting-statistics/?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4.xml"/>
<Relationship Id="rId2" Type="http://schemas.openxmlformats.org/officeDocument/2006/relationships/image" Target="../media/image5.png"/>
<Relationship Id="rId7" Target="../media/image9.png" Type="http://schemas.openxmlformats.org/officeDocument/2006/relationships/image"/>
</Relationships>

</file>

<file path=ppt/slides/_rels/slide15.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structure-and-formatting-of-specific-elements-321/apa-block-quotations-334-16914/images/block-quotation/?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5.xml"/>
<Relationship Id="rId2" Type="http://schemas.openxmlformats.org/officeDocument/2006/relationships/image" Target="../media/image5.png"/>
<Relationship Id="rId7" Target="../media/image15.png" Type="http://schemas.openxmlformats.org/officeDocument/2006/relationships/image"/>
</Relationships>

</file>

<file path=ppt/slides/_rels/slide16.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empirical-research-papers-366/apa-tables-and-figures-336-16916/images/single-panel-figure/?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6.xml"/>
<Relationship Id="rId2" Type="http://schemas.openxmlformats.org/officeDocument/2006/relationships/image" Target="../media/image5.png"/>
<Relationship Id="rId7" Target="../media/image16.png" Type="http://schemas.openxmlformats.org/officeDocument/2006/relationships/image"/>
</Relationships>

</file>

<file path=ppt/slides/_rels/slide17.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citations-and-references-322/apa-the-references-section-343-16923/images/references/?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7.xml"/>
<Relationship Id="rId2" Type="http://schemas.openxmlformats.org/officeDocument/2006/relationships/image" Target="../media/image5.png"/>
<Relationship Id="rId7" Target="../media/image10.png" Type="http://schemas.openxmlformats.org/officeDocument/2006/relationships/image"/>
</Relationships>

</file>

<file path=ppt/slides/_rels/slide18.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empirical-research-papers-366/apa-tables-and-figures-336-16916/images/complicated-table/?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8.xml"/>
<Relationship Id="rId2" Type="http://schemas.openxmlformats.org/officeDocument/2006/relationships/image" Target="../media/image5.png"/>
<Relationship Id="rId7" Target="../media/image17.png" Type="http://schemas.openxmlformats.org/officeDocument/2006/relationships/image"/>
</Relationships>

</file>

<file path=ppt/slides/_rels/slide19.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empirical-research-papers-366/apa-tables-and-figures-336-16916/images/three-panel-figure/?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9.xml"/>
<Relationship Id="rId2" Type="http://schemas.openxmlformats.org/officeDocument/2006/relationships/image" Target="../media/image5.png"/>
<Relationship Id="rId7" Target="../media/image18.png" Type="http://schemas.openxmlformats.org/officeDocument/2006/relationships/image"/>
</Relationships>

</file>

<file path=ppt/slides/_rels/slide20.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structure-and-formatting-of-specific-elements-321/apa-title-page-and-running-head-328-16908/images/title-page/?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0.xml"/>
<Relationship Id="rId2" Type="http://schemas.openxmlformats.org/officeDocument/2006/relationships/image" Target="../media/image5.png"/>
<Relationship Id="rId7" Target="../media/image8.png" Type="http://schemas.openxmlformats.org/officeDocument/2006/relationships/image"/>
</Relationships>

</file>

<file path=ppt/slides/_rels/slide21.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apa-style-social-sciences-256/apa-empirical-research-papers-366/apa-tables-and-figures-336-16916/images/simple-table/?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1.xml"/>
<Relationship Id="rId2" Type="http://schemas.openxmlformats.org/officeDocument/2006/relationships/image" Target="../media/image5.png"/>
<Relationship Id="rId7" Target="../media/image19.png" Type="http://schemas.openxmlformats.org/officeDocument/2006/relationships/image"/>
</Relationships>

</file>

<file path=ppt/slides/_rels/slide22.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psychology.wikia.com/wiki/APA_style%23Headings" TargetMode="External"/>
<Relationship Id="rId5" Type="http://schemas.openxmlformats.org/officeDocument/2006/relationships/hyperlink" Target="http://www.boundless.com/writing/textbooks/boundless-writing-textbook/writing-a-paper-in-apa-style-social-sciences-256/apa-structure-and-formatting-of-specific-elements-321/apa-headings-332-16912/images/apa-heading-hierarchy/?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2.xml"/>
<Relationship Id="rId2" Type="http://schemas.openxmlformats.org/officeDocument/2006/relationships/image" Target="../media/image5.png"/>
<Relationship Id="rId7" Target="../media/image20.png" Type="http://schemas.openxmlformats.org/officeDocument/2006/relationships/image"/>
</Relationships>

</file>

<file path=ppt/slides/_rels/slide23.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psychology.wikia.com/wiki/APA_style%23Headings" TargetMode="External"/>
<Relationship Id="rId5" Type="http://schemas.openxmlformats.org/officeDocument/2006/relationships/hyperlink" Target="http://www.boundless.com/writing/textbooks/boundless-writing-textbook/writing-a-paper-in-apa-style-social-sciences-256/apa-structure-and-formatting-of-specific-elements-321/apa-headings-332-16912/images/hierarchy-of-apa-headings/?campaign_content=book_84_chapter_256&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23.xml"/>
<Relationship Id="rId2" Type="http://schemas.openxmlformats.org/officeDocument/2006/relationships/image" Target="../media/image5.png"/>
<Relationship Id="rId7" Target="../media/image21.png" Type="http://schemas.openxmlformats.org/officeDocument/2006/relationships/image"/>
</Relationships>

</file>

<file path=ppt/slides/_rels/slide24.xml.rels><?xml version="1.0" encoding="UTF-8" standalone="yes"?>
<Relationships xmlns="http://schemas.openxmlformats.org/package/2006/relationships">
<Relationship Id="rId20" Type="http://schemas.openxmlformats.org/officeDocument/2006/relationships/hyperlink" Target="http://creativecommons.org/licenses/by/3.0/us/" TargetMode="External"/>
<Relationship Id="rId21" Type="http://schemas.openxmlformats.org/officeDocument/2006/relationships/hyperlink" Target="https://www.youtube.com/watch?v=k3zz7VOpuQM" TargetMode="External"/>
<Relationship Id="rId22" Type="http://schemas.openxmlformats.org/officeDocument/2006/relationships/hyperlink" Target="http://attribution.license.11" TargetMode="External"/>
<Relationship Id="rId23" Type="http://schemas.openxmlformats.org/officeDocument/2006/relationships/hyperlink" Target="http://attribution.url.11" TargetMode="External"/>
<Relationship Id="rId24" Type="http://schemas.openxmlformats.org/officeDocument/2006/relationships/hyperlink" Target="http://attribution.license.12" TargetMode="External"/>
<Relationship Id="rId25" Type="http://schemas.openxmlformats.org/officeDocument/2006/relationships/hyperlink" Target="http://attribution.url.12" TargetMode="External"/>
<Relationship Id="rId26" Type="http://schemas.openxmlformats.org/officeDocument/2006/relationships/hyperlink" Target="http://attribution.license.13" TargetMode="External"/>
<Relationship Id="rId27" Type="http://schemas.openxmlformats.org/officeDocument/2006/relationships/hyperlink" Target="http://attribution.url.13" TargetMode="External"/>
<Relationship Id="rId28" Type="http://schemas.openxmlformats.org/officeDocument/2006/relationships/hyperlink" Target="http://attribution.license.14" TargetMode="External"/>
<Relationship Id="rId29" Type="http://schemas.openxmlformats.org/officeDocument/2006/relationships/hyperlink" Target="http://attribution.url.14" TargetMode="External"/>
<Relationship Id="rId1" Type="http://schemas.openxmlformats.org/officeDocument/2006/relationships/slideLayout" Target="../slideLayouts/slideLayout24.xml"/>
<Relationship Id="rId2" Type="http://schemas.openxmlformats.org/officeDocument/2006/relationships/hyperlink" Target="http://creativecommons.org/licenses/by-sa/3.0/" TargetMode="External"/>
<Relationship Id="rId3" Type="http://schemas.openxmlformats.org/officeDocument/2006/relationships/hyperlink" Target="https://en.wikipedia.org/wiki/APA_style" TargetMode="External"/>
<Relationship Id="rId4" Type="http://schemas.openxmlformats.org/officeDocument/2006/relationships/hyperlink" Target="http://creativecommons.org/licenses/by-sa/3.0/" TargetMode="External"/>
<Relationship Id="rId5" Type="http://schemas.openxmlformats.org/officeDocument/2006/relationships/hyperlink" Target="https://en.wikipedia.org/wiki/Colon_(punctuation)" TargetMode="External"/>
<Relationship Id="rId30" Type="http://schemas.openxmlformats.org/officeDocument/2006/relationships/hyperlink" Target="http://attribution.license.16" TargetMode="External"/>
<Relationship Id="rId31" Type="http://schemas.openxmlformats.org/officeDocument/2006/relationships/hyperlink" Target="http://attribution.url.15" TargetMode="External"/>
<Relationship Id="rId32" Type="http://schemas.openxmlformats.org/officeDocument/2006/relationships/hyperlink" Target="http://attribution.url.16" TargetMode="External"/>
<Relationship Id="rId9" Type="http://schemas.openxmlformats.org/officeDocument/2006/relationships/hyperlink" Target="http://psychology.wikia.com/wiki/APA_style" TargetMode="External"/>
<Relationship Id="rId6" Type="http://schemas.openxmlformats.org/officeDocument/2006/relationships/hyperlink" Target="http://creativecommons.org/licenses/by-sa/3.0/" TargetMode="External"/>
<Relationship Id="rId7" Type="http://schemas.openxmlformats.org/officeDocument/2006/relationships/hyperlink" Target="https://en.wikiversity.org/wiki/APA_style" TargetMode="External"/>
<Relationship Id="rId8" Type="http://schemas.openxmlformats.org/officeDocument/2006/relationships/hyperlink" Target="http://creativecommons.org/licenses/by-sa/3.0/" TargetMode="External"/>
<Relationship Id="rId33" Type="http://schemas.openxmlformats.org/officeDocument/2006/relationships/hyperlink" Target="http://attribution.license.17" TargetMode="External"/>
<Relationship Id="rId34" Type="http://schemas.openxmlformats.org/officeDocument/2006/relationships/hyperlink" Target="http://attribution.url.17" TargetMode="External"/>
<Relationship Id="rId35" Type="http://schemas.openxmlformats.org/officeDocument/2006/relationships/image" Target="../media/image2.png"/>
<Relationship Id="rId36" Type="http://schemas.openxmlformats.org/officeDocument/2006/relationships/image" Target="../media/image5.png"/>
<Relationship Id="rId10" Type="http://schemas.openxmlformats.org/officeDocument/2006/relationships/hyperlink" Target="http://creativecommons.org/licenses/by-sa/3.0/" TargetMode="External"/>
<Relationship Id="rId11" Type="http://schemas.openxmlformats.org/officeDocument/2006/relationships/hyperlink" Target="http://psychology.wikia.com/wiki/APA_style"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psychology.wikia.com/wiki/APA_style"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psychology.wikia.com/wiki/APA_style" TargetMode="External"/>
<Relationship Id="rId16" Type="http://schemas.openxmlformats.org/officeDocument/2006/relationships/hyperlink" Target="http://creativecommons.org/licenses/by/3.0/us/" TargetMode="External"/>
<Relationship Id="rId17" Type="http://schemas.openxmlformats.org/officeDocument/2006/relationships/hyperlink" Target="https://www.youtube.com/watch?v=k3zz7VOpuQM"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psychology.wikia.com/wiki/How_to_reference_and_link_to_summary_or_tex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4800600"/>
            <a:ext cx="3581400" cy="381000"/>
          </a:xfrm>
        </p:spPr>
        <p:txBody>
          <a:bodyPr/>
          <a:lstStyle/>
          <a:p>
            <a:r>
              <a:rPr lang="en-US" dirty="0" smtClean="0"/>
              <a:t>Boundless Lecture Slides</a:t>
            </a:r>
            <a:endParaRPr lang="en-US" dirty="0"/>
          </a:p>
        </p:txBody>
      </p:sp>
      <p:sp>
        <p:nvSpPr>
          <p:cNvPr id="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4572000" y="6578600"/>
            <a:ext cx="3708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7"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Rectangle 8"/>
          <p:cNvSpPr>
            <a:spLocks/>
          </p:cNvSpPr>
          <p:nvPr/>
        </p:nvSpPr>
        <p:spPr bwMode="auto">
          <a:xfrm>
            <a:off x="304800" y="65532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1200" dirty="0" smtClean="0">
                <a:solidFill>
                  <a:srgbClr val="828282"/>
                </a:solidFill>
                <a:latin typeface="Arial" charset="0"/>
                <a:ea typeface="ＭＳ Ｐゴシック" charset="0"/>
                <a:sym typeface="Helvetica Neue" charset="0"/>
              </a:rPr>
              <a:t>Available on the Boundless Teaching Platform</a:t>
            </a:r>
            <a:endParaRPr lang="en-US" sz="1200" dirty="0">
              <a:solidFill>
                <a:srgbClr val="828282"/>
              </a:solidFill>
              <a:latin typeface="Arial" charset="0"/>
              <a:ea typeface="ＭＳ Ｐゴシック" charset="0"/>
              <a:sym typeface="Helvetica Neue"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6988"/>
            <a:ext cx="4648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25312893"/>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dirty="0"/>
          </a:p>
        </p:txBody>
      </p:sp>
      <p:sp>
        <p:nvSpPr>
          <p:cNvPr id="2" name="Title 1"/>
          <p:cNvSpPr>
            <a:spLocks noGrp="1"/>
          </p:cNvSpPr>
          <p:nvPr>
            <p:ph type="title"/>
          </p:nvPr>
        </p:nvSpPr>
        <p:spPr/>
        <p:txBody>
          <a:bodyPr/>
          <a:lstStyle/>
          <a:p>
            <a:r>
              <a:rPr lang="en-US" smtClean="0"/>
              <a:t>Using Boundless Presentations</a:t>
            </a:r>
            <a:endParaRPr lang="en-US" dirty="0"/>
          </a:p>
        </p:txBody>
      </p:sp>
      <p:sp>
        <p:nvSpPr>
          <p:cNvPr id="23" name="Text Placeholder 22"/>
          <p:cNvSpPr>
            <a:spLocks noGrp="1"/>
          </p:cNvSpPr>
          <p:nvPr>
            <p:ph type="body" sz="quarter" idx="10"/>
          </p:nvPr>
        </p:nvSpPr>
        <p:spPr/>
        <p:txBody>
          <a:bodyPr/>
          <a:lstStyle/>
          <a:p>
            <a:r>
              <a:rPr lang="en-US" dirty="0" smtClean="0"/>
              <a:t>The Appendix</a:t>
            </a:r>
          </a:p>
          <a:p>
            <a:pPr lvl="1"/>
            <a:r>
              <a:rPr lang="en-US" dirty="0" smtClean="0"/>
              <a:t>The appendix is for you to use to add depth and breadth to your lectures. You can simply drag and drop slides from the appendix into the main presentation to make for a richer lecture experience.</a:t>
            </a:r>
            <a:endParaRPr lang="en-US" dirty="0"/>
          </a:p>
        </p:txBody>
      </p:sp>
      <p:sp>
        <p:nvSpPr>
          <p:cNvPr id="4"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598" r="246" b="369"/>
          <a:stretch>
            <a:fillRect/>
          </a:stretch>
        </p:blipFill>
        <p:spPr bwMode="auto">
          <a:xfrm>
            <a:off x="3267075" y="3544887"/>
            <a:ext cx="25717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b="1579"/>
          <a:stretch>
            <a:fillRect/>
          </a:stretch>
        </p:blipFill>
        <p:spPr bwMode="auto">
          <a:xfrm>
            <a:off x="3429000" y="1219200"/>
            <a:ext cx="24018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Text Placeholder 10"/>
          <p:cNvSpPr txBox="1">
            <a:spLocks/>
          </p:cNvSpPr>
          <p:nvPr/>
        </p:nvSpPr>
        <p:spPr>
          <a:xfrm>
            <a:off x="6019800" y="3581400"/>
            <a:ext cx="2819400" cy="1828800"/>
          </a:xfrm>
          <a:prstGeom prst="rect">
            <a:avLst/>
          </a:prstGeom>
        </p:spPr>
        <p:txBody>
          <a:bodyPr vert="horz" lIns="0" tIns="0" rIns="0" bIns="0"/>
          <a:lstStyle>
            <a:lvl1pPr marL="342900" indent="-342900" algn="l" rtl="0" eaLnBrk="1" fontAlgn="base" hangingPunct="1">
              <a:spcBef>
                <a:spcPts val="800"/>
              </a:spcBef>
              <a:spcAft>
                <a:spcPct val="0"/>
              </a:spcAft>
              <a:defRPr sz="1400">
                <a:solidFill>
                  <a:schemeClr val="tx2"/>
                </a:solidFill>
                <a:latin typeface="+mn-lt"/>
                <a:ea typeface="+mn-ea"/>
                <a:cs typeface="+mn-cs"/>
                <a:sym typeface="Helvetica Neue" charset="0"/>
              </a:defRPr>
            </a:lvl1pPr>
            <a:lvl2pPr marL="0" indent="0" algn="l" rtl="0" eaLnBrk="1" fontAlgn="base" hangingPunct="1">
              <a:spcBef>
                <a:spcPts val="400"/>
              </a:spcBef>
              <a:spcAft>
                <a:spcPct val="0"/>
              </a:spcAft>
              <a:buClr>
                <a:srgbClr val="828282"/>
              </a:buClr>
              <a:buSzPct val="100000"/>
              <a:buFont typeface="Arial" charset="0"/>
              <a:buNone/>
              <a:defRPr sz="1000">
                <a:solidFill>
                  <a:srgbClr val="828282"/>
                </a:solidFill>
                <a:latin typeface="Arial" charset="0"/>
                <a:ea typeface="+mn-ea"/>
                <a:cs typeface="+mn-cs"/>
                <a:sym typeface="Arial" charset="0"/>
              </a:defRPr>
            </a:lvl2pPr>
            <a:lvl3pPr marL="393700" indent="-127000" algn="l" rtl="0" eaLnBrk="1" fontAlgn="base" hangingPunct="1">
              <a:spcBef>
                <a:spcPts val="600"/>
              </a:spcBef>
              <a:spcAft>
                <a:spcPct val="0"/>
              </a:spcAft>
              <a:buClr>
                <a:srgbClr val="828282"/>
              </a:buClr>
              <a:buSzPct val="100000"/>
              <a:buFont typeface="Helvetica Neue" charset="0"/>
              <a:buChar char="-"/>
              <a:defRPr sz="1200">
                <a:solidFill>
                  <a:srgbClr val="828282"/>
                </a:solidFill>
                <a:latin typeface="+mn-lt"/>
                <a:ea typeface="+mn-ea"/>
                <a:cs typeface="+mn-cs"/>
                <a:sym typeface="Helvetica Neue" charset="0"/>
              </a:defRPr>
            </a:lvl3pPr>
            <a:lvl4pPr marL="1562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4pPr>
            <a:lvl5pPr marL="20193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5pPr>
            <a:lvl6pPr marL="24765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6pPr>
            <a:lvl7pPr marL="29337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7pPr>
            <a:lvl8pPr marL="33909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8pPr>
            <a:lvl9pPr marL="3848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9pPr>
          </a:lstStyle>
          <a:p>
            <a:r>
              <a:rPr lang="en-US" dirty="0" smtClean="0"/>
              <a:t>Free to edit, share, and copy</a:t>
            </a:r>
          </a:p>
          <a:p>
            <a:pPr lvl="1">
              <a:lnSpc>
                <a:spcPct val="110000"/>
              </a:lnSpc>
            </a:pPr>
            <a:r>
              <a:rPr lang="en-US" dirty="0" smtClean="0"/>
              <a:t>Feel free to edit, share, and make as many copies of the Boundless presentations as you like. We encourage you to take these presentations and make them your own.</a:t>
            </a:r>
            <a:endParaRPr lang="en-US" dirty="0"/>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extBox 16"/>
          <p:cNvSpPr txBox="1"/>
          <p:nvPr/>
        </p:nvSpPr>
        <p:spPr>
          <a:xfrm>
            <a:off x="228600" y="304800"/>
            <a:ext cx="2590800" cy="2784353"/>
          </a:xfrm>
          <a:prstGeom prst="rect">
            <a:avLst/>
          </a:prstGeom>
          <a:noFill/>
        </p:spPr>
        <p:txBody>
          <a:bodyPr wrap="square" lIns="0" tIns="0" rIns="0" bIns="0" rtlCol="0">
            <a:spAutoFit/>
          </a:bodyPr>
          <a:lstStyle/>
          <a:p>
            <a:pPr algn="l"/>
            <a:r>
              <a:rPr lang="en-US" sz="1800" dirty="0" smtClean="0">
                <a:solidFill>
                  <a:schemeClr val="bg1"/>
                </a:solidFill>
                <a:latin typeface="Arial"/>
                <a:cs typeface="Arial"/>
              </a:rPr>
              <a:t>Boundless Teaching Platform</a:t>
            </a:r>
          </a:p>
          <a:p>
            <a:pPr algn="l">
              <a:lnSpc>
                <a:spcPct val="110000"/>
              </a:lnSpc>
              <a:spcBef>
                <a:spcPts val="800"/>
              </a:spcBef>
            </a:pPr>
            <a:r>
              <a:rPr lang="en-US" sz="800" dirty="0">
                <a:solidFill>
                  <a:srgbClr val="FFFFFF"/>
                </a:solidFill>
                <a:latin typeface="Arial" charset="0"/>
                <a:ea typeface="ＭＳ Ｐゴシック" charset="0"/>
                <a:sym typeface="Helvetica Neue" charset="0"/>
              </a:rPr>
              <a:t>Boundless empowers educators to engage their students with affordable, customizable textbooks and intuitive teaching tools. The free Boundless Teaching Platform gives educators the ability to customize textbooks in more than 20 subjects that align to hundreds of popular titles. Get started by using high quality Boundless books, or make switching to our platform easier by building from Boundless content pre-organized to match the assigned textbook. This platform gives educators the tools they need to assign readings and assessments, monitor student activity, and lead their classes with pre-made teaching resources.</a:t>
            </a:r>
          </a:p>
          <a:p>
            <a:pPr algn="l">
              <a:spcBef>
                <a:spcPts val="800"/>
              </a:spcBef>
            </a:pPr>
            <a:r>
              <a:rPr lang="en-US" sz="800" dirty="0">
                <a:solidFill>
                  <a:srgbClr val="FFFFFF"/>
                </a:solidFill>
                <a:latin typeface="Helvetica Neue" charset="0"/>
                <a:ea typeface="ＭＳ Ｐゴシック" charset="0"/>
                <a:sym typeface="Helvetica Neue" charset="0"/>
              </a:rPr>
              <a:t>Get started now at:</a:t>
            </a:r>
          </a:p>
          <a:p>
            <a:pPr algn="l"/>
            <a:endParaRPr lang="en-US" sz="1800" dirty="0">
              <a:solidFill>
                <a:schemeClr val="bg1"/>
              </a:solidFill>
              <a:latin typeface="Arial"/>
              <a:cs typeface="Arial"/>
            </a:endParaRPr>
          </a:p>
        </p:txBody>
      </p:sp>
      <p:sp>
        <p:nvSpPr>
          <p:cNvPr id="19" name="TextBox 18"/>
          <p:cNvSpPr txBox="1"/>
          <p:nvPr/>
        </p:nvSpPr>
        <p:spPr>
          <a:xfrm>
            <a:off x="228600" y="5867400"/>
            <a:ext cx="2590800" cy="340606"/>
          </a:xfrm>
          <a:prstGeom prst="rect">
            <a:avLst/>
          </a:prstGeom>
          <a:noFill/>
        </p:spPr>
        <p:txBody>
          <a:bodyPr wrap="square" lIns="0" tIns="0" rIns="0" bIns="0" rtlCol="0">
            <a:spAutoFit/>
          </a:bodyPr>
          <a:lstStyle/>
          <a:p>
            <a:pPr algn="l">
              <a:lnSpc>
                <a:spcPct val="110000"/>
              </a:lnSpc>
              <a:spcBef>
                <a:spcPts val="800"/>
              </a:spcBef>
            </a:pPr>
            <a:r>
              <a:rPr lang="en-US" sz="800" dirty="0" smtClean="0">
                <a:solidFill>
                  <a:srgbClr val="FFFFFF"/>
                </a:solidFill>
                <a:latin typeface="Arial" charset="0"/>
                <a:ea typeface="ＭＳ Ｐゴシック" charset="0"/>
                <a:sym typeface="Helvetica Neue" charset="0"/>
              </a:rPr>
              <a:t>If you have any questions or problems please email:</a:t>
            </a:r>
          </a:p>
          <a:p>
            <a:pPr algn="l">
              <a:lnSpc>
                <a:spcPct val="80000"/>
              </a:lnSpc>
              <a:spcBef>
                <a:spcPts val="800"/>
              </a:spcBef>
            </a:pPr>
            <a:r>
              <a:rPr lang="en-US" sz="800" dirty="0" err="1" smtClean="0">
                <a:solidFill>
                  <a:srgbClr val="FFFFFF"/>
                </a:solidFill>
                <a:latin typeface="Arial" charset="0"/>
                <a:ea typeface="ＭＳ Ｐゴシック" charset="0"/>
                <a:cs typeface="Arial"/>
                <a:sym typeface="Helvetica Neue" charset="0"/>
                <a:hlinkClick r:id="rId6"/>
              </a:rPr>
              <a:t>educators@boundless.com</a:t>
            </a:r>
            <a:endParaRPr lang="en-US" sz="1800" dirty="0">
              <a:solidFill>
                <a:schemeClr val="bg1"/>
              </a:solidFill>
              <a:latin typeface="Arial"/>
              <a:cs typeface="Arial"/>
            </a:endParaRPr>
          </a:p>
        </p:txBody>
      </p:sp>
      <p:sp>
        <p:nvSpPr>
          <p:cNvPr id="3" name="TextBox 2"/>
          <p:cNvSpPr txBox="1"/>
          <p:nvPr/>
        </p:nvSpPr>
        <p:spPr>
          <a:xfrm>
            <a:off x="228600" y="2819400"/>
            <a:ext cx="2590800" cy="123111"/>
          </a:xfrm>
          <a:prstGeom prst="rect">
            <a:avLst/>
          </a:prstGeom>
          <a:noFill/>
        </p:spPr>
        <p:txBody>
          <a:bodyPr wrap="square" lIns="0" tIns="0" rIns="0" bIns="0" rtlCol="0">
            <a:spAutoFit/>
          </a:bodyPr>
          <a:lstStyle/>
          <a:p>
            <a:pPr algn="l"/>
            <a:r>
              <a:rPr lang="en-US" sz="800" dirty="0" smtClean="0">
                <a:latin typeface="Arial"/>
                <a:cs typeface="Arial"/>
                <a:hlinkClick r:id="rId7"/>
              </a:rPr>
              <a:t>http://</a:t>
            </a:r>
            <a:r>
              <a:rPr lang="en-US" sz="800" dirty="0" err="1" smtClean="0">
                <a:latin typeface="Arial"/>
                <a:cs typeface="Arial"/>
                <a:hlinkClick r:id="rId7"/>
              </a:rPr>
              <a:t>boundless.com</a:t>
            </a:r>
            <a:r>
              <a:rPr lang="en-US" sz="800" dirty="0" smtClean="0">
                <a:latin typeface="Arial"/>
                <a:cs typeface="Arial"/>
                <a:hlinkClick r:id="rId7"/>
              </a:rPr>
              <a:t>/teaching-platform</a:t>
            </a:r>
            <a:endParaRPr lang="en-US" sz="800" dirty="0">
              <a:latin typeface="Arial"/>
              <a:cs typeface="Arial"/>
            </a:endParaRPr>
          </a:p>
        </p:txBody>
      </p:sp>
    </p:spTree>
    <p:extLst>
      <p:ext uri="{BB962C8B-B14F-4D97-AF65-F5344CB8AC3E}">
        <p14:creationId xmlns:p14="http://schemas.microsoft.com/office/powerpoint/2010/main" val="3377858826"/>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oundlessHQ_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48000" cy="6464300"/>
          </a:xfrm>
          <a:prstGeom prst="rect">
            <a:avLst/>
          </a:prstGeom>
        </p:spPr>
      </p:pic>
      <p:sp>
        <p:nvSpPr>
          <p:cNvPr id="16" name="Text Placeholder 15"/>
          <p:cNvSpPr>
            <a:spLocks noGrp="1"/>
          </p:cNvSpPr>
          <p:nvPr>
            <p:ph type="body" sz="quarter" idx="10"/>
          </p:nvPr>
        </p:nvSpPr>
        <p:spPr/>
        <p:txBody>
          <a:bodyPr/>
          <a:lstStyle/>
          <a:p>
            <a:pPr>
              <a:lnSpc>
                <a:spcPct val="110000"/>
              </a:lnSpc>
            </a:pPr>
            <a:r>
              <a:rPr lang="en-US" dirty="0" smtClean="0"/>
              <a:t>Boundless is an innovative technology company making education more affordable and accessible for students everywhere. The company creates the world’s best open educational content in 20+ subjects that align to more than 1,000 popular college textbooks. Boundless integrates learning technology into all its premium books to help students study more efficiently at a fraction of the cost of traditional textbooks. The company also empowers educators to engage their students more effectively through customizable books and intuitive teaching tools as part of the Boundless Teaching Platform. More than 2 million learners access Boundless free and premium content each month across the company’s wide distribution platforms, including its website, </a:t>
            </a:r>
            <a:r>
              <a:rPr lang="en-US" dirty="0" err="1" smtClean="0"/>
              <a:t>iOS</a:t>
            </a:r>
            <a:r>
              <a:rPr lang="en-US" dirty="0" smtClean="0"/>
              <a:t> apps, Kindle books, and </a:t>
            </a:r>
            <a:r>
              <a:rPr lang="en-US" dirty="0" err="1" smtClean="0"/>
              <a:t>iBooks</a:t>
            </a:r>
            <a:r>
              <a:rPr lang="en-US" dirty="0" smtClean="0"/>
              <a:t>. To get started learning or teaching with Boundless, visit </a:t>
            </a:r>
            <a:r>
              <a:rPr lang="en-US" dirty="0" smtClean="0">
                <a:hlinkClick r:id="rId3"/>
              </a:rPr>
              <a:t>boundless.com</a:t>
            </a:r>
            <a:r>
              <a:rPr lang="en-US" dirty="0" smtClean="0"/>
              <a:t>.</a:t>
            </a:r>
            <a:endParaRPr lang="en-US" dirty="0"/>
          </a:p>
        </p:txBody>
      </p:sp>
      <p:sp>
        <p:nvSpPr>
          <p:cNvPr id="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Rectangle 9"/>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itle 16"/>
          <p:cNvSpPr>
            <a:spLocks noGrp="1"/>
          </p:cNvSpPr>
          <p:nvPr>
            <p:ph type="title"/>
          </p:nvPr>
        </p:nvSpPr>
        <p:spPr/>
        <p:txBody>
          <a:bodyPr/>
          <a:lstStyle/>
          <a:p>
            <a:r>
              <a:rPr lang="en-US" dirty="0" smtClean="0"/>
              <a:t>About Boundless</a:t>
            </a:r>
            <a:endParaRPr lang="en-US" dirty="0"/>
          </a:p>
        </p:txBody>
      </p:sp>
    </p:spTree>
    <p:extLst>
      <p:ext uri="{BB962C8B-B14F-4D97-AF65-F5344CB8AC3E}">
        <p14:creationId xmlns:p14="http://schemas.microsoft.com/office/powerpoint/2010/main" val="1703359636"/>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Writing a Paper in APA Style (Social Sciences)</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Writing a Paper in APA Style (Social Sciences)</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Introduction to APA Style</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7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APA: Structure and Formatting of Specific Elements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90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APA: Empirical Research Papers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3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APA: Citations and References</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 name="Picture 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04800"/>
            <a:ext cx="863600" cy="863600"/>
          </a:xfrm>
          <a:prstGeom prst="rect">
            <a:avLst/>
          </a:prstGeom>
        </p:spPr>
      </p:pic>
      <p:pic>
        <p:nvPicPr>
          <p:cNvPr id="29" name="Picture 28" descr="chapterimage.jpg"/>
          <p:cNvPicPr>
            <a:picLocks noChangeAspect="1"/>
          </p:cNvPicPr>
          <p:nvPr/>
        </p:nvPicPr>
        <p:blipFill>
          <a:blip r:embed="rId6">
            <a:extLst>
              <a:ext uri="{0acbdd57031d2b5918db30c7ed8f7a5d}">
                <a14:useLocalDpi xmlns:a14="http://schemas.microsoft.com/office/drawing/2010/main" val="0"/>
              </a:ext>
            </a:extLst>
          </a:blip>
          <a:stretch>
            <a:fillRect/>
          </a:stretch>
        </p:blipFill>
        <p:spPr>
          <a:xfrm>
            <a:off x="3200400" y="1447800"/>
            <a:ext cx="667327" cy="863600"/>
          </a:xfrm>
          <a:prstGeom prst="rect">
            <a:avLst/>
          </a:prstGeom>
        </p:spPr>
      </p:pic>
      <p:pic>
        <p:nvPicPr>
          <p:cNvPr id="30" name="Picture 29" descr="chapterimage.jpg"/>
          <p:cNvPicPr>
            <a:picLocks noChangeAspect="1"/>
          </p:cNvPicPr>
          <p:nvPr/>
        </p:nvPicPr>
        <p:blipFill>
          <a:blip r:embed="rId7">
            <a:extLst>
              <a:ext uri="{2b31971dac7defbaf40cecd43d176c82}">
                <a14:useLocalDpi xmlns:a14="http://schemas.microsoft.com/office/drawing/2010/main" val="0"/>
              </a:ext>
            </a:extLst>
          </a:blip>
          <a:stretch>
            <a:fillRect/>
          </a:stretch>
        </p:blipFill>
        <p:spPr>
          <a:xfrm>
            <a:off x="3200400" y="2590800"/>
            <a:ext cx="646127" cy="863600"/>
          </a:xfrm>
          <a:prstGeom prst="rect">
            <a:avLst/>
          </a:prstGeom>
        </p:spPr>
      </p:pic>
      <p:pic>
        <p:nvPicPr>
          <p:cNvPr id="31" name="Picture 30" descr="chapterimage.jpg"/>
          <p:cNvPicPr>
            <a:picLocks noChangeAspect="1"/>
          </p:cNvPicPr>
          <p:nvPr/>
        </p:nvPicPr>
        <p:blipFill>
          <a:blip r:embed="rId8">
            <a:extLst>
              <a:ext uri="{bb21b66ca5715506b4bbfb5cb6e08838}">
                <a14:useLocalDpi xmlns:a14="http://schemas.microsoft.com/office/drawing/2010/main" val="0"/>
              </a:ext>
            </a:extLst>
          </a:blip>
          <a:stretch>
            <a:fillRect/>
          </a:stretch>
        </p:blipFill>
        <p:spPr>
          <a:xfrm>
            <a:off x="3200400" y="3733800"/>
            <a:ext cx="667416" cy="863600"/>
          </a:xfrm>
          <a:prstGeom prst="rect">
            <a:avLst/>
          </a:prstGeom>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When to Use APA Style</a:t>
            </a:r>
          </a:p>
          <a:p>
            <a:pPr marL="115888" indent="-115888"/>
            <a:r>
              <a:rPr lang="en-US" dirty="0" smtClean="0"/>
              <a:t>Overall Structure and Formatting of an APA Paper</a:t>
            </a:r>
          </a:p>
        </p:txBody>
      </p:sp>
      <p:sp>
        <p:nvSpPr>
          <p:cNvPr id="21" name="Title 20"/>
          <p:cNvSpPr>
            <a:spLocks noGrp="1"/>
          </p:cNvSpPr>
          <p:nvPr>
            <p:ph type="title"/>
          </p:nvPr>
        </p:nvSpPr>
        <p:spPr>
          <a:xfrm>
            <a:off x="152400" y="381000"/>
            <a:ext cx="8686800" cy="685800"/>
          </a:xfrm>
        </p:spPr>
        <p:txBody>
          <a:bodyPr/>
          <a:lstStyle/>
          <a:p>
            <a:r>
              <a:rPr lang="en-US" dirty="0" smtClean="0"/>
              <a:t>Introduction to APA Style</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Introduction to APA Style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www.boundless.com/writing/textbooks/boundless-writing-textbook/writing-a-paper-in-apa-style-social-sciences-256/introduction-to-apa-style-320/</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0acbdd57031d2b5918db30c7ed8f7a5d}">
                <a14:useLocalDpi xmlns:a14="http://schemas.microsoft.com/office/drawing/2010/main" val="0"/>
              </a:ext>
            </a:extLst>
          </a:blip>
          <a:stretch>
            <a:fillRect/>
          </a:stretch>
        </p:blipFill>
        <p:spPr>
          <a:xfrm>
            <a:off x="152400" y="1447800"/>
            <a:ext cx="2139372"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APA: Title Page and Running Head</a:t>
            </a:r>
          </a:p>
          <a:p>
            <a:pPr marL="115888" indent="-115888"/>
            <a:r>
              <a:rPr lang="en-US" dirty="0" smtClean="0"/>
              <a:t>APA: Abstract</a:t>
            </a:r>
          </a:p>
          <a:p>
            <a:pPr marL="115888" indent="-115888"/>
            <a:r>
              <a:rPr lang="en-US" dirty="0"/>
              <a:t/>
            </a:r>
            <a:r>
              <a:rPr lang="en-US" dirty="0"/>
              <a:t>APA: Headings</a:t>
            </a:r>
            <a:r>
              <a:rPr lang="en-US" dirty="0"/>
              <a:t> </a:t>
            </a:r>
            <a:endParaRPr lang="en-US" dirty="0" smtClean="0"/>
          </a:p>
          <a:p>
            <a:pPr marL="115888" indent="-115888"/>
            <a:r>
              <a:rPr lang="en-US" dirty="0"/>
              <a:t/>
            </a:r>
            <a:r>
              <a:rPr lang="en-US" dirty="0"/>
              <a:t>APA: Series and Lists</a:t>
            </a:r>
            <a:r>
              <a:rPr lang="en-US" dirty="0"/>
              <a:t> </a:t>
            </a:r>
            <a:endParaRPr lang="en-US" dirty="0" smtClean="0"/>
          </a:p>
          <a:p>
            <a:pPr marL="115888" indent="-115888"/>
            <a:r>
              <a:rPr lang="en-US" dirty="0"/>
              <a:t/>
            </a:r>
            <a:r>
              <a:rPr lang="en-US" dirty="0"/>
              <a:t>APA: Block Quotations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APA: Structure and Formatting of Specific Elements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APA: Structure and Formatting of Specific Elements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www.boundless.com/writing/textbooks/boundless-writing-textbook/writing-a-paper-in-apa-style-social-sciences-256/apa-structure-and-formatting-of-specific-elements-321/</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2b31971dac7defbaf40cecd43d176c82}">
                <a14:useLocalDpi xmlns:a14="http://schemas.microsoft.com/office/drawing/2010/main" val="0"/>
              </a:ext>
            </a:extLst>
          </a:blip>
          <a:stretch>
            <a:fillRect/>
          </a:stretch>
        </p:blipFill>
        <p:spPr>
          <a:xfrm>
            <a:off x="152400" y="1447800"/>
            <a:ext cx="2071408"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APA: Reporting Statistics</a:t>
            </a:r>
          </a:p>
          <a:p>
            <a:pPr marL="115888" indent="-115888"/>
            <a:r>
              <a:rPr lang="en-US" dirty="0" smtClean="0"/>
              <a:t>APA: Tables and Figures</a:t>
            </a:r>
          </a:p>
        </p:txBody>
      </p:sp>
      <p:sp>
        <p:nvSpPr>
          <p:cNvPr id="21" name="Title 20"/>
          <p:cNvSpPr>
            <a:spLocks noGrp="1"/>
          </p:cNvSpPr>
          <p:nvPr>
            <p:ph type="title"/>
          </p:nvPr>
        </p:nvSpPr>
        <p:spPr>
          <a:xfrm>
            <a:off x="152400" y="381000"/>
            <a:ext cx="8686800" cy="685800"/>
          </a:xfrm>
        </p:spPr>
        <p:txBody>
          <a:bodyPr/>
          <a:lstStyle/>
          <a:p>
            <a:r>
              <a:rPr lang="en-US" dirty="0" smtClean="0"/>
              <a:t>APA: Empirical Research Papers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APA: Empirical Research Papers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www.boundless.com/writing/textbooks/boundless-writing-textbook/writing-a-paper-in-apa-style-social-sciences-256/apa-empirical-research-papers-366/</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bb21b66ca5715506b4bbfb5cb6e08838}">
                <a14:useLocalDpi xmlns:a14="http://schemas.microsoft.com/office/drawing/2010/main" val="0"/>
              </a:ext>
            </a:extLst>
          </a:blip>
          <a:stretch>
            <a:fillRect/>
          </a:stretch>
        </p:blipFill>
        <p:spPr>
          <a:xfrm>
            <a:off x="152400" y="1447800"/>
            <a:ext cx="2139657"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APA: The References Section</a:t>
            </a:r>
          </a:p>
          <a:p>
            <a:pPr marL="115888" indent="-115888"/>
            <a:r>
              <a:rPr lang="en-US" dirty="0" smtClean="0"/>
              <a:t>APA: How to Reference Different Types of Sources</a:t>
            </a:r>
          </a:p>
          <a:p>
            <a:pPr marL="115888" indent="-115888"/>
            <a:r>
              <a:rPr lang="en-US" dirty="0"/>
              <a:t/>
            </a:r>
            <a:r>
              <a:rPr lang="en-US" dirty="0"/>
              <a:t>APA: In-Text Citations and Parentheticals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APA: Citations and References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APA: Citations and References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www.boundless.com/writing/textbooks/boundless-writing-textbook/writing-a-paper-in-apa-style-social-sciences-256/apa-citations-and-references-322/</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 name="Title 1"/>
          <p:cNvSpPr>
            <a:spLocks noGrp="1"/>
          </p:cNvSpPr>
          <p:nvPr>
            <p:ph type="title"/>
          </p:nvPr>
        </p:nvSpPr>
        <p:spPr/>
        <p:txBody>
          <a:bodyPr/>
          <a:lstStyle/>
          <a:p>
            <a:r>
              <a:rPr lang="en-US" smtClean="0"/>
              <a:t>Appendix</a:t>
            </a:r>
            <a:endParaRPr lang="en-US" dirty="0"/>
          </a:p>
        </p:txBody>
      </p:sp>
    </p:spTree>
    <p:extLst>
      <p:ext uri="{BB962C8B-B14F-4D97-AF65-F5344CB8AC3E}">
        <p14:creationId xmlns:p14="http://schemas.microsoft.com/office/powerpoint/2010/main" val="1737923768"/>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terms</a:t>
            </a:r>
            <a:endParaRPr lang="en-US" dirty="0"/>
          </a:p>
        </p:txBody>
      </p:sp>
      <p:sp>
        <p:nvSpPr>
          <p:cNvPr id="10" name="Text Placeholder 9"/>
          <p:cNvSpPr>
            <a:spLocks noGrp="1"/>
          </p:cNvSpPr>
          <p:nvPr>
            <p:ph type="body" sz="quarter" idx="10"/>
          </p:nvPr>
        </p:nvSpPr>
        <p:spPr/>
        <p:txBody>
          <a:bodyPr/>
          <a:lstStyle/>
          <a:p>
            <a:r>
              <a:rPr lang="en-US" sz="1200" dirty="0" smtClean="0"/>
              <a:t/>
            </a:r>
            <a:r>
              <a:rPr lang="en-US" sz="1200" dirty="0" smtClean="0"/>
              <a:t>abstract</a:t>
            </a:r>
            <a:r>
              <a:rPr lang="en-US" sz="1200" dirty="0" smtClean="0"/>
              <a:t> </a:t>
            </a:r>
            <a:r>
              <a:rPr lang="en-US" sz="1200" dirty="0" smtClean="0">
                <a:solidFill>
                  <a:schemeClr val="bg2"/>
                </a:solidFill>
              </a:rPr>
              <a:t>A brief summary of a paper.</a:t>
            </a:r>
          </a:p>
          <a:p>
            <a:r>
              <a:rPr lang="en-US" sz="1200" dirty="0" smtClean="0"/>
              <a:t/>
            </a:r>
            <a:r>
              <a:rPr lang="en-US" sz="1200" dirty="0" smtClean="0"/>
              <a:t>APA style</a:t>
            </a:r>
            <a:r>
              <a:rPr lang="en-US" sz="1200" dirty="0" smtClean="0"/>
              <a:t> </a:t>
            </a:r>
            <a:r>
              <a:rPr lang="en-US" sz="1200" dirty="0" smtClean="0">
                <a:solidFill>
                  <a:schemeClr val="bg2"/>
                </a:solidFill>
              </a:rPr>
              <a:t>A common citation and formatting style, used especially often in the social and behavioral sciences.</a:t>
            </a:r>
          </a:p>
          <a:p>
            <a:r>
              <a:rPr lang="en-US" sz="1200" dirty="0" smtClean="0"/>
              <a:t/>
            </a:r>
            <a:r>
              <a:rPr lang="en-US" sz="1200" dirty="0" smtClean="0"/>
              <a:t>block quotation</a:t>
            </a:r>
            <a:r>
              <a:rPr lang="en-US" sz="1200" dirty="0" smtClean="0"/>
              <a:t> </a:t>
            </a:r>
            <a:r>
              <a:rPr lang="en-US" sz="1200" dirty="0">
                <a:solidFill>
                  <a:schemeClr val="bg2"/>
                </a:solidFill>
              </a:rPr>
              <a:t>A way of formatting a particularly long excerpt or quotation in a paper.</a:t>
            </a:r>
          </a:p>
          <a:p>
            <a:r>
              <a:rPr lang="en-US" sz="1200" dirty="0"/>
              <a:t/>
            </a:r>
            <a:r>
              <a:rPr lang="en-US" sz="1200" dirty="0"/>
              <a:t>element</a:t>
            </a:r>
            <a:r>
              <a:rPr lang="en-US" sz="1200" dirty="0"/>
              <a:t> </a:t>
            </a:r>
            <a:r>
              <a:rPr lang="en-US" sz="1200" dirty="0">
                <a:solidFill>
                  <a:schemeClr val="bg2"/>
                </a:solidFill>
              </a:rPr>
              <a:t>An item within a series or list.</a:t>
            </a:r>
          </a:p>
          <a:p>
            <a:r>
              <a:rPr lang="en-US" sz="1200" dirty="0"/>
              <a:t/>
            </a:r>
            <a:r>
              <a:rPr lang="en-US" sz="1200" dirty="0"/>
              <a:t>ellipsis</a:t>
            </a:r>
            <a:r>
              <a:rPr lang="en-US" sz="1200" dirty="0"/>
              <a:t> </a:t>
            </a:r>
            <a:r>
              <a:rPr lang="en-US" sz="1200" dirty="0">
                <a:solidFill>
                  <a:schemeClr val="bg2"/>
                </a:solidFill>
              </a:rPr>
              <a:t>A punctuation mark consisting of three periods in a row, used to indicate an omission, a pause, or additional, unmentioned list items.</a:t>
            </a:r>
          </a:p>
          <a:p>
            <a:r>
              <a:rPr lang="en-US" sz="1200" dirty="0"/>
              <a:t/>
            </a:r>
            <a:r>
              <a:rPr lang="en-US" sz="1200" dirty="0"/>
              <a:t>hanging indent</a:t>
            </a:r>
            <a:r>
              <a:rPr lang="en-US" sz="1200" dirty="0"/>
              <a:t> </a:t>
            </a:r>
            <a:r>
              <a:rPr lang="en-US" sz="1200" dirty="0">
                <a:solidFill>
                  <a:schemeClr val="bg2"/>
                </a:solidFill>
              </a:rPr>
              <a:t>A formatting style for citations in APA Reference pages in which every line except the first is an inch away from the left margin.</a:t>
            </a:r>
          </a:p>
          <a:p>
            <a:r>
              <a:rPr lang="en-US" sz="1200" dirty="0"/>
              <a:t/>
            </a:r>
            <a:r>
              <a:rPr lang="en-US" sz="1200" dirty="0"/>
              <a:t>in-text citation</a:t>
            </a:r>
            <a:r>
              <a:rPr lang="en-US" sz="1200" dirty="0"/>
              <a:t> </a:t>
            </a:r>
            <a:r>
              <a:rPr lang="en-US" sz="1200" dirty="0">
                <a:solidFill>
                  <a:schemeClr val="bg2"/>
                </a:solidFill>
              </a:rPr>
              <a:t>Giving the name and year or other identifying information of the author of a source within the text of a paper.</a:t>
            </a:r>
          </a:p>
          <a:p>
            <a:r>
              <a:rPr lang="en-US" sz="1200" dirty="0"/>
              <a:t/>
            </a:r>
            <a:r>
              <a:rPr lang="en-US" sz="1200" dirty="0"/>
              <a:t>Oxford comma</a:t>
            </a:r>
            <a:r>
              <a:rPr lang="en-US" sz="1200" dirty="0"/>
              <a:t> </a:t>
            </a:r>
            <a:r>
              <a:rPr lang="en-US" sz="1200" dirty="0">
                <a:solidFill>
                  <a:schemeClr val="bg2"/>
                </a:solidFill>
              </a:rPr>
              <a:t>The comma that comes after the second to last item in a list.</a:t>
            </a:r>
          </a:p>
          <a:p>
            <a:r>
              <a:rPr lang="en-US" sz="1200" dirty="0"/>
              <a:t/>
            </a:r>
            <a:r>
              <a:rPr lang="en-US" sz="1200" dirty="0"/>
              <a:t>running head</a:t>
            </a:r>
            <a:r>
              <a:rPr lang="en-US" sz="1200" dirty="0"/>
              <a:t> </a:t>
            </a:r>
            <a:r>
              <a:rPr lang="en-US" sz="1200" dirty="0">
                <a:solidFill>
                  <a:schemeClr val="bg2"/>
                </a:solidFill>
              </a:rPr>
              <a:t>A header that does not contain the author's name, so that the paper can be evaluated without bias.</a:t>
            </a:r>
          </a:p>
          <a:p>
            <a:r>
              <a:rPr lang="en-US" sz="1200" dirty="0"/>
              <a:t/>
            </a:r>
            <a:r>
              <a:rPr lang="en-US" sz="1200" dirty="0"/>
              <a:t>sentence case</a:t>
            </a:r>
            <a:r>
              <a:rPr lang="en-US" sz="1200" dirty="0"/>
              <a:t> </a:t>
            </a:r>
            <a:r>
              <a:rPr lang="en-US" sz="1200" dirty="0">
                <a:solidFill>
                  <a:schemeClr val="bg2"/>
                </a:solidFill>
              </a:rPr>
              <a:t>A format in which only the first major word (and any proper noun) is capitalized.</a:t>
            </a:r>
          </a:p>
          <a:p>
            <a:r>
              <a:rPr lang="en-US" sz="1200" dirty="0"/>
              <a:t/>
            </a:r>
            <a:r>
              <a:rPr lang="en-US" sz="1200" dirty="0"/>
              <a:t>series</a:t>
            </a:r>
            <a:r>
              <a:rPr lang="en-US" sz="1200" dirty="0"/>
              <a:t> </a:t>
            </a:r>
            <a:r>
              <a:rPr lang="en-US" sz="1200" dirty="0">
                <a:solidFill>
                  <a:schemeClr val="bg2"/>
                </a:solidFill>
              </a:rPr>
              <a:t>A simple, relatively short list of three to five items within a paragraph.</a:t>
            </a:r>
          </a:p>
          <a:p>
            <a:r>
              <a:rPr lang="en-US" sz="1200" dirty="0"/>
              <a:t/>
            </a:r>
            <a:r>
              <a:rPr lang="en-US" sz="1200" dirty="0"/>
              <a:t>statistic</a:t>
            </a:r>
            <a:r>
              <a:rPr lang="en-US" sz="1200" dirty="0"/>
              <a:t> </a:t>
            </a:r>
            <a:r>
              <a:rPr lang="en-US" sz="1200" dirty="0" smtClean="0">
                <a:solidFill>
                  <a:schemeClr val="bg2"/>
                </a:solidFill>
              </a:rPr>
              <a:t>A numerical figure from experimental data.</a:t>
            </a:r>
            <a:endParaRPr lang="en-US" sz="1200" dirty="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title case</a:t>
            </a:r>
            <a:r>
              <a:rPr lang="en-US" sz="1200" dirty="0" smtClean="0"/>
              <a:t> </a:t>
            </a:r>
            <a:r>
              <a:rPr lang="en-US" sz="1200" dirty="0" smtClean="0">
                <a:solidFill>
                  <a:schemeClr val="bg2"/>
                </a:solidFill>
              </a:rPr>
              <a:t>A format in which the first letters of major words are capitalized.</a:t>
            </a: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In-text citations</a:t>
            </a:r>
          </a:p>
          <a:p>
            <a:pPr lvl="1"/>
            <a:r>
              <a:rPr lang="en-US" dirty="0" smtClean="0"/>
              <a:t>These in-text citations are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158e15d0ed0a66ae2ac2c618feeb56a0}">
                <a14:useLocalDpi xmlns:a14="http://schemas.microsoft.com/office/drawing/2010/main" val="0"/>
              </a:ext>
            </a:extLst>
          </a:blip>
          <a:stretch>
            <a:fillRect/>
          </a:stretch>
        </p:blipFill>
        <p:spPr>
          <a:xfrm>
            <a:off x="932051" y="533400"/>
            <a:ext cx="7279898"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Abstract</a:t>
            </a:r>
          </a:p>
          <a:p>
            <a:pPr lvl="1"/>
            <a:r>
              <a:rPr lang="en-US" dirty="0" smtClean="0"/>
              <a:t>This is an example of an abstract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c07a8e49063e9b1d336a64dc53475855}">
                <a14:useLocalDpi xmlns:a14="http://schemas.microsoft.com/office/drawing/2010/main" val="0"/>
              </a:ext>
            </a:extLst>
          </a:blip>
          <a:stretch>
            <a:fillRect/>
          </a:stretch>
        </p:blipFill>
        <p:spPr>
          <a:xfrm>
            <a:off x="2893868" y="533400"/>
            <a:ext cx="3356263"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Reporting statistics</a:t>
            </a:r>
          </a:p>
          <a:p>
            <a:pPr lvl="1"/>
            <a:r>
              <a:rPr lang="en-US" dirty="0" smtClean="0"/>
              <a:t>This figure shows the proper way to report statistics in an APA-style paper.</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2b31971dac7defbaf40cecd43d176c82}">
                <a14:useLocalDpi xmlns:a14="http://schemas.microsoft.com/office/drawing/2010/main" val="0"/>
              </a:ext>
            </a:extLst>
          </a:blip>
          <a:stretch>
            <a:fillRect/>
          </a:stretch>
        </p:blipFill>
        <p:spPr>
          <a:xfrm>
            <a:off x="2947180" y="533400"/>
            <a:ext cx="324964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Block quotation</a:t>
            </a:r>
          </a:p>
          <a:p>
            <a:pPr lvl="1"/>
            <a:r>
              <a:rPr lang="en-US" dirty="0" smtClean="0"/>
              <a:t>This block quotation is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92df19ab7e0d8ebeb914586d5a5c917f}">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Single-panel figure</a:t>
            </a:r>
          </a:p>
          <a:p>
            <a:pPr lvl="1"/>
            <a:r>
              <a:rPr lang="en-US" dirty="0" smtClean="0"/>
              <a:t>This is a single-panel figure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a0e7db5e119d0ed1332f277ed85ded15}">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References</a:t>
            </a:r>
          </a:p>
          <a:p>
            <a:pPr lvl="1"/>
            <a:r>
              <a:rPr lang="en-US" dirty="0" smtClean="0"/>
              <a:t>This is an example of the first page of a References section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bb21b66ca5715506b4bbfb5cb6e08838}">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Complicated table</a:t>
            </a:r>
          </a:p>
          <a:p>
            <a:pPr lvl="1"/>
            <a:r>
              <a:rPr lang="en-US" dirty="0" smtClean="0"/>
              <a:t>This more complicated table is properly formatted in APA style; it uses more than three horizontal borders to clearly separate the different sections.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697b7964c51ad215a9df8df0df743da7}">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Three-panel figure</a:t>
            </a:r>
          </a:p>
          <a:p>
            <a:pPr lvl="1"/>
            <a:r>
              <a:rPr lang="en-US" dirty="0" smtClean="0"/>
              <a:t>This is a three-panel figure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bf26cad057a623e8696476d01345080a}">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Title page</a:t>
            </a:r>
          </a:p>
          <a:p>
            <a:pPr lvl="1"/>
            <a:r>
              <a:rPr lang="en-US" dirty="0" smtClean="0"/>
              <a:t>This is an example of a title page properly formatted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acbdd57031d2b5918db30c7ed8f7a5d}">
                <a14:useLocalDpi xmlns:a14="http://schemas.microsoft.com/office/drawing/2010/main" val="0"/>
              </a:ext>
            </a:extLst>
          </a:blip>
          <a:stretch>
            <a:fillRect/>
          </a:stretch>
        </p:blipFill>
        <p:spPr>
          <a:xfrm>
            <a:off x="2893868" y="533400"/>
            <a:ext cx="3356263"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Simple table</a:t>
            </a:r>
          </a:p>
          <a:p>
            <a:pPr lvl="1"/>
            <a:r>
              <a:rPr lang="en-US" dirty="0" smtClean="0"/>
              <a:t>This table is properly formatted in APA style, using only three horizontal borders.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Catherine McCarthy.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Catherine McCarthy.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3ef104525bf0d8a7f04fd9659c0e1ee8}">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APA heading hierarchy</a:t>
            </a:r>
          </a:p>
          <a:p>
            <a:pPr lvl="1"/>
            <a:r>
              <a:rPr lang="en-US" dirty="0" smtClean="0"/>
              <a:t>These are the formatting rules for different levels of headings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Psychology Wikia.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"APA Headings."</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http://psychology.wikia.com/wiki/APA_style%23Headings</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faa1d038aea026b19b30ce9cf916dbf8}">
                <a14:useLocalDpi xmlns:a14="http://schemas.microsoft.com/office/drawing/2010/main" val="0"/>
              </a:ext>
            </a:extLst>
          </a:blip>
          <a:stretch>
            <a:fillRect/>
          </a:stretch>
        </p:blipFill>
        <p:spPr>
          <a:xfrm>
            <a:off x="1626690" y="533400"/>
            <a:ext cx="5890619"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Hierarchy of APA Headings</a:t>
            </a:r>
          </a:p>
          <a:p>
            <a:pPr lvl="1"/>
            <a:r>
              <a:rPr lang="en-US" dirty="0" smtClean="0"/>
              <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Psychology Wikia.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"APA Headings."</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http://psychology.wikia.com/wiki/APA_style%23Headings</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85ff4a987576524466db8d97f364b3cf}">
                <a14:useLocalDpi xmlns:a14="http://schemas.microsoft.com/office/drawing/2010/main" val="0"/>
              </a:ext>
            </a:extLst>
          </a:blip>
          <a:stretch>
            <a:fillRect/>
          </a:stretch>
        </p:blipFill>
        <p:spPr>
          <a:xfrm>
            <a:off x="1719534" y="533400"/>
            <a:ext cx="5704932"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Attribution</a:t>
            </a:r>
            <a:endParaRPr lang="en-US" dirty="0"/>
          </a:p>
        </p:txBody>
      </p:sp>
      <p:sp>
        <p:nvSpPr>
          <p:cNvPr id="10" name="Text Placeholder 9"/>
          <p:cNvSpPr>
            <a:spLocks noGrp="1"/>
          </p:cNvSpPr>
          <p:nvPr>
            <p:ph type="body" sz="quarter" idx="10"/>
          </p:nvPr>
        </p:nvSpPr>
        <p:spPr/>
        <p:txBody>
          <a:bodyPr/>
          <a:lstStyle/>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"APA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
              </a:rPr>
              <a:t>https://en.wikipedia.org/wiki/APA_style</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"Colon (punctuation)."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https://en.wikipedia.org/wiki/Colon_(punctuation)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Wikiversity.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"APA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https://en.wikiversity.org/wiki/APA_style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Psychology Wiki.</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"APA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http://psychology.wikia.com/wiki/APA_style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Psychology Wiki.</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"APA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http://psychology.wikia.com/wiki/APA_style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Psychology Wiki.</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"APA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http://psychology.wikia.com/wiki/APA_style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Psychology Wiki.</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"APA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http://psychology.wikia.com/wiki/APA_style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Youtube.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"Basics of Citing, APA, 2 of 3 (References)."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https://www.youtube.com/watch?v=k3zz7VOpuQM</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Psychology Wiki.</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"How to reference and link to summary or text."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http://psychology.wikia.com/wiki/How_to_reference_and_link_to_summary_or_text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Youtube.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"Basics of Citing, APA, 2 of 3 (References)."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https://www.youtube.com/watch?v=k3zz7VOpuQM</a:t>
            </a:r>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APA Style (Social Sciences)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theme/noteTheme.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slideTheme.xml><?xml version="1.0" encoding="utf-8"?>
<a:theme xmlns:a="http://schemas.openxmlformats.org/drawingml/2006/main" name="Boundless_Theme">
  <a:themeElements>
    <a:clrScheme name="Boundless">
      <a:dk1>
        <a:srgbClr val="FFFFFF"/>
      </a:dk1>
      <a:lt1>
        <a:srgbClr val="FFFFFF"/>
      </a:lt1>
      <a:dk2>
        <a:srgbClr val="000000"/>
      </a:dk2>
      <a:lt2>
        <a:srgbClr val="808080"/>
      </a:lt2>
      <a:accent1>
        <a:srgbClr val="2E2E2E"/>
      </a:accent1>
      <a:accent2>
        <a:srgbClr val="7BBB45"/>
      </a:accent2>
      <a:accent3>
        <a:srgbClr val="353535"/>
      </a:accent3>
      <a:accent4>
        <a:srgbClr val="2C2C2C"/>
      </a:accent4>
      <a:accent5>
        <a:srgbClr val="ADADAD"/>
      </a:accent5>
      <a:accent6>
        <a:srgbClr val="FEB720"/>
      </a:accent6>
      <a:hlink>
        <a:srgbClr val="228DBC"/>
      </a:hlink>
      <a:folHlink>
        <a:srgbClr val="228DB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spDef>
    <a:ln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lnDef>
  </a:objectDefaults>
  <a:extraClrSchemeLst>
    <a:extraClrScheme>
      <a:clrScheme name="Chapter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accent1="accent1" accent2="accent2" accent3="accent3" accent4="accent4" accent5="accent5" accent6="accent6" bg1="lt1" bg2="lt2" folHlink="folHlink" hlink="hlink" tx1="dk1" tx2="dk2"/>
    </a:extraClrScheme>
  </a:extraClrSchemeLst>
</a:theme>
</file>

<file path=docProps/app.xml><?xml version="1.0" encoding="utf-8"?>
<Properties xmlns="http://schemas.openxmlformats.org/officeDocument/2006/extended-properties" xmlns:vt="http://schemas.openxmlformats.org/officeDocument/2006/docPropsVTypes">
  <TotalTime>1464</TotalTime>
  <Words>0</Words>
  <Application>Microsoft Macintosh PowerPoint</Application>
  <PresentationFormat>On-screen Show (4:3)</PresentationFormat>
  <Paragraphs>0</Paragraphs>
  <Slides>1</Slides>
  <Notes>0</Notes>
  <HiddenSlides>0</HiddenSlides>
  <MMClips>0</MMClips>
  <ScaleCrop>false</ScaleCrop>
  <HeadingPairs>
    <vt:vector baseType="variant" size="4">
      <vt:variant>
        <vt:lpstr>Theme</vt:lpstr>
      </vt:variant>
      <vt:variant>
        <vt:i4>1</vt:i4>
      </vt:variant>
      <vt:variant>
        <vt:lpstr>Slide Titles</vt:lpstr>
      </vt:variant>
      <vt:variant>
        <vt:i4>1</vt:i4>
      </vt:variant>
    </vt:vector>
  </HeadingPairs>
  <TitlesOfParts>
    <vt:vector baseType="lpstr" size="2">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itle>Boundless Study Slides</dc:title>
  <dc:creator>Boundless</dc:creator>
  <cp:lastModifiedBy>Boundless</cp:lastModifiedBy>
  <cp:revision>1</cp:revision>
  <dcterms:created xsi:type="dcterms:W3CDTF">2013-10-07T14:37:03Z</dcterms:created>
  <dcterms:modified xsi:type="dcterms:W3CDTF">2013-11-19T21:58:14Z</dcterms:modified>
</cp:coreProperties>
</file>