
<file path=[Content_Types].xml><?xml version="1.0" encoding="utf-8"?>
<Types xmlns="http://schemas.openxmlformats.org/package/2006/content-types">
  <Default ContentType="application/xml" Extension="xml"/>
  <Default ContentType="image/jpeg" Extension="jpeg"/>
  <Default ContentType="image/png" Extension="png"/>
  <Default ContentType="image/jpeg" Extension="jpg"/>
  <Default ContentType="image/x-emf" Extension="emf"/>
  <Default ContentType="image/gif" Extension="gif"/>
  <Default ContentType="application/octet-stream" Extension="svg"/>
  <Default ContentType="application/vnd.openxmlformats-officedocument.presentationml.printerSettings" Extension="bin"/>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noteTheme.xml"/>
  <Override ContentType="application/vnd.openxmlformats-officedocument.theme+xml" PartName="/ppt/theme/slideTheme.xml"/>
  <Override ContentType="application/vnd.openxmlformats-officedocument.presentationml.slideLayout+xml" PartName="/ppt/slideLayouts/slideLayout1.xml"/>
  <Override ContentType="application/vnd.openxmlformats-officedocument.presentationml.slide+xml" PartName="/ppt/slides/slide1.xml"/>
  <Override ContentType="application/vnd.openxmlformats-officedocument.presentationml.slideLayout+xml" PartName="/ppt/slideLayouts/slideLayout2.xml"/>
  <Override ContentType="application/vnd.openxmlformats-officedocument.presentationml.slide+xml" PartName="/ppt/slides/slide2.xml"/>
  <Override ContentType="application/vnd.openxmlformats-officedocument.presentationml.slideLayout+xml" PartName="/ppt/slideLayouts/slideLayout3.xml"/>
  <Override ContentType="application/vnd.openxmlformats-officedocument.presentationml.slide+xml" PartName="/ppt/slides/slide3.xml"/>
  <Override ContentType="application/vnd.openxmlformats-officedocument.presentationml.slideLayout+xml" PartName="/ppt/slideLayouts/slideLayout4.xml"/>
  <Override ContentType="application/vnd.openxmlformats-officedocument.presentationml.slide+xml" PartName="/ppt/slides/slide4.xml"/>
  <Override ContentType="application/vnd.openxmlformats-officedocument.presentationml.slideLayout+xml" PartName="/ppt/slideLayouts/slideLayout5.xml"/>
  <Override ContentType="application/vnd.openxmlformats-officedocument.presentationml.slide+xml" PartName="/ppt/slides/slide5.xml"/>
  <Override ContentType="application/vnd.openxmlformats-officedocument.presentationml.slideLayout+xml" PartName="/ppt/slideLayouts/slideLayout6.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xml" PartName="/ppt/slides/slide7.xml"/>
  <Override ContentType="application/vnd.openxmlformats-officedocument.presentationml.slideLayout+xml" PartName="/ppt/slideLayouts/slideLayout8.xml"/>
  <Override ContentType="application/vnd.openxmlformats-officedocument.presentationml.slide+xml" PartName="/ppt/slides/slide8.xml"/>
  <Override ContentType="application/vnd.openxmlformats-officedocument.presentationml.slideLayout+xml" PartName="/ppt/slideLayouts/slideLayout9.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xml" PartName="/ppt/slides/slide10.xml"/>
  <Override ContentType="application/vnd.openxmlformats-officedocument.presentationml.slideLayout+xml" PartName="/ppt/slideLayouts/slideLayout11.xml"/>
  <Override ContentType="application/vnd.openxmlformats-officedocument.presentationml.slide+xml" PartName="/ppt/slides/slide11.xml"/>
  <Override ContentType="application/vnd.openxmlformats-officedocument.presentationml.slideLayout+xml" PartName="/ppt/slideLayouts/slideLayout12.xml"/>
  <Override ContentType="application/vnd.openxmlformats-officedocument.presentationml.slide+xml" PartName="/ppt/slides/slide12.xml"/>
  <Override ContentType="application/vnd.openxmlformats-officedocument.presentationml.slideLayout+xml" PartName="/ppt/slideLayouts/slideLayout13.xml"/>
  <Override ContentType="application/vnd.openxmlformats-officedocument.presentationml.slide+xml" PartName="/ppt/slides/slide13.xml"/>
  <Override ContentType="application/vnd.openxmlformats-officedocument.presentationml.slideLayout+xml" PartName="/ppt/slideLayouts/slideLayout14.xml"/>
  <Override ContentType="application/vnd.openxmlformats-officedocument.presentationml.slide+xml" PartName="/ppt/slides/slide14.xml"/>
  <Override ContentType="application/vnd.openxmlformats-officedocument.presentationml.slideLayout+xml" PartName="/ppt/slideLayouts/slideLayout15.xml"/>
  <Override ContentType="application/vnd.openxmlformats-officedocument.presentationml.slide+xml" PartName="/ppt/slides/slide15.xml"/>
  <Override ContentType="application/vnd.openxmlformats-officedocument.presentationml.slideLayout+xml" PartName="/ppt/slideLayouts/slideLayout16.xml"/>
  <Override ContentType="application/vnd.openxmlformats-officedocument.presentationml.slide+xml" PartName="/ppt/slides/slide16.xml"/>
  <Override ContentType="application/vnd.openxmlformats-officedocument.presentationml.slideLayout+xml" PartName="/ppt/slideLayouts/slideLayout17.xml"/>
  <Override ContentType="application/vnd.openxmlformats-officedocument.presentationml.slide+xml" PartName="/ppt/slides/slide17.xml"/>
  <Override ContentType="application/vnd.openxmlformats-officedocument.presentationml.slideLayout+xml" PartName="/ppt/slideLayouts/slideLayout18.xml"/>
  <Override ContentType="application/vnd.openxmlformats-officedocument.presentationml.slide+xml" PartName="/ppt/slides/slide18.xml"/>
  <Override ContentType="application/vnd.openxmlformats-officedocument.presentationml.slideLayout+xml" PartName="/ppt/slideLayouts/slideLayout19.xml"/>
  <Override ContentType="application/vnd.openxmlformats-officedocument.presentationml.slide+xml" PartName="/ppt/slides/slide19.xml"/>
  <Override ContentType="application/vnd.openxmlformats-officedocument.presentationml.slideLayout+xml" PartName="/ppt/slideLayouts/slideLayout20.xml"/>
  <Override ContentType="application/vnd.openxmlformats-officedocument.presentationml.slide+xml" PartName="/ppt/slides/slide20.xml"/>
</Types>
</file>

<file path=_rels/.rels><?xml version="1.0" encoding="UTF-8" standalone="yes"?>
<Relationships xmlns="http://schemas.openxmlformats.org/package/2006/relationships">
  <Relationship Id="rId1" Target="ppt/presentation.xml" Type="http://schemas.openxmlformats.org/officeDocument/2006/relationships/officeDocument"/>
  <Relationship Id="rId2" Target="docProps/core.xml" Type="http://schemas.openxmlformats.org/package/2006/relationships/metadata/core-properties"/>
  <Relationship Id="rId3" Target="docProps/app.xml" Type="http://schemas.openxmlformats.org/officeDocument/2006/relationships/extended-properties"/>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
  </p:notesMasterIdLst>
  <p:sldIdLst>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r="http://schemas.openxmlformats.org/officeDocument/2006/relationship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564"/>
    <p:restoredTop autoAdjust="0" sz="94671"/>
  </p:normalViewPr>
  <p:slideViewPr>
    <p:cSldViewPr snapToGrid="0" snapToObjects="1">
      <p:cViewPr varScale="1">
        <p:scale>
          <a:sx d="100" n="72"/>
          <a:sy d="100" n="72"/>
        </p:scale>
        <p:origin x="-1520" y="-104"/>
      </p:cViewPr>
      <p:guideLst>
        <p:guide orient="horz" pos="216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printerSettings/printerSettings1.bin" Type="http://schemas.openxmlformats.org/officeDocument/2006/relationships/printerSettings"/>
  <Relationship Id="rId3" Target="notesMasters/notesMaster1.xml" Type="http://schemas.openxmlformats.org/officeDocument/2006/relationships/notesMaster"/>
  <Relationship Id="rId4" Target="presProps.xml" Type="http://schemas.openxmlformats.org/officeDocument/2006/relationships/presProps"/>
  <Relationship Id="rId5" Target="viewProps.xml" Type="http://schemas.openxmlformats.org/officeDocument/2006/relationships/viewProps"/>
  <Relationship Id="rId6" Target="tableStyles.xml" Type="http://schemas.openxmlformats.org/officeDocument/2006/relationships/tableStyles"/>
  <Relationship Id="rId7" Target="theme/slideTheme.xml" Type="http://schemas.openxmlformats.org/officeDocument/2006/relationships/theme"/>
<Relationship Id="rId8" Target="slides/slide1.xml" Type="http://schemas.openxmlformats.org/officeDocument/2006/relationships/slide"/><Relationship Id="rId9" Target="slides/slide2.xml" Type="http://schemas.openxmlformats.org/officeDocument/2006/relationships/slide"/><Relationship Id="rId10" Target="slides/slide3.xml" Type="http://schemas.openxmlformats.org/officeDocument/2006/relationships/slide"/><Relationship Id="rId11" Target="slides/slide4.xml" Type="http://schemas.openxmlformats.org/officeDocument/2006/relationships/slide"/><Relationship Id="rId12" Target="slides/slide5.xml" Type="http://schemas.openxmlformats.org/officeDocument/2006/relationships/slide"/><Relationship Id="rId13" Target="slides/slide6.xml" Type="http://schemas.openxmlformats.org/officeDocument/2006/relationships/slide"/><Relationship Id="rId14" Target="slides/slide7.xml" Type="http://schemas.openxmlformats.org/officeDocument/2006/relationships/slide"/><Relationship Id="rId15" Target="slides/slide8.xml" Type="http://schemas.openxmlformats.org/officeDocument/2006/relationships/slide"/><Relationship Id="rId16" Target="slides/slide9.xml" Type="http://schemas.openxmlformats.org/officeDocument/2006/relationships/slide"/><Relationship Id="rId17" Target="slides/slide10.xml" Type="http://schemas.openxmlformats.org/officeDocument/2006/relationships/slide"/><Relationship Id="rId18" Target="slides/slide11.xml" Type="http://schemas.openxmlformats.org/officeDocument/2006/relationships/slide"/><Relationship Id="rId19" Target="slides/slide12.xml" Type="http://schemas.openxmlformats.org/officeDocument/2006/relationships/slide"/><Relationship Id="rId20" Target="slides/slide13.xml" Type="http://schemas.openxmlformats.org/officeDocument/2006/relationships/slide"/><Relationship Id="rId21" Target="slides/slide14.xml" Type="http://schemas.openxmlformats.org/officeDocument/2006/relationships/slide"/><Relationship Id="rId22" Target="slides/slide15.xml" Type="http://schemas.openxmlformats.org/officeDocument/2006/relationships/slide"/><Relationship Id="rId23" Target="slides/slide16.xml" Type="http://schemas.openxmlformats.org/officeDocument/2006/relationships/slide"/><Relationship Id="rId24" Target="slides/slide17.xml" Type="http://schemas.openxmlformats.org/officeDocument/2006/relationships/slide"/><Relationship Id="rId25" Target="slides/slide18.xml" Type="http://schemas.openxmlformats.org/officeDocument/2006/relationships/slide"/><Relationship Id="rId26" Target="slides/slide19.xml" Type="http://schemas.openxmlformats.org/officeDocument/2006/relationships/slide"/><Relationship Id="rId27" Target="slides/slide20.xml" Type="http://schemas.openxmlformats.org/officeDocument/2006/relationships/slide"/></Relationships>

</file>

<file path=ppt/notesMasters/_rels/notesMaster1.xml.rels><?xml version="1.0" encoding="UTF-8" standalone="yes"?>
<Relationships xmlns="http://schemas.openxmlformats.org/package/2006/relationships">
  <Relationship Id="rId1" Target="../theme/noteTheme.xml" Type="http://schemas.openxmlformats.org/officeDocument/2006/relationships/theme"/>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rIns="91440" rtlCol="0" tIns="45720" vert="horz"/>
          <a:lstStyle>
            <a:lvl1pPr algn="r">
              <a:defRPr sz="1200"/>
            </a:lvl1pPr>
          </a:lstStyle>
          <a:p>
            <a:fld id="{5A3F0FA6-DD01-074D-9B83-F351BC58F837}" type="datetimeFigureOut">
              <a:rPr lang="en-US" smtClean="0"/>
              <a:t>11/20/13</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rIns="91440" rtlCol="0" tIns="45720" vert="horz"/>
          <a:lstStyle>
            <a:lvl1pPr algn="r">
              <a:defRPr sz="1200"/>
            </a:lvl1pPr>
          </a:lstStyle>
          <a:p>
            <a:fld id="{9B044979-84E1-504C-B1EE-E22D39373971}" type="slidenum">
              <a:rPr lang="en-US" smtClean="0"/>
              <a:t>‹#›</a:t>
            </a:fld>
            <a:endParaRPr lang="en-US"/>
          </a:p>
        </p:txBody>
      </p:sp>
    </p:spTree>
    <p:extLst>
      <p:ext uri="{BB962C8B-B14F-4D97-AF65-F5344CB8AC3E}">
        <p14:creationId xmlns:p14="http://schemas.microsoft.com/office/powerpoint/2010/main" val="2056911298"/>
      </p:ext>
    </p:extLst>
  </p:cSld>
  <p:clrMap accent1="accent1" accent2="accent2" accent3="accent3" accent4="accent4" accent5="accent5" accent6="accent6" bg1="lt1" bg2="lt2" folHlink="folHlink" hlink="hlink" tx1="dk1" tx2="dk2"/>
  <p:notesStyle>
    <a:lvl1pPr algn="l" defTabSz="457200" eaLnBrk="1" hangingPunct="1" latinLnBrk="0" marL="0" rtl="0">
      <a:defRPr kern="1200" sz="1200">
        <a:solidFill>
          <a:schemeClr val="tx1"/>
        </a:solidFill>
        <a:latin typeface="+mn-lt"/>
        <a:ea typeface="+mn-ea"/>
        <a:cs typeface="+mn-cs"/>
      </a:defRPr>
    </a:lvl1pPr>
    <a:lvl2pPr algn="l" defTabSz="457200" eaLnBrk="1" hangingPunct="1" latinLnBrk="0" marL="457200" rtl="0">
      <a:defRPr kern="1200" sz="1200">
        <a:solidFill>
          <a:schemeClr val="tx1"/>
        </a:solidFill>
        <a:latin typeface="+mn-lt"/>
        <a:ea typeface="+mn-ea"/>
        <a:cs typeface="+mn-cs"/>
      </a:defRPr>
    </a:lvl2pPr>
    <a:lvl3pPr algn="l" defTabSz="457200" eaLnBrk="1" hangingPunct="1" latinLnBrk="0" marL="914400" rtl="0">
      <a:defRPr kern="1200" sz="1200">
        <a:solidFill>
          <a:schemeClr val="tx1"/>
        </a:solidFill>
        <a:latin typeface="+mn-lt"/>
        <a:ea typeface="+mn-ea"/>
        <a:cs typeface="+mn-cs"/>
      </a:defRPr>
    </a:lvl3pPr>
    <a:lvl4pPr algn="l" defTabSz="457200" eaLnBrk="1" hangingPunct="1" latinLnBrk="0" marL="1371600" rtl="0">
      <a:defRPr kern="1200" sz="1200">
        <a:solidFill>
          <a:schemeClr val="tx1"/>
        </a:solidFill>
        <a:latin typeface="+mn-lt"/>
        <a:ea typeface="+mn-ea"/>
        <a:cs typeface="+mn-cs"/>
      </a:defRPr>
    </a:lvl4pPr>
    <a:lvl5pPr algn="l" defTabSz="457200" eaLnBrk="1" hangingPunct="1" latinLnBrk="0" marL="1828800" rtl="0">
      <a:defRPr kern="1200" sz="1200">
        <a:solidFill>
          <a:schemeClr val="tx1"/>
        </a:solidFill>
        <a:latin typeface="+mn-lt"/>
        <a:ea typeface="+mn-ea"/>
        <a:cs typeface="+mn-cs"/>
      </a:defRPr>
    </a:lvl5pPr>
    <a:lvl6pPr algn="l" defTabSz="457200" eaLnBrk="1" hangingPunct="1" latinLnBrk="0" marL="2286000" rtl="0">
      <a:defRPr kern="1200" sz="1200">
        <a:solidFill>
          <a:schemeClr val="tx1"/>
        </a:solidFill>
        <a:latin typeface="+mn-lt"/>
        <a:ea typeface="+mn-ea"/>
        <a:cs typeface="+mn-cs"/>
      </a:defRPr>
    </a:lvl6pPr>
    <a:lvl7pPr algn="l" defTabSz="457200" eaLnBrk="1" hangingPunct="1" latinLnBrk="0" marL="2743200" rtl="0">
      <a:defRPr kern="1200" sz="1200">
        <a:solidFill>
          <a:schemeClr val="tx1"/>
        </a:solidFill>
        <a:latin typeface="+mn-lt"/>
        <a:ea typeface="+mn-ea"/>
        <a:cs typeface="+mn-cs"/>
      </a:defRPr>
    </a:lvl7pPr>
    <a:lvl8pPr algn="l" defTabSz="457200" eaLnBrk="1" hangingPunct="1" latinLnBrk="0" marL="3200400" rtl="0">
      <a:defRPr kern="1200" sz="1200">
        <a:solidFill>
          <a:schemeClr val="tx1"/>
        </a:solidFill>
        <a:latin typeface="+mn-lt"/>
        <a:ea typeface="+mn-ea"/>
        <a:cs typeface="+mn-cs"/>
      </a:defRPr>
    </a:lvl8pPr>
    <a:lvl9pPr algn="l" defTabSz="4572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4724400"/>
            <a:ext cx="3581400" cy="381000"/>
          </a:xfrm>
          <a:prstGeom prst="rect">
            <a:avLst/>
          </a:prstGeom>
        </p:spPr>
        <p:txBody>
          <a:bodyPr vert="horz" lIns="0" tIns="0" rIns="0" bIns="0"/>
          <a:lstStyle>
            <a:lvl1pPr>
              <a:defRPr sz="2000" b="0">
                <a:solidFill>
                  <a:schemeClr val="bg2"/>
                </a:solidFill>
              </a:defRPr>
            </a:lvl1pPr>
          </a:lstStyle>
          <a:p>
            <a:r>
              <a:rPr lang="en-US" dirty="0" smtClean="0"/>
              <a:t>Boundless Lecture Slides</a:t>
            </a:r>
            <a:endParaRPr lang="en-US" dirty="0"/>
          </a:p>
        </p:txBody>
      </p:sp>
    </p:spTree>
    <p:extLst>
      <p:ext uri="{BB962C8B-B14F-4D97-AF65-F5344CB8AC3E}">
        <p14:creationId xmlns:p14="http://schemas.microsoft.com/office/powerpoint/2010/main" val="2772372691"/>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_platform">
    <p:spTree>
      <p:nvGrpSpPr>
        <p:cNvPr id="1" name=""/>
        <p:cNvGrpSpPr/>
        <p:nvPr/>
      </p:nvGrpSpPr>
      <p:grpSpPr>
        <a:xfrm>
          <a:off x="0" y="0"/>
          <a:ext cx="0" cy="0"/>
          <a:chOff x="0" y="0"/>
          <a:chExt cx="0" cy="0"/>
        </a:xfrm>
      </p:grpSpPr>
      <p:sp>
        <p:nvSpPr>
          <p:cNvPr id="7" name="Title 6"/>
          <p:cNvSpPr>
            <a:spLocks noGrp="1"/>
          </p:cNvSpPr>
          <p:nvPr>
            <p:ph type="title"/>
          </p:nvPr>
        </p:nvSpPr>
        <p:spPr>
          <a:xfrm>
            <a:off x="3429000" y="274638"/>
            <a:ext cx="5410200" cy="5635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6019800" y="1219200"/>
            <a:ext cx="2819400" cy="5029200"/>
          </a:xfrm>
          <a:prstGeom prst="rect">
            <a:avLst/>
          </a:prstGeom>
        </p:spPr>
        <p:txBody>
          <a:bodyPr vert="horz" lIns="0" tIns="0" rIns="0" bIns="0"/>
          <a:lstStyle>
            <a:lvl1pPr algn="l">
              <a:defRPr>
                <a:solidFill>
                  <a:schemeClr val="tx2"/>
                </a:solidFill>
              </a:defRPr>
            </a:lvl1pPr>
            <a:lvl2pPr marL="0" indent="0" algn="l">
              <a:lnSpc>
                <a:spcPct val="110000"/>
              </a:lnSpc>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51683757"/>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_boundles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429000" y="990600"/>
            <a:ext cx="5410200" cy="5410200"/>
          </a:xfrm>
          <a:prstGeom prst="rect">
            <a:avLst/>
          </a:prstGeom>
        </p:spPr>
        <p:txBody>
          <a:bodyPr vert="horz" lIns="0" tIns="0" rIns="0" bIns="0"/>
          <a:lstStyle>
            <a:lvl1pPr marL="0" indent="0">
              <a:defRPr sz="1000">
                <a:solidFill>
                  <a:srgbClr val="808080"/>
                </a:solidFill>
              </a:defRPr>
            </a:lvl1pPr>
            <a:lvl2pPr marL="0" indent="0">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3429000" y="274638"/>
            <a:ext cx="5410200" cy="7159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8703812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093370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ppendix_header">
    <p:spTree>
      <p:nvGrpSpPr>
        <p:cNvPr id="1" name=""/>
        <p:cNvGrpSpPr/>
        <p:nvPr/>
      </p:nvGrpSpPr>
      <p:grpSpPr>
        <a:xfrm>
          <a:off x="0" y="0"/>
          <a:ext cx="0" cy="0"/>
          <a:chOff x="0" y="0"/>
          <a:chExt cx="0" cy="0"/>
        </a:xfrm>
      </p:grpSpPr>
      <p:sp>
        <p:nvSpPr>
          <p:cNvPr id="5" name="Line 5"/>
          <p:cNvSpPr>
            <a:spLocks noChangeShapeType="1"/>
          </p:cNvSpPr>
          <p:nvPr userDrawn="1"/>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userDrawn="1"/>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userDrawn="1"/>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Title 1"/>
          <p:cNvSpPr>
            <a:spLocks noGrp="1"/>
          </p:cNvSpPr>
          <p:nvPr>
            <p:ph type="title"/>
          </p:nvPr>
        </p:nvSpPr>
        <p:spPr>
          <a:xfrm>
            <a:off x="457200" y="5029200"/>
            <a:ext cx="8229600" cy="1143000"/>
          </a:xfrm>
          <a:prstGeom prst="rect">
            <a:avLst/>
          </a:prstGeom>
        </p:spPr>
        <p:txBody>
          <a:bodyPr vert="horz"/>
          <a:lstStyle>
            <a:lvl1pPr>
              <a:defRPr sz="48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456275"/>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_keyterms_continu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33400"/>
            <a:ext cx="8686800" cy="58674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7195750"/>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
  <Relationship Id="rId1" Target="../theme/slideTheme.xml" Type="http://schemas.openxmlformats.org/officeDocument/2006/relationships/theme"/>
<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xmlns:p14="http://schemas.microsoft.com/office/powerpoint/2010/main"/>
  <p:txStyles>
    <p:titleStyle>
      <a:lvl1pPr algn="l" eaLnBrk="1" fontAlgn="base" hangingPunct="1" rtl="0">
        <a:spcBef>
          <a:spcPct val="0"/>
        </a:spcBef>
        <a:spcAft>
          <a:spcPct val="0"/>
        </a:spcAft>
        <a:defRPr b="1" sz="3000">
          <a:solidFill>
            <a:srgbClr val="FFFFFF"/>
          </a:solidFill>
          <a:latin typeface="+mj-lt"/>
          <a:ea typeface="+mj-ea"/>
          <a:cs typeface="+mj-cs"/>
          <a:sym charset="0" typeface="Helvetica Neue"/>
        </a:defRPr>
      </a:lvl1pPr>
      <a:lvl2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2pPr>
      <a:lvl3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3pPr>
      <a:lvl4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4pPr>
      <a:lvl5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5pPr>
      <a:lvl6pPr algn="l" eaLnBrk="1" fontAlgn="base" hangingPunct="1" marL="4572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6pPr>
      <a:lvl7pPr algn="l" eaLnBrk="1" fontAlgn="base" hangingPunct="1" marL="9144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7pPr>
      <a:lvl8pPr algn="l" eaLnBrk="1" fontAlgn="base" hangingPunct="1" marL="13716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8pPr>
      <a:lvl9pPr algn="l" eaLnBrk="1" fontAlgn="base" hangingPunct="1" marL="18288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9pPr>
    </p:titleStyle>
    <p:bodyStyle>
      <a:lvl1pPr algn="l" eaLnBrk="1" fontAlgn="base" hangingPunct="1" indent="-342900" marL="342900" rtl="0">
        <a:spcBef>
          <a:spcPts val="800"/>
        </a:spcBef>
        <a:spcAft>
          <a:spcPct val="0"/>
        </a:spcAft>
        <a:defRPr sz="1400">
          <a:solidFill>
            <a:schemeClr val="tx1"/>
          </a:solidFill>
          <a:latin typeface="+mn-lt"/>
          <a:ea typeface="+mn-ea"/>
          <a:cs typeface="+mn-cs"/>
          <a:sym charset="0" typeface="Helvetica Neue"/>
        </a:defRPr>
      </a:lvl1pPr>
      <a:lvl2pPr algn="l" eaLnBrk="1" fontAlgn="base" hangingPunct="1" indent="-127000" marL="127000" rtl="0">
        <a:spcBef>
          <a:spcPts val="400"/>
        </a:spcBef>
        <a:spcAft>
          <a:spcPct val="0"/>
        </a:spcAft>
        <a:buClr>
          <a:srgbClr val="828282"/>
        </a:buClr>
        <a:buSzPct val="100000"/>
        <a:buFont charset="0" typeface="Arial"/>
        <a:buChar char="•"/>
        <a:defRPr sz="1200">
          <a:solidFill>
            <a:srgbClr val="828282"/>
          </a:solidFill>
          <a:latin charset="0" typeface="Arial"/>
          <a:ea typeface="+mn-ea"/>
          <a:cs typeface="+mn-cs"/>
          <a:sym charset="0" typeface="Arial"/>
        </a:defRPr>
      </a:lvl2pPr>
      <a:lvl3pPr algn="l" eaLnBrk="1" fontAlgn="base" hangingPunct="1" indent="-127000" marL="393700" rtl="0">
        <a:spcBef>
          <a:spcPts val="600"/>
        </a:spcBef>
        <a:spcAft>
          <a:spcPct val="0"/>
        </a:spcAft>
        <a:buClr>
          <a:srgbClr val="828282"/>
        </a:buClr>
        <a:buSzPct val="100000"/>
        <a:buFont charset="0" typeface="Helvetica Neue"/>
        <a:buChar char="-"/>
        <a:defRPr sz="1200">
          <a:solidFill>
            <a:srgbClr val="828282"/>
          </a:solidFill>
          <a:latin typeface="+mn-lt"/>
          <a:ea typeface="+mn-ea"/>
          <a:cs typeface="+mn-cs"/>
          <a:sym charset="0" typeface="Helvetica Neue"/>
        </a:defRPr>
      </a:lvl3pPr>
      <a:lvl4pPr algn="l" eaLnBrk="1" fontAlgn="base" hangingPunct="1" indent="-228600" marL="1562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4pPr>
      <a:lvl5pPr algn="l" eaLnBrk="1" fontAlgn="base" hangingPunct="1" indent="-228600" marL="20193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5pPr>
      <a:lvl6pPr algn="l" eaLnBrk="1" fontAlgn="base" hangingPunct="1" indent="-228600" marL="24765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6pPr>
      <a:lvl7pPr algn="l" eaLnBrk="1" fontAlgn="base" hangingPunct="1" indent="-228600" marL="29337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7pPr>
      <a:lvl8pPr algn="l" eaLnBrk="1" fontAlgn="base" hangingPunct="1" indent="-228600" marL="33909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8pPr>
      <a:lvl9pPr algn="l" eaLnBrk="1" fontAlgn="base" hangingPunct="1" indent="-228600" marL="3848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1.png"/>
</Relationships>

</file>

<file path=ppt/slides/_rels/slide2.xml.rels><?xml version="1.0" encoding="UTF-8" standalone="yes"?>
<Relationships xmlns="http://schemas.openxmlformats.org/package/2006/relationships">
<Relationship Id="rId3" Type="http://schemas.openxmlformats.org/officeDocument/2006/relationships/image" Target="../media/image3.png"/>
<Relationship Id="rId4" Type="http://schemas.openxmlformats.org/officeDocument/2006/relationships/image" Target="../media/image2.png"/>
<Relationship Id="rId5" Type="http://schemas.openxmlformats.org/officeDocument/2006/relationships/image" Target="../media/image5.png"/>
<Relationship Id="rId6" Type="http://schemas.openxmlformats.org/officeDocument/2006/relationships/hyperlink" Target="mailto:educators@boundless.com" TargetMode="External"/>
<Relationship Id="rId7" Type="http://schemas.openxmlformats.org/officeDocument/2006/relationships/hyperlink" Target="http://boundless.com/teaching-platform"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3.xml.rels><?xml version="1.0" encoding="UTF-8" standalone="yes"?>
<Relationships xmlns="http://schemas.openxmlformats.org/package/2006/relationships">
<Relationship Id="rId3" Type="http://schemas.openxmlformats.org/officeDocument/2006/relationships/hyperlink" Target="http://www.boundless.com" TargetMode="External"/>
<Relationship Id="rId4" Type="http://schemas.openxmlformats.org/officeDocument/2006/relationships/image" Target="../media/image2.png"/>
<Relationship Id="rId5" Type="http://schemas.openxmlformats.org/officeDocument/2006/relationships/image" Target="../media/image5.png"/>
<Relationship Id="rId1" Type="http://schemas.openxmlformats.org/officeDocument/2006/relationships/slideLayout" Target="../slideLayouts/slideLayout3.xml"/>
<Relationship Id="rId2" Type="http://schemas.openxmlformats.org/officeDocument/2006/relationships/image" Target="../media/image6.jpg"/>
</Relationships>

</file>

<file path=ppt/slides/_rels/slide4.xml.rels><?xml version="1.0" encoding="UTF-8" standalone="yes"?>
<Relationships xmlns="http://schemas.openxmlformats.org/package/2006/relationships">
<Relationship Id="rId3" Type="http://schemas.openxmlformats.org/officeDocument/2006/relationships/hyperlink" Target="http://www.boundless.com/writing/textbooks/boundless-writing-textbook/writing-across-disciplines-254/?campaign_content=book_84_chapter_254&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4.xml"/>
<Relationship Id="rId2" Type="http://schemas.openxmlformats.org/officeDocument/2006/relationships/image" Target="../media/image2.png"/>
</Relationships>

</file>

<file path=ppt/slides/_rels/slide5.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cross-disciplines-254/introduction-to-writing-across-disciplines-273/?campaign_content=book_84_chapter_254&amp;campaign_term=Writing&amp;utm_campaign=powerpoint&amp;utm_medium=direct&amp;utm_source=boundless" TargetMode="External"/>
<Relationship Id="rId1" Type="http://schemas.openxmlformats.org/officeDocument/2006/relationships/slideLayout" Target="../slideLayouts/slideLayout5.xml"/>
<Relationship Id="rId2" Type="http://schemas.openxmlformats.org/officeDocument/2006/relationships/image" Target="../media/image8.jpg"/>
</Relationships>

</file>

<file path=ppt/slides/_rels/slide6.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cross-disciplines-254/writing-in-the-humanities-274/?campaign_content=book_84_chapter_254&amp;campaign_term=Writing&amp;utm_campaign=powerpoint&amp;utm_medium=direct&amp;utm_source=boundless" TargetMode="External"/>
<Relationship Id="rId1" Type="http://schemas.openxmlformats.org/officeDocument/2006/relationships/slideLayout" Target="../slideLayouts/slideLayout6.xml"/>
<Relationship Id="rId2" Type="http://schemas.openxmlformats.org/officeDocument/2006/relationships/image" Target="../media/image8.jpg"/>
</Relationships>

</file>

<file path=ppt/slides/_rels/slide7.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cross-disciplines-254/writing-in-the-natural-and-social-sciences-the-research-paper-and-the-imrad-model-275/?campaign_content=book_84_chapter_254&amp;campaign_term=Writing&amp;utm_campaign=powerpoint&amp;utm_medium=direct&amp;utm_source=boundless" TargetMode="External"/>
<Relationship Id="rId1" Type="http://schemas.openxmlformats.org/officeDocument/2006/relationships/slideLayout" Target="../slideLayouts/slideLayout7.xml"/>
<Relationship Id="rId2" Type="http://schemas.openxmlformats.org/officeDocument/2006/relationships/image" Target="../media/image8.jpg"/>
</Relationships>

</file>

<file path=ppt/slides/_rels/slide8.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cross-disciplines-254/writing-in-business-276/?campaign_content=book_84_chapter_254&amp;campaign_term=Writing&amp;utm_campaign=powerpoint&amp;utm_medium=direct&amp;utm_source=boundless" TargetMode="External"/>
<Relationship Id="rId1" Type="http://schemas.openxmlformats.org/officeDocument/2006/relationships/slideLayout" Target="../slideLayouts/slideLayout8.xml"/>
<Relationship Id="rId2" Type="http://schemas.openxmlformats.org/officeDocument/2006/relationships/image" Target="../media/image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9.xml"/>
<Relationship Id="rId2" Type="http://schemas.openxmlformats.org/officeDocument/2006/relationships/image" Target="../media/image2.png"/>
<Relationship Id="rId3" Type="http://schemas.openxmlformats.org/officeDocument/2006/relationships/image" Target="../media/image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image" Target="../media/image2.png"/>
<Relationship Id="rId3" Type="http://schemas.openxmlformats.org/officeDocument/2006/relationships/image" Target="../media/image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1.xml"/>
<Relationship Id="rId2" Type="http://schemas.openxmlformats.org/officeDocument/2006/relationships/image" Target="../media/image2.png"/>
<Relationship Id="rId3" Type="http://schemas.openxmlformats.org/officeDocument/2006/relationships/image" Target="../media/image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2.png"/>
<Relationship Id="rId3" Type="http://schemas.openxmlformats.org/officeDocument/2006/relationships/image" Target="../media/image5.png"/>
</Relationships>

</file>

<file path=ppt/slides/_rels/slide13.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flickr.com/photos/swanksalot/6298615953/" TargetMode="External"/>
<Relationship Id="rId5" Type="http://schemas.openxmlformats.org/officeDocument/2006/relationships/hyperlink" Target="http://www.boundless.com/writing/textbooks/boundless-writing-textbook/writing-across-disciplines-254/writing-in-the-natural-and-social-sciences-the-research-paper-and-the-imrad-model-275/overview-of-the-imrad-model-81-10300/images/royal-academy-school/?campaign_content=book_84_chapter_254&amp;campaign_term=Writing&amp;utm_campaign=powerpoint&amp;utm_medium=direct&amp;utm_source=boundless" TargetMode="External"/>
<Relationship Id="rId6" Type="http://schemas.openxmlformats.org/officeDocument/2006/relationships/image" Target="../media/image9.jpg"/>
<Relationship Id="rId1" Type="http://schemas.openxmlformats.org/officeDocument/2006/relationships/slideLayout" Target="../slideLayouts/slideLayout13.xml"/>
<Relationship Id="rId2" Type="http://schemas.openxmlformats.org/officeDocument/2006/relationships/image" Target="../media/image5.png"/>
<Relationship Id="rId7" Target="../media/image10.jpg" Type="http://schemas.openxmlformats.org/officeDocument/2006/relationships/image"/>
</Relationships>

</file>

<file path=ppt/slides/_rels/slide14.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google.com/imgres?hl=en&amp;sa=X&amp;biw=1334&amp;bih=723&amp;tbs=sur:fmc&amp;tbm=isch&amp;tbnid=Eui9_9JhKzNXRM:&amp;imgrefurl=http://www.geograph.org.uk/photo/932893&amp;docid=VfK4jFPSAn-90M&amp;imgurl=http://s0.geograph.org.uk/photos/93/28/932893_55ff837b.jpg&amp;w=640&amp;h=480&amp;ei=IBe6T4aXD-HG6AHirfjDCg&amp;zoom=1&amp;iact=hc&amp;vpx=188&amp;vpy=63&amp;dur=29&amp;hovh=193&amp;hovw=258&amp;tx=148&amp;ty=96&amp;sig=107678383186574758964&amp;page=1&amp;tbnh=142&amp;tbnw=200&amp;start=0&amp;ndsp=13&amp;ved=1t:429,r:0,s:0,i:148" TargetMode="External"/>
<Relationship Id="rId5" Type="http://schemas.openxmlformats.org/officeDocument/2006/relationships/hyperlink" Target="http://www.boundless.com/writing/textbooks/boundless-writing-textbook/writing-across-disciplines-254/writing-in-the-natural-and-social-sciences-the-research-paper-and-the-imrad-model-275/introduction-and-thesis-80-10363/images/rosetta-stone/?campaign_content=book_84_chapter_254&amp;campaign_term=Writing&amp;utm_campaign=powerpoint&amp;utm_medium=direct&amp;utm_source=boundless" TargetMode="External"/>
<Relationship Id="rId6" Type="http://schemas.openxmlformats.org/officeDocument/2006/relationships/image" Target="../media/image9.jpg"/>
<Relationship Id="rId1" Type="http://schemas.openxmlformats.org/officeDocument/2006/relationships/slideLayout" Target="../slideLayouts/slideLayout14.xml"/>
<Relationship Id="rId2" Type="http://schemas.openxmlformats.org/officeDocument/2006/relationships/image" Target="../media/image5.png"/>
<Relationship Id="rId7" Target="../media/image11.jpg" Type="http://schemas.openxmlformats.org/officeDocument/2006/relationships/image"/>
</Relationships>

</file>

<file path=ppt/slides/_rels/slide15.xml.rels><?xml version="1.0" encoding="UTF-8" standalone="yes"?>
<Relationships xmlns="http://schemas.openxmlformats.org/package/2006/relationships">
<Relationship Id="rId3" Type="http://schemas.openxmlformats.org/officeDocument/2006/relationships/hyperlink" Target="https://en.wikipedia.org/wiki/Public_domain" TargetMode="External"/>
<Relationship Id="rId4" Type="http://schemas.openxmlformats.org/officeDocument/2006/relationships/hyperlink" Target="https://commons.wikimedia.org/wiki/File:Collier_conclusion.jpg" TargetMode="External"/>
<Relationship Id="rId5" Type="http://schemas.openxmlformats.org/officeDocument/2006/relationships/hyperlink" Target="http://www.boundless.com/writing/textbooks/boundless-writing-textbook/writing-across-disciplines-254/writing-in-the-natural-and-social-sciences-the-research-paper-and-the-imrad-model-275/discussion-and-conclusion-82-10287/images/conclusion/?campaign_content=book_84_chapter_254&amp;campaign_term=Writing&amp;utm_campaign=powerpoint&amp;utm_medium=direct&amp;utm_source=boundless" TargetMode="External"/>
<Relationship Id="rId6" Type="http://schemas.openxmlformats.org/officeDocument/2006/relationships/image" Target="../media/image9.jpg"/>
<Relationship Id="rId1" Type="http://schemas.openxmlformats.org/officeDocument/2006/relationships/slideLayout" Target="../slideLayouts/slideLayout15.xml"/>
<Relationship Id="rId2" Type="http://schemas.openxmlformats.org/officeDocument/2006/relationships/image" Target="../media/image5.png"/>
<Relationship Id="rId7" Target="../media/image12.png" Type="http://schemas.openxmlformats.org/officeDocument/2006/relationships/image"/>
</Relationships>

</file>

<file path=ppt/slides/_rels/slide16.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flickr.com/photos/helder/147680983/in/photostream/" TargetMode="External"/>
<Relationship Id="rId5" Type="http://schemas.openxmlformats.org/officeDocument/2006/relationships/hyperlink" Target="http://www.boundless.com/writing/textbooks/boundless-writing-textbook/writing-across-disciplines-254/writing-in-the-natural-and-social-sciences-the-research-paper-and-the-imrad-model-275/introduction-and-thesis-80-10363/images/social-sciences/?campaign_content=book_84_chapter_254&amp;campaign_term=Writing&amp;utm_campaign=powerpoint&amp;utm_medium=direct&amp;utm_source=boundless" TargetMode="External"/>
<Relationship Id="rId6" Type="http://schemas.openxmlformats.org/officeDocument/2006/relationships/image" Target="../media/image9.jpg"/>
<Relationship Id="rId1" Type="http://schemas.openxmlformats.org/officeDocument/2006/relationships/slideLayout" Target="../slideLayouts/slideLayout16.xml"/>
<Relationship Id="rId2" Type="http://schemas.openxmlformats.org/officeDocument/2006/relationships/image" Target="../media/image5.png"/>
<Relationship Id="rId7" Target="../media/image13.jpg" Type="http://schemas.openxmlformats.org/officeDocument/2006/relationships/image"/>
</Relationships>

</file>

<file path=ppt/slides/_rels/slide17.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http://www.fotopedia.com/items/flickr-4273968004" TargetMode="External"/>
<Relationship Id="rId5" Type="http://schemas.openxmlformats.org/officeDocument/2006/relationships/hyperlink" Target="http://www.boundless.com/writing/textbooks/boundless-writing-textbook/writing-across-disciplines-254/writing-in-the-natural-and-social-sciences-the-research-paper-and-the-imrad-model-275/principles-of-writing-in-the-sciences-72-10369/images/test-tubes-and-other-recipients-in-a-chemistry-lab/?campaign_content=book_84_chapter_254&amp;campaign_term=Writing&amp;utm_campaign=powerpoint&amp;utm_medium=direct&amp;utm_source=boundless" TargetMode="External"/>
<Relationship Id="rId6" Type="http://schemas.openxmlformats.org/officeDocument/2006/relationships/image" Target="../media/image9.jpg"/>
<Relationship Id="rId1" Type="http://schemas.openxmlformats.org/officeDocument/2006/relationships/slideLayout" Target="../slideLayouts/slideLayout17.xml"/>
<Relationship Id="rId2" Type="http://schemas.openxmlformats.org/officeDocument/2006/relationships/image" Target="../media/image5.png"/>
<Relationship Id="rId7" Target="../media/image14.jpg" Type="http://schemas.openxmlformats.org/officeDocument/2006/relationships/image"/>
</Relationships>

</file>

<file path=ppt/slides/_rels/slide18.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www.boundless.com//writing/definition/testability"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books.org/wiki/Rhetoric_and_Composition/Writing_in_the_Sciences"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tionary.org/wiki/reproducible"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tionary.org/wiki/conclusion"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tionary.org/wiki/discussion" TargetMode="External"/>
<Relationship Id="rId1" Type="http://schemas.openxmlformats.org/officeDocument/2006/relationships/slideLayout" Target="../slideLayouts/slideLayout18.xml"/>
<Relationship Id="rId2" Type="http://schemas.openxmlformats.org/officeDocument/2006/relationships/hyperlink" Target="http://creativecommons.org/licenses/by-sa/3.0/" TargetMode="External"/>
<Relationship Id="rId3" Type="http://schemas.openxmlformats.org/officeDocument/2006/relationships/hyperlink" Target="https://en.wikipedia.org/wiki/Creative_writing"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tionary.org/wiki/creative_writing"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books.org/wiki/Rhetoric_and_Composition/Writing_in_the_Sciences%23Social_Sciences" TargetMode="External"/>
<Relationship Id="rId32" Type="http://schemas.openxmlformats.org/officeDocument/2006/relationships/hyperlink" Target="http://en.wikibooks.org/wiki/Social_Research_Methods/Reading_and_Writing_Social_Research" TargetMode="External"/>
<Relationship Id="rId9" Type="http://schemas.openxmlformats.org/officeDocument/2006/relationships/hyperlink" Target="http://en.wikibooks.org/wiki/Rhetoric_and_Composition/Advanced_Topics"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tionary.org/wiki/social_science"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en.wikibooks.org/wiki/Rhetoric_and_Composition/Writing_in_the_Sciences%23Social_Sciences" TargetMode="External"/>
<Relationship Id="rId35" Type="http://schemas.openxmlformats.org/officeDocument/2006/relationships/image" Target="../media/image2.png"/>
<Relationship Id="rId36" Type="http://schemas.openxmlformats.org/officeDocument/2006/relationships/image" Target="../media/image5.png"/>
<Relationship Id="rId10" Type="http://schemas.openxmlformats.org/officeDocument/2006/relationships/hyperlink" Target="http://creativecommons.org/licenses/by-sa/3.0/" TargetMode="External"/>
<Relationship Id="rId11" Type="http://schemas.openxmlformats.org/officeDocument/2006/relationships/hyperlink" Target="http://en.wiktionary.org/wiki/result"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tionary.org/wiki/summary" TargetMode="External"/>
<Relationship Id="rId14" Type="http://schemas.openxmlformats.org/officeDocument/2006/relationships/hyperlink" Target="http://creativecommons.org/licenses/by-sa/3.0/" TargetMode="External"/>
<Relationship Id="rId15" Type="http://schemas.openxmlformats.org/officeDocument/2006/relationships/hyperlink" Target="http://en.wiktionary.org/wiki/methodology"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ibooks.org/wiki/Rhetoric_and_Composition/Writing_in_the_Sciences%23Elements_of_the_Natural_Sciences_Paper"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pedia.org/wiki/IMRAD" TargetMode="External"/>
</Relationships>

</file>

<file path=ppt/slides/_rels/slide19.xml.rels><?xml version="1.0" encoding="UTF-8" standalone="yes"?>
<Relationships xmlns="http://schemas.openxmlformats.org/package/2006/relationships">
<Relationship Id="rId20" Type="http://schemas.openxmlformats.org/officeDocument/2006/relationships/hyperlink" Target="http://creativecommons.org/licenses/by-sa/3.0/" TargetMode="External"/>
<Relationship Id="rId21" Type="http://schemas.openxmlformats.org/officeDocument/2006/relationships/hyperlink" Target="http://en.wikipedia.org/wiki/Objectivity_(science)" TargetMode="External"/>
<Relationship Id="rId22" Type="http://schemas.openxmlformats.org/officeDocument/2006/relationships/hyperlink" Target="http://creativecommons.org/licenses/by-sa/3.0/" TargetMode="External"/>
<Relationship Id="rId23" Type="http://schemas.openxmlformats.org/officeDocument/2006/relationships/hyperlink" Target="http://en.wikipedia.org/wiki/Case_study" TargetMode="External"/>
<Relationship Id="rId24" Type="http://schemas.openxmlformats.org/officeDocument/2006/relationships/hyperlink" Target="http://creativecommons.org/licenses/by-sa/3.0/" TargetMode="External"/>
<Relationship Id="rId25" Type="http://schemas.openxmlformats.org/officeDocument/2006/relationships/hyperlink" Target="http://en.wikipedia.org/wiki/IMRAD" TargetMode="External"/>
<Relationship Id="rId26" Type="http://schemas.openxmlformats.org/officeDocument/2006/relationships/hyperlink" Target="http://creativecommons.org/licenses/by-sa/3.0/" TargetMode="External"/>
<Relationship Id="rId27" Type="http://schemas.openxmlformats.org/officeDocument/2006/relationships/hyperlink" Target="http://en.wikipedia.org/wiki/Precision" TargetMode="External"/>
<Relationship Id="rId28" Type="http://schemas.openxmlformats.org/officeDocument/2006/relationships/hyperlink" Target="http://creativecommons.org/licenses/by-sa/3.0/" TargetMode="External"/>
<Relationship Id="rId29" Type="http://schemas.openxmlformats.org/officeDocument/2006/relationships/hyperlink" Target="http://en.wikipedia.org/wiki/Social_science" TargetMode="External"/>
<Relationship Id="rId1" Type="http://schemas.openxmlformats.org/officeDocument/2006/relationships/slideLayout" Target="../slideLayouts/slideLayout19.xml"/>
<Relationship Id="rId2" Type="http://schemas.openxmlformats.org/officeDocument/2006/relationships/hyperlink" Target="http://creativecommons.org/licenses/by-sa/3.0/" TargetMode="External"/>
<Relationship Id="rId3" Type="http://schemas.openxmlformats.org/officeDocument/2006/relationships/hyperlink" Target="http://en.wiktionary.org/wiki/result" TargetMode="External"/>
<Relationship Id="rId4" Type="http://schemas.openxmlformats.org/officeDocument/2006/relationships/hyperlink" Target="http://creativecommons.org/licenses/by-sa/3.0/" TargetMode="External"/>
<Relationship Id="rId5" Type="http://schemas.openxmlformats.org/officeDocument/2006/relationships/hyperlink" Target="http://en.wikipedia.org/wiki/literature%20review" TargetMode="External"/>
<Relationship Id="rId30" Type="http://schemas.openxmlformats.org/officeDocument/2006/relationships/hyperlink" Target="http://creativecommons.org/licenses/by-sa/3.0/" TargetMode="External"/>
<Relationship Id="rId31" Type="http://schemas.openxmlformats.org/officeDocument/2006/relationships/hyperlink" Target="http://en.wikipedia.org/wiki/Literature_review" TargetMode="External"/>
<Relationship Id="rId32" Type="http://schemas.openxmlformats.org/officeDocument/2006/relationships/hyperlink" Target="http://en.wikipedia.org/wiki/Natural_science" TargetMode="External"/>
<Relationship Id="rId9" Type="http://schemas.openxmlformats.org/officeDocument/2006/relationships/hyperlink" Target="http://devcompage.com/" TargetMode="External"/>
<Relationship Id="rId6" Type="http://schemas.openxmlformats.org/officeDocument/2006/relationships/hyperlink" Target="http://creativecommons.org/licenses/by-sa/3.0/" TargetMode="External"/>
<Relationship Id="rId7" Type="http://schemas.openxmlformats.org/officeDocument/2006/relationships/hyperlink" Target="http://en.wikibooks.org/wiki/Social_Research_Methods/Reading_and_Writing_Social_Research" TargetMode="External"/>
<Relationship Id="rId8" Type="http://schemas.openxmlformats.org/officeDocument/2006/relationships/hyperlink" Target="http://creativecommons.org/licenses/by-sa/3.0/" TargetMode="External"/>
<Relationship Id="rId33" Type="http://schemas.openxmlformats.org/officeDocument/2006/relationships/hyperlink" Target="http://creativecommons.org/licenses/by-sa/3.0/" TargetMode="External"/>
<Relationship Id="rId34" Type="http://schemas.openxmlformats.org/officeDocument/2006/relationships/hyperlink" Target="https://en.wikibooks.org/wiki/Introduction_to_Psychology/Case_Studies" TargetMode="External"/>
<Relationship Id="rId35" Type="http://schemas.openxmlformats.org/officeDocument/2006/relationships/hyperlink" Target="http://creativecommons.org/licenses/by-sa/3.0/" TargetMode="External"/>
<Relationship Id="rId36" Type="http://schemas.openxmlformats.org/officeDocument/2006/relationships/hyperlink" Target="http://en.wikibooks.org/wiki/Rhetoric_and_Composition/Writing_in_the_Sciences" TargetMode="External"/>
<Relationship Id="rId10" Type="http://schemas.openxmlformats.org/officeDocument/2006/relationships/hyperlink" Target="http://creativecommons.org/licenses/by-sa/3.0/" TargetMode="External"/>
<Relationship Id="rId11" Type="http://schemas.openxmlformats.org/officeDocument/2006/relationships/hyperlink" Target="http://en.wikipedia.org/wiki/thesis%20statement" TargetMode="External"/>
<Relationship Id="rId12" Type="http://schemas.openxmlformats.org/officeDocument/2006/relationships/hyperlink" Target="http://creativecommons.org/licenses/by-sa/3.0/" TargetMode="External"/>
<Relationship Id="rId13" Type="http://schemas.openxmlformats.org/officeDocument/2006/relationships/hyperlink" Target="http://en.wiktionary.org/wiki/introduction" TargetMode="External"/>
<Relationship Id="rId14" Type="http://schemas.openxmlformats.org/officeDocument/2006/relationships/hyperlink" Target="http://creativecommons.org/licenses/by/3.0/" TargetMode="External"/>
<Relationship Id="rId15" Type="http://schemas.openxmlformats.org/officeDocument/2006/relationships/hyperlink" Target="http://cnx.org/content/m17223/latest/?collection=col10551/latest" TargetMode="External"/>
<Relationship Id="rId16" Type="http://schemas.openxmlformats.org/officeDocument/2006/relationships/hyperlink" Target="http://creativecommons.org/licenses/by-sa/3.0/" TargetMode="External"/>
<Relationship Id="rId17" Type="http://schemas.openxmlformats.org/officeDocument/2006/relationships/hyperlink" Target="http://en.wikibooks.org/wiki/Rhetoric_and_Composition/Writing_in_the_Sciences%23Social_Sciences" TargetMode="External"/>
<Relationship Id="rId18" Type="http://schemas.openxmlformats.org/officeDocument/2006/relationships/hyperlink" Target="http://creativecommons.org/licenses/by-sa/3.0/" TargetMode="External"/>
<Relationship Id="rId19" Type="http://schemas.openxmlformats.org/officeDocument/2006/relationships/hyperlink" Target="http://en.wikibooks.org/wiki/Social_Research_Methods/Reading_and_Writing_Social_Research" TargetMode="External"/>
<Relationship Id="rId37" Type="http://schemas.openxmlformats.org/officeDocument/2006/relationships/hyperlink" Target="http://creativecommons.org/licenses/by-sa/3.0/" TargetMode="External"/>
<Relationship Id="rId38" Type="http://schemas.openxmlformats.org/officeDocument/2006/relationships/hyperlink" Target="http://en.wiktionary.org/wiki/objectivity" TargetMode="External"/>
<Relationship Id="rId39" Type="http://schemas.openxmlformats.org/officeDocument/2006/relationships/image" Target="../media/image2.png"/>
<Relationship Id="rId40" Type="http://schemas.openxmlformats.org/officeDocument/2006/relationships/image" Target="../media/image5.png"/>
</Relationships>

</file>

<file path=ppt/slides/_rels/slide20.xml.rels><?xml version="1.0" encoding="UTF-8" standalone="yes"?>
<Relationships xmlns="http://schemas.openxmlformats.org/package/2006/relationships">
<Relationship Id="rId20" Type="http://schemas.openxmlformats.org/officeDocument/2006/relationships/hyperlink" Target="http://attribution.license.10" TargetMode="External"/>
<Relationship Id="rId21" Type="http://schemas.openxmlformats.org/officeDocument/2006/relationships/hyperlink" Target="http://attribution.url.10" TargetMode="External"/>
<Relationship Id="rId22" Type="http://schemas.openxmlformats.org/officeDocument/2006/relationships/hyperlink" Target="http://attribution.license.11" TargetMode="External"/>
<Relationship Id="rId23" Type="http://schemas.openxmlformats.org/officeDocument/2006/relationships/hyperlink" Target="http://attribution.url.11" TargetMode="External"/>
<Relationship Id="rId24" Type="http://schemas.openxmlformats.org/officeDocument/2006/relationships/hyperlink" Target="http://attribution.license.12" TargetMode="External"/>
<Relationship Id="rId25" Type="http://schemas.openxmlformats.org/officeDocument/2006/relationships/hyperlink" Target="http://attribution.url.12" TargetMode="External"/>
<Relationship Id="rId26" Type="http://schemas.openxmlformats.org/officeDocument/2006/relationships/hyperlink" Target="http://attribution.license.13" TargetMode="External"/>
<Relationship Id="rId27" Type="http://schemas.openxmlformats.org/officeDocument/2006/relationships/hyperlink" Target="http://attribution.url.13" TargetMode="External"/>
<Relationship Id="rId28" Type="http://schemas.openxmlformats.org/officeDocument/2006/relationships/hyperlink" Target="http://attribution.license.14" TargetMode="External"/>
<Relationship Id="rId29" Type="http://schemas.openxmlformats.org/officeDocument/2006/relationships/hyperlink" Target="http://attribution.url.14" TargetMode="External"/>
<Relationship Id="rId1" Type="http://schemas.openxmlformats.org/officeDocument/2006/relationships/slideLayout" Target="../slideLayouts/slideLayout20.xml"/>
<Relationship Id="rId2" Type="http://schemas.openxmlformats.org/officeDocument/2006/relationships/hyperlink" Target="http://creativecommons.org/licenses/by-sa/3.0/" TargetMode="External"/>
<Relationship Id="rId3" Type="http://schemas.openxmlformats.org/officeDocument/2006/relationships/hyperlink" Target="http://en.wiktionary.org/wiki/bias" TargetMode="External"/>
<Relationship Id="rId4" Type="http://schemas.openxmlformats.org/officeDocument/2006/relationships/hyperlink" Target="http://creativecommons.org/licenses/by-sa/3.0/" TargetMode="External"/>
<Relationship Id="rId5" Type="http://schemas.openxmlformats.org/officeDocument/2006/relationships/hyperlink" Target="https://en.wikibooks.org/wiki/Rhetoric_and_Composition/Writing_in_the_Humanities" TargetMode="External"/>
<Relationship Id="rId30" Type="http://schemas.openxmlformats.org/officeDocument/2006/relationships/hyperlink" Target="http://attribution.license.16" TargetMode="External"/>
<Relationship Id="rId31" Type="http://schemas.openxmlformats.org/officeDocument/2006/relationships/hyperlink" Target="http://attribution.url.15" TargetMode="External"/>
<Relationship Id="rId32" Type="http://schemas.openxmlformats.org/officeDocument/2006/relationships/hyperlink" Target="http://attribution.url.16" TargetMode="External"/>
<Relationship Id="rId9" Type="http://schemas.openxmlformats.org/officeDocument/2006/relationships/hyperlink" Target="http://attribution.url.4" TargetMode="External"/>
<Relationship Id="rId6" Type="http://schemas.openxmlformats.org/officeDocument/2006/relationships/hyperlink" Target="http://attribution.license.3" TargetMode="External"/>
<Relationship Id="rId7" Type="http://schemas.openxmlformats.org/officeDocument/2006/relationships/hyperlink" Target="http://attribution.url.3" TargetMode="External"/>
<Relationship Id="rId8" Type="http://schemas.openxmlformats.org/officeDocument/2006/relationships/hyperlink" Target="http://attribution.license.4" TargetMode="External"/>
<Relationship Id="rId33" Type="http://schemas.openxmlformats.org/officeDocument/2006/relationships/hyperlink" Target="http://attribution.license.17" TargetMode="External"/>
<Relationship Id="rId34" Type="http://schemas.openxmlformats.org/officeDocument/2006/relationships/hyperlink" Target="http://attribution.url.17" TargetMode="External"/>
<Relationship Id="rId35" Type="http://schemas.openxmlformats.org/officeDocument/2006/relationships/hyperlink" Target="http://attribution.license.18" TargetMode="External"/>
<Relationship Id="rId36" Type="http://schemas.openxmlformats.org/officeDocument/2006/relationships/hyperlink" Target="http://attribution.url.18" TargetMode="External"/>
<Relationship Id="rId10" Type="http://schemas.openxmlformats.org/officeDocument/2006/relationships/hyperlink" Target="http://attribution.license.5" TargetMode="External"/>
<Relationship Id="rId11" Type="http://schemas.openxmlformats.org/officeDocument/2006/relationships/hyperlink" Target="http://attribution.url.5" TargetMode="External"/>
<Relationship Id="rId12" Type="http://schemas.openxmlformats.org/officeDocument/2006/relationships/hyperlink" Target="http://attribution.license.6" TargetMode="External"/>
<Relationship Id="rId13" Type="http://schemas.openxmlformats.org/officeDocument/2006/relationships/hyperlink" Target="http://attribution.url.6" TargetMode="External"/>
<Relationship Id="rId14" Type="http://schemas.openxmlformats.org/officeDocument/2006/relationships/hyperlink" Target="http://attribution.license.7" TargetMode="External"/>
<Relationship Id="rId15" Type="http://schemas.openxmlformats.org/officeDocument/2006/relationships/hyperlink" Target="http://attribution.url.7" TargetMode="External"/>
<Relationship Id="rId16" Type="http://schemas.openxmlformats.org/officeDocument/2006/relationships/hyperlink" Target="http://attribution.license.8" TargetMode="External"/>
<Relationship Id="rId17" Type="http://schemas.openxmlformats.org/officeDocument/2006/relationships/hyperlink" Target="http://attribution.url.8" TargetMode="External"/>
<Relationship Id="rId18" Type="http://schemas.openxmlformats.org/officeDocument/2006/relationships/hyperlink" Target="http://attribution.license.9" TargetMode="External"/>
<Relationship Id="rId19" Type="http://schemas.openxmlformats.org/officeDocument/2006/relationships/hyperlink" Target="http://attribution.url.9" TargetMode="External"/>
<Relationship Id="rId37" Type="http://schemas.openxmlformats.org/officeDocument/2006/relationships/hyperlink" Target="http://attribution.license.19" TargetMode="External"/>
<Relationship Id="rId38" Type="http://schemas.openxmlformats.org/officeDocument/2006/relationships/hyperlink" Target="http://attribution.url.19" TargetMode="External"/>
<Relationship Id="rId39" Type="http://schemas.openxmlformats.org/officeDocument/2006/relationships/image" Target="../media/image2.png"/>
<Relationship Id="rId40" Type="http://schemas.openxmlformats.org/officeDocument/2006/relationships/image" Target="../media/image5.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4800600"/>
            <a:ext cx="3581400" cy="381000"/>
          </a:xfrm>
        </p:spPr>
        <p:txBody>
          <a:bodyPr/>
          <a:lstStyle/>
          <a:p>
            <a:r>
              <a:rPr lang="en-US" dirty="0" smtClean="0"/>
              <a:t>Boundless Lecture Slides</a:t>
            </a:r>
            <a:endParaRPr lang="en-US" dirty="0"/>
          </a:p>
        </p:txBody>
      </p:sp>
      <p:sp>
        <p:nvSpPr>
          <p:cNvPr id="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4572000" y="6578600"/>
            <a:ext cx="3708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7"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Rectangle 8"/>
          <p:cNvSpPr>
            <a:spLocks/>
          </p:cNvSpPr>
          <p:nvPr/>
        </p:nvSpPr>
        <p:spPr bwMode="auto">
          <a:xfrm>
            <a:off x="304800" y="65532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1200" dirty="0" smtClean="0">
                <a:solidFill>
                  <a:srgbClr val="828282"/>
                </a:solidFill>
                <a:latin typeface="Arial" charset="0"/>
                <a:ea typeface="ＭＳ Ｐゴシック" charset="0"/>
                <a:sym typeface="Helvetica Neue" charset="0"/>
              </a:rPr>
              <a:t>Available on the Boundless Teaching Platform</a:t>
            </a:r>
            <a:endParaRPr lang="en-US" sz="1200" dirty="0">
              <a:solidFill>
                <a:srgbClr val="828282"/>
              </a:solidFill>
              <a:latin typeface="Arial" charset="0"/>
              <a:ea typeface="ＭＳ Ｐゴシック" charset="0"/>
              <a:sym typeface="Helvetica Neue"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6988"/>
            <a:ext cx="4648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25312893"/>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dirty="0"/>
          </a:p>
        </p:txBody>
      </p:sp>
      <p:sp>
        <p:nvSpPr>
          <p:cNvPr id="2" name="Title 1"/>
          <p:cNvSpPr>
            <a:spLocks noGrp="1"/>
          </p:cNvSpPr>
          <p:nvPr>
            <p:ph type="title"/>
          </p:nvPr>
        </p:nvSpPr>
        <p:spPr/>
        <p:txBody>
          <a:bodyPr/>
          <a:lstStyle/>
          <a:p>
            <a:r>
              <a:rPr lang="en-US" smtClean="0"/>
              <a:t>Using Boundless Presentations</a:t>
            </a:r>
            <a:endParaRPr lang="en-US" dirty="0"/>
          </a:p>
        </p:txBody>
      </p:sp>
      <p:sp>
        <p:nvSpPr>
          <p:cNvPr id="23" name="Text Placeholder 22"/>
          <p:cNvSpPr>
            <a:spLocks noGrp="1"/>
          </p:cNvSpPr>
          <p:nvPr>
            <p:ph type="body" sz="quarter" idx="10"/>
          </p:nvPr>
        </p:nvSpPr>
        <p:spPr/>
        <p:txBody>
          <a:bodyPr/>
          <a:lstStyle/>
          <a:p>
            <a:r>
              <a:rPr lang="en-US" dirty="0" smtClean="0"/>
              <a:t>The Appendix</a:t>
            </a:r>
          </a:p>
          <a:p>
            <a:pPr lvl="1"/>
            <a:r>
              <a:rPr lang="en-US" dirty="0" smtClean="0"/>
              <a:t>The appendix is for you to use to add depth and breadth to your lectures. You can simply drag and drop slides from the appendix into the main presentation to make for a richer lecture experience.</a:t>
            </a:r>
            <a:endParaRPr lang="en-US" dirty="0"/>
          </a:p>
        </p:txBody>
      </p:sp>
      <p:sp>
        <p:nvSpPr>
          <p:cNvPr id="4"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598" r="246" b="369"/>
          <a:stretch>
            <a:fillRect/>
          </a:stretch>
        </p:blipFill>
        <p:spPr bwMode="auto">
          <a:xfrm>
            <a:off x="3267075" y="3544887"/>
            <a:ext cx="25717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b="1579"/>
          <a:stretch>
            <a:fillRect/>
          </a:stretch>
        </p:blipFill>
        <p:spPr bwMode="auto">
          <a:xfrm>
            <a:off x="3429000" y="1219200"/>
            <a:ext cx="24018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Text Placeholder 10"/>
          <p:cNvSpPr txBox="1">
            <a:spLocks/>
          </p:cNvSpPr>
          <p:nvPr/>
        </p:nvSpPr>
        <p:spPr>
          <a:xfrm>
            <a:off x="6019800" y="3581400"/>
            <a:ext cx="2819400" cy="1828800"/>
          </a:xfrm>
          <a:prstGeom prst="rect">
            <a:avLst/>
          </a:prstGeom>
        </p:spPr>
        <p:txBody>
          <a:bodyPr vert="horz" lIns="0" tIns="0" rIns="0" bIns="0"/>
          <a:lstStyle>
            <a:lvl1pPr marL="342900" indent="-342900" algn="l" rtl="0" eaLnBrk="1" fontAlgn="base" hangingPunct="1">
              <a:spcBef>
                <a:spcPts val="800"/>
              </a:spcBef>
              <a:spcAft>
                <a:spcPct val="0"/>
              </a:spcAft>
              <a:defRPr sz="1400">
                <a:solidFill>
                  <a:schemeClr val="tx2"/>
                </a:solidFill>
                <a:latin typeface="+mn-lt"/>
                <a:ea typeface="+mn-ea"/>
                <a:cs typeface="+mn-cs"/>
                <a:sym typeface="Helvetica Neue" charset="0"/>
              </a:defRPr>
            </a:lvl1pPr>
            <a:lvl2pPr marL="0" indent="0" algn="l" rtl="0" eaLnBrk="1" fontAlgn="base" hangingPunct="1">
              <a:spcBef>
                <a:spcPts val="400"/>
              </a:spcBef>
              <a:spcAft>
                <a:spcPct val="0"/>
              </a:spcAft>
              <a:buClr>
                <a:srgbClr val="828282"/>
              </a:buClr>
              <a:buSzPct val="100000"/>
              <a:buFont typeface="Arial" charset="0"/>
              <a:buNone/>
              <a:defRPr sz="1000">
                <a:solidFill>
                  <a:srgbClr val="828282"/>
                </a:solidFill>
                <a:latin typeface="Arial" charset="0"/>
                <a:ea typeface="+mn-ea"/>
                <a:cs typeface="+mn-cs"/>
                <a:sym typeface="Arial" charset="0"/>
              </a:defRPr>
            </a:lvl2pPr>
            <a:lvl3pPr marL="393700" indent="-127000" algn="l" rtl="0" eaLnBrk="1" fontAlgn="base" hangingPunct="1">
              <a:spcBef>
                <a:spcPts val="600"/>
              </a:spcBef>
              <a:spcAft>
                <a:spcPct val="0"/>
              </a:spcAft>
              <a:buClr>
                <a:srgbClr val="828282"/>
              </a:buClr>
              <a:buSzPct val="100000"/>
              <a:buFont typeface="Helvetica Neue" charset="0"/>
              <a:buChar char="-"/>
              <a:defRPr sz="1200">
                <a:solidFill>
                  <a:srgbClr val="828282"/>
                </a:solidFill>
                <a:latin typeface="+mn-lt"/>
                <a:ea typeface="+mn-ea"/>
                <a:cs typeface="+mn-cs"/>
                <a:sym typeface="Helvetica Neue" charset="0"/>
              </a:defRPr>
            </a:lvl3pPr>
            <a:lvl4pPr marL="1562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4pPr>
            <a:lvl5pPr marL="20193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5pPr>
            <a:lvl6pPr marL="24765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6pPr>
            <a:lvl7pPr marL="29337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7pPr>
            <a:lvl8pPr marL="33909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8pPr>
            <a:lvl9pPr marL="3848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9pPr>
          </a:lstStyle>
          <a:p>
            <a:r>
              <a:rPr lang="en-US" dirty="0" smtClean="0"/>
              <a:t>Free to edit, share, and copy</a:t>
            </a:r>
          </a:p>
          <a:p>
            <a:pPr lvl="1">
              <a:lnSpc>
                <a:spcPct val="110000"/>
              </a:lnSpc>
            </a:pPr>
            <a:r>
              <a:rPr lang="en-US" dirty="0" smtClean="0"/>
              <a:t>Feel free to edit, share, and make as many copies of the Boundless presentations as you like. We encourage you to take these presentations and make them your own.</a:t>
            </a:r>
            <a:endParaRPr lang="en-US" dirty="0"/>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extBox 16"/>
          <p:cNvSpPr txBox="1"/>
          <p:nvPr/>
        </p:nvSpPr>
        <p:spPr>
          <a:xfrm>
            <a:off x="228600" y="304800"/>
            <a:ext cx="2590800" cy="2784353"/>
          </a:xfrm>
          <a:prstGeom prst="rect">
            <a:avLst/>
          </a:prstGeom>
          <a:noFill/>
        </p:spPr>
        <p:txBody>
          <a:bodyPr wrap="square" lIns="0" tIns="0" rIns="0" bIns="0" rtlCol="0">
            <a:spAutoFit/>
          </a:bodyPr>
          <a:lstStyle/>
          <a:p>
            <a:pPr algn="l"/>
            <a:r>
              <a:rPr lang="en-US" sz="1800" dirty="0" smtClean="0">
                <a:solidFill>
                  <a:schemeClr val="bg1"/>
                </a:solidFill>
                <a:latin typeface="Arial"/>
                <a:cs typeface="Arial"/>
              </a:rPr>
              <a:t>Boundless Teaching Platform</a:t>
            </a:r>
          </a:p>
          <a:p>
            <a:pPr algn="l">
              <a:lnSpc>
                <a:spcPct val="110000"/>
              </a:lnSpc>
              <a:spcBef>
                <a:spcPts val="800"/>
              </a:spcBef>
            </a:pPr>
            <a:r>
              <a:rPr lang="en-US" sz="800" dirty="0">
                <a:solidFill>
                  <a:srgbClr val="FFFFFF"/>
                </a:solidFill>
                <a:latin typeface="Arial" charset="0"/>
                <a:ea typeface="ＭＳ Ｐゴシック" charset="0"/>
                <a:sym typeface="Helvetica Neue" charset="0"/>
              </a:rPr>
              <a:t>Boundless empowers educators to engage their students with affordable, customizable textbooks and intuitive teaching tools. The free Boundless Teaching Platform gives educators the ability to customize textbooks in more than 20 subjects that align to hundreds of popular titles. Get started by using high quality Boundless books, or make switching to our platform easier by building from Boundless content pre-organized to match the assigned textbook. This platform gives educators the tools they need to assign readings and assessments, monitor student activity, and lead their classes with pre-made teaching resources.</a:t>
            </a:r>
          </a:p>
          <a:p>
            <a:pPr algn="l">
              <a:spcBef>
                <a:spcPts val="800"/>
              </a:spcBef>
            </a:pPr>
            <a:r>
              <a:rPr lang="en-US" sz="800" dirty="0">
                <a:solidFill>
                  <a:srgbClr val="FFFFFF"/>
                </a:solidFill>
                <a:latin typeface="Helvetica Neue" charset="0"/>
                <a:ea typeface="ＭＳ Ｐゴシック" charset="0"/>
                <a:sym typeface="Helvetica Neue" charset="0"/>
              </a:rPr>
              <a:t>Get started now at:</a:t>
            </a:r>
          </a:p>
          <a:p>
            <a:pPr algn="l"/>
            <a:endParaRPr lang="en-US" sz="1800" dirty="0">
              <a:solidFill>
                <a:schemeClr val="bg1"/>
              </a:solidFill>
              <a:latin typeface="Arial"/>
              <a:cs typeface="Arial"/>
            </a:endParaRPr>
          </a:p>
        </p:txBody>
      </p:sp>
      <p:sp>
        <p:nvSpPr>
          <p:cNvPr id="19" name="TextBox 18"/>
          <p:cNvSpPr txBox="1"/>
          <p:nvPr/>
        </p:nvSpPr>
        <p:spPr>
          <a:xfrm>
            <a:off x="228600" y="5867400"/>
            <a:ext cx="2590800" cy="340606"/>
          </a:xfrm>
          <a:prstGeom prst="rect">
            <a:avLst/>
          </a:prstGeom>
          <a:noFill/>
        </p:spPr>
        <p:txBody>
          <a:bodyPr wrap="square" lIns="0" tIns="0" rIns="0" bIns="0" rtlCol="0">
            <a:spAutoFit/>
          </a:bodyPr>
          <a:lstStyle/>
          <a:p>
            <a:pPr algn="l">
              <a:lnSpc>
                <a:spcPct val="110000"/>
              </a:lnSpc>
              <a:spcBef>
                <a:spcPts val="800"/>
              </a:spcBef>
            </a:pPr>
            <a:r>
              <a:rPr lang="en-US" sz="800" dirty="0" smtClean="0">
                <a:solidFill>
                  <a:srgbClr val="FFFFFF"/>
                </a:solidFill>
                <a:latin typeface="Arial" charset="0"/>
                <a:ea typeface="ＭＳ Ｐゴシック" charset="0"/>
                <a:sym typeface="Helvetica Neue" charset="0"/>
              </a:rPr>
              <a:t>If you have any questions or problems please email:</a:t>
            </a:r>
          </a:p>
          <a:p>
            <a:pPr algn="l">
              <a:lnSpc>
                <a:spcPct val="80000"/>
              </a:lnSpc>
              <a:spcBef>
                <a:spcPts val="800"/>
              </a:spcBef>
            </a:pPr>
            <a:r>
              <a:rPr lang="en-US" sz="800" dirty="0" err="1" smtClean="0">
                <a:solidFill>
                  <a:srgbClr val="FFFFFF"/>
                </a:solidFill>
                <a:latin typeface="Arial" charset="0"/>
                <a:ea typeface="ＭＳ Ｐゴシック" charset="0"/>
                <a:cs typeface="Arial"/>
                <a:sym typeface="Helvetica Neue" charset="0"/>
                <a:hlinkClick r:id="rId6"/>
              </a:rPr>
              <a:t>educators@boundless.com</a:t>
            </a:r>
            <a:endParaRPr lang="en-US" sz="1800" dirty="0">
              <a:solidFill>
                <a:schemeClr val="bg1"/>
              </a:solidFill>
              <a:latin typeface="Arial"/>
              <a:cs typeface="Arial"/>
            </a:endParaRPr>
          </a:p>
        </p:txBody>
      </p:sp>
      <p:sp>
        <p:nvSpPr>
          <p:cNvPr id="3" name="TextBox 2"/>
          <p:cNvSpPr txBox="1"/>
          <p:nvPr/>
        </p:nvSpPr>
        <p:spPr>
          <a:xfrm>
            <a:off x="228600" y="2819400"/>
            <a:ext cx="2590800" cy="123111"/>
          </a:xfrm>
          <a:prstGeom prst="rect">
            <a:avLst/>
          </a:prstGeom>
          <a:noFill/>
        </p:spPr>
        <p:txBody>
          <a:bodyPr wrap="square" lIns="0" tIns="0" rIns="0" bIns="0" rtlCol="0">
            <a:spAutoFit/>
          </a:bodyPr>
          <a:lstStyle/>
          <a:p>
            <a:pPr algn="l"/>
            <a:r>
              <a:rPr lang="en-US" sz="800" dirty="0" smtClean="0">
                <a:latin typeface="Arial"/>
                <a:cs typeface="Arial"/>
                <a:hlinkClick r:id="rId7"/>
              </a:rPr>
              <a:t>http://</a:t>
            </a:r>
            <a:r>
              <a:rPr lang="en-US" sz="800" dirty="0" err="1" smtClean="0">
                <a:latin typeface="Arial"/>
                <a:cs typeface="Arial"/>
                <a:hlinkClick r:id="rId7"/>
              </a:rPr>
              <a:t>boundless.com</a:t>
            </a:r>
            <a:r>
              <a:rPr lang="en-US" sz="800" dirty="0" smtClean="0">
                <a:latin typeface="Arial"/>
                <a:cs typeface="Arial"/>
                <a:hlinkClick r:id="rId7"/>
              </a:rPr>
              <a:t>/teaching-platform</a:t>
            </a:r>
            <a:endParaRPr lang="en-US" sz="800" dirty="0">
              <a:latin typeface="Arial"/>
              <a:cs typeface="Arial"/>
            </a:endParaRPr>
          </a:p>
        </p:txBody>
      </p:sp>
    </p:spTree>
    <p:extLst>
      <p:ext uri="{BB962C8B-B14F-4D97-AF65-F5344CB8AC3E}">
        <p14:creationId xmlns:p14="http://schemas.microsoft.com/office/powerpoint/2010/main" val="3377858826"/>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oundlessHQ_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48000" cy="6464300"/>
          </a:xfrm>
          <a:prstGeom prst="rect">
            <a:avLst/>
          </a:prstGeom>
        </p:spPr>
      </p:pic>
      <p:sp>
        <p:nvSpPr>
          <p:cNvPr id="16" name="Text Placeholder 15"/>
          <p:cNvSpPr>
            <a:spLocks noGrp="1"/>
          </p:cNvSpPr>
          <p:nvPr>
            <p:ph type="body" sz="quarter" idx="10"/>
          </p:nvPr>
        </p:nvSpPr>
        <p:spPr/>
        <p:txBody>
          <a:bodyPr/>
          <a:lstStyle/>
          <a:p>
            <a:pPr>
              <a:lnSpc>
                <a:spcPct val="110000"/>
              </a:lnSpc>
            </a:pPr>
            <a:r>
              <a:rPr lang="en-US" dirty="0" smtClean="0"/>
              <a:t>Boundless is an innovative technology company making education more affordable and accessible for students everywhere. The company creates the world’s best open educational content in 20+ subjects that align to more than 1,000 popular college textbooks. Boundless integrates learning technology into all its premium books to help students study more efficiently at a fraction of the cost of traditional textbooks. The company also empowers educators to engage their students more effectively through customizable books and intuitive teaching tools as part of the Boundless Teaching Platform. More than 2 million learners access Boundless free and premium content each month across the company’s wide distribution platforms, including its website, </a:t>
            </a:r>
            <a:r>
              <a:rPr lang="en-US" dirty="0" err="1" smtClean="0"/>
              <a:t>iOS</a:t>
            </a:r>
            <a:r>
              <a:rPr lang="en-US" dirty="0" smtClean="0"/>
              <a:t> apps, Kindle books, and </a:t>
            </a:r>
            <a:r>
              <a:rPr lang="en-US" dirty="0" err="1" smtClean="0"/>
              <a:t>iBooks</a:t>
            </a:r>
            <a:r>
              <a:rPr lang="en-US" dirty="0" smtClean="0"/>
              <a:t>. To get started learning or teaching with Boundless, visit </a:t>
            </a:r>
            <a:r>
              <a:rPr lang="en-US" dirty="0" smtClean="0">
                <a:hlinkClick r:id="rId3"/>
              </a:rPr>
              <a:t>boundless.com</a:t>
            </a:r>
            <a:r>
              <a:rPr lang="en-US" dirty="0" smtClean="0"/>
              <a:t>.</a:t>
            </a:r>
            <a:endParaRPr lang="en-US" dirty="0"/>
          </a:p>
        </p:txBody>
      </p:sp>
      <p:sp>
        <p:nvSpPr>
          <p:cNvPr id="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Rectangle 9"/>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itle 16"/>
          <p:cNvSpPr>
            <a:spLocks noGrp="1"/>
          </p:cNvSpPr>
          <p:nvPr>
            <p:ph type="title"/>
          </p:nvPr>
        </p:nvSpPr>
        <p:spPr/>
        <p:txBody>
          <a:bodyPr/>
          <a:lstStyle/>
          <a:p>
            <a:r>
              <a:rPr lang="en-US" dirty="0" smtClean="0"/>
              <a:t>About Boundless</a:t>
            </a:r>
            <a:endParaRPr lang="en-US" dirty="0"/>
          </a:p>
        </p:txBody>
      </p:sp>
    </p:spTree>
    <p:extLst>
      <p:ext uri="{BB962C8B-B14F-4D97-AF65-F5344CB8AC3E}">
        <p14:creationId xmlns:p14="http://schemas.microsoft.com/office/powerpoint/2010/main" val="1703359636"/>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Writing Across Disciplines</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Writing Across Disciplines</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Introduction to Writing Across Disciplines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7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Writing in the Humanities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90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Writing in the Natural and Social Sciences: The Research Paper and the IMRAD Model</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3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Writing in Business</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 name="Picture 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04800"/>
            <a:ext cx="863600" cy="863600"/>
          </a:xfrm>
          <a:prstGeom prst="rect">
            <a:avLst/>
          </a:prstGeom>
        </p:spPr>
      </p:pic>
      <p:pic>
        <p:nvPicPr>
          <p:cNvPr id="29" name="Picture 28"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1447800"/>
            <a:ext cx="863600" cy="863600"/>
          </a:xfrm>
          <a:prstGeom prst="rect">
            <a:avLst/>
          </a:prstGeom>
        </p:spPr>
      </p:pic>
      <p:pic>
        <p:nvPicPr>
          <p:cNvPr id="30" name="Picture 29"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2590800"/>
            <a:ext cx="863600" cy="863600"/>
          </a:xfrm>
          <a:prstGeom prst="rect">
            <a:avLst/>
          </a:prstGeom>
        </p:spPr>
      </p:pic>
      <p:pic>
        <p:nvPicPr>
          <p:cNvPr id="31" name="Picture 30"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733800"/>
            <a:ext cx="863600" cy="863600"/>
          </a:xfrm>
          <a:prstGeom prst="rect">
            <a:avLst/>
          </a:prstGeom>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Writing in Different Academic Disciplines</a:t>
            </a:r>
          </a:p>
        </p:txBody>
      </p:sp>
      <p:sp>
        <p:nvSpPr>
          <p:cNvPr id="21" name="Title 20"/>
          <p:cNvSpPr>
            <a:spLocks noGrp="1"/>
          </p:cNvSpPr>
          <p:nvPr>
            <p:ph type="title"/>
          </p:nvPr>
        </p:nvSpPr>
        <p:spPr>
          <a:xfrm>
            <a:off x="152400" y="381000"/>
            <a:ext cx="8686800" cy="685800"/>
          </a:xfrm>
        </p:spPr>
        <p:txBody>
          <a:bodyPr/>
          <a:lstStyle/>
          <a:p>
            <a:r>
              <a:rPr lang="en-US" dirty="0" smtClean="0"/>
              <a:t>Introduction to Writing Across Disciplines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Introduction to 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www.boundless.com/writing/textbooks/boundless-writing-textbook/writing-across-disciplines-254/introduction-to-writing-across-disciplines-273/</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Introduction to Writing in the Humanities</a:t>
            </a:r>
          </a:p>
        </p:txBody>
      </p:sp>
      <p:sp>
        <p:nvSpPr>
          <p:cNvPr id="21" name="Title 20"/>
          <p:cNvSpPr>
            <a:spLocks noGrp="1"/>
          </p:cNvSpPr>
          <p:nvPr>
            <p:ph type="title"/>
          </p:nvPr>
        </p:nvSpPr>
        <p:spPr>
          <a:xfrm>
            <a:off x="152400" y="381000"/>
            <a:ext cx="8686800" cy="685800"/>
          </a:xfrm>
        </p:spPr>
        <p:txBody>
          <a:bodyPr/>
          <a:lstStyle/>
          <a:p>
            <a:r>
              <a:rPr lang="en-US" dirty="0" smtClean="0"/>
              <a:t>Writing in the Humanities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Writing in the Humanities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www.boundless.com/writing/textbooks/boundless-writing-textbook/writing-across-disciplines-254/writing-in-the-humanities-274/</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Principles of Writing in the Sciences</a:t>
            </a:r>
          </a:p>
          <a:p>
            <a:pPr marL="115888" indent="-115888"/>
            <a:r>
              <a:rPr lang="en-US" dirty="0" smtClean="0"/>
              <a:t>Overview of the IMRAD Model</a:t>
            </a:r>
          </a:p>
          <a:p>
            <a:pPr marL="115888" indent="-115888"/>
            <a:r>
              <a:rPr lang="en-US" dirty="0"/>
              <a:t/>
            </a:r>
            <a:r>
              <a:rPr lang="en-US" dirty="0"/>
              <a:t>Abstract</a:t>
            </a:r>
            <a:r>
              <a:rPr lang="en-US" dirty="0"/>
              <a:t> </a:t>
            </a:r>
            <a:endParaRPr lang="en-US" dirty="0" smtClean="0"/>
          </a:p>
          <a:p>
            <a:pPr marL="115888" indent="-115888"/>
            <a:r>
              <a:rPr lang="en-US" dirty="0"/>
              <a:t/>
            </a:r>
            <a:r>
              <a:rPr lang="en-US" dirty="0"/>
              <a:t>Introduction and Thesis</a:t>
            </a:r>
            <a:r>
              <a:rPr lang="en-US" dirty="0"/>
              <a:t> </a:t>
            </a:r>
            <a:endParaRPr lang="en-US" dirty="0" smtClean="0"/>
          </a:p>
          <a:p>
            <a:pPr marL="115888" indent="-115888"/>
            <a:r>
              <a:rPr lang="en-US" dirty="0"/>
              <a:t/>
            </a:r>
            <a:r>
              <a:rPr lang="en-US" dirty="0"/>
              <a:t>Methods</a:t>
            </a:r>
            <a:r>
              <a:rPr lang="en-US" dirty="0"/>
              <a:t> </a:t>
            </a:r>
            <a:endParaRPr lang="en-US" dirty="0" smtClean="0"/>
          </a:p>
          <a:p>
            <a:pPr marL="115888" indent="-115888"/>
            <a:r>
              <a:rPr lang="en-US" dirty="0"/>
              <a:t/>
            </a:r>
            <a:r>
              <a:rPr lang="en-US" dirty="0"/>
              <a:t>Results</a:t>
            </a:r>
            <a:r>
              <a:rPr lang="en-US" dirty="0"/>
              <a:t> </a:t>
            </a:r>
            <a:endParaRPr lang="en-US" dirty="0" smtClean="0"/>
          </a:p>
          <a:p>
            <a:pPr marL="115888" indent="-115888"/>
            <a:r>
              <a:rPr lang="en-US" dirty="0"/>
              <a:t/>
            </a:r>
            <a:r>
              <a:rPr lang="en-US" dirty="0"/>
              <a:t>Discussion and Conclusion</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Writing in the Natural and Social Sciences: The Research Paper and the IMRAD Model</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Writing in the Natural and Social Sciences: The...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www.boundless.com/writing/textbooks/boundless-writing-textbook/writing-across-disciplines-254/writing-in-the-natural-and-social-sciences-the-research-paper-and-the-imrad-model-275/</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Introduction to Writing in Business</a:t>
            </a:r>
          </a:p>
        </p:txBody>
      </p:sp>
      <p:sp>
        <p:nvSpPr>
          <p:cNvPr id="21" name="Title 20"/>
          <p:cNvSpPr>
            <a:spLocks noGrp="1"/>
          </p:cNvSpPr>
          <p:nvPr>
            <p:ph type="title"/>
          </p:nvPr>
        </p:nvSpPr>
        <p:spPr>
          <a:xfrm>
            <a:off x="152400" y="381000"/>
            <a:ext cx="8686800" cy="685800"/>
          </a:xfrm>
        </p:spPr>
        <p:txBody>
          <a:bodyPr/>
          <a:lstStyle/>
          <a:p>
            <a:r>
              <a:rPr lang="en-US" dirty="0" smtClean="0"/>
              <a:t>Writing in Business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Writing in Business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www.boundless.com/writing/textbooks/boundless-writing-textbook/writing-across-disciplines-254/writing-in-business-276/</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 name="Title 1"/>
          <p:cNvSpPr>
            <a:spLocks noGrp="1"/>
          </p:cNvSpPr>
          <p:nvPr>
            <p:ph type="title"/>
          </p:nvPr>
        </p:nvSpPr>
        <p:spPr/>
        <p:txBody>
          <a:bodyPr/>
          <a:lstStyle/>
          <a:p>
            <a:r>
              <a:rPr lang="en-US" smtClean="0"/>
              <a:t>Appendix</a:t>
            </a:r>
            <a:endParaRPr lang="en-US" dirty="0"/>
          </a:p>
        </p:txBody>
      </p:sp>
    </p:spTree>
    <p:extLst>
      <p:ext uri="{BB962C8B-B14F-4D97-AF65-F5344CB8AC3E}">
        <p14:creationId xmlns:p14="http://schemas.microsoft.com/office/powerpoint/2010/main" val="1737923768"/>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terms</a:t>
            </a:r>
            <a:endParaRPr lang="en-US" dirty="0"/>
          </a:p>
        </p:txBody>
      </p:sp>
      <p:sp>
        <p:nvSpPr>
          <p:cNvPr id="10" name="Text Placeholder 9"/>
          <p:cNvSpPr>
            <a:spLocks noGrp="1"/>
          </p:cNvSpPr>
          <p:nvPr>
            <p:ph type="body" sz="quarter" idx="10"/>
          </p:nvPr>
        </p:nvSpPr>
        <p:spPr/>
        <p:txBody>
          <a:bodyPr/>
          <a:lstStyle/>
          <a:p>
            <a:r>
              <a:rPr lang="en-US" sz="1200" dirty="0" smtClean="0"/>
              <a:t/>
            </a:r>
            <a:r>
              <a:rPr lang="en-US" sz="1200" dirty="0" smtClean="0"/>
              <a:t>abstract</a:t>
            </a:r>
            <a:r>
              <a:rPr lang="en-US" sz="1200" dirty="0" smtClean="0"/>
              <a:t> </a:t>
            </a:r>
            <a:r>
              <a:rPr lang="en-US" sz="1200" dirty="0" smtClean="0">
                <a:solidFill>
                  <a:schemeClr val="bg2"/>
                </a:solidFill>
              </a:rPr>
              <a:t>The overall summary of a scientific paper, usually fewer than 250 words.</a:t>
            </a:r>
          </a:p>
          <a:p>
            <a:r>
              <a:rPr lang="en-US" sz="1200" dirty="0" smtClean="0"/>
              <a:t/>
            </a:r>
            <a:r>
              <a:rPr lang="en-US" sz="1200" dirty="0" smtClean="0"/>
              <a:t>bias</a:t>
            </a:r>
            <a:r>
              <a:rPr lang="en-US" sz="1200" dirty="0" smtClean="0"/>
              <a:t> </a:t>
            </a:r>
            <a:r>
              <a:rPr lang="en-US" sz="1200" dirty="0" smtClean="0">
                <a:solidFill>
                  <a:schemeClr val="bg2"/>
                </a:solidFill>
              </a:rPr>
              <a:t>A definite opinion or position on a subject.</a:t>
            </a:r>
          </a:p>
          <a:p>
            <a:r>
              <a:rPr lang="en-US" sz="1200" dirty="0" smtClean="0"/>
              <a:t/>
            </a:r>
            <a:r>
              <a:rPr lang="en-US" sz="1200" dirty="0" smtClean="0"/>
              <a:t>conclusion</a:t>
            </a:r>
            <a:r>
              <a:rPr lang="en-US" sz="1200" dirty="0" smtClean="0"/>
              <a:t> </a:t>
            </a:r>
            <a:r>
              <a:rPr lang="en-US" sz="1200" dirty="0">
                <a:solidFill>
                  <a:schemeClr val="bg2"/>
                </a:solidFill>
              </a:rPr>
              <a:t>The end, finish, close, or last part of something.</a:t>
            </a:r>
          </a:p>
          <a:p>
            <a:r>
              <a:rPr lang="en-US" sz="1200" dirty="0"/>
              <a:t/>
            </a:r>
            <a:r>
              <a:rPr lang="en-US" sz="1200" dirty="0"/>
              <a:t>creative writing</a:t>
            </a:r>
            <a:r>
              <a:rPr lang="en-US" sz="1200" dirty="0"/>
              <a:t> </a:t>
            </a:r>
            <a:r>
              <a:rPr lang="en-US" sz="1200" dirty="0">
                <a:solidFill>
                  <a:schemeClr val="bg2"/>
                </a:solidFill>
              </a:rPr>
              <a:t>The art of crafting texts, such as novels, biographies, short stories, and poems, that fall outside the bounds of professional, journalistic, academic, and technical discourse. Creative writing can be used to tell stories, evoke emotions, build empathy, and inspire new ways of thinking about the world.</a:t>
            </a:r>
          </a:p>
          <a:p>
            <a:r>
              <a:rPr lang="en-US" sz="1200" dirty="0"/>
              <a:t/>
            </a:r>
            <a:r>
              <a:rPr lang="en-US" sz="1200" dirty="0"/>
              <a:t>discussion</a:t>
            </a:r>
            <a:r>
              <a:rPr lang="en-US" sz="1200" dirty="0"/>
              <a:t> </a:t>
            </a:r>
            <a:r>
              <a:rPr lang="en-US" sz="1200" dirty="0">
                <a:solidFill>
                  <a:schemeClr val="bg2"/>
                </a:solidFill>
              </a:rPr>
              <a:t>Text giving further detail on a subject.</a:t>
            </a:r>
          </a:p>
          <a:p>
            <a:r>
              <a:rPr lang="en-US" sz="1200" dirty="0"/>
              <a:t/>
            </a:r>
            <a:r>
              <a:rPr lang="en-US" sz="1200" dirty="0"/>
              <a:t>expository</a:t>
            </a:r>
            <a:r>
              <a:rPr lang="en-US" sz="1200" dirty="0"/>
              <a:t> </a:t>
            </a:r>
            <a:r>
              <a:rPr lang="en-US" sz="1200" dirty="0">
                <a:solidFill>
                  <a:schemeClr val="bg2"/>
                </a:solidFill>
              </a:rPr>
              <a:t>Of a type of writing that explains, informs, or describes a process or concept.</a:t>
            </a:r>
          </a:p>
          <a:p>
            <a:r>
              <a:rPr lang="en-US" sz="1200" dirty="0"/>
              <a:t/>
            </a:r>
            <a:r>
              <a:rPr lang="en-US" sz="1200" dirty="0"/>
              <a:t>genre</a:t>
            </a:r>
            <a:r>
              <a:rPr lang="en-US" sz="1200" dirty="0"/>
              <a:t> </a:t>
            </a:r>
            <a:r>
              <a:rPr lang="en-US" sz="1200" dirty="0">
                <a:solidFill>
                  <a:schemeClr val="bg2"/>
                </a:solidFill>
              </a:rPr>
              <a:t>A category or type of writing.</a:t>
            </a:r>
          </a:p>
          <a:p>
            <a:r>
              <a:rPr lang="en-US" sz="1200" dirty="0"/>
              <a:t/>
            </a:r>
            <a:r>
              <a:rPr lang="en-US" sz="1200" dirty="0"/>
              <a:t>genres</a:t>
            </a:r>
            <a:r>
              <a:rPr lang="en-US" sz="1200" dirty="0"/>
              <a:t> </a:t>
            </a:r>
            <a:r>
              <a:rPr lang="en-US" sz="1200" dirty="0">
                <a:solidFill>
                  <a:schemeClr val="bg2"/>
                </a:solidFill>
              </a:rPr>
              <a:t>Categories or types of writing, including analytical, creative, explanatory, interpretive, and persuasive (among many others).</a:t>
            </a:r>
          </a:p>
          <a:p>
            <a:r>
              <a:rPr lang="en-US" sz="1200" dirty="0"/>
              <a:t/>
            </a:r>
            <a:r>
              <a:rPr lang="en-US" sz="1200" dirty="0"/>
              <a:t>humanities</a:t>
            </a:r>
            <a:r>
              <a:rPr lang="en-US" sz="1200" dirty="0"/>
              <a:t> </a:t>
            </a:r>
            <a:r>
              <a:rPr lang="en-US" sz="1200" dirty="0">
                <a:solidFill>
                  <a:schemeClr val="bg2"/>
                </a:solidFill>
              </a:rPr>
              <a:t>The collection of academic disciplines that study human expression, ideas, and thought.</a:t>
            </a:r>
          </a:p>
          <a:p>
            <a:r>
              <a:rPr lang="en-US" sz="1200" dirty="0"/>
              <a:t/>
            </a:r>
            <a:r>
              <a:rPr lang="en-US" sz="1200" dirty="0"/>
              <a:t>IMRAD</a:t>
            </a:r>
            <a:r>
              <a:rPr lang="en-US" sz="1200" dirty="0"/>
              <a:t> </a:t>
            </a:r>
            <a:r>
              <a:rPr lang="en-US" sz="1200" dirty="0">
                <a:solidFill>
                  <a:schemeClr val="bg2"/>
                </a:solidFill>
              </a:rPr>
              <a:t>An acronym for Introduction, Methods, Results, and Discussion—the conventional structure of a scientific paper.</a:t>
            </a:r>
          </a:p>
          <a:p>
            <a:r>
              <a:rPr lang="en-US" sz="1200" dirty="0"/>
              <a:t/>
            </a:r>
            <a:r>
              <a:rPr lang="en-US" sz="1200" dirty="0"/>
              <a:t>IMRAD</a:t>
            </a:r>
            <a:r>
              <a:rPr lang="en-US" sz="1200" dirty="0"/>
              <a:t> </a:t>
            </a:r>
            <a:r>
              <a:rPr lang="en-US" sz="1200" dirty="0">
                <a:solidFill>
                  <a:schemeClr val="bg2"/>
                </a:solidFill>
              </a:rPr>
              <a:t>Currently the most prominent norm for the structure of a scientific paper; an acronym for "introduction, methods, results, and discussion."</a:t>
            </a:r>
          </a:p>
          <a:p>
            <a:r>
              <a:rPr lang="en-US" sz="1200" dirty="0"/>
              <a:t/>
            </a:r>
            <a:r>
              <a:rPr lang="en-US" sz="1200" dirty="0"/>
              <a:t>introduction</a:t>
            </a:r>
            <a:r>
              <a:rPr lang="en-US" sz="1200" dirty="0"/>
              <a:t> </a:t>
            </a:r>
            <a:r>
              <a:rPr lang="en-US" sz="1200" dirty="0" smtClean="0">
                <a:solidFill>
                  <a:schemeClr val="bg2"/>
                </a:solidFill>
              </a:rPr>
              <a:t>An initial section that summarizes the subject material of a book or article.</a:t>
            </a:r>
            <a:endParaRPr lang="en-US" sz="1200" dirty="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lab report</a:t>
            </a:r>
            <a:r>
              <a:rPr lang="en-US" sz="1200" dirty="0" smtClean="0"/>
              <a:t> </a:t>
            </a:r>
            <a:r>
              <a:rPr lang="en-US" sz="1200" dirty="0" smtClean="0">
                <a:solidFill>
                  <a:schemeClr val="bg2"/>
                </a:solidFill>
              </a:rPr>
              <a:t>A step-by-step explanation of the materials, methods, data, results, analysis,conclusions, and references of an experiment.</a:t>
            </a:r>
          </a:p>
          <a:p>
            <a:r>
              <a:rPr lang="en-US" sz="1200" dirty="0"/>
              <a:t/>
            </a:r>
            <a:r>
              <a:rPr lang="en-US" sz="1200" dirty="0"/>
              <a:t>literary analysis</a:t>
            </a:r>
            <a:r>
              <a:rPr lang="en-US" sz="1200" dirty="0"/>
              <a:t> </a:t>
            </a:r>
            <a:r>
              <a:rPr lang="en-US" sz="1200" dirty="0">
                <a:solidFill>
                  <a:schemeClr val="bg2"/>
                </a:solidFill>
              </a:rPr>
              <a:t>A piece of academic writing that explores and interprets the meaning behind the story, characters, themes, and purposes of a text.</a:t>
            </a:r>
          </a:p>
          <a:p>
            <a:r>
              <a:rPr lang="en-US" sz="1200" dirty="0"/>
              <a:t/>
            </a:r>
            <a:r>
              <a:rPr lang="en-US" sz="1200" dirty="0"/>
              <a:t>literature review</a:t>
            </a:r>
            <a:r>
              <a:rPr lang="en-US" sz="1200" dirty="0"/>
              <a:t> </a:t>
            </a:r>
            <a:r>
              <a:rPr lang="en-US" sz="1200" dirty="0">
                <a:solidFill>
                  <a:schemeClr val="bg2"/>
                </a:solidFill>
              </a:rPr>
              <a:t>A synthesis of the critical points of current knowledge in a given field, which includes significant findings as well as theoretical and methodological contributions to a particular topic.</a:t>
            </a:r>
          </a:p>
          <a:p>
            <a:r>
              <a:rPr lang="en-US" sz="1200" dirty="0"/>
              <a:t/>
            </a:r>
            <a:r>
              <a:rPr lang="en-US" sz="1200" dirty="0"/>
              <a:t>methodology</a:t>
            </a:r>
            <a:r>
              <a:rPr lang="en-US" sz="1200" dirty="0"/>
              <a:t> </a:t>
            </a:r>
            <a:r>
              <a:rPr lang="en-US" sz="1200" dirty="0">
                <a:solidFill>
                  <a:schemeClr val="bg2"/>
                </a:solidFill>
              </a:rPr>
              <a:t>A detailed explanation of specific components of a research project, such as phases, tasks, methods, techniques, and tools.</a:t>
            </a:r>
          </a:p>
          <a:p>
            <a:r>
              <a:rPr lang="en-US" sz="1200" dirty="0"/>
              <a:t/>
            </a:r>
            <a:r>
              <a:rPr lang="en-US" sz="1200" dirty="0"/>
              <a:t>objectivity</a:t>
            </a:r>
            <a:r>
              <a:rPr lang="en-US" sz="1200" dirty="0"/>
              <a:t> </a:t>
            </a:r>
            <a:r>
              <a:rPr lang="en-US" sz="1200" dirty="0">
                <a:solidFill>
                  <a:schemeClr val="bg2"/>
                </a:solidFill>
              </a:rPr>
              <a:t>The ability to perceive a subject without being influenced by personal biases or emotions.</a:t>
            </a:r>
          </a:p>
          <a:p>
            <a:r>
              <a:rPr lang="en-US" sz="1200" dirty="0"/>
              <a:t/>
            </a:r>
            <a:r>
              <a:rPr lang="en-US" sz="1200" dirty="0"/>
              <a:t>primary audience</a:t>
            </a:r>
            <a:r>
              <a:rPr lang="en-US" sz="1200" dirty="0"/>
              <a:t> </a:t>
            </a:r>
            <a:r>
              <a:rPr lang="en-US" sz="1200" dirty="0">
                <a:solidFill>
                  <a:schemeClr val="bg2"/>
                </a:solidFill>
              </a:rPr>
              <a:t>The reader or readers for whom a piece of writing is intended.</a:t>
            </a:r>
          </a:p>
          <a:p>
            <a:r>
              <a:rPr lang="en-US" sz="1200" dirty="0"/>
              <a:t/>
            </a:r>
            <a:r>
              <a:rPr lang="en-US" sz="1200" dirty="0"/>
              <a:t>qualitative</a:t>
            </a:r>
            <a:r>
              <a:rPr lang="en-US" sz="1200" dirty="0"/>
              <a:t> </a:t>
            </a:r>
            <a:r>
              <a:rPr lang="en-US" sz="1200" dirty="0">
                <a:solidFill>
                  <a:schemeClr val="bg2"/>
                </a:solidFill>
              </a:rPr>
              <a:t>Of research methods that create a more subjective understanding by studying a subject's defining qualities and character.</a:t>
            </a:r>
          </a:p>
          <a:p>
            <a:r>
              <a:rPr lang="en-US" sz="1200" dirty="0"/>
              <a:t/>
            </a:r>
            <a:r>
              <a:rPr lang="en-US" sz="1200" dirty="0"/>
              <a:t>quantitative</a:t>
            </a:r>
            <a:r>
              <a:rPr lang="en-US" sz="1200" dirty="0"/>
              <a:t> </a:t>
            </a:r>
            <a:r>
              <a:rPr lang="en-US" sz="1200" dirty="0">
                <a:solidFill>
                  <a:schemeClr val="bg2"/>
                </a:solidFill>
              </a:rPr>
              <a:t>Of research methods that rely on objective measurements and data analysis.</a:t>
            </a:r>
          </a:p>
          <a:p>
            <a:r>
              <a:rPr lang="en-US" sz="1200" dirty="0"/>
              <a:t/>
            </a:r>
            <a:r>
              <a:rPr lang="en-US" sz="1200" dirty="0"/>
              <a:t>reproducible</a:t>
            </a:r>
            <a:r>
              <a:rPr lang="en-US" sz="1200" dirty="0"/>
              <a:t> </a:t>
            </a:r>
            <a:r>
              <a:rPr lang="en-US" sz="1200" dirty="0">
                <a:solidFill>
                  <a:schemeClr val="bg2"/>
                </a:solidFill>
              </a:rPr>
              <a:t>Capable of being reproduced at a different time or place and by different people.</a:t>
            </a:r>
          </a:p>
          <a:p>
            <a:r>
              <a:rPr lang="en-US" sz="1200" dirty="0"/>
              <a:t/>
            </a:r>
            <a:r>
              <a:rPr lang="en-US" sz="1200" dirty="0"/>
              <a:t>result</a:t>
            </a:r>
            <a:r>
              <a:rPr lang="en-US" sz="1200" dirty="0"/>
              <a:t> </a:t>
            </a:r>
            <a:r>
              <a:rPr lang="en-US" sz="1200" dirty="0">
                <a:solidFill>
                  <a:schemeClr val="bg2"/>
                </a:solidFill>
              </a:rPr>
              <a:t>The discovery (or absence of discovery) that arises from the scientific method of investigation.</a:t>
            </a:r>
          </a:p>
          <a:p>
            <a:r>
              <a:rPr lang="en-US" sz="1200" dirty="0"/>
              <a:t/>
            </a:r>
            <a:r>
              <a:rPr lang="en-US" sz="1200" dirty="0"/>
              <a:t>results</a:t>
            </a:r>
            <a:r>
              <a:rPr lang="en-US" sz="1200" dirty="0"/>
              <a:t> </a:t>
            </a:r>
            <a:r>
              <a:rPr lang="en-US" sz="1200" dirty="0">
                <a:solidFill>
                  <a:schemeClr val="bg2"/>
                </a:solidFill>
              </a:rPr>
              <a:t>The section of a scientific paper that objectively presents the data collected or observed in a research study.</a:t>
            </a:r>
          </a:p>
          <a:p>
            <a:r>
              <a:rPr lang="en-US" sz="1200" dirty="0"/>
              <a:t/>
            </a:r>
            <a:r>
              <a:rPr lang="en-US" sz="1200" dirty="0"/>
              <a:t>secondary audience</a:t>
            </a:r>
            <a:r>
              <a:rPr lang="en-US" sz="1200" dirty="0"/>
              <a:t> </a:t>
            </a:r>
            <a:r>
              <a:rPr lang="en-US" sz="1200" dirty="0" smtClean="0">
                <a:solidFill>
                  <a:schemeClr val="bg2"/>
                </a:solidFill>
              </a:rPr>
              <a:t>The reader or readers who may also read a piece of writing, even if the piece was not originally intended for them.</a:t>
            </a:r>
            <a:endParaRPr lang="en-US" sz="1200" dirty="0" smtClean="0">
              <a:solidFill>
                <a:schemeClr val="bg2"/>
              </a:solidFil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p:txBody>
          <a:bodyPr/>
          <a:lstStyle/>
          <a:p>
            <a:r>
              <a:rPr lang="en-US" sz="1200" dirty="0" smtClean="0"/>
              <a:t/>
            </a:r>
            <a:r>
              <a:rPr lang="en-US" sz="1200" dirty="0" smtClean="0"/>
              <a:t>summary</a:t>
            </a:r>
            <a:r>
              <a:rPr lang="en-US" sz="1200" dirty="0" smtClean="0"/>
              <a:t> </a:t>
            </a:r>
            <a:r>
              <a:rPr lang="en-US" sz="1200" dirty="0" smtClean="0">
                <a:solidFill>
                  <a:schemeClr val="bg2"/>
                </a:solidFill>
              </a:rPr>
              <a:t>A condensed version of the background or main ideas of a text.</a:t>
            </a:r>
          </a:p>
          <a:p>
            <a:r>
              <a:rPr lang="en-US" sz="1200" dirty="0"/>
              <a:t/>
            </a:r>
            <a:r>
              <a:rPr lang="en-US" sz="1200" dirty="0"/>
              <a:t>testable</a:t>
            </a:r>
            <a:r>
              <a:rPr lang="en-US" sz="1200" dirty="0"/>
              <a:t> </a:t>
            </a:r>
            <a:r>
              <a:rPr lang="en-US" sz="1200" dirty="0">
                <a:solidFill>
                  <a:schemeClr val="bg2"/>
                </a:solidFill>
              </a:rPr>
              <a:t>Also known as falsifiable; able to be disproven.</a:t>
            </a:r>
          </a:p>
          <a:p>
            <a:r>
              <a:rPr lang="en-US" sz="1200" dirty="0"/>
              <a:t/>
            </a:r>
            <a:r>
              <a:rPr lang="en-US" sz="1200" dirty="0"/>
              <a:t>thesis</a:t>
            </a:r>
            <a:r>
              <a:rPr lang="en-US" sz="1200" dirty="0"/>
              <a:t> </a:t>
            </a:r>
            <a:r>
              <a:rPr lang="en-US" sz="1200" dirty="0">
                <a:solidFill>
                  <a:schemeClr val="bg2"/>
                </a:solidFill>
              </a:rPr>
              <a:t>A claim or theory that must be supported with evidence to argue for or against a specific idea or position.</a:t>
            </a:r>
          </a:p>
          <a:p>
            <a:r>
              <a:rPr lang="en-US" sz="1200" dirty="0"/>
              <a:t/>
            </a:r>
            <a:r>
              <a:rPr lang="en-US" sz="1200" dirty="0"/>
              <a:t>thesis statement</a:t>
            </a:r>
            <a:r>
              <a:rPr lang="en-US" sz="1200" dirty="0"/>
              <a:t> </a:t>
            </a:r>
            <a:r>
              <a:rPr lang="en-US" sz="1200" dirty="0">
                <a:solidFill>
                  <a:schemeClr val="bg2"/>
                </a:solidFill>
              </a:rPr>
              <a:t>A claim, usually found at the end of the first paragraph of an essay or similar document, that summarizes the main points and arguments of the paper.</a:t>
            </a: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2"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826592692"/>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Royal Academy School</a:t>
            </a:r>
          </a:p>
          <a:p>
            <a:pPr lvl="1"/>
            <a:r>
              <a:rPr lang="en-US" dirty="0" smtClean="0"/>
              <a:t>One of the goals of the literature review is to demonstrate familiarity with a body of knowledge.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"Royal Academy School - Scientists of Note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http://www.flickr.com/photos/swanksalot/6298615953/</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1369bd3ce1a2113e8b77716f086e9439}">
                <a14:useLocalDpi xmlns:a14="http://schemas.microsoft.com/office/drawing/2010/main" val="0"/>
              </a:ext>
            </a:extLst>
          </a:blip>
          <a:stretch>
            <a:fillRect/>
          </a:stretch>
        </p:blipFill>
        <p:spPr>
          <a:xfrm>
            <a:off x="1325546" y="533400"/>
            <a:ext cx="6492907"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
            </a:r>
          </a:p>
          <a:p>
            <a:pPr lvl="1"/>
            <a:r>
              <a:rPr lang="en-US" dirty="0" smtClean="0"/>
              <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Google.</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 Google Image Result for http://s0.geograph.org.uk/photos/93/28/932893_55ff837b.jpg."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google.com/imgres?hl=en&amp;sa=X&amp;biw=1334&amp;bih=723&amp;tbs=sur:fmc&amp;tbm=isch&amp;tbnid=Eui9_9JhKzNXRM:&amp;imgrefurl=http://www.geograph.org.uk/photo/932893&amp;docid=VfK4jFPSAn-90M&amp;imgurl=http://s0.geograph.org.uk/photos/93/28/932893_55ff837b.jpg&amp;w=640&amp;h=480&amp;ei=IBe6T4aXD-HG6AHirfjDCg&amp;zoom=1&amp;iact=hc&amp;vpx=188&amp;vpy=63&amp;dur=29&amp;hovh=193&amp;hovw=258&amp;tx=148&amp;ty=96&amp;sig=107678383186574758964&amp;page=1&amp;tbnh=142&amp;tbnw=200&amp;start=0&amp;ndsp=13&amp;ved=1t:429,r:0,s:0,i:148</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ea773323300637f0087aa11190ba597a}">
                <a14:useLocalDpi xmlns:a14="http://schemas.microsoft.com/office/drawing/2010/main" val="0"/>
              </a:ext>
            </a:extLst>
          </a:blip>
          <a:stretch>
            <a:fillRect/>
          </a:stretch>
        </p:blipFill>
        <p:spPr>
          <a:xfrm>
            <a:off x="1676400" y="533400"/>
            <a:ext cx="57912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Conclusion</a:t>
            </a:r>
          </a:p>
          <a:p>
            <a:pPr lvl="1"/>
            <a:r>
              <a:rPr lang="en-US" dirty="0" smtClean="0"/>
              <a:t>Conclusions have been an important part of writing for centuries.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Wikimedia Commons.</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"conclusion.png."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Public domain</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https://commons.wikimedia.org/wiki/File:Collier_conclusion.jpg</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ed3f292ee044730a7c896d0d19d28639}">
                <a14:useLocalDpi xmlns:a14="http://schemas.microsoft.com/office/drawing/2010/main" val="0"/>
              </a:ext>
            </a:extLst>
          </a:blip>
          <a:stretch>
            <a:fillRect/>
          </a:stretch>
        </p:blipFill>
        <p:spPr>
          <a:xfrm>
            <a:off x="2148143" y="533400"/>
            <a:ext cx="4847713"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Social sciences</a:t>
            </a:r>
          </a:p>
          <a:p>
            <a:pPr lvl="1"/>
            <a:r>
              <a:rPr lang="en-US" dirty="0" smtClean="0"/>
              <a:t>The social sciences include academic disciplines like anthropology, sociology, psychology, and economics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Flickr.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"300 Social sciences | Flickr - Photo Sharing!."</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http://www.flickr.com/photos/helder/147680983/in/photostream/</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aef88ffe2436ddbce25bc0ace3517168}">
                <a14:useLocalDpi xmlns:a14="http://schemas.microsoft.com/office/drawing/2010/main" val="0"/>
              </a:ext>
            </a:extLst>
          </a:blip>
          <a:stretch>
            <a:fillRect/>
          </a:stretch>
        </p:blipFill>
        <p:spPr>
          <a:xfrm>
            <a:off x="1690806" y="533400"/>
            <a:ext cx="5762388"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Test tubes and other recipients in a chemistry lab</a:t>
            </a:r>
          </a:p>
          <a:p>
            <a:pPr lvl="1"/>
            <a:r>
              <a:rPr lang="en-US" dirty="0" smtClean="0"/>
              <a:t>Test tubes and other specialized measuring devices are an important feature of every chemistry laboratory. Accurate measurements are crucial to the success of chemistry experiments.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Fotopedia.</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"Test tubes and other recipients in chemistry lab by Horia Varlan in Test tube on Fotopedia - Images for Humanity."</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http://www.fotopedia.com/items/flickr-4273968004</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626608839771a6fc4f4dfe8b9eac3a5d}">
                <a14:useLocalDpi xmlns:a14="http://schemas.microsoft.com/office/drawing/2010/main" val="0"/>
              </a:ext>
            </a:extLst>
          </a:blip>
          <a:stretch>
            <a:fillRect/>
          </a:stretch>
        </p:blipFill>
        <p:spPr>
          <a:xfrm>
            <a:off x="3124200" y="533400"/>
            <a:ext cx="289560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Attribution</a:t>
            </a:r>
            <a:endParaRPr lang="en-US" dirty="0"/>
          </a:p>
        </p:txBody>
      </p:sp>
      <p:sp>
        <p:nvSpPr>
          <p:cNvPr id="10" name="Text Placeholder 9"/>
          <p:cNvSpPr>
            <a:spLocks noGrp="1"/>
          </p:cNvSpPr>
          <p:nvPr>
            <p:ph type="body" sz="quarter" idx="10"/>
          </p:nvPr>
        </p:nvSpPr>
        <p:spPr/>
        <p:txBody>
          <a:bodyPr/>
          <a:lstStyle/>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"Creative writing."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
              </a:rPr>
              <a:t>https://en.wikipedia.org/wiki/Creative_writing</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"creative writing."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http://en.wiktionary.org/wiki/creative_writing</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"social science."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http://en.wiktionary.org/wiki/social_science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Composition/Advanced Topics."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http://en.wikibooks.org/wiki/Rhetoric_and_Composition/Advanced_Topics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"result."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http://en.wiktionary.org/wiki/result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"summary."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http://en.wiktionary.org/wiki/summary</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"methodology."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http://en.wiktionary.org/wiki/methodology</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Composition/Writing in the Sciences."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http://en.wikibooks.org/wiki/Rhetoric_and_Composition/Writing_in_the_Sciences%23Elements_of_the_Natural_Sciences_Paper</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"IMRAD."</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http://en.wikipedia.org/wiki/IMRAD</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Boundless Learning.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"Boundless."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http://www.boundless.com//writing/definition/testability</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Composition/Writing in the Sciences."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3"/>
              </a:rPr>
              <a:t>http://en.wikibooks.org/wiki/Rhetoric_and_Composition/Writing_in_the_Sciences</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"reproducible."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http://en.wiktionary.org/wiki/reproducible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"conclusion."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http://en.wiktionary.org/wiki/conclusion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"discussion."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9"/>
              </a:rPr>
              <a:t>http://en.wiktionary.org/wiki/discussion</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Composition/Writing in the Sciences."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1"/>
              </a:rPr>
              <a:t>http://en.wikibooks.org/wiki/Rhetoric_and_Composition/Writing_in_the_Sciences%23Social_Sciences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"Social Research Methods/Reading and Writing Social Research."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http://en.wikibooks.org/wiki/Social_Research_Methods/Reading_and_Writing_Social_Research</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Composition/Writing in the Sciences."</a:t>
            </a:r>
            <a:r>
              <a:rPr lang="en-US" sz="1200" dirty="0">
                <a:solidFill>
                  <a:schemeClr val="accent1"/>
                </a:solidFill>
                <a:latin typeface="Arial" charset="0"/>
                <a:ea typeface="ＭＳ Ｐゴシック" charset="0"/>
              </a:rPr>
              <a:t> </a:t>
            </a:r>
            <a:r>
              <a:rPr lang="en-US" sz="1200">
                <a:solidFill>
                  <a:schemeClr val="accent1"/>
                </a:solidFill>
                <a:latin typeface="Arial" charset="0"/>
                <a:ea typeface="ＭＳ Ｐゴシック" charset="0"/>
                <a:hlinkClick r:id="rId33"/>
              </a:rPr>
              <a:t>CC BY-SA 3.0</a:t>
            </a:r>
            <a:r>
              <a:rPr lang="en-US" sz="1200">
                <a:solidFill>
                  <a:schemeClr val="accent1"/>
                </a:solidFill>
                <a:latin typeface="Arial" charset="0"/>
                <a:ea typeface="ＭＳ Ｐゴシック" charset="0"/>
              </a:rPr>
              <a:t> </a:t>
            </a:r>
            <a:r>
              <a:rPr lang="en-US" sz="1200" smtClean="0">
                <a:solidFill>
                  <a:schemeClr val="accent1"/>
                </a:solidFill>
                <a:latin typeface="Arial" charset="0"/>
                <a:ea typeface="ＭＳ Ｐゴシック" charset="0"/>
                <a:hlinkClick r:id="rId34"/>
              </a:rPr>
              <a:t>http://en.wikibooks.org/wiki/Rhetoric_and_Composition/Writing_in_the_Sciences%23Social_Sciences</a:t>
            </a:r>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Wiktionary.</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"result."</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http://en.wiktionary.org/wiki/result</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"literature review."</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http://en.wikipedia.org/wiki/literature%20review</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"Social Research Methods/Reading and Writing Social Research."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http://en.wikibooks.org/wiki/Social_Research_Methods/Reading_and_Writing_Social_Research</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devcompage.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"Devcompage | A learning resource on development communication."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CC BY-SA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http://devcompage.com/</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"thesis statement."</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http://en.wikipedia.org/wiki/thesis%20statement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"introduction."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3"/>
              </a:rPr>
              <a:t>http://en.wiktionary.org/wiki/introduction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OpenStax CNX.</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"The Cain Project in Engineering and Professional Communication, Three Modules on Clear Writing Style: An Introduction to The Craft of Argument, by Joseph M. Williams and Gregory Colomb. September 17, 2013."</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4"/>
              </a:rPr>
              <a:t>CC BY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5"/>
              </a:rPr>
              <a:t>http://cnx.org/content/m17223/latest/?collection=col10551/latest</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Composition/Writing in the Sciences."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7"/>
              </a:rPr>
              <a:t>http://en.wikibooks.org/wiki/Rhetoric_and_Composition/Writing_in_the_Sciences%23Social_Sciences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"Social Research Methods/Reading and Writing Social Research."</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8"/>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9"/>
              </a:rPr>
              <a:t>http://en.wikibooks.org/wiki/Social_Research_Methods/Reading_and_Writing_Social_Research</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"Objectivity (science)."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1"/>
              </a:rPr>
              <a:t>http://en.wikipedia.org/wiki/Objectivity_(science)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"Case study."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2"/>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3"/>
              </a:rPr>
              <a:t>http://en.wikipedia.org/wiki/Case_study</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"IMRAD."</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5"/>
              </a:rPr>
              <a:t>http://en.wikipedia.org/wiki/IMRAD</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"Precision."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7"/>
              </a:rPr>
              <a:t>http://en.wikipedia.org/wiki/Precision</a:t>
            </a:r>
            <a:endParaRPr lang="en-US" sz="1200" u="sng" dirty="0">
              <a:solidFill>
                <a:schemeClr val="accent1"/>
              </a:solidFill>
              <a:ea typeface="ＭＳ Ｐゴシック" charset="0"/>
              <a:cs typeface="Arial"/>
            </a:endParaRPr>
          </a:p>
          <a:p>
            <a:r>
              <a:rPr lang="en-US" sz="1200" i="1" dirty="0" smtClean="0">
                <a:solidFill>
                  <a:schemeClr val="accent1"/>
                </a:solidFill>
                <a:latin typeface="Arial" charset="0"/>
                <a:ea typeface="ＭＳ Ｐゴシック" charset="0"/>
              </a:rPr>
              <a:t>WIKIPEDIA.</a:t>
            </a:r>
            <a:r>
              <a:rPr lang="en-US" sz="1200" dirty="0" smtClean="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
            </a:r>
            <a:r>
              <a:rPr lang="en-US" sz="1200" dirty="0">
                <a:solidFill>
                  <a:schemeClr val="accent1"/>
                </a:solidFill>
                <a:latin typeface="Arial" charset="0"/>
                <a:ea typeface="ＭＳ Ｐゴシック" charset="0"/>
              </a:rPr>
              <a:t>"Social science."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8"/>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9"/>
              </a:rPr>
              <a:t>http://en.wikipedia.org/wiki/Social_science</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"Literature review."</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1"/>
              </a:rPr>
              <a:t>http://en.wikipedia.org/wiki/Literature_review</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"Natural science."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2"/>
              </a:rPr>
              <a:t>http://en.wikipedia.org/wiki/Natural_science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"Case study."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3"/>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4"/>
              </a:rPr>
              <a:t>https://en.wikibooks.org/wiki/Introduction_to_Psychology/Case_Studies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"Rhetoric and Composition/Writing in the Sciences."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5"/>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6"/>
              </a:rPr>
              <a:t>http://en.wikibooks.org/wiki/Rhetoric_and_Composition/Writing_in_the_Sciences</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"objectivity."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7"/>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8"/>
              </a:rPr>
              <a:t>http://en.wiktionary.org/wiki/objectivity</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28600" y="533400"/>
            <a:ext cx="8686800" cy="5715000"/>
          </a:xfrm>
        </p:spPr>
        <p:txBody>
          <a:bodyPr/>
          <a:lstStyle/>
          <a:p>
            <a:r>
              <a:rPr lang="en-US" sz="1200" i="1" dirty="0" smtClean="0">
                <a:solidFill>
                  <a:schemeClr val="accent1"/>
                </a:solidFill>
                <a:latin typeface="Arial" charset="0"/>
                <a:ea typeface="ＭＳ Ｐゴシック" charset="0"/>
              </a:rPr>
              <a:t>Wiktionary.</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rPr>
              <a:t>"bias."</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2"/>
              </a:rPr>
              <a:t>CC BY-SA 3.0</a:t>
            </a:r>
            <a:r>
              <a:rPr lang="en-US" sz="1200" dirty="0" smtClean="0">
                <a:solidFill>
                  <a:schemeClr val="accent1"/>
                </a:solidFill>
                <a:latin typeface="Arial" charset="0"/>
                <a:ea typeface="ＭＳ Ｐゴシック" charset="0"/>
              </a:rPr>
              <a:t> </a:t>
            </a:r>
            <a:r>
              <a:rPr lang="en-US" sz="1200" dirty="0" smtClean="0">
                <a:solidFill>
                  <a:schemeClr val="accent1"/>
                </a:solidFill>
                <a:latin typeface="Arial" charset="0"/>
                <a:ea typeface="ＭＳ Ｐゴシック" charset="0"/>
                <a:hlinkClick r:id="rId3"/>
              </a:rPr>
              <a:t>http://en.wiktionary.org/wiki/bias</a:t>
            </a:r>
            <a:endParaRPr lang="en-US" sz="1200" dirty="0" smtClean="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Wikibooks.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"Writing in the Humanities."</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https://en.wikibooks.org/wiki/Rhetoric_and_Composition/Writing_in_the_Humanities</a:t>
            </a:r>
            <a:endParaRPr lang="en-US" sz="1200" u="sng" dirty="0">
              <a:solidFill>
                <a:schemeClr val="accent1"/>
              </a:solidFill>
              <a:ea typeface="ＭＳ Ｐゴシック" charset="0"/>
              <a:cs typeface="Arial"/>
            </a:endParaRPr>
          </a:p>
          <a:p>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Across Disciplines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theme/noteTheme.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slideTheme.xml><?xml version="1.0" encoding="utf-8"?>
<a:theme xmlns:a="http://schemas.openxmlformats.org/drawingml/2006/main" name="Boundless_Theme">
  <a:themeElements>
    <a:clrScheme name="Boundless">
      <a:dk1>
        <a:srgbClr val="FFFFFF"/>
      </a:dk1>
      <a:lt1>
        <a:srgbClr val="FFFFFF"/>
      </a:lt1>
      <a:dk2>
        <a:srgbClr val="000000"/>
      </a:dk2>
      <a:lt2>
        <a:srgbClr val="808080"/>
      </a:lt2>
      <a:accent1>
        <a:srgbClr val="2E2E2E"/>
      </a:accent1>
      <a:accent2>
        <a:srgbClr val="7BBB45"/>
      </a:accent2>
      <a:accent3>
        <a:srgbClr val="353535"/>
      </a:accent3>
      <a:accent4>
        <a:srgbClr val="2C2C2C"/>
      </a:accent4>
      <a:accent5>
        <a:srgbClr val="ADADAD"/>
      </a:accent5>
      <a:accent6>
        <a:srgbClr val="FEB720"/>
      </a:accent6>
      <a:hlink>
        <a:srgbClr val="228DBC"/>
      </a:hlink>
      <a:folHlink>
        <a:srgbClr val="228DB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spDef>
    <a:ln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lnDef>
  </a:objectDefaults>
  <a:extraClrSchemeLst>
    <a:extraClrScheme>
      <a:clrScheme name="Chapter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accent1="accent1" accent2="accent2" accent3="accent3" accent4="accent4" accent5="accent5" accent6="accent6" bg1="lt1" bg2="lt2" folHlink="folHlink" hlink="hlink" tx1="dk1" tx2="dk2"/>
    </a:extraClrScheme>
  </a:extraClrSchemeLst>
</a:theme>
</file>

<file path=docProps/app.xml><?xml version="1.0" encoding="utf-8"?>
<Properties xmlns="http://schemas.openxmlformats.org/officeDocument/2006/extended-properties" xmlns:vt="http://schemas.openxmlformats.org/officeDocument/2006/docPropsVTypes">
  <TotalTime>1464</TotalTime>
  <Words>0</Words>
  <Application>Microsoft Macintosh PowerPoint</Application>
  <PresentationFormat>On-screen Show (4:3)</PresentationFormat>
  <Paragraphs>0</Paragraphs>
  <Slides>1</Slides>
  <Notes>0</Notes>
  <HiddenSlides>0</HiddenSlides>
  <MMClips>0</MMClips>
  <ScaleCrop>false</ScaleCrop>
  <HeadingPairs>
    <vt:vector baseType="variant" size="4">
      <vt:variant>
        <vt:lpstr>Theme</vt:lpstr>
      </vt:variant>
      <vt:variant>
        <vt:i4>1</vt:i4>
      </vt:variant>
      <vt:variant>
        <vt:lpstr>Slide Titles</vt:lpstr>
      </vt:variant>
      <vt:variant>
        <vt:i4>1</vt:i4>
      </vt:variant>
    </vt:vector>
  </HeadingPairs>
  <TitlesOfParts>
    <vt:vector baseType="lpstr" size="2">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itle>Boundless Study Slides</dc:title>
  <dc:creator>Boundless</dc:creator>
  <cp:lastModifiedBy>Boundless</cp:lastModifiedBy>
  <cp:revision>1</cp:revision>
  <dcterms:created xsi:type="dcterms:W3CDTF">2013-10-07T14:37:03Z</dcterms:created>
  <dcterms:modified xsi:type="dcterms:W3CDTF">2013-11-19T21:58:14Z</dcterms:modified>
</cp:coreProperties>
</file>