
<file path=[Content_Types].xml><?xml version="1.0" encoding="utf-8"?>
<Types xmlns="http://schemas.openxmlformats.org/package/2006/content-types">
  <Default ContentType="application/xml" Extension="xml"/>
  <Default ContentType="image/jpeg" Extension="jpeg"/>
  <Default ContentType="image/png" Extension="png"/>
  <Default ContentType="image/jpeg" Extension="jpg"/>
  <Default ContentType="image/x-emf" Extension="emf"/>
  <Default ContentType="image/gif" Extension="gif"/>
  <Default ContentType="application/octet-stream" Extension="svg"/>
  <Default ContentType="application/vnd.openxmlformats-officedocument.presentationml.printerSettings" Extension="bin"/>
  <Default ContentType="application/vnd.openxmlformats-package.relationships+xml" Extension="rels"/>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presentationml.tableStyles+xml" PartName="/ppt/tableStyles.xml"/>
  <Override ContentType="application/vnd.openxmlformats-package.core-properties+xml" PartName="/docProps/core.xml"/>
  <Override ContentType="application/vnd.openxmlformats-officedocument.extended-properties+xml" PartName="/docProps/app.xml"/>
  <Override ContentType="application/vnd.openxmlformats-officedocument.theme+xml" PartName="/ppt/theme/noteTheme.xml"/>
  <Override ContentType="application/vnd.openxmlformats-officedocument.theme+xml" PartName="/ppt/theme/slideTheme.xml"/>
  <Override ContentType="application/vnd.openxmlformats-officedocument.presentationml.slideLayout+xml" PartName="/ppt/slideLayouts/slideLayout1.xml"/>
  <Override ContentType="application/vnd.openxmlformats-officedocument.presentationml.slide+xml" PartName="/ppt/slides/slide1.xml"/>
  <Override ContentType="application/vnd.openxmlformats-officedocument.presentationml.slideLayout+xml" PartName="/ppt/slideLayouts/slideLayout2.xml"/>
  <Override ContentType="application/vnd.openxmlformats-officedocument.presentationml.slide+xml" PartName="/ppt/slides/slide2.xml"/>
  <Override ContentType="application/vnd.openxmlformats-officedocument.presentationml.slideLayout+xml" PartName="/ppt/slideLayouts/slideLayout3.xml"/>
  <Override ContentType="application/vnd.openxmlformats-officedocument.presentationml.slide+xml" PartName="/ppt/slides/slide3.xml"/>
  <Override ContentType="application/vnd.openxmlformats-officedocument.presentationml.slideLayout+xml" PartName="/ppt/slideLayouts/slideLayout4.xml"/>
  <Override ContentType="application/vnd.openxmlformats-officedocument.presentationml.slide+xml" PartName="/ppt/slides/slide4.xml"/>
  <Override ContentType="application/vnd.openxmlformats-officedocument.presentationml.slideLayout+xml" PartName="/ppt/slideLayouts/slideLayout5.xml"/>
  <Override ContentType="application/vnd.openxmlformats-officedocument.presentationml.slide+xml" PartName="/ppt/slides/slide5.xml"/>
  <Override ContentType="application/vnd.openxmlformats-officedocument.presentationml.slideLayout+xml" PartName="/ppt/slideLayouts/slideLayout6.xml"/>
  <Override ContentType="application/vnd.openxmlformats-officedocument.presentationml.slide+xml" PartName="/ppt/slides/slide6.xml"/>
  <Override ContentType="application/vnd.openxmlformats-officedocument.presentationml.slideLayout+xml" PartName="/ppt/slideLayouts/slideLayout7.xml"/>
  <Override ContentType="application/vnd.openxmlformats-officedocument.presentationml.slide+xml" PartName="/ppt/slides/slide7.xml"/>
  <Override ContentType="application/vnd.openxmlformats-officedocument.presentationml.slideLayout+xml" PartName="/ppt/slideLayouts/slideLayout8.xml"/>
  <Override ContentType="application/vnd.openxmlformats-officedocument.presentationml.slide+xml" PartName="/ppt/slides/slide8.xml"/>
  <Override ContentType="application/vnd.openxmlformats-officedocument.presentationml.slideLayout+xml" PartName="/ppt/slideLayouts/slideLayout9.xml"/>
  <Override ContentType="application/vnd.openxmlformats-officedocument.presentationml.slide+xml" PartName="/ppt/slides/slide9.xml"/>
  <Override ContentType="application/vnd.openxmlformats-officedocument.presentationml.slideLayout+xml" PartName="/ppt/slideLayouts/slideLayout10.xml"/>
  <Override ContentType="application/vnd.openxmlformats-officedocument.presentationml.slide+xml" PartName="/ppt/slides/slide10.xml"/>
  <Override ContentType="application/vnd.openxmlformats-officedocument.presentationml.slideLayout+xml" PartName="/ppt/slideLayouts/slideLayout11.xml"/>
  <Override ContentType="application/vnd.openxmlformats-officedocument.presentationml.slide+xml" PartName="/ppt/slides/slide11.xml"/>
  <Override ContentType="application/vnd.openxmlformats-officedocument.presentationml.slideLayout+xml" PartName="/ppt/slideLayouts/slideLayout12.xml"/>
  <Override ContentType="application/vnd.openxmlformats-officedocument.presentationml.slide+xml" PartName="/ppt/slides/slide12.xml"/>
  <Override ContentType="application/vnd.openxmlformats-officedocument.presentationml.slideLayout+xml" PartName="/ppt/slideLayouts/slideLayout13.xml"/>
  <Override ContentType="application/vnd.openxmlformats-officedocument.presentationml.slide+xml" PartName="/ppt/slides/slide13.xml"/>
  <Override ContentType="application/vnd.openxmlformats-officedocument.presentationml.slideLayout+xml" PartName="/ppt/slideLayouts/slideLayout14.xml"/>
  <Override ContentType="application/vnd.openxmlformats-officedocument.presentationml.slide+xml" PartName="/ppt/slides/slide14.xml"/>
  <Override ContentType="application/vnd.openxmlformats-officedocument.presentationml.slideLayout+xml" PartName="/ppt/slideLayouts/slideLayout15.xml"/>
  <Override ContentType="application/vnd.openxmlformats-officedocument.presentationml.slide+xml" PartName="/ppt/slides/slide15.xml"/>
  <Override ContentType="application/vnd.openxmlformats-officedocument.presentationml.slideLayout+xml" PartName="/ppt/slideLayouts/slideLayout16.xml"/>
  <Override ContentType="application/vnd.openxmlformats-officedocument.presentationml.slide+xml" PartName="/ppt/slides/slide16.xml"/>
  <Override ContentType="application/vnd.openxmlformats-officedocument.presentationml.slideLayout+xml" PartName="/ppt/slideLayouts/slideLayout17.xml"/>
  <Override ContentType="application/vnd.openxmlformats-officedocument.presentationml.slide+xml" PartName="/ppt/slides/slide17.xml"/>
  <Override ContentType="application/vnd.openxmlformats-officedocument.presentationml.slideLayout+xml" PartName="/ppt/slideLayouts/slideLayout18.xml"/>
  <Override ContentType="application/vnd.openxmlformats-officedocument.presentationml.slide+xml" PartName="/ppt/slides/slide18.xml"/>
  <Override ContentType="application/vnd.openxmlformats-officedocument.presentationml.slideLayout+xml" PartName="/ppt/slideLayouts/slideLayout19.xml"/>
  <Override ContentType="application/vnd.openxmlformats-officedocument.presentationml.slide+xml" PartName="/ppt/slides/slide19.xml"/>
  <Override ContentType="application/vnd.openxmlformats-officedocument.presentationml.slideLayout+xml" PartName="/ppt/slideLayouts/slideLayout20.xml"/>
  <Override ContentType="application/vnd.openxmlformats-officedocument.presentationml.slide+xml" PartName="/ppt/slides/slide20.xml"/>
  <Override ContentType="application/vnd.openxmlformats-officedocument.presentationml.slideLayout+xml" PartName="/ppt/slideLayouts/slideLayout21.xml"/>
  <Override ContentType="application/vnd.openxmlformats-officedocument.presentationml.slide+xml" PartName="/ppt/slides/slide21.xml"/>
  <Override ContentType="application/vnd.openxmlformats-officedocument.presentationml.slideLayout+xml" PartName="/ppt/slideLayouts/slideLayout22.xml"/>
  <Override ContentType="application/vnd.openxmlformats-officedocument.presentationml.slide+xml" PartName="/ppt/slides/slide22.xml"/>
  <Override ContentType="application/vnd.openxmlformats-officedocument.presentationml.slideLayout+xml" PartName="/ppt/slideLayouts/slideLayout23.xml"/>
  <Override ContentType="application/vnd.openxmlformats-officedocument.presentationml.slide+xml" PartName="/ppt/slides/slide23.xml"/>
  <Override ContentType="application/vnd.openxmlformats-officedocument.presentationml.slideLayout+xml" PartName="/ppt/slideLayouts/slideLayout24.xml"/>
  <Override ContentType="application/vnd.openxmlformats-officedocument.presentationml.slide+xml" PartName="/ppt/slides/slide24.xml"/>
  <Override ContentType="application/vnd.openxmlformats-officedocument.presentationml.slideLayout+xml" PartName="/ppt/slideLayouts/slideLayout25.xml"/>
  <Override ContentType="application/vnd.openxmlformats-officedocument.presentationml.slide+xml" PartName="/ppt/slides/slide25.xml"/>
  <Override ContentType="application/vnd.openxmlformats-officedocument.presentationml.slideLayout+xml" PartName="/ppt/slideLayouts/slideLayout26.xml"/>
  <Override ContentType="application/vnd.openxmlformats-officedocument.presentationml.slide+xml" PartName="/ppt/slides/slide26.xml"/>
  <Override ContentType="application/vnd.openxmlformats-officedocument.presentationml.slideLayout+xml" PartName="/ppt/slideLayouts/slideLayout27.xml"/>
  <Override ContentType="application/vnd.openxmlformats-officedocument.presentationml.slide+xml" PartName="/ppt/slides/slide27.xml"/>
  <Override ContentType="application/vnd.openxmlformats-officedocument.presentationml.slideLayout+xml" PartName="/ppt/slideLayouts/slideLayout28.xml"/>
  <Override ContentType="application/vnd.openxmlformats-officedocument.presentationml.slide+xml" PartName="/ppt/slides/slide28.xml"/>
  <Override ContentType="application/vnd.openxmlformats-officedocument.presentationml.slideLayout+xml" PartName="/ppt/slideLayouts/slideLayout29.xml"/>
  <Override ContentType="application/vnd.openxmlformats-officedocument.presentationml.slide+xml" PartName="/ppt/slides/slide29.xml"/>
  <Override ContentType="application/vnd.openxmlformats-officedocument.presentationml.slideLayout+xml" PartName="/ppt/slideLayouts/slideLayout30.xml"/>
  <Override ContentType="application/vnd.openxmlformats-officedocument.presentationml.slide+xml" PartName="/ppt/slides/slide30.xml"/>
  <Override ContentType="application/vnd.openxmlformats-officedocument.presentationml.slideLayout+xml" PartName="/ppt/slideLayouts/slideLayout31.xml"/>
  <Override ContentType="application/vnd.openxmlformats-officedocument.presentationml.slide+xml" PartName="/ppt/slides/slide31.xml"/>
  <Override ContentType="application/vnd.openxmlformats-officedocument.presentationml.slideLayout+xml" PartName="/ppt/slideLayouts/slideLayout32.xml"/>
  <Override ContentType="application/vnd.openxmlformats-officedocument.presentationml.slide+xml" PartName="/ppt/slides/slide32.xml"/>
  <Override ContentType="application/vnd.openxmlformats-officedocument.presentationml.slideLayout+xml" PartName="/ppt/slideLayouts/slideLayout33.xml"/>
  <Override ContentType="application/vnd.openxmlformats-officedocument.presentationml.slide+xml" PartName="/ppt/slides/slide33.xml"/>
  <Override ContentType="application/vnd.openxmlformats-officedocument.presentationml.slideLayout+xml" PartName="/ppt/slideLayouts/slideLayout34.xml"/>
  <Override ContentType="application/vnd.openxmlformats-officedocument.presentationml.slide+xml" PartName="/ppt/slides/slide34.xml"/>
</Types>
</file>

<file path=_rels/.rels><?xml version="1.0" encoding="UTF-8" standalone="yes"?>
<Relationships xmlns="http://schemas.openxmlformats.org/package/2006/relationships">
  <Relationship Id="rId1" Target="ppt/presentation.xml" Type="http://schemas.openxmlformats.org/officeDocument/2006/relationships/officeDocument"/>
  <Relationship Id="rId2" Target="docProps/core.xml" Type="http://schemas.openxmlformats.org/package/2006/relationships/metadata/core-properties"/>
  <Relationship Id="rId3" Target="docProps/app.xml" Type="http://schemas.openxmlformats.org/officeDocument/2006/relationships/extended-properties"/>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
  </p:notesMasterIdLst>
  <p:sldIdLst>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p="http://schemas.openxmlformats.org/presentationml/2006/main" xmlns:r="http://schemas.openxmlformats.org/officeDocument/2006/relationships">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564"/>
    <p:restoredTop autoAdjust="0" sz="94671"/>
  </p:normalViewPr>
  <p:slideViewPr>
    <p:cSldViewPr snapToGrid="0" snapToObjects="1">
      <p:cViewPr varScale="1">
        <p:scale>
          <a:sx d="100" n="72"/>
          <a:sy d="100" n="72"/>
        </p:scale>
        <p:origin x="-1520" y="-104"/>
      </p:cViewPr>
      <p:guideLst>
        <p:guide orient="horz" pos="216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 standalone="yes"?>
<Relationships xmlns="http://schemas.openxmlformats.org/package/2006/relationships">
  <Relationship Id="rId1" Target="slideMasters/slideMaster1.xml" Type="http://schemas.openxmlformats.org/officeDocument/2006/relationships/slideMaster"/>
  <Relationship Id="rId2" Target="printerSettings/printerSettings1.bin" Type="http://schemas.openxmlformats.org/officeDocument/2006/relationships/printerSettings"/>
  <Relationship Id="rId3" Target="notesMasters/notesMaster1.xml" Type="http://schemas.openxmlformats.org/officeDocument/2006/relationships/notesMaster"/>
  <Relationship Id="rId4" Target="presProps.xml" Type="http://schemas.openxmlformats.org/officeDocument/2006/relationships/presProps"/>
  <Relationship Id="rId5" Target="viewProps.xml" Type="http://schemas.openxmlformats.org/officeDocument/2006/relationships/viewProps"/>
  <Relationship Id="rId6" Target="tableStyles.xml" Type="http://schemas.openxmlformats.org/officeDocument/2006/relationships/tableStyles"/>
  <Relationship Id="rId7" Target="theme/slideTheme.xml" Type="http://schemas.openxmlformats.org/officeDocument/2006/relationships/theme"/>
<Relationship Id="rId8" Target="slides/slide1.xml" Type="http://schemas.openxmlformats.org/officeDocument/2006/relationships/slide"/><Relationship Id="rId9" Target="slides/slide2.xml" Type="http://schemas.openxmlformats.org/officeDocument/2006/relationships/slide"/><Relationship Id="rId10" Target="slides/slide3.xml" Type="http://schemas.openxmlformats.org/officeDocument/2006/relationships/slide"/><Relationship Id="rId11" Target="slides/slide4.xml" Type="http://schemas.openxmlformats.org/officeDocument/2006/relationships/slide"/><Relationship Id="rId12" Target="slides/slide5.xml" Type="http://schemas.openxmlformats.org/officeDocument/2006/relationships/slide"/><Relationship Id="rId13" Target="slides/slide6.xml" Type="http://schemas.openxmlformats.org/officeDocument/2006/relationships/slide"/><Relationship Id="rId14" Target="slides/slide7.xml" Type="http://schemas.openxmlformats.org/officeDocument/2006/relationships/slide"/><Relationship Id="rId15" Target="slides/slide8.xml" Type="http://schemas.openxmlformats.org/officeDocument/2006/relationships/slide"/><Relationship Id="rId16" Target="slides/slide9.xml" Type="http://schemas.openxmlformats.org/officeDocument/2006/relationships/slide"/><Relationship Id="rId17" Target="slides/slide10.xml" Type="http://schemas.openxmlformats.org/officeDocument/2006/relationships/slide"/><Relationship Id="rId18" Target="slides/slide11.xml" Type="http://schemas.openxmlformats.org/officeDocument/2006/relationships/slide"/><Relationship Id="rId19" Target="slides/slide12.xml" Type="http://schemas.openxmlformats.org/officeDocument/2006/relationships/slide"/><Relationship Id="rId20" Target="slides/slide13.xml" Type="http://schemas.openxmlformats.org/officeDocument/2006/relationships/slide"/><Relationship Id="rId21" Target="slides/slide14.xml" Type="http://schemas.openxmlformats.org/officeDocument/2006/relationships/slide"/><Relationship Id="rId22" Target="slides/slide15.xml" Type="http://schemas.openxmlformats.org/officeDocument/2006/relationships/slide"/><Relationship Id="rId23" Target="slides/slide16.xml" Type="http://schemas.openxmlformats.org/officeDocument/2006/relationships/slide"/><Relationship Id="rId24" Target="slides/slide17.xml" Type="http://schemas.openxmlformats.org/officeDocument/2006/relationships/slide"/><Relationship Id="rId25" Target="slides/slide18.xml" Type="http://schemas.openxmlformats.org/officeDocument/2006/relationships/slide"/><Relationship Id="rId26" Target="slides/slide19.xml" Type="http://schemas.openxmlformats.org/officeDocument/2006/relationships/slide"/><Relationship Id="rId27" Target="slides/slide20.xml" Type="http://schemas.openxmlformats.org/officeDocument/2006/relationships/slide"/><Relationship Id="rId28" Target="slides/slide21.xml" Type="http://schemas.openxmlformats.org/officeDocument/2006/relationships/slide"/><Relationship Id="rId29" Target="slides/slide22.xml" Type="http://schemas.openxmlformats.org/officeDocument/2006/relationships/slide"/><Relationship Id="rId30" Target="slides/slide23.xml" Type="http://schemas.openxmlformats.org/officeDocument/2006/relationships/slide"/><Relationship Id="rId31" Target="slides/slide24.xml" Type="http://schemas.openxmlformats.org/officeDocument/2006/relationships/slide"/><Relationship Id="rId32" Target="slides/slide25.xml" Type="http://schemas.openxmlformats.org/officeDocument/2006/relationships/slide"/><Relationship Id="rId33" Target="slides/slide26.xml" Type="http://schemas.openxmlformats.org/officeDocument/2006/relationships/slide"/><Relationship Id="rId34" Target="slides/slide27.xml" Type="http://schemas.openxmlformats.org/officeDocument/2006/relationships/slide"/><Relationship Id="rId35" Target="slides/slide28.xml" Type="http://schemas.openxmlformats.org/officeDocument/2006/relationships/slide"/><Relationship Id="rId36" Target="slides/slide29.xml" Type="http://schemas.openxmlformats.org/officeDocument/2006/relationships/slide"/><Relationship Id="rId37" Target="slides/slide30.xml" Type="http://schemas.openxmlformats.org/officeDocument/2006/relationships/slide"/><Relationship Id="rId38" Target="slides/slide31.xml" Type="http://schemas.openxmlformats.org/officeDocument/2006/relationships/slide"/><Relationship Id="rId39" Target="slides/slide32.xml" Type="http://schemas.openxmlformats.org/officeDocument/2006/relationships/slide"/><Relationship Id="rId40" Target="slides/slide33.xml" Type="http://schemas.openxmlformats.org/officeDocument/2006/relationships/slide"/><Relationship Id="rId41" Target="slides/slide34.xml" Type="http://schemas.openxmlformats.org/officeDocument/2006/relationships/slide"/></Relationships>

</file>

<file path=ppt/notesMasters/_rels/notesMaster1.xml.rels><?xml version="1.0" encoding="UTF-8" standalone="yes"?>
<Relationships xmlns="http://schemas.openxmlformats.org/package/2006/relationships">
  <Relationship Id="rId1" Target="../theme/noteTheme.xml" Type="http://schemas.openxmlformats.org/officeDocument/2006/relationships/theme"/>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sz="quarter" type="hdr"/>
          </p:nvPr>
        </p:nvSpPr>
        <p:spPr>
          <a:xfrm>
            <a:off x="0" y="0"/>
            <a:ext cx="2971800" cy="457200"/>
          </a:xfrm>
          <a:prstGeom prst="rect">
            <a:avLst/>
          </a:prstGeom>
        </p:spPr>
        <p:txBody>
          <a:bodyPr bIns="45720" lIns="91440" rIns="91440" rtlCol="0" tIns="45720" vert="horz"/>
          <a:lstStyle>
            <a:lvl1pPr algn="l">
              <a:defRPr sz="1200"/>
            </a:lvl1pPr>
          </a:lstStyle>
          <a:p>
            <a:endParaRPr lang="en-US"/>
          </a:p>
        </p:txBody>
      </p:sp>
      <p:sp>
        <p:nvSpPr>
          <p:cNvPr id="3" name="Date Placeholder 2"/>
          <p:cNvSpPr>
            <a:spLocks noGrp="1"/>
          </p:cNvSpPr>
          <p:nvPr>
            <p:ph idx="1" type="dt"/>
          </p:nvPr>
        </p:nvSpPr>
        <p:spPr>
          <a:xfrm>
            <a:off x="3884613" y="0"/>
            <a:ext cx="2971800" cy="457200"/>
          </a:xfrm>
          <a:prstGeom prst="rect">
            <a:avLst/>
          </a:prstGeom>
        </p:spPr>
        <p:txBody>
          <a:bodyPr bIns="45720" lIns="91440" rIns="91440" rtlCol="0" tIns="45720" vert="horz"/>
          <a:lstStyle>
            <a:lvl1pPr algn="r">
              <a:defRPr sz="1200"/>
            </a:lvl1pPr>
          </a:lstStyle>
          <a:p>
            <a:fld id="{5A3F0FA6-DD01-074D-9B83-F351BC58F837}" type="datetimeFigureOut">
              <a:rPr lang="en-US" smtClean="0"/>
              <a:t>11/20/13</a:t>
            </a:fld>
            <a:endParaRPr lang="en-US"/>
          </a:p>
        </p:txBody>
      </p:sp>
      <p:sp>
        <p:nvSpPr>
          <p:cNvPr id="4" name="Slide Image Placeholder 3"/>
          <p:cNvSpPr>
            <a:spLocks noChangeAspect="1" noGrp="1" noRot="1"/>
          </p:cNvSpPr>
          <p:nvPr>
            <p:ph idx="2" type="sldImg"/>
          </p:nvPr>
        </p:nvSpPr>
        <p:spPr>
          <a:xfrm>
            <a:off x="1143000" y="685800"/>
            <a:ext cx="4572000" cy="3429000"/>
          </a:xfrm>
          <a:prstGeom prst="rect">
            <a:avLst/>
          </a:prstGeom>
          <a:noFill/>
          <a:ln w="12700">
            <a:solidFill>
              <a:prstClr val="black"/>
            </a:solidFill>
          </a:ln>
        </p:spPr>
        <p:txBody>
          <a:bodyPr anchor="ctr" bIns="45720" lIns="91440" rIns="91440" rtlCol="0" tIns="45720" vert="horz"/>
          <a:lstStyle/>
          <a:p>
            <a:endParaRPr lang="en-US"/>
          </a:p>
        </p:txBody>
      </p:sp>
      <p:sp>
        <p:nvSpPr>
          <p:cNvPr id="5" name="Notes Placeholder 4"/>
          <p:cNvSpPr>
            <a:spLocks noGrp="1"/>
          </p:cNvSpPr>
          <p:nvPr>
            <p:ph idx="3" sz="quarter" type="body"/>
          </p:nvPr>
        </p:nvSpPr>
        <p:spPr>
          <a:xfrm>
            <a:off x="685800" y="4343400"/>
            <a:ext cx="5486400" cy="4114800"/>
          </a:xfrm>
          <a:prstGeom prst="rect">
            <a:avLst/>
          </a:prstGeom>
        </p:spPr>
        <p:txBody>
          <a:bodyPr bIns="45720" lIns="91440" rIns="91440" rtlCol="0" tIns="45720"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idx="4" sz="quarter" type="ftr"/>
          </p:nvPr>
        </p:nvSpPr>
        <p:spPr>
          <a:xfrm>
            <a:off x="0" y="8685213"/>
            <a:ext cx="2971800" cy="457200"/>
          </a:xfrm>
          <a:prstGeom prst="rect">
            <a:avLst/>
          </a:prstGeom>
        </p:spPr>
        <p:txBody>
          <a:bodyPr anchor="b" bIns="45720" lIns="91440" rIns="91440" rtlCol="0" tIns="45720" vert="horz"/>
          <a:lstStyle>
            <a:lvl1pPr algn="l">
              <a:defRPr sz="1200"/>
            </a:lvl1pPr>
          </a:lstStyle>
          <a:p>
            <a:endParaRPr lang="en-US"/>
          </a:p>
        </p:txBody>
      </p:sp>
      <p:sp>
        <p:nvSpPr>
          <p:cNvPr id="7" name="Slide Number Placeholder 6"/>
          <p:cNvSpPr>
            <a:spLocks noGrp="1"/>
          </p:cNvSpPr>
          <p:nvPr>
            <p:ph idx="5" sz="quarter" type="sldNum"/>
          </p:nvPr>
        </p:nvSpPr>
        <p:spPr>
          <a:xfrm>
            <a:off x="3884613" y="8685213"/>
            <a:ext cx="2971800" cy="457200"/>
          </a:xfrm>
          <a:prstGeom prst="rect">
            <a:avLst/>
          </a:prstGeom>
        </p:spPr>
        <p:txBody>
          <a:bodyPr anchor="b" bIns="45720" lIns="91440" rIns="91440" rtlCol="0" tIns="45720" vert="horz"/>
          <a:lstStyle>
            <a:lvl1pPr algn="r">
              <a:defRPr sz="1200"/>
            </a:lvl1pPr>
          </a:lstStyle>
          <a:p>
            <a:fld id="{9B044979-84E1-504C-B1EE-E22D39373971}" type="slidenum">
              <a:rPr lang="en-US" smtClean="0"/>
              <a:t>‹#›</a:t>
            </a:fld>
            <a:endParaRPr lang="en-US"/>
          </a:p>
        </p:txBody>
      </p:sp>
    </p:spTree>
    <p:extLst>
      <p:ext uri="{BB962C8B-B14F-4D97-AF65-F5344CB8AC3E}">
        <p14:creationId xmlns:p14="http://schemas.microsoft.com/office/powerpoint/2010/main" val="2056911298"/>
      </p:ext>
    </p:extLst>
  </p:cSld>
  <p:clrMap accent1="accent1" accent2="accent2" accent3="accent3" accent4="accent4" accent5="accent5" accent6="accent6" bg1="lt1" bg2="lt2" folHlink="folHlink" hlink="hlink" tx1="dk1" tx2="dk2"/>
  <p:notesStyle>
    <a:lvl1pPr algn="l" defTabSz="457200" eaLnBrk="1" hangingPunct="1" latinLnBrk="0" marL="0" rtl="0">
      <a:defRPr kern="1200" sz="1200">
        <a:solidFill>
          <a:schemeClr val="tx1"/>
        </a:solidFill>
        <a:latin typeface="+mn-lt"/>
        <a:ea typeface="+mn-ea"/>
        <a:cs typeface="+mn-cs"/>
      </a:defRPr>
    </a:lvl1pPr>
    <a:lvl2pPr algn="l" defTabSz="457200" eaLnBrk="1" hangingPunct="1" latinLnBrk="0" marL="457200" rtl="0">
      <a:defRPr kern="1200" sz="1200">
        <a:solidFill>
          <a:schemeClr val="tx1"/>
        </a:solidFill>
        <a:latin typeface="+mn-lt"/>
        <a:ea typeface="+mn-ea"/>
        <a:cs typeface="+mn-cs"/>
      </a:defRPr>
    </a:lvl2pPr>
    <a:lvl3pPr algn="l" defTabSz="457200" eaLnBrk="1" hangingPunct="1" latinLnBrk="0" marL="914400" rtl="0">
      <a:defRPr kern="1200" sz="1200">
        <a:solidFill>
          <a:schemeClr val="tx1"/>
        </a:solidFill>
        <a:latin typeface="+mn-lt"/>
        <a:ea typeface="+mn-ea"/>
        <a:cs typeface="+mn-cs"/>
      </a:defRPr>
    </a:lvl3pPr>
    <a:lvl4pPr algn="l" defTabSz="457200" eaLnBrk="1" hangingPunct="1" latinLnBrk="0" marL="1371600" rtl="0">
      <a:defRPr kern="1200" sz="1200">
        <a:solidFill>
          <a:schemeClr val="tx1"/>
        </a:solidFill>
        <a:latin typeface="+mn-lt"/>
        <a:ea typeface="+mn-ea"/>
        <a:cs typeface="+mn-cs"/>
      </a:defRPr>
    </a:lvl4pPr>
    <a:lvl5pPr algn="l" defTabSz="457200" eaLnBrk="1" hangingPunct="1" latinLnBrk="0" marL="1828800" rtl="0">
      <a:defRPr kern="1200" sz="1200">
        <a:solidFill>
          <a:schemeClr val="tx1"/>
        </a:solidFill>
        <a:latin typeface="+mn-lt"/>
        <a:ea typeface="+mn-ea"/>
        <a:cs typeface="+mn-cs"/>
      </a:defRPr>
    </a:lvl5pPr>
    <a:lvl6pPr algn="l" defTabSz="457200" eaLnBrk="1" hangingPunct="1" latinLnBrk="0" marL="2286000" rtl="0">
      <a:defRPr kern="1200" sz="1200">
        <a:solidFill>
          <a:schemeClr val="tx1"/>
        </a:solidFill>
        <a:latin typeface="+mn-lt"/>
        <a:ea typeface="+mn-ea"/>
        <a:cs typeface="+mn-cs"/>
      </a:defRPr>
    </a:lvl6pPr>
    <a:lvl7pPr algn="l" defTabSz="457200" eaLnBrk="1" hangingPunct="1" latinLnBrk="0" marL="2743200" rtl="0">
      <a:defRPr kern="1200" sz="1200">
        <a:solidFill>
          <a:schemeClr val="tx1"/>
        </a:solidFill>
        <a:latin typeface="+mn-lt"/>
        <a:ea typeface="+mn-ea"/>
        <a:cs typeface="+mn-cs"/>
      </a:defRPr>
    </a:lvl7pPr>
    <a:lvl8pPr algn="l" defTabSz="457200" eaLnBrk="1" hangingPunct="1" latinLnBrk="0" marL="3200400" rtl="0">
      <a:defRPr kern="1200" sz="1200">
        <a:solidFill>
          <a:schemeClr val="tx1"/>
        </a:solidFill>
        <a:latin typeface="+mn-lt"/>
        <a:ea typeface="+mn-ea"/>
        <a:cs typeface="+mn-cs"/>
      </a:defRPr>
    </a:lvl8pPr>
    <a:lvl9pPr algn="l" defTabSz="457200" eaLnBrk="1" hangingPunct="1" latinLnBrk="0" marL="3657600" rtl="0">
      <a:defRPr kern="1200" sz="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intr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19200" y="4724400"/>
            <a:ext cx="3581400" cy="381000"/>
          </a:xfrm>
          <a:prstGeom prst="rect">
            <a:avLst/>
          </a:prstGeom>
        </p:spPr>
        <p:txBody>
          <a:bodyPr vert="horz" lIns="0" tIns="0" rIns="0" bIns="0"/>
          <a:lstStyle>
            <a:lvl1pPr>
              <a:defRPr sz="2000" b="0">
                <a:solidFill>
                  <a:schemeClr val="bg2"/>
                </a:solidFill>
              </a:defRPr>
            </a:lvl1pPr>
          </a:lstStyle>
          <a:p>
            <a:r>
              <a:rPr lang="en-US" dirty="0" smtClean="0"/>
              <a:t>Boundless Lecture Slides</a:t>
            </a:r>
            <a:endParaRPr lang="en-US" dirty="0"/>
          </a:p>
        </p:txBody>
      </p:sp>
    </p:spTree>
    <p:extLst>
      <p:ext uri="{BB962C8B-B14F-4D97-AF65-F5344CB8AC3E}">
        <p14:creationId xmlns:p14="http://schemas.microsoft.com/office/powerpoint/2010/main" val="2772372691"/>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_platform">
    <p:spTree>
      <p:nvGrpSpPr>
        <p:cNvPr id="1" name=""/>
        <p:cNvGrpSpPr/>
        <p:nvPr/>
      </p:nvGrpSpPr>
      <p:grpSpPr>
        <a:xfrm>
          <a:off x="0" y="0"/>
          <a:ext cx="0" cy="0"/>
          <a:chOff x="0" y="0"/>
          <a:chExt cx="0" cy="0"/>
        </a:xfrm>
      </p:grpSpPr>
      <p:sp>
        <p:nvSpPr>
          <p:cNvPr id="7" name="Title 6"/>
          <p:cNvSpPr>
            <a:spLocks noGrp="1"/>
          </p:cNvSpPr>
          <p:nvPr>
            <p:ph type="title"/>
          </p:nvPr>
        </p:nvSpPr>
        <p:spPr>
          <a:xfrm>
            <a:off x="3429000" y="274638"/>
            <a:ext cx="5410200" cy="563562"/>
          </a:xfrm>
          <a:prstGeom prst="rect">
            <a:avLst/>
          </a:prstGeom>
        </p:spPr>
        <p:txBody>
          <a:bodyPr vert="horz" lIns="0" tIns="0" rIns="0" bIns="0"/>
          <a:lstStyle>
            <a:lvl1pPr>
              <a:defRPr sz="2400" b="0">
                <a:solidFill>
                  <a:schemeClr val="tx2"/>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6019800" y="1219200"/>
            <a:ext cx="2819400" cy="5029200"/>
          </a:xfrm>
          <a:prstGeom prst="rect">
            <a:avLst/>
          </a:prstGeom>
        </p:spPr>
        <p:txBody>
          <a:bodyPr vert="horz" lIns="0" tIns="0" rIns="0" bIns="0"/>
          <a:lstStyle>
            <a:lvl1pPr algn="l">
              <a:defRPr>
                <a:solidFill>
                  <a:schemeClr val="tx2"/>
                </a:solidFill>
              </a:defRPr>
            </a:lvl1pPr>
            <a:lvl2pPr marL="0" indent="0" algn="l">
              <a:lnSpc>
                <a:spcPct val="110000"/>
              </a:lnSpc>
              <a:buNone/>
              <a:defRPr sz="1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51683757"/>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_boundles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429000" y="990600"/>
            <a:ext cx="5410200" cy="5410200"/>
          </a:xfrm>
          <a:prstGeom prst="rect">
            <a:avLst/>
          </a:prstGeom>
        </p:spPr>
        <p:txBody>
          <a:bodyPr vert="horz" lIns="0" tIns="0" rIns="0" bIns="0"/>
          <a:lstStyle>
            <a:lvl1pPr marL="0" indent="0">
              <a:defRPr sz="1000">
                <a:solidFill>
                  <a:srgbClr val="808080"/>
                </a:solidFill>
              </a:defRPr>
            </a:lvl1pPr>
            <a:lvl2pPr marL="0" indent="0">
              <a:buNone/>
              <a:defRPr sz="1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3429000" y="274638"/>
            <a:ext cx="5410200" cy="715962"/>
          </a:xfrm>
          <a:prstGeom prst="rect">
            <a:avLst/>
          </a:prstGeom>
        </p:spPr>
        <p:txBody>
          <a:bodyPr vert="horz" lIns="0" tIns="0" rIns="0" bIns="0"/>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687038126"/>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4" name="Title 3"/>
          <p:cNvSpPr>
            <a:spLocks noGrp="1"/>
          </p:cNvSpPr>
          <p:nvPr>
            <p:ph type="title"/>
          </p:nvPr>
        </p:nvSpPr>
        <p:spPr>
          <a:xfrm>
            <a:off x="228600" y="350838"/>
            <a:ext cx="2590800" cy="3230562"/>
          </a:xfrm>
          <a:prstGeom prst="rect">
            <a:avLst/>
          </a:prstGeom>
        </p:spPr>
        <p:txBody>
          <a:bodyPr vert="horz" lIns="0" tIns="0" rIns="0" bIns="0"/>
          <a:lstStyle>
            <a:lvl1pPr>
              <a:defRPr sz="2400" b="0" i="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09337005"/>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_continued">
    <p:spTree>
      <p:nvGrpSpPr>
        <p:cNvPr id="1" name=""/>
        <p:cNvGrpSpPr/>
        <p:nvPr/>
      </p:nvGrpSpPr>
      <p:grpSpPr>
        <a:xfrm>
          <a:off x="0" y="0"/>
          <a:ext cx="0" cy="0"/>
          <a:chOff x="0" y="0"/>
          <a:chExt cx="0" cy="0"/>
        </a:xfrm>
      </p:grpSpPr>
      <p:sp>
        <p:nvSpPr>
          <p:cNvPr id="4" name="Title 3"/>
          <p:cNvSpPr>
            <a:spLocks noGrp="1"/>
          </p:cNvSpPr>
          <p:nvPr>
            <p:ph type="title"/>
          </p:nvPr>
        </p:nvSpPr>
        <p:spPr>
          <a:xfrm>
            <a:off x="228600" y="350838"/>
            <a:ext cx="2590800" cy="3230562"/>
          </a:xfrm>
          <a:prstGeom prst="rect">
            <a:avLst/>
          </a:prstGeom>
        </p:spPr>
        <p:txBody>
          <a:bodyPr vert="horz" lIns="0" tIns="0" rIns="0" bIns="0"/>
          <a:lstStyle>
            <a:lvl1pPr>
              <a:defRPr sz="2400" b="0" i="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52638371"/>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ppendix_header">
    <p:spTree>
      <p:nvGrpSpPr>
        <p:cNvPr id="1" name=""/>
        <p:cNvGrpSpPr/>
        <p:nvPr/>
      </p:nvGrpSpPr>
      <p:grpSpPr>
        <a:xfrm>
          <a:off x="0" y="0"/>
          <a:ext cx="0" cy="0"/>
          <a:chOff x="0" y="0"/>
          <a:chExt cx="0" cy="0"/>
        </a:xfrm>
      </p:grpSpPr>
      <p:sp>
        <p:nvSpPr>
          <p:cNvPr id="5" name="Line 5"/>
          <p:cNvSpPr>
            <a:spLocks noChangeShapeType="1"/>
          </p:cNvSpPr>
          <p:nvPr userDrawn="1"/>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userDrawn="1"/>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userDrawn="1"/>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 name="Title 1"/>
          <p:cNvSpPr>
            <a:spLocks noGrp="1"/>
          </p:cNvSpPr>
          <p:nvPr>
            <p:ph type="title"/>
          </p:nvPr>
        </p:nvSpPr>
        <p:spPr>
          <a:xfrm>
            <a:off x="457200" y="5029200"/>
            <a:ext cx="8229600" cy="1143000"/>
          </a:xfrm>
          <a:prstGeom prst="rect">
            <a:avLst/>
          </a:prstGeom>
        </p:spPr>
        <p:txBody>
          <a:bodyPr vert="horz"/>
          <a:lstStyle>
            <a:lvl1pPr>
              <a:defRPr sz="48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93456275"/>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ppendix_keyterms_continued">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33400"/>
            <a:ext cx="8686800" cy="58674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87195750"/>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ppendix_keyterms_continued">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33400"/>
            <a:ext cx="8686800" cy="58674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87195750"/>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_keyterms_continued">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33400"/>
            <a:ext cx="8686800" cy="58674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87195750"/>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
  <Relationship Id="rId1" Target="../theme/slideTheme.xml" Type="http://schemas.openxmlformats.org/officeDocument/2006/relationships/theme"/>
<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sldLayoutIdLst>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Lst>
  <p:transition xmlns:p14="http://schemas.microsoft.com/office/powerpoint/2010/main"/>
  <p:txStyles>
    <p:titleStyle>
      <a:lvl1pPr algn="l" eaLnBrk="1" fontAlgn="base" hangingPunct="1" rtl="0">
        <a:spcBef>
          <a:spcPct val="0"/>
        </a:spcBef>
        <a:spcAft>
          <a:spcPct val="0"/>
        </a:spcAft>
        <a:defRPr b="1" sz="3000">
          <a:solidFill>
            <a:srgbClr val="FFFFFF"/>
          </a:solidFill>
          <a:latin typeface="+mj-lt"/>
          <a:ea typeface="+mj-ea"/>
          <a:cs typeface="+mj-cs"/>
          <a:sym charset="0" typeface="Helvetica Neue"/>
        </a:defRPr>
      </a:lvl1pPr>
      <a:lvl2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2pPr>
      <a:lvl3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3pPr>
      <a:lvl4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4pPr>
      <a:lvl5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5pPr>
      <a:lvl6pPr algn="l" eaLnBrk="1" fontAlgn="base" hangingPunct="1" marL="4572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6pPr>
      <a:lvl7pPr algn="l" eaLnBrk="1" fontAlgn="base" hangingPunct="1" marL="9144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7pPr>
      <a:lvl8pPr algn="l" eaLnBrk="1" fontAlgn="base" hangingPunct="1" marL="13716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8pPr>
      <a:lvl9pPr algn="l" eaLnBrk="1" fontAlgn="base" hangingPunct="1" marL="18288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9pPr>
    </p:titleStyle>
    <p:bodyStyle>
      <a:lvl1pPr algn="l" eaLnBrk="1" fontAlgn="base" hangingPunct="1" indent="-342900" marL="342900" rtl="0">
        <a:spcBef>
          <a:spcPts val="800"/>
        </a:spcBef>
        <a:spcAft>
          <a:spcPct val="0"/>
        </a:spcAft>
        <a:defRPr sz="1400">
          <a:solidFill>
            <a:schemeClr val="tx1"/>
          </a:solidFill>
          <a:latin typeface="+mn-lt"/>
          <a:ea typeface="+mn-ea"/>
          <a:cs typeface="+mn-cs"/>
          <a:sym charset="0" typeface="Helvetica Neue"/>
        </a:defRPr>
      </a:lvl1pPr>
      <a:lvl2pPr algn="l" eaLnBrk="1" fontAlgn="base" hangingPunct="1" indent="-127000" marL="127000" rtl="0">
        <a:spcBef>
          <a:spcPts val="400"/>
        </a:spcBef>
        <a:spcAft>
          <a:spcPct val="0"/>
        </a:spcAft>
        <a:buClr>
          <a:srgbClr val="828282"/>
        </a:buClr>
        <a:buSzPct val="100000"/>
        <a:buFont charset="0" typeface="Arial"/>
        <a:buChar char="•"/>
        <a:defRPr sz="1200">
          <a:solidFill>
            <a:srgbClr val="828282"/>
          </a:solidFill>
          <a:latin charset="0" typeface="Arial"/>
          <a:ea typeface="+mn-ea"/>
          <a:cs typeface="+mn-cs"/>
          <a:sym charset="0" typeface="Arial"/>
        </a:defRPr>
      </a:lvl2pPr>
      <a:lvl3pPr algn="l" eaLnBrk="1" fontAlgn="base" hangingPunct="1" indent="-127000" marL="393700" rtl="0">
        <a:spcBef>
          <a:spcPts val="600"/>
        </a:spcBef>
        <a:spcAft>
          <a:spcPct val="0"/>
        </a:spcAft>
        <a:buClr>
          <a:srgbClr val="828282"/>
        </a:buClr>
        <a:buSzPct val="100000"/>
        <a:buFont charset="0" typeface="Helvetica Neue"/>
        <a:buChar char="-"/>
        <a:defRPr sz="1200">
          <a:solidFill>
            <a:srgbClr val="828282"/>
          </a:solidFill>
          <a:latin typeface="+mn-lt"/>
          <a:ea typeface="+mn-ea"/>
          <a:cs typeface="+mn-cs"/>
          <a:sym charset="0" typeface="Helvetica Neue"/>
        </a:defRPr>
      </a:lvl3pPr>
      <a:lvl4pPr algn="l" eaLnBrk="1" fontAlgn="base" hangingPunct="1" indent="-228600" marL="15621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4pPr>
      <a:lvl5pPr algn="l" eaLnBrk="1" fontAlgn="base" hangingPunct="1" indent="-228600" marL="20193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5pPr>
      <a:lvl6pPr algn="l" eaLnBrk="1" fontAlgn="base" hangingPunct="1" indent="-228600" marL="24765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6pPr>
      <a:lvl7pPr algn="l" eaLnBrk="1" fontAlgn="base" hangingPunct="1" indent="-228600" marL="29337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7pPr>
      <a:lvl8pPr algn="l" eaLnBrk="1" fontAlgn="base" hangingPunct="1" indent="-228600" marL="33909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8pPr>
      <a:lvl9pPr algn="l" eaLnBrk="1" fontAlgn="base" hangingPunct="1" indent="-228600" marL="38481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9pPr>
    </p:bodyStyle>
    <p:other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1.png"/>
</Relationships>

</file>

<file path=ppt/slides/_rels/slide2.xml.rels><?xml version="1.0" encoding="UTF-8" standalone="yes"?>
<Relationships xmlns="http://schemas.openxmlformats.org/package/2006/relationships">
<Relationship Id="rId3" Type="http://schemas.openxmlformats.org/officeDocument/2006/relationships/image" Target="../media/image3.png"/>
<Relationship Id="rId4" Type="http://schemas.openxmlformats.org/officeDocument/2006/relationships/image" Target="../media/image2.png"/>
<Relationship Id="rId5" Type="http://schemas.openxmlformats.org/officeDocument/2006/relationships/image" Target="../media/image5.png"/>
<Relationship Id="rId6" Type="http://schemas.openxmlformats.org/officeDocument/2006/relationships/hyperlink" Target="mailto:educators@boundless.com" TargetMode="External"/>
<Relationship Id="rId7" Type="http://schemas.openxmlformats.org/officeDocument/2006/relationships/hyperlink" Target="http://boundless.com/teaching-platform"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3.xml.rels><?xml version="1.0" encoding="UTF-8" standalone="yes"?>
<Relationships xmlns="http://schemas.openxmlformats.org/package/2006/relationships">
<Relationship Id="rId3" Type="http://schemas.openxmlformats.org/officeDocument/2006/relationships/hyperlink" Target="http://www.boundless.com" TargetMode="External"/>
<Relationship Id="rId4" Type="http://schemas.openxmlformats.org/officeDocument/2006/relationships/image" Target="../media/image2.png"/>
<Relationship Id="rId5" Type="http://schemas.openxmlformats.org/officeDocument/2006/relationships/image" Target="../media/image5.png"/>
<Relationship Id="rId1" Type="http://schemas.openxmlformats.org/officeDocument/2006/relationships/slideLayout" Target="../slideLayouts/slideLayout3.xml"/>
<Relationship Id="rId2" Type="http://schemas.openxmlformats.org/officeDocument/2006/relationships/image" Target="../media/image6.jpg"/>
</Relationships>

</file>

<file path=ppt/slides/_rels/slide4.xml.rels><?xml version="1.0" encoding="UTF-8" standalone="yes"?>
<Relationships xmlns="http://schemas.openxmlformats.org/package/2006/relationships">
<Relationship Id="rId3" Type="http://schemas.openxmlformats.org/officeDocument/2006/relationships/hyperlink" Target="http://www.boundless.com/writing/textbooks/boundless-writing-textbook/writing-an-effective-paper-235/?campaign_content=book_84_chapter_235&amp;campaign_term=Writing&amp;utm_campaign=powerpoint&amp;utm_medium=direct&amp;utm_source=boundless" TargetMode="External"/>
<Relationship Id="rId4" Type="http://schemas.openxmlformats.org/officeDocument/2006/relationships/image" Target="../media/image5.png"/>
<Relationship Id="rId5" Type="http://schemas.openxmlformats.org/officeDocument/2006/relationships/image" Target="../media/image7.jpg"/>
<Relationship Id="rId1" Type="http://schemas.openxmlformats.org/officeDocument/2006/relationships/slideLayout" Target="../slideLayouts/slideLayout4.xml"/>
<Relationship Id="rId2" Type="http://schemas.openxmlformats.org/officeDocument/2006/relationships/image" Target="../media/image2.png"/>
<Relationship Id="rId6" Target="../media/image8.jpg" Type="http://schemas.openxmlformats.org/officeDocument/2006/relationships/image"/>
<Relationship Id="rId7" Target="../media/image9.jpg" Type="http://schemas.openxmlformats.org/officeDocument/2006/relationships/image"/>
<Relationship Id="rId8" Target="../media/image10.jpg" Type="http://schemas.openxmlformats.org/officeDocument/2006/relationships/image"/>
</Relationships>

</file>

<file path=ppt/slides/_rels/slide5.xml.rels><?xml version="1.0" encoding="UTF-8" standalone="yes"?>
<Relationships xmlns="http://schemas.openxmlformats.org/package/2006/relationships">
<Relationship Id="rId3" Type="http://schemas.openxmlformats.org/officeDocument/2006/relationships/hyperlink" Target="http://www.boundless.com/writing/textbooks/boundless-writing-textbook/writing-an-effective-paper-235/?campaign_content=book_84_chapter_235&amp;campaign_term=Writing&amp;utm_campaign=powerpoint&amp;utm_medium=direct&amp;utm_source=boundless" TargetMode="External"/>
<Relationship Id="rId4" Type="http://schemas.openxmlformats.org/officeDocument/2006/relationships/image" Target="../media/image5.png"/>
<Relationship Id="rId5" Type="http://schemas.openxmlformats.org/officeDocument/2006/relationships/image" Target="../media/image7.jpg"/>
<Relationship Id="rId1" Type="http://schemas.openxmlformats.org/officeDocument/2006/relationships/slideLayout" Target="../slideLayouts/slideLayout5.xml"/>
<Relationship Id="rId2" Type="http://schemas.openxmlformats.org/officeDocument/2006/relationships/image" Target="../media/image2.png"/>
<Relationship Id="rId6" Target="../media/image11.jpg" Type="http://schemas.openxmlformats.org/officeDocument/2006/relationships/image"/>
</Relationships>

</file>

<file path=ppt/slides/_rels/slide6.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n-effective-paper-235/overview-of-the-process-of-writing-a-paper-236/?campaign_content=book_84_chapter_235&amp;campaign_term=Writing&amp;utm_campaign=powerpoint&amp;utm_medium=direct&amp;utm_source=boundless" TargetMode="External"/>
<Relationship Id="rId1" Type="http://schemas.openxmlformats.org/officeDocument/2006/relationships/slideLayout" Target="../slideLayouts/slideLayout6.xml"/>
<Relationship Id="rId2" Type="http://schemas.openxmlformats.org/officeDocument/2006/relationships/image" Target="../media/image12.jpg"/>
</Relationships>

</file>

<file path=ppt/slides/_rels/slide7.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n-effective-paper-235/steps-of-writing-a-paper-237/?campaign_content=book_84_chapter_235&amp;campaign_term=Writing&amp;utm_campaign=powerpoint&amp;utm_medium=direct&amp;utm_source=boundless" TargetMode="External"/>
<Relationship Id="rId1" Type="http://schemas.openxmlformats.org/officeDocument/2006/relationships/slideLayout" Target="../slideLayouts/slideLayout7.xml"/>
<Relationship Id="rId2" Type="http://schemas.openxmlformats.org/officeDocument/2006/relationships/image" Target="../media/image12.jpg"/>
<Relationship Id="rId6" Target="../media/image8.jpg" Type="http://schemas.openxmlformats.org/officeDocument/2006/relationships/image"/>
</Relationships>

</file>

<file path=ppt/slides/_rels/slide8.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n-effective-paper-235/prewriting-techniques-238/?campaign_content=book_84_chapter_235&amp;campaign_term=Writing&amp;utm_campaign=powerpoint&amp;utm_medium=direct&amp;utm_source=boundless" TargetMode="External"/>
<Relationship Id="rId1" Type="http://schemas.openxmlformats.org/officeDocument/2006/relationships/slideLayout" Target="../slideLayouts/slideLayout8.xml"/>
<Relationship Id="rId2" Type="http://schemas.openxmlformats.org/officeDocument/2006/relationships/image" Target="../media/image12.jpg"/>
<Relationship Id="rId6" Target="../media/image9.jpg" Type="http://schemas.openxmlformats.org/officeDocument/2006/relationships/image"/>
</Relationships>

</file>

<file path=ppt/slides/_rels/slide9.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n-effective-paper-235/building-your-paper-239/?campaign_content=book_84_chapter_235&amp;campaign_term=Writing&amp;utm_campaign=powerpoint&amp;utm_medium=direct&amp;utm_source=boundless" TargetMode="External"/>
<Relationship Id="rId1" Type="http://schemas.openxmlformats.org/officeDocument/2006/relationships/slideLayout" Target="../slideLayouts/slideLayout9.xml"/>
<Relationship Id="rId2" Type="http://schemas.openxmlformats.org/officeDocument/2006/relationships/image" Target="../media/image12.jpg"/>
<Relationship Id="rId6" Target="../media/image10.jpg" Type="http://schemas.openxmlformats.org/officeDocument/2006/relationships/image"/>
</Relationships>

</file>

<file path=ppt/slides/_rels/slide10.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n-effective-paper-235/quoting-and-paraphrasing-240/?campaign_content=book_84_chapter_235&amp;campaign_term=Writing&amp;utm_campaign=powerpoint&amp;utm_medium=direct&amp;utm_source=boundless" TargetMode="External"/>
<Relationship Id="rId1" Type="http://schemas.openxmlformats.org/officeDocument/2006/relationships/slideLayout" Target="../slideLayouts/slideLayout10.xml"/>
<Relationship Id="rId2" Type="http://schemas.openxmlformats.org/officeDocument/2006/relationships/image" Target="../media/image12.jpg"/>
</Relationships>

</file>

<file path=ppt/slides/_rels/slide11.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n-effective-paper-235/incorporating-objections-and-opposing-views-241/?campaign_content=book_84_chapter_235&amp;campaign_term=Writing&amp;utm_campaign=powerpoint&amp;utm_medium=direct&amp;utm_source=boundless" TargetMode="External"/>
<Relationship Id="rId1" Type="http://schemas.openxmlformats.org/officeDocument/2006/relationships/slideLayout" Target="../slideLayouts/slideLayout11.xml"/>
<Relationship Id="rId2" Type="http://schemas.openxmlformats.org/officeDocument/2006/relationships/image" Target="../media/image12.jpg"/>
<Relationship Id="rId6" Target="../media/image11.jpg" Type="http://schemas.openxmlformats.org/officeDocument/2006/relationships/image"/>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2.png"/>
<Relationship Id="rId3" Type="http://schemas.openxmlformats.org/officeDocument/2006/relationships/image" Target="../media/image5.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2.png"/>
<Relationship Id="rId3" Type="http://schemas.openxmlformats.org/officeDocument/2006/relationships/image" Target="../media/image5.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4.xml"/>
<Relationship Id="rId2" Type="http://schemas.openxmlformats.org/officeDocument/2006/relationships/image" Target="../media/image2.png"/>
<Relationship Id="rId3" Type="http://schemas.openxmlformats.org/officeDocument/2006/relationships/image" Target="../media/image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5.xml"/>
<Relationship Id="rId2" Type="http://schemas.openxmlformats.org/officeDocument/2006/relationships/image" Target="../media/image2.png"/>
<Relationship Id="rId3" Type="http://schemas.openxmlformats.org/officeDocument/2006/relationships/image" Target="../media/image5.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6.xml"/>
<Relationship Id="rId2" Type="http://schemas.openxmlformats.org/officeDocument/2006/relationships/image" Target="../media/image2.png"/>
<Relationship Id="rId3" Type="http://schemas.openxmlformats.org/officeDocument/2006/relationships/image" Target="../media/image5.png"/>
</Relationships>

</file>

<file path=ppt/slides/_rels/slide17.xml.rels><?xml version="1.0" encoding="UTF-8" standalone="yes"?>
<Relationships xmlns="http://schemas.openxmlformats.org/package/2006/relationships">
<Relationship Id="rId3" Type="http://schemas.openxmlformats.org/officeDocument/2006/relationships/hyperlink" Target="http://creativecommons.org/licenses/by/3.0/us/" TargetMode="External"/>
<Relationship Id="rId4" Type="http://schemas.openxmlformats.org/officeDocument/2006/relationships/hyperlink" Target="http://www.flickr.com/photos/juliejordanscott/5613078605/" TargetMode="External"/>
<Relationship Id="rId5" Type="http://schemas.openxmlformats.org/officeDocument/2006/relationships/hyperlink" Target="http://www.boundless.com/writing/textbooks/boundless-writing-textbook/writing-an-effective-paper-235/steps-of-writing-a-paper-237/step-5-revising-67-10293/images/revision/?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17.xml"/>
<Relationship Id="rId2" Type="http://schemas.openxmlformats.org/officeDocument/2006/relationships/image" Target="../media/image5.png"/>
<Relationship Id="rId7" Target="../media/image14.jpg" Type="http://schemas.openxmlformats.org/officeDocument/2006/relationships/image"/>
</Relationships>

</file>

<file path=ppt/slides/_rels/slide18.xml.rels><?xml version="1.0" encoding="UTF-8" standalone="yes"?>
<Relationships xmlns="http://schemas.openxmlformats.org/package/2006/relationships">
<Relationship Id="rId3" Type="http://schemas.openxmlformats.org/officeDocument/2006/relationships/hyperlink" Target="http://creativecommons.org/licenses/by/2.0/" TargetMode="External"/>
<Relationship Id="rId4" Type="http://schemas.openxmlformats.org/officeDocument/2006/relationships/hyperlink" Target="https://www.flickr.com/photos/jurvetson/128239619" TargetMode="External"/>
<Relationship Id="rId5" Type="http://schemas.openxmlformats.org/officeDocument/2006/relationships/hyperlink" Target="http://www.boundless.com/writing/textbooks/boundless-writing-textbook/writing-an-effective-paper-235/prewriting-techniques-238/brainstorming-363-16953/images/no-bad-ideas/?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18.xml"/>
<Relationship Id="rId2" Type="http://schemas.openxmlformats.org/officeDocument/2006/relationships/image" Target="../media/image5.png"/>
<Relationship Id="rId7" Target="../media/image9.jpg" Type="http://schemas.openxmlformats.org/officeDocument/2006/relationships/image"/>
</Relationships>

</file>

<file path=ppt/slides/_rels/slide19.xml.rels><?xml version="1.0" encoding="UTF-8" standalone="yes"?>
<Relationships xmlns="http://schemas.openxmlformats.org/package/2006/relationships">
<Relationship Id="rId3" Type="http://schemas.openxmlformats.org/officeDocument/2006/relationships/hyperlink" Target="http://creativecommons.org/licenses/by-sa/2.0/" TargetMode="External"/>
<Relationship Id="rId4" Type="http://schemas.openxmlformats.org/officeDocument/2006/relationships/hyperlink" Target="https://en.wikipedia.org/wiki/Ace_Attorney%23/media/File:WonderCon_2015_-_Phoenix_Wright_(17049616945).jpg" TargetMode="External"/>
<Relationship Id="rId5" Type="http://schemas.openxmlformats.org/officeDocument/2006/relationships/hyperlink" Target="http://www.boundless.com/writing/textbooks/boundless-writing-textbook/writing-an-effective-paper-235/incorporating-objections-and-opposing-views-241/refuting-your-opposition-106-4644/images/objection-jpg/?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19.xml"/>
<Relationship Id="rId2" Type="http://schemas.openxmlformats.org/officeDocument/2006/relationships/image" Target="../media/image5.png"/>
<Relationship Id="rId7" Target="../media/image15.jpg" Type="http://schemas.openxmlformats.org/officeDocument/2006/relationships/image"/>
</Relationships>

</file>

<file path=ppt/slides/_rels/slide20.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s://en.wikipedia.org/wiki/File:Student_Union_Debate.jpg" TargetMode="External"/>
<Relationship Id="rId5" Type="http://schemas.openxmlformats.org/officeDocument/2006/relationships/hyperlink" Target="http://www.boundless.com/writing/textbooks/boundless-writing-textbook/writing-an-effective-paper-235/incorporating-objections-and-opposing-views-241/the-importance-of-addressing-opposing-views-101-4514/images/debate-tournament/?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20.xml"/>
<Relationship Id="rId2" Type="http://schemas.openxmlformats.org/officeDocument/2006/relationships/image" Target="../media/image5.png"/>
<Relationship Id="rId7" Target="../media/image11.jpg" Type="http://schemas.openxmlformats.org/officeDocument/2006/relationships/image"/>
</Relationships>

</file>

<file path=ppt/slides/_rels/slide21.xml.rels><?xml version="1.0" encoding="UTF-8" standalone="yes"?>
<Relationships xmlns="http://schemas.openxmlformats.org/package/2006/relationships">
<Relationship Id="rId3" Type="http://schemas.openxmlformats.org/officeDocument/2006/relationships/hyperlink" Target="http://creativecommons.org/licenses/by/2.0/" TargetMode="External"/>
<Relationship Id="rId4" Type="http://schemas.openxmlformats.org/officeDocument/2006/relationships/hyperlink" Target="http://www.flickr.com/photos/mpcevat/7214860714/" TargetMode="External"/>
<Relationship Id="rId5" Type="http://schemas.openxmlformats.org/officeDocument/2006/relationships/hyperlink" Target="http://www.boundless.com/writing/textbooks/boundless-writing-textbook/writing-an-effective-paper-235/quoting-and-paraphrasing-240/paraphrasing-93-1348/images/interlocking-architectural-components/?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21.xml"/>
<Relationship Id="rId2" Type="http://schemas.openxmlformats.org/officeDocument/2006/relationships/image" Target="../media/image5.png"/>
<Relationship Id="rId7" Target="../media/image16.jpg" Type="http://schemas.openxmlformats.org/officeDocument/2006/relationships/image"/>
</Relationships>

</file>

<file path=ppt/slides/_rels/slide22.xml.rels><?xml version="1.0" encoding="UTF-8" standalone="yes"?>
<Relationships xmlns="http://schemas.openxmlformats.org/package/2006/relationships">
<Relationship Id="rId3" Type="http://schemas.openxmlformats.org/officeDocument/2006/relationships/hyperlink" Target="http://creativecommons.org/licenses/by/2.5/" TargetMode="External"/>
<Relationship Id="rId4" Type="http://schemas.openxmlformats.org/officeDocument/2006/relationships/hyperlink" Target="https://commons.wikimedia.org/wiki/File:Urval_av_de_bocker_som_har_vunnit_Nordiska_radets_litteraturpris_under_de_50_ar_som_priset_funnits_(3).jpg" TargetMode="External"/>
<Relationship Id="rId5" Type="http://schemas.openxmlformats.org/officeDocument/2006/relationships/hyperlink" Target="http://www.boundless.com/writing/textbooks/boundless-writing-textbook/writing-an-effective-paper-235/steps-of-writing-a-paper-237/step-2-researching-243-16871/images/urval_av_de_bocker_som_har_vunnit_nordiska_radets_litteraturpris_under_de_50_ar_som_priset_funnits_-3-jpg/?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22.xml"/>
<Relationship Id="rId2" Type="http://schemas.openxmlformats.org/officeDocument/2006/relationships/image" Target="../media/image5.png"/>
<Relationship Id="rId7" Target="../media/image17.jpg" Type="http://schemas.openxmlformats.org/officeDocument/2006/relationships/image"/>
</Relationships>

</file>

<file path=ppt/slides/_rels/slide23.xml.rels><?xml version="1.0" encoding="UTF-8" standalone="yes"?>
<Relationships xmlns="http://schemas.openxmlformats.org/package/2006/relationships">
<Relationship Id="rId3" Type="http://schemas.openxmlformats.org/officeDocument/2006/relationships/hyperlink" Target="http://creativecommons.org/licenses/by/3.0/us/" TargetMode="External"/>
<Relationship Id="rId4" Type="http://schemas.openxmlformats.org/officeDocument/2006/relationships/hyperlink" Target="http://nopsa.hiit.fi/pmg/viewer/photo.php?id=1235441" TargetMode="External"/>
<Relationship Id="rId5" Type="http://schemas.openxmlformats.org/officeDocument/2006/relationships/hyperlink" Target="http://www.boundless.com/writing/textbooks/boundless-writing-textbook/writing-an-effective-paper-235/steps-of-writing-a-paper-237/step-3-outlining-50-8168/images/putting-the-pieces-together/?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23.xml"/>
<Relationship Id="rId2" Type="http://schemas.openxmlformats.org/officeDocument/2006/relationships/image" Target="../media/image5.png"/>
<Relationship Id="rId7" Target="../media/image18.jpg" Type="http://schemas.openxmlformats.org/officeDocument/2006/relationships/image"/>
</Relationships>

</file>

<file path=ppt/slides/_rels/slide24.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rugby-pioneers.blogs.com/rugby/3_rugby_trade_cards/" TargetMode="External"/>
<Relationship Id="rId5" Type="http://schemas.openxmlformats.org/officeDocument/2006/relationships/hyperlink" Target="http://www.boundless.com/writing/textbooks/boundless-writing-textbook/writing-an-effective-paper-235/incorporating-objections-and-opposing-views-241/the-importance-of-addressing-opposing-views-101-4514/images/rugby/?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24.xml"/>
<Relationship Id="rId2" Type="http://schemas.openxmlformats.org/officeDocument/2006/relationships/image" Target="../media/image5.png"/>
<Relationship Id="rId7" Target="../media/image19.jpg" Type="http://schemas.openxmlformats.org/officeDocument/2006/relationships/image"/>
</Relationships>

</file>

<file path=ppt/slides/_rels/slide25.xml.rels><?xml version="1.0" encoding="UTF-8" standalone="yes"?>
<Relationships xmlns="http://schemas.openxmlformats.org/package/2006/relationships">
<Relationship Id="rId3" Type="http://schemas.openxmlformats.org/officeDocument/2006/relationships/hyperlink" Target="http://creativecommons.org/licenses/by/2.0/" TargetMode="External"/>
<Relationship Id="rId4" Type="http://schemas.openxmlformats.org/officeDocument/2006/relationships/hyperlink" Target="http://www.flickr.com/photos/home_of_chaos/3081512135/in/photostream/" TargetMode="External"/>
<Relationship Id="rId5" Type="http://schemas.openxmlformats.org/officeDocument/2006/relationships/hyperlink" Target="http://www.boundless.com/writing/textbooks/boundless-writing-textbook/writing-an-effective-paper-235/quoting-and-paraphrasing-240/introducing-and-formatting-quotations-91-1349/images/quote-on-rock-jpg/?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25.xml"/>
<Relationship Id="rId2" Type="http://schemas.openxmlformats.org/officeDocument/2006/relationships/image" Target="../media/image5.png"/>
<Relationship Id="rId7" Target="../media/image20.jpg" Type="http://schemas.openxmlformats.org/officeDocument/2006/relationships/image"/>
</Relationships>

</file>

<file path=ppt/slides/_rels/slide26.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www.flickr.com/photos/seeminglee/3882941631/" TargetMode="External"/>
<Relationship Id="rId5" Type="http://schemas.openxmlformats.org/officeDocument/2006/relationships/hyperlink" Target="http://www.boundless.com/writing/textbooks/boundless-writing-textbook/writing-an-effective-paper-235/steps-of-writing-a-paper-237/step-1-prewriting-and-choosing-a-topic-47-7910/images/notebooks/?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26.xml"/>
<Relationship Id="rId2" Type="http://schemas.openxmlformats.org/officeDocument/2006/relationships/image" Target="../media/image5.png"/>
<Relationship Id="rId7" Target="../media/image8.jpg" Type="http://schemas.openxmlformats.org/officeDocument/2006/relationships/image"/>
</Relationships>

</file>

<file path=ppt/slides/_rels/slide27.xml.rels><?xml version="1.0" encoding="UTF-8" standalone="yes"?>
<Relationships xmlns="http://schemas.openxmlformats.org/package/2006/relationships">
<Relationship Id="rId3" Type="http://schemas.openxmlformats.org/officeDocument/2006/relationships/hyperlink" Target="http://creativecommons.org/licenses/by/3.0/us/" TargetMode="External"/>
<Relationship Id="rId4" Type="http://schemas.openxmlformats.org/officeDocument/2006/relationships/hyperlink" Target="http://www.fotocommunity.com/pc/pc/display/22077920" TargetMode="External"/>
<Relationship Id="rId5" Type="http://schemas.openxmlformats.org/officeDocument/2006/relationships/hyperlink" Target="http://www.boundless.com/writing/textbooks/boundless-writing-textbook/writing-an-effective-paper-235/steps-of-writing-a-paper-237/step-7-completing-a-final-review-69-6726/images/directions/?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27.xml"/>
<Relationship Id="rId2" Type="http://schemas.openxmlformats.org/officeDocument/2006/relationships/image" Target="../media/image5.png"/>
<Relationship Id="rId7" Target="../media/image21.jpg" Type="http://schemas.openxmlformats.org/officeDocument/2006/relationships/image"/>
</Relationships>

</file>

<file path=ppt/slides/_rels/slide28.xml.rels><?xml version="1.0" encoding="UTF-8" standalone="yes"?>
<Relationships xmlns="http://schemas.openxmlformats.org/package/2006/relationships">
<Relationship Id="rId3" Type="http://schemas.openxmlformats.org/officeDocument/2006/relationships/hyperlink" Target="http://creativecommons.org/licenses/by/3.0/us/" TargetMode="External"/>
<Relationship Id="rId4" Type="http://schemas.openxmlformats.org/officeDocument/2006/relationships/hyperlink" Target="http://www.flickr.com/photos/bmh4you/54929599/" TargetMode="External"/>
<Relationship Id="rId5" Type="http://schemas.openxmlformats.org/officeDocument/2006/relationships/hyperlink" Target="http://www.boundless.com/writing/textbooks/boundless-writing-textbook/writing-an-effective-paper-235/steps-of-writing-a-paper-237/step-5-revising-67-10293/images/reviewing/?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28.xml"/>
<Relationship Id="rId2" Type="http://schemas.openxmlformats.org/officeDocument/2006/relationships/image" Target="../media/image5.png"/>
<Relationship Id="rId7" Target="../media/image22.jpg" Type="http://schemas.openxmlformats.org/officeDocument/2006/relationships/image"/>
</Relationships>

</file>

<file path=ppt/slides/_rels/slide29.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www.flickr.com/photos/smudie/44633735/sizes/z/in/photostream/" TargetMode="External"/>
<Relationship Id="rId5" Type="http://schemas.openxmlformats.org/officeDocument/2006/relationships/hyperlink" Target="http://www.boundless.com/writing/textbooks/boundless-writing-textbook/writing-an-effective-paper-235/steps-of-writing-a-paper-237/step-6-editing-and-proofreading-68-10294/images/omelate/?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29.xml"/>
<Relationship Id="rId2" Type="http://schemas.openxmlformats.org/officeDocument/2006/relationships/image" Target="../media/image5.png"/>
<Relationship Id="rId7" Target="../media/image23.jpg" Type="http://schemas.openxmlformats.org/officeDocument/2006/relationships/image"/>
</Relationships>

</file>

<file path=ppt/slides/_rels/slide30.xml.rels><?xml version="1.0" encoding="UTF-8" standalone="yes"?>
<Relationships xmlns="http://schemas.openxmlformats.org/package/2006/relationships">
<Relationship Id="rId3" Type="http://schemas.openxmlformats.org/officeDocument/2006/relationships/hyperlink" Target="https://en.wikipedia.org/wiki/Public_domain" TargetMode="External"/>
<Relationship Id="rId4" Type="http://schemas.openxmlformats.org/officeDocument/2006/relationships/hyperlink" Target="http://www.flickr.com/photos/library_of_congress/5354175531/sizes/l/in/photostream/" TargetMode="External"/>
<Relationship Id="rId5" Type="http://schemas.openxmlformats.org/officeDocument/2006/relationships/hyperlink" Target="http://www.boundless.com/writing/textbooks/boundless-writing-textbook/writing-an-effective-paper-235/building-your-paper-239/modes-of-persuasion-ethos-pathos-and-logos-42-7909/images/capture-the-attention-of-your-audience-with-rhetoric-and-argumentation/?campaign_content=book_84_chapter_235&amp;campaign_term=Writing&amp;utm_campaign=powerpoint&amp;utm_medium=direct&amp;utm_source=boundless" TargetMode="External"/>
<Relationship Id="rId6" Type="http://schemas.openxmlformats.org/officeDocument/2006/relationships/image" Target="../media/image13.jpg"/>
<Relationship Id="rId1" Type="http://schemas.openxmlformats.org/officeDocument/2006/relationships/slideLayout" Target="../slideLayouts/slideLayout30.xml"/>
<Relationship Id="rId2" Type="http://schemas.openxmlformats.org/officeDocument/2006/relationships/image" Target="../media/image5.png"/>
<Relationship Id="rId7" Target="../media/image10.jpg" Type="http://schemas.openxmlformats.org/officeDocument/2006/relationships/image"/>
</Relationships>

</file>

<file path=ppt/slides/_rels/slide31.xml.rels><?xml version="1.0" encoding="UTF-8" standalone="yes"?>
<Relationships xmlns="http://schemas.openxmlformats.org/package/2006/relationships">
<Relationship Id="rId20" Type="http://schemas.openxmlformats.org/officeDocument/2006/relationships/hyperlink" Target="http://creativecommons.org/licenses/by-sa/3.0/" TargetMode="External"/>
<Relationship Id="rId21" Type="http://schemas.openxmlformats.org/officeDocument/2006/relationships/hyperlink" Target="http://en.wiktionary.org/wiki/quotation" TargetMode="External"/>
<Relationship Id="rId22" Type="http://schemas.openxmlformats.org/officeDocument/2006/relationships/hyperlink" Target="http://creativecommons.org/licenses/by-sa/3.0/" TargetMode="External"/>
<Relationship Id="rId23" Type="http://schemas.openxmlformats.org/officeDocument/2006/relationships/hyperlink" Target="http://en.wiktionary.org/wiki/quotation_marks" TargetMode="External"/>
<Relationship Id="rId24" Type="http://schemas.openxmlformats.org/officeDocument/2006/relationships/hyperlink" Target="http://creativecommons.org/licenses/by-sa/3.0/" TargetMode="External"/>
<Relationship Id="rId25" Type="http://schemas.openxmlformats.org/officeDocument/2006/relationships/hyperlink" Target="http://en.wiktionary.org/wiki/paraphrase" TargetMode="External"/>
<Relationship Id="rId26" Type="http://schemas.openxmlformats.org/officeDocument/2006/relationships/hyperlink" Target="https://www.boundless.com/terms/" TargetMode="External"/>
<Relationship Id="rId27" Type="http://schemas.openxmlformats.org/officeDocument/2006/relationships/hyperlink" Target="https://www.boundless.com/writing/textbooks/boundless-writing-textbook/writing-an-effective-paper-235/quoting-and-paraphrasing-240/paraphrasing-93-1348/" TargetMode="External"/>
<Relationship Id="rId28" Type="http://schemas.openxmlformats.org/officeDocument/2006/relationships/hyperlink" Target="https://www.boundless.com/terms/" TargetMode="External"/>
<Relationship Id="rId29" Type="http://schemas.openxmlformats.org/officeDocument/2006/relationships/hyperlink" Target="https://www.boundless.com/users/268747/textbooks/fremont-college-english-composition/academic-writing-3/quoting-19/introducing-quotations-92-8169/" TargetMode="External"/>
<Relationship Id="rId1" Type="http://schemas.openxmlformats.org/officeDocument/2006/relationships/slideLayout" Target="../slideLayouts/slideLayout31.xml"/>
<Relationship Id="rId2" Type="http://schemas.openxmlformats.org/officeDocument/2006/relationships/hyperlink" Target="http://creativecommons.org/licenses/by-sa/3.0/" TargetMode="External"/>
<Relationship Id="rId3" Type="http://schemas.openxmlformats.org/officeDocument/2006/relationships/hyperlink" Target="http://en.wikipedia.org/wiki/credibility" TargetMode="External"/>
<Relationship Id="rId4" Type="http://schemas.openxmlformats.org/officeDocument/2006/relationships/hyperlink" Target="http://creativecommons.org/licenses/by-sa/3.0/" TargetMode="External"/>
<Relationship Id="rId5" Type="http://schemas.openxmlformats.org/officeDocument/2006/relationships/hyperlink" Target="http://en.wiktionary.org/wiki/neutral" TargetMode="External"/>
<Relationship Id="rId30" Type="http://schemas.openxmlformats.org/officeDocument/2006/relationships/hyperlink" Target="http://creativecommons.org/licenses/by-sa/3.0/" TargetMode="External"/>
<Relationship Id="rId31" Type="http://schemas.openxmlformats.org/officeDocument/2006/relationships/hyperlink" Target="http://en.wikibooks.org/wiki/Rhetoric_and_Composition/Quotation_Marks" TargetMode="External"/>
<Relationship Id="rId32" Type="http://schemas.openxmlformats.org/officeDocument/2006/relationships/hyperlink" Target="http://en.wiktionary.org/wiki/quotation" TargetMode="External"/>
<Relationship Id="rId9" Type="http://schemas.openxmlformats.org/officeDocument/2006/relationships/hyperlink" Target="https://www.boundless.com/users/364813/textbooks/professional-writing-ae312174-61d8-432f-9276-655b5a888adc/week-3-boundless-presentation-620/responding-to-objections-624/representing-objections-fairly-629-942/" TargetMode="External"/>
<Relationship Id="rId6" Type="http://schemas.openxmlformats.org/officeDocument/2006/relationships/hyperlink" Target="http://creativecommons.org/licenses/by-sa/3.0/" TargetMode="External"/>
<Relationship Id="rId7" Type="http://schemas.openxmlformats.org/officeDocument/2006/relationships/hyperlink" Target="http://en.wiktionary.org/wiki/opposition" TargetMode="External"/>
<Relationship Id="rId8" Type="http://schemas.openxmlformats.org/officeDocument/2006/relationships/hyperlink" Target="https://www.boundless.com/terms/" TargetMode="External"/>
<Relationship Id="rId33" Type="http://schemas.openxmlformats.org/officeDocument/2006/relationships/hyperlink" Target="http://creativecommons.org/licenses/by-sa/3.0/" TargetMode="External"/>
<Relationship Id="rId34" Type="http://schemas.openxmlformats.org/officeDocument/2006/relationships/hyperlink" Target="https://en.wikipedia.org/wiki/Catholic_Church_in_the_United_States" TargetMode="External"/>
<Relationship Id="rId35" Type="http://schemas.openxmlformats.org/officeDocument/2006/relationships/image" Target="../media/image2.png"/>
<Relationship Id="rId36" Type="http://schemas.openxmlformats.org/officeDocument/2006/relationships/image" Target="../media/image5.png"/>
<Relationship Id="rId10" Type="http://schemas.openxmlformats.org/officeDocument/2006/relationships/hyperlink" Target="https://www.boundless.com/terms/" TargetMode="External"/>
<Relationship Id="rId11" Type="http://schemas.openxmlformats.org/officeDocument/2006/relationships/hyperlink" Target="https://www.boundless.com/users/268747/textbooks/fremont-college-english-composition/academic-writing-3/summarizing-18/using-satire-to-summarize-88-1172/" TargetMode="External"/>
<Relationship Id="rId12" Type="http://schemas.openxmlformats.org/officeDocument/2006/relationships/hyperlink" Target="http://creativecommons.org/licenses/by-sa/3.0/" TargetMode="External"/>
<Relationship Id="rId13" Type="http://schemas.openxmlformats.org/officeDocument/2006/relationships/hyperlink" Target="http://en.wikibooks.org/wiki/Rhetoric_and_Composition/Argument%23Dealing_With_the_Opposition" TargetMode="External"/>
<Relationship Id="rId14" Type="http://schemas.openxmlformats.org/officeDocument/2006/relationships/hyperlink" Target="https://en.wikipedia.org/wiki/Public_domain" TargetMode="External"/>
<Relationship Id="rId15" Type="http://schemas.openxmlformats.org/officeDocument/2006/relationships/hyperlink" Target="https://en.wikipedia.org/wiki/Nel_Noddings" TargetMode="External"/>
<Relationship Id="rId16" Type="http://schemas.openxmlformats.org/officeDocument/2006/relationships/hyperlink" Target="http://creativecommons.org/licenses/by-sa/3.0/" TargetMode="External"/>
<Relationship Id="rId17" Type="http://schemas.openxmlformats.org/officeDocument/2006/relationships/hyperlink" Target="http://en.wiktionary.org/wiki/citation" TargetMode="External"/>
<Relationship Id="rId18" Type="http://schemas.openxmlformats.org/officeDocument/2006/relationships/hyperlink" Target="http://creativecommons.org/licenses/by-sa/3.0/" TargetMode="External"/>
<Relationship Id="rId19" Type="http://schemas.openxmlformats.org/officeDocument/2006/relationships/hyperlink" Target="http://en.wikibooks.org/wiki/Writing_Better_University_Essays/Referencing%23Citations_and_Quotations" TargetMode="External"/>
</Relationships>

</file>

<file path=ppt/slides/_rels/slide32.xml.rels><?xml version="1.0" encoding="UTF-8" standalone="yes"?>
<Relationships xmlns="http://schemas.openxmlformats.org/package/2006/relationships">
<Relationship Id="rId20" Type="http://schemas.openxmlformats.org/officeDocument/2006/relationships/hyperlink" Target="http://creativecommons.org/licenses/by-sa/3.0/" TargetMode="External"/>
<Relationship Id="rId21" Type="http://schemas.openxmlformats.org/officeDocument/2006/relationships/hyperlink" Target="http://en.wiktionary.org/wiki/counterargument" TargetMode="External"/>
<Relationship Id="rId22" Type="http://schemas.openxmlformats.org/officeDocument/2006/relationships/hyperlink" Target="http://creativecommons.org/licenses/by-sa/3.0/" TargetMode="External"/>
<Relationship Id="rId23" Type="http://schemas.openxmlformats.org/officeDocument/2006/relationships/hyperlink" Target="http://en.wikibooks.org/wiki/Rhetoric_and_Composition/Argument%23Dealing_With_the_Opposition" TargetMode="External"/>
<Relationship Id="rId24" Type="http://schemas.openxmlformats.org/officeDocument/2006/relationships/hyperlink" Target="http://creativecommons.org/licenses/by-sa/3.0/" TargetMode="External"/>
<Relationship Id="rId25" Type="http://schemas.openxmlformats.org/officeDocument/2006/relationships/hyperlink" Target="http://en.wikibooks.org/wiki/Rhetoric_and_Composition/Analyzing_Assignments%23Summary.2FResponse_Paper" TargetMode="External"/>
<Relationship Id="rId26" Type="http://schemas.openxmlformats.org/officeDocument/2006/relationships/hyperlink" Target="http://creativecommons.org/licenses/by-sa/3.0/" TargetMode="External"/>
<Relationship Id="rId27" Type="http://schemas.openxmlformats.org/officeDocument/2006/relationships/hyperlink" Target="http://en.wiktionary.org/wiki/viewpoint" TargetMode="External"/>
<Relationship Id="rId28" Type="http://schemas.openxmlformats.org/officeDocument/2006/relationships/hyperlink" Target="https://www.boundless.com/terms/" TargetMode="External"/>
<Relationship Id="rId29" Type="http://schemas.openxmlformats.org/officeDocument/2006/relationships/hyperlink" Target="https://www.boundless.com/users/364813/textbooks/professional-writing-ae312174-61d8-432f-9276-655b5a888adc/week-3-boundless-presentation-620/responding-to-objections-624/addressing-opposing-viewpoints-632-70/" TargetMode="External"/>
<Relationship Id="rId1" Type="http://schemas.openxmlformats.org/officeDocument/2006/relationships/slideLayout" Target="../slideLayouts/slideLayout32.xml"/>
<Relationship Id="rId2" Type="http://schemas.openxmlformats.org/officeDocument/2006/relationships/hyperlink" Target="http://creativecommons.org/licenses/by-sa/3.0/" TargetMode="External"/>
<Relationship Id="rId3" Type="http://schemas.openxmlformats.org/officeDocument/2006/relationships/hyperlink" Target="https://en.wikipedia.org/wiki/Sandalwood_oil%23cite_note-1" TargetMode="External"/>
<Relationship Id="rId4" Type="http://schemas.openxmlformats.org/officeDocument/2006/relationships/hyperlink" Target="https://www.boundless.com/terms/" TargetMode="External"/>
<Relationship Id="rId5" Type="http://schemas.openxmlformats.org/officeDocument/2006/relationships/hyperlink" Target="https://www.boundless.com/writing/textbooks/boundless-writing-textbook/writing-an-effective-paper-235/quoting-and-paraphrasing-240/introducing-and-formatting-quotations-91-1349/" TargetMode="External"/>
<Relationship Id="rId30" Type="http://schemas.openxmlformats.org/officeDocument/2006/relationships/hyperlink" Target="https://www.boundless.com/terms/" TargetMode="External"/>
<Relationship Id="rId31" Type="http://schemas.openxmlformats.org/officeDocument/2006/relationships/hyperlink" Target="http://en.wikibooks.org/wiki/Rhetoric_and_Composition/Argument" TargetMode="External"/>
<Relationship Id="rId32" Type="http://schemas.openxmlformats.org/officeDocument/2006/relationships/hyperlink" Target="http://www.bjs.gov/content/pub/pdf/pdasc05.pdf" TargetMode="External"/>
<Relationship Id="rId9" Type="http://schemas.openxmlformats.org/officeDocument/2006/relationships/hyperlink" Target="http://en.wikibooks.org/wiki/Writing_Better_University_Essays/Main_part%23Weasel_Terms" TargetMode="External"/>
<Relationship Id="rId6" Type="http://schemas.openxmlformats.org/officeDocument/2006/relationships/hyperlink" Target="https://www.boundless.com/terms/" TargetMode="External"/>
<Relationship Id="rId7" Type="http://schemas.openxmlformats.org/officeDocument/2006/relationships/hyperlink" Target="https://www.boundless.com/users/268747/textbooks/fremont-college-english-composition/academic-writing-3/quoting-19/quoting-relevant-passages-90-535/" TargetMode="External"/>
<Relationship Id="rId8" Type="http://schemas.openxmlformats.org/officeDocument/2006/relationships/hyperlink" Target="http://creativecommons.org/licenses/by-sa/3.0/" TargetMode="External"/>
<Relationship Id="rId33" Type="http://schemas.openxmlformats.org/officeDocument/2006/relationships/hyperlink" Target="http://creativecommons.org/licenses/by-sa/3.0/" TargetMode="External"/>
<Relationship Id="rId34" Type="http://schemas.openxmlformats.org/officeDocument/2006/relationships/hyperlink" Target="http://www.boundless.com//writing/definition/criteria" TargetMode="External"/>
<Relationship Id="rId35" Type="http://schemas.openxmlformats.org/officeDocument/2006/relationships/hyperlink" Target="http://creativecommons.org/licenses/by-sa/3.0/" TargetMode="External"/>
<Relationship Id="rId36" Type="http://schemas.openxmlformats.org/officeDocument/2006/relationships/hyperlink" Target="http://en.wikibooks.org/wiki/Rhetoric_and_Composition/Reviewing" TargetMode="External"/>
<Relationship Id="rId10" Type="http://schemas.openxmlformats.org/officeDocument/2006/relationships/hyperlink" Target="http://creativecommons.org/licenses/by-sa/3.0/" TargetMode="External"/>
<Relationship Id="rId11" Type="http://schemas.openxmlformats.org/officeDocument/2006/relationships/hyperlink" Target="http://en.wiktionary.org/wiki/quotation" TargetMode="External"/>
<Relationship Id="rId12" Type="http://schemas.openxmlformats.org/officeDocument/2006/relationships/hyperlink" Target="http://creativecommons.org/licenses/by-sa/3.0/" TargetMode="External"/>
<Relationship Id="rId13" Type="http://schemas.openxmlformats.org/officeDocument/2006/relationships/hyperlink" Target="http://en.wikipedia.org/wiki/Meta-discussion" TargetMode="External"/>
<Relationship Id="rId14" Type="http://schemas.openxmlformats.org/officeDocument/2006/relationships/hyperlink" Target="http://creativecommons.org/licenses/by-sa/3.0/" TargetMode="External"/>
<Relationship Id="rId15" Type="http://schemas.openxmlformats.org/officeDocument/2006/relationships/hyperlink" Target="http://en.wikipedia.org/wiki/argument" TargetMode="External"/>
<Relationship Id="rId16" Type="http://schemas.openxmlformats.org/officeDocument/2006/relationships/hyperlink" Target="https://www.boundless.com/terms/" TargetMode="External"/>
<Relationship Id="rId17" Type="http://schemas.openxmlformats.org/officeDocument/2006/relationships/hyperlink" Target="https://www.boundless.com/users/268747/textbooks/fremont-college-english-composition/paper-execution-2/planning-your-argument-10/assembling-your-argument-48-8497/" TargetMode="External"/>
<Relationship Id="rId18" Type="http://schemas.openxmlformats.org/officeDocument/2006/relationships/hyperlink" Target="https://www.boundless.com/terms/" TargetMode="External"/>
<Relationship Id="rId19" Type="http://schemas.openxmlformats.org/officeDocument/2006/relationships/hyperlink" Target="https://www.boundless.com/users/268747/textbooks/fremont-college-english-composition/academic-writing-3/summarizing-18/anticipating-potential-objections-86-534/" TargetMode="External"/>
<Relationship Id="rId37" Type="http://schemas.openxmlformats.org/officeDocument/2006/relationships/hyperlink" Target="http://creativecommons.org/licenses/by-sa/3.0/" TargetMode="External"/>
<Relationship Id="rId38" Type="http://schemas.openxmlformats.org/officeDocument/2006/relationships/hyperlink" Target="http://www.comm.pitt.edu/oral-comm-lab/audience-analysis" TargetMode="External"/>
<Relationship Id="rId39" Type="http://schemas.openxmlformats.org/officeDocument/2006/relationships/image" Target="../media/image2.png"/>
<Relationship Id="rId40" Type="http://schemas.openxmlformats.org/officeDocument/2006/relationships/image" Target="../media/image5.png"/>
</Relationships>

</file>

<file path=ppt/slides/_rels/slide33.xml.rels><?xml version="1.0" encoding="UTF-8" standalone="yes"?>
<Relationships xmlns="http://schemas.openxmlformats.org/package/2006/relationships">
<Relationship Id="rId20" Type="http://schemas.openxmlformats.org/officeDocument/2006/relationships/hyperlink" Target="http://creativecommons.org/licenses/by-sa/3.0/" TargetMode="External"/>
<Relationship Id="rId21" Type="http://schemas.openxmlformats.org/officeDocument/2006/relationships/hyperlink" Target="http://en.wiktionary.org/wiki/clustering" TargetMode="External"/>
<Relationship Id="rId22" Type="http://schemas.openxmlformats.org/officeDocument/2006/relationships/hyperlink" Target="http://creativecommons.org/licenses/by-sa/3.0/" TargetMode="External"/>
<Relationship Id="rId23" Type="http://schemas.openxmlformats.org/officeDocument/2006/relationships/hyperlink" Target="http://en.wiktionary.org/wiki/freewriting" TargetMode="External"/>
<Relationship Id="rId24" Type="http://schemas.openxmlformats.org/officeDocument/2006/relationships/hyperlink" Target="http://creativecommons.org/licenses/by-sa/3.0/" TargetMode="External"/>
<Relationship Id="rId25" Type="http://schemas.openxmlformats.org/officeDocument/2006/relationships/hyperlink" Target="http://en.wikibooks.org/wiki/Rhetoric_and_Composition/Planning_and_Prewriting%23What_are_Some_Other_Ways_to_Get_Ideas.3F" TargetMode="External"/>
<Relationship Id="rId26" Type="http://schemas.openxmlformats.org/officeDocument/2006/relationships/hyperlink" Target="http://creativecommons.org/licenses/by-sa/3.0/" TargetMode="External"/>
<Relationship Id="rId27" Type="http://schemas.openxmlformats.org/officeDocument/2006/relationships/hyperlink" Target="http://en.wikipedia.org/wiki/five-paragraph%20essay" TargetMode="External"/>
<Relationship Id="rId28" Type="http://schemas.openxmlformats.org/officeDocument/2006/relationships/hyperlink" Target="http://creativecommons.org/licenses/by/3.0/" TargetMode="External"/>
<Relationship Id="rId29" Type="http://schemas.openxmlformats.org/officeDocument/2006/relationships/hyperlink" Target="http://cnx.org/content/m17224/latest/?collection=col10551/latest" TargetMode="External"/>
<Relationship Id="rId1" Type="http://schemas.openxmlformats.org/officeDocument/2006/relationships/slideLayout" Target="../slideLayouts/slideLayout33.xml"/>
<Relationship Id="rId2" Type="http://schemas.openxmlformats.org/officeDocument/2006/relationships/hyperlink" Target="http://creativecommons.org/licenses/by-sa/3.0/" TargetMode="External"/>
<Relationship Id="rId3" Type="http://schemas.openxmlformats.org/officeDocument/2006/relationships/hyperlink" Target="http://en.wikipedia.org/wiki/Rhetoric" TargetMode="External"/>
<Relationship Id="rId4" Type="http://schemas.openxmlformats.org/officeDocument/2006/relationships/hyperlink" Target="http://creativecommons.org/licenses/by-sa/3.0/" TargetMode="External"/>
<Relationship Id="rId5" Type="http://schemas.openxmlformats.org/officeDocument/2006/relationships/hyperlink" Target="http://en.wikipedia.org/wiki/Logos" TargetMode="External"/>
<Relationship Id="rId30" Type="http://schemas.openxmlformats.org/officeDocument/2006/relationships/hyperlink" Target="http://creativecommons.org/licenses/by-sa/3.0/" TargetMode="External"/>
<Relationship Id="rId31" Type="http://schemas.openxmlformats.org/officeDocument/2006/relationships/hyperlink" Target="http://en.wikipedia.org/wiki/consistency" TargetMode="External"/>
<Relationship Id="rId32" Type="http://schemas.openxmlformats.org/officeDocument/2006/relationships/hyperlink" Target="http://en.wikipedia.org/wiki/organization" TargetMode="External"/>
<Relationship Id="rId9" Type="http://schemas.openxmlformats.org/officeDocument/2006/relationships/hyperlink" Target="http://en.wikibooks.org/wiki/Rhetoric_and_Composition/Rhetorical_Analysis%23Critical_Reading" TargetMode="External"/>
<Relationship Id="rId6" Type="http://schemas.openxmlformats.org/officeDocument/2006/relationships/hyperlink" Target="http://creativecommons.org/licenses/by-sa/3.0/" TargetMode="External"/>
<Relationship Id="rId7" Type="http://schemas.openxmlformats.org/officeDocument/2006/relationships/hyperlink" Target="http://en.wikipedia.org/wiki/ethos" TargetMode="External"/>
<Relationship Id="rId8" Type="http://schemas.openxmlformats.org/officeDocument/2006/relationships/hyperlink" Target="http://creativecommons.org/licenses/by-sa/3.0/" TargetMode="External"/>
<Relationship Id="rId33" Type="http://schemas.openxmlformats.org/officeDocument/2006/relationships/hyperlink" Target="http://creativecommons.org/licenses/by-sa/3.0/" TargetMode="External"/>
<Relationship Id="rId34" Type="http://schemas.openxmlformats.org/officeDocument/2006/relationships/hyperlink" Target="http://en.wiktionary.org/wiki/purpose" TargetMode="External"/>
<Relationship Id="rId35" Type="http://schemas.openxmlformats.org/officeDocument/2006/relationships/hyperlink" Target="http://creativecommons.org/licenses/by-sa/3.0/" TargetMode="External"/>
<Relationship Id="rId36" Type="http://schemas.openxmlformats.org/officeDocument/2006/relationships/hyperlink" Target="http://en.wikibooks.org/wiki/Rhetoric_and_Composition/Revising%23A_Change_for_the_Better" TargetMode="External"/>
<Relationship Id="rId10" Type="http://schemas.openxmlformats.org/officeDocument/2006/relationships/hyperlink" Target="http://creativecommons.org/licenses/by-sa/3.0/" TargetMode="External"/>
<Relationship Id="rId11" Type="http://schemas.openxmlformats.org/officeDocument/2006/relationships/hyperlink" Target="http://en.wikibooks.org/wiki/Rhetoric_and_Composition/Analyzing_assignments%23Rhetorical_Analysis" TargetMode="External"/>
<Relationship Id="rId12" Type="http://schemas.openxmlformats.org/officeDocument/2006/relationships/hyperlink" Target="http://creativecommons.org/licenses/by-sa/3.0/" TargetMode="External"/>
<Relationship Id="rId13" Type="http://schemas.openxmlformats.org/officeDocument/2006/relationships/hyperlink" Target="http://en.wiktionary.org/wiki/pathos" TargetMode="External"/>
<Relationship Id="rId14" Type="http://schemas.openxmlformats.org/officeDocument/2006/relationships/hyperlink" Target="https://en.wikipedia.org/wiki/Public_domain" TargetMode="External"/>
<Relationship Id="rId15" Type="http://schemas.openxmlformats.org/officeDocument/2006/relationships/hyperlink" Target="http://www.cdc.gov/tobacco/data_statistics/fact_sheets/health_effects/effects_cig_smoking/" TargetMode="External"/>
<Relationship Id="rId16" Type="http://schemas.openxmlformats.org/officeDocument/2006/relationships/hyperlink" Target="https://en.wikipedia.org/wiki/Public_domain" TargetMode="External"/>
<Relationship Id="rId17" Type="http://schemas.openxmlformats.org/officeDocument/2006/relationships/hyperlink" Target="https://nccih.nih.gov/health/acupuncture/introduction" TargetMode="External"/>
<Relationship Id="rId18" Type="http://schemas.openxmlformats.org/officeDocument/2006/relationships/hyperlink" Target="http://creativecommons.org/licenses/by-sa/3.0/" TargetMode="External"/>
<Relationship Id="rId19" Type="http://schemas.openxmlformats.org/officeDocument/2006/relationships/hyperlink" Target="http://en.wiktionary.org/wiki/concept_map" TargetMode="External"/>
<Relationship Id="rId37" Type="http://schemas.openxmlformats.org/officeDocument/2006/relationships/hyperlink" Target="http://creativecommons.org/licenses/by-sa/3.0/" TargetMode="External"/>
<Relationship Id="rId38" Type="http://schemas.openxmlformats.org/officeDocument/2006/relationships/hyperlink" Target="http://en.wiktionary.org/wiki/peer_review" TargetMode="External"/>
<Relationship Id="rId39" Type="http://schemas.openxmlformats.org/officeDocument/2006/relationships/image" Target="../media/image2.png"/>
<Relationship Id="rId40" Type="http://schemas.openxmlformats.org/officeDocument/2006/relationships/image" Target="../media/image5.png"/>
</Relationships>

</file>

<file path=ppt/slides/_rels/slide34.xml.rels><?xml version="1.0" encoding="UTF-8" standalone="yes"?>
<Relationships xmlns="http://schemas.openxmlformats.org/package/2006/relationships">
<Relationship Id="rId20" Type="http://schemas.openxmlformats.org/officeDocument/2006/relationships/hyperlink" Target="https://www.boundless.com/terms/" TargetMode="External"/>
<Relationship Id="rId21" Type="http://schemas.openxmlformats.org/officeDocument/2006/relationships/hyperlink" Target="https://www.boundless.com/users/268747/textbooks/fremont-college-english-composition/paper-execution-2/drafting-your-paper-12/generating-further-questions-66-1672/" TargetMode="External"/>
<Relationship Id="rId22" Type="http://schemas.openxmlformats.org/officeDocument/2006/relationships/hyperlink" Target="https://www.boundless.com/terms/" TargetMode="External"/>
<Relationship Id="rId23" Type="http://schemas.openxmlformats.org/officeDocument/2006/relationships/hyperlink" Target="https://www.boundless.com/writing/textbooks/boundless-writing-textbook/writing-across-disciplines-254/writing-in-the-natural-and-social-sciences-the-research-paper-and-the-imrad-model-275/introduction-and-thesis-80-10363/" TargetMode="External"/>
<Relationship Id="rId24" Type="http://schemas.openxmlformats.org/officeDocument/2006/relationships/hyperlink" Target="http://creativecommons.org/licenses/by-sa/3.0/" TargetMode="External"/>
<Relationship Id="rId25" Type="http://schemas.openxmlformats.org/officeDocument/2006/relationships/hyperlink" Target="https://en.wiktionary.org/wiki/defensible" TargetMode="External"/>
<Relationship Id="rId26" Type="http://schemas.openxmlformats.org/officeDocument/2006/relationships/hyperlink" Target="https://creativecommons.org/licenses/by-sa/4.0/" TargetMode="External"/>
<Relationship Id="rId27" Type="http://schemas.openxmlformats.org/officeDocument/2006/relationships/hyperlink" Target="https://www.boundless.com/writing/textbooks/boundless-writing-textbook/writing-an-effective-paper-235/steps-of-writing-a-paper-237/step-2-researching-243-16871/" TargetMode="External"/>
<Relationship Id="rId28" Type="http://schemas.openxmlformats.org/officeDocument/2006/relationships/hyperlink" Target="https://creativecommons.org/licenses/by-sa/4.0/" TargetMode="External"/>
<Relationship Id="rId29" Type="http://schemas.openxmlformats.org/officeDocument/2006/relationships/hyperlink" Target="https://www.boundless.com/writing/textbooks/boundless-writing-textbook/writing-an-effective-paper-235/steps-of-writing-a-paper-237/step-1-prewriting-and-choosing-a-topic-47-7910/" TargetMode="External"/>
<Relationship Id="rId1" Type="http://schemas.openxmlformats.org/officeDocument/2006/relationships/slideLayout" Target="../slideLayouts/slideLayout34.xml"/>
<Relationship Id="rId2" Type="http://schemas.openxmlformats.org/officeDocument/2006/relationships/hyperlink" Target="http://creativecommons.org/licenses/by-sa/3.0/" TargetMode="External"/>
<Relationship Id="rId3" Type="http://schemas.openxmlformats.org/officeDocument/2006/relationships/hyperlink" Target="http://en.wikipedia.org/wiki/editing" TargetMode="External"/>
<Relationship Id="rId4" Type="http://schemas.openxmlformats.org/officeDocument/2006/relationships/hyperlink" Target="http://creativecommons.org/licenses/by-sa/3.0/" TargetMode="External"/>
<Relationship Id="rId5" Type="http://schemas.openxmlformats.org/officeDocument/2006/relationships/hyperlink" Target="http://en.wikipedia.org/wiki/proofreading" TargetMode="External"/>
<Relationship Id="rId30" Type="http://schemas.openxmlformats.org/officeDocument/2006/relationships/hyperlink" Target="https://creativecommons.org/licenses/by-sa/4.0/" TargetMode="External"/>
<Relationship Id="rId31" Type="http://schemas.openxmlformats.org/officeDocument/2006/relationships/hyperlink" Target="https://www.boundless.com/writing/textbooks/boundless-writing-textbook/writing-an-effective-paper-235/steps-of-writing-a-paper-237/step-1-prewriting-and-choosing-a-topic-47-7910/" TargetMode="External"/>
<Relationship Id="rId32" Type="http://schemas.openxmlformats.org/officeDocument/2006/relationships/hyperlink" Target="http://attribution.url.16" TargetMode="External"/>
<Relationship Id="rId9" Type="http://schemas.openxmlformats.org/officeDocument/2006/relationships/hyperlink" Target="http://en.wikibooks.org/wiki/Rhetoric_and_Composition/Editing" TargetMode="External"/>
<Relationship Id="rId6" Type="http://schemas.openxmlformats.org/officeDocument/2006/relationships/hyperlink" Target="https://www.boundless.com/terms/" TargetMode="External"/>
<Relationship Id="rId7" Type="http://schemas.openxmlformats.org/officeDocument/2006/relationships/hyperlink" Target="https://www.boundless.com/writing/textbooks/boundless-writing-textbook/writing-effective-sentences-252/word-choice-30/using-the-dictionary-and-thesaurus-effectively-137-1341/" TargetMode="External"/>
<Relationship Id="rId8" Type="http://schemas.openxmlformats.org/officeDocument/2006/relationships/hyperlink" Target="http://creativecommons.org/licenses/by-sa/3.0/" TargetMode="External"/>
<Relationship Id="rId33" Type="http://schemas.openxmlformats.org/officeDocument/2006/relationships/hyperlink" Target="http://attribution.license.17" TargetMode="External"/>
<Relationship Id="rId34" Type="http://schemas.openxmlformats.org/officeDocument/2006/relationships/hyperlink" Target="http://attribution.url.17" TargetMode="External"/>
<Relationship Id="rId35" Type="http://schemas.openxmlformats.org/officeDocument/2006/relationships/hyperlink" Target="http://attribution.license.18" TargetMode="External"/>
<Relationship Id="rId36" Type="http://schemas.openxmlformats.org/officeDocument/2006/relationships/hyperlink" Target="http://attribution.url.18" TargetMode="External"/>
<Relationship Id="rId10" Type="http://schemas.openxmlformats.org/officeDocument/2006/relationships/hyperlink" Target="http://creativecommons.org/licenses/by-sa/3.0/" TargetMode="External"/>
<Relationship Id="rId11" Type="http://schemas.openxmlformats.org/officeDocument/2006/relationships/hyperlink" Target="http://en.wikibooks.org/wiki/Rhetoric_and_Composition/Revising%23Differences_Between_Revising.2C_Editing.2C_and_Proofreading" TargetMode="External"/>
<Relationship Id="rId12" Type="http://schemas.openxmlformats.org/officeDocument/2006/relationships/hyperlink" Target="https://www.boundless.com/terms/" TargetMode="External"/>
<Relationship Id="rId13" Type="http://schemas.openxmlformats.org/officeDocument/2006/relationships/hyperlink" Target="https://www.boundless.com/users/268747/textbooks/fremont-college-english-composition/paper-execution-2/drafting-your-paper-12/supporting-your-thesis-65-1333/" TargetMode="External"/>
<Relationship Id="rId14" Type="http://schemas.openxmlformats.org/officeDocument/2006/relationships/hyperlink" Target="https://www.boundless.com/terms/" TargetMode="External"/>
<Relationship Id="rId15" Type="http://schemas.openxmlformats.org/officeDocument/2006/relationships/hyperlink" Target="https://www.boundless.com/writing/textbooks/boundless-writing-textbook/introduction-to-college-level-writing-233/introduction-to-college-level-writing-234/getting-help-meeting-college-writing-expectations-83-8682/" TargetMode="External"/>
<Relationship Id="rId16" Type="http://schemas.openxmlformats.org/officeDocument/2006/relationships/hyperlink" Target="https://www.boundless.com/terms/" TargetMode="External"/>
<Relationship Id="rId17" Type="http://schemas.openxmlformats.org/officeDocument/2006/relationships/hyperlink" Target="https://www.boundless.com/users/364813/textbooks/professional-writing-ae312174-61d8-432f-9276-655b5a888adc/week-5-boundless-presentation-641/so-what-659/so-what-662-943/" TargetMode="External"/>
<Relationship Id="rId18" Type="http://schemas.openxmlformats.org/officeDocument/2006/relationships/hyperlink" Target="https://www.boundless.com/terms/" TargetMode="External"/>
<Relationship Id="rId19" Type="http://schemas.openxmlformats.org/officeDocument/2006/relationships/hyperlink" Target="https://www.boundless.com/users/268747/textbooks/fremont-college-english-composition/paper-execution-2/planning-your-argument-10/assembling-your-argument-48-8497/" TargetMode="External"/>
<Relationship Id="rId37" Type="http://schemas.openxmlformats.org/officeDocument/2006/relationships/hyperlink" Target="http://attribution.license.19" TargetMode="External"/>
<Relationship Id="rId38" Type="http://schemas.openxmlformats.org/officeDocument/2006/relationships/hyperlink" Target="http://attribution.url.19" TargetMode="External"/>
<Relationship Id="rId39" Type="http://schemas.openxmlformats.org/officeDocument/2006/relationships/image" Target="../media/image2.png"/>
<Relationship Id="rId40" Type="http://schemas.openxmlformats.org/officeDocument/2006/relationships/image" Target="../media/image5.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4800600"/>
            <a:ext cx="3581400" cy="381000"/>
          </a:xfrm>
        </p:spPr>
        <p:txBody>
          <a:bodyPr/>
          <a:lstStyle/>
          <a:p>
            <a:r>
              <a:rPr lang="en-US" dirty="0" smtClean="0"/>
              <a:t>Boundless Lecture Slides</a:t>
            </a:r>
            <a:endParaRPr lang="en-US" dirty="0"/>
          </a:p>
        </p:txBody>
      </p:sp>
      <p:sp>
        <p:nvSpPr>
          <p:cNvPr id="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Rectangle 8"/>
          <p:cNvSpPr>
            <a:spLocks/>
          </p:cNvSpPr>
          <p:nvPr/>
        </p:nvSpPr>
        <p:spPr bwMode="auto">
          <a:xfrm>
            <a:off x="4572000" y="6578600"/>
            <a:ext cx="3708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7"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Rectangle 8"/>
          <p:cNvSpPr>
            <a:spLocks/>
          </p:cNvSpPr>
          <p:nvPr/>
        </p:nvSpPr>
        <p:spPr bwMode="auto">
          <a:xfrm>
            <a:off x="304800" y="65532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1200" dirty="0" smtClean="0">
                <a:solidFill>
                  <a:srgbClr val="828282"/>
                </a:solidFill>
                <a:latin typeface="Arial" charset="0"/>
                <a:ea typeface="ＭＳ Ｐゴシック" charset="0"/>
                <a:sym typeface="Helvetica Neue" charset="0"/>
              </a:rPr>
              <a:t>Available on the Boundless Teaching Platform</a:t>
            </a:r>
            <a:endParaRPr lang="en-US" sz="1200" dirty="0">
              <a:solidFill>
                <a:srgbClr val="828282"/>
              </a:solidFill>
              <a:latin typeface="Arial" charset="0"/>
              <a:ea typeface="ＭＳ Ｐゴシック" charset="0"/>
              <a:sym typeface="Helvetica Neue" charset="0"/>
            </a:endParaRPr>
          </a:p>
        </p:txBody>
      </p:sp>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106988"/>
            <a:ext cx="46482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425312893"/>
      </p:ext>
    </p:extLst>
  </p:cSld>
  <p:clrMapOvr>
    <a:masterClrMapping/>
  </p:clrMapOvr>
  <p:transition xmlns:p14="http://schemas.microsoft.com/office/powerpoint/2010/mai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dirty="0"/>
          </a:p>
        </p:txBody>
      </p:sp>
      <p:sp>
        <p:nvSpPr>
          <p:cNvPr id="2" name="Title 1"/>
          <p:cNvSpPr>
            <a:spLocks noGrp="1"/>
          </p:cNvSpPr>
          <p:nvPr>
            <p:ph type="title"/>
          </p:nvPr>
        </p:nvSpPr>
        <p:spPr/>
        <p:txBody>
          <a:bodyPr/>
          <a:lstStyle/>
          <a:p>
            <a:r>
              <a:rPr lang="en-US" smtClean="0"/>
              <a:t>Using Boundless Presentations</a:t>
            </a:r>
            <a:endParaRPr lang="en-US" dirty="0"/>
          </a:p>
        </p:txBody>
      </p:sp>
      <p:sp>
        <p:nvSpPr>
          <p:cNvPr id="23" name="Text Placeholder 22"/>
          <p:cNvSpPr>
            <a:spLocks noGrp="1"/>
          </p:cNvSpPr>
          <p:nvPr>
            <p:ph type="body" sz="quarter" idx="10"/>
          </p:nvPr>
        </p:nvSpPr>
        <p:spPr/>
        <p:txBody>
          <a:bodyPr/>
          <a:lstStyle/>
          <a:p>
            <a:r>
              <a:rPr lang="en-US" dirty="0" smtClean="0"/>
              <a:t>The Appendix</a:t>
            </a:r>
          </a:p>
          <a:p>
            <a:pPr lvl="1"/>
            <a:r>
              <a:rPr lang="en-US" dirty="0" smtClean="0"/>
              <a:t>The appendix is for you to use to add depth and breadth to your lectures. You can simply drag and drop slides from the appendix into the main presentation to make for a richer lecture experience.</a:t>
            </a:r>
            <a:endParaRPr lang="en-US" dirty="0"/>
          </a:p>
        </p:txBody>
      </p:sp>
      <p:sp>
        <p:nvSpPr>
          <p:cNvPr id="4"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7" name="Picture 8"/>
          <p:cNvPicPr>
            <a:picLocks noChangeAspect="1" noChangeArrowheads="1"/>
          </p:cNvPicPr>
          <p:nvPr/>
        </p:nvPicPr>
        <p:blipFill>
          <a:blip r:embed="rId2">
            <a:extLst>
              <a:ext uri="{28A0092B-C50C-407E-A947-70E740481C1C}">
                <a14:useLocalDpi xmlns:a14="http://schemas.microsoft.com/office/drawing/2010/main" val="0"/>
              </a:ext>
            </a:extLst>
          </a:blip>
          <a:srcRect t="598" r="246" b="369"/>
          <a:stretch>
            <a:fillRect/>
          </a:stretch>
        </p:blipFill>
        <p:spPr bwMode="auto">
          <a:xfrm>
            <a:off x="3267075" y="3544887"/>
            <a:ext cx="2571750"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 name="Picture 9"/>
          <p:cNvPicPr>
            <a:picLocks noChangeAspect="1" noChangeArrowheads="1"/>
          </p:cNvPicPr>
          <p:nvPr/>
        </p:nvPicPr>
        <p:blipFill>
          <a:blip r:embed="rId3">
            <a:extLst>
              <a:ext uri="{28A0092B-C50C-407E-A947-70E740481C1C}">
                <a14:useLocalDpi xmlns:a14="http://schemas.microsoft.com/office/drawing/2010/main" val="0"/>
              </a:ext>
            </a:extLst>
          </a:blip>
          <a:srcRect b="1579"/>
          <a:stretch>
            <a:fillRect/>
          </a:stretch>
        </p:blipFill>
        <p:spPr bwMode="auto">
          <a:xfrm>
            <a:off x="3429000" y="1219200"/>
            <a:ext cx="2401888"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a:off x="3429000" y="762000"/>
            <a:ext cx="54943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2" name="Text Placeholder 10"/>
          <p:cNvSpPr txBox="1">
            <a:spLocks/>
          </p:cNvSpPr>
          <p:nvPr/>
        </p:nvSpPr>
        <p:spPr>
          <a:xfrm>
            <a:off x="6019800" y="3581400"/>
            <a:ext cx="2819400" cy="1828800"/>
          </a:xfrm>
          <a:prstGeom prst="rect">
            <a:avLst/>
          </a:prstGeom>
        </p:spPr>
        <p:txBody>
          <a:bodyPr vert="horz" lIns="0" tIns="0" rIns="0" bIns="0"/>
          <a:lstStyle>
            <a:lvl1pPr marL="342900" indent="-342900" algn="l" rtl="0" eaLnBrk="1" fontAlgn="base" hangingPunct="1">
              <a:spcBef>
                <a:spcPts val="800"/>
              </a:spcBef>
              <a:spcAft>
                <a:spcPct val="0"/>
              </a:spcAft>
              <a:defRPr sz="1400">
                <a:solidFill>
                  <a:schemeClr val="tx2"/>
                </a:solidFill>
                <a:latin typeface="+mn-lt"/>
                <a:ea typeface="+mn-ea"/>
                <a:cs typeface="+mn-cs"/>
                <a:sym typeface="Helvetica Neue" charset="0"/>
              </a:defRPr>
            </a:lvl1pPr>
            <a:lvl2pPr marL="0" indent="0" algn="l" rtl="0" eaLnBrk="1" fontAlgn="base" hangingPunct="1">
              <a:spcBef>
                <a:spcPts val="400"/>
              </a:spcBef>
              <a:spcAft>
                <a:spcPct val="0"/>
              </a:spcAft>
              <a:buClr>
                <a:srgbClr val="828282"/>
              </a:buClr>
              <a:buSzPct val="100000"/>
              <a:buFont typeface="Arial" charset="0"/>
              <a:buNone/>
              <a:defRPr sz="1000">
                <a:solidFill>
                  <a:srgbClr val="828282"/>
                </a:solidFill>
                <a:latin typeface="Arial" charset="0"/>
                <a:ea typeface="+mn-ea"/>
                <a:cs typeface="+mn-cs"/>
                <a:sym typeface="Arial" charset="0"/>
              </a:defRPr>
            </a:lvl2pPr>
            <a:lvl3pPr marL="393700" indent="-127000" algn="l" rtl="0" eaLnBrk="1" fontAlgn="base" hangingPunct="1">
              <a:spcBef>
                <a:spcPts val="600"/>
              </a:spcBef>
              <a:spcAft>
                <a:spcPct val="0"/>
              </a:spcAft>
              <a:buClr>
                <a:srgbClr val="828282"/>
              </a:buClr>
              <a:buSzPct val="100000"/>
              <a:buFont typeface="Helvetica Neue" charset="0"/>
              <a:buChar char="-"/>
              <a:defRPr sz="1200">
                <a:solidFill>
                  <a:srgbClr val="828282"/>
                </a:solidFill>
                <a:latin typeface="+mn-lt"/>
                <a:ea typeface="+mn-ea"/>
                <a:cs typeface="+mn-cs"/>
                <a:sym typeface="Helvetica Neue" charset="0"/>
              </a:defRPr>
            </a:lvl3pPr>
            <a:lvl4pPr marL="15621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4pPr>
            <a:lvl5pPr marL="20193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5pPr>
            <a:lvl6pPr marL="24765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6pPr>
            <a:lvl7pPr marL="29337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7pPr>
            <a:lvl8pPr marL="33909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8pPr>
            <a:lvl9pPr marL="38481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9pPr>
          </a:lstStyle>
          <a:p>
            <a:r>
              <a:rPr lang="en-US" dirty="0" smtClean="0"/>
              <a:t>Free to edit, share, and copy</a:t>
            </a:r>
          </a:p>
          <a:p>
            <a:pPr lvl="1">
              <a:lnSpc>
                <a:spcPct val="110000"/>
              </a:lnSpc>
            </a:pPr>
            <a:r>
              <a:rPr lang="en-US" dirty="0" smtClean="0"/>
              <a:t>Feel free to edit, share, and make as many copies of the Boundless presentations as you like. We encourage you to take these presentations and make them your own.</a:t>
            </a:r>
            <a:endParaRPr lang="en-US" dirty="0"/>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TextBox 16"/>
          <p:cNvSpPr txBox="1"/>
          <p:nvPr/>
        </p:nvSpPr>
        <p:spPr>
          <a:xfrm>
            <a:off x="228600" y="304800"/>
            <a:ext cx="2590800" cy="2784353"/>
          </a:xfrm>
          <a:prstGeom prst="rect">
            <a:avLst/>
          </a:prstGeom>
          <a:noFill/>
        </p:spPr>
        <p:txBody>
          <a:bodyPr wrap="square" lIns="0" tIns="0" rIns="0" bIns="0" rtlCol="0">
            <a:spAutoFit/>
          </a:bodyPr>
          <a:lstStyle/>
          <a:p>
            <a:pPr algn="l"/>
            <a:r>
              <a:rPr lang="en-US" sz="1800" dirty="0" smtClean="0">
                <a:solidFill>
                  <a:schemeClr val="bg1"/>
                </a:solidFill>
                <a:latin typeface="Arial"/>
                <a:cs typeface="Arial"/>
              </a:rPr>
              <a:t>Boundless Teaching Platform</a:t>
            </a:r>
          </a:p>
          <a:p>
            <a:pPr algn="l">
              <a:lnSpc>
                <a:spcPct val="110000"/>
              </a:lnSpc>
              <a:spcBef>
                <a:spcPts val="800"/>
              </a:spcBef>
            </a:pPr>
            <a:r>
              <a:rPr lang="en-US" sz="800" dirty="0">
                <a:solidFill>
                  <a:srgbClr val="FFFFFF"/>
                </a:solidFill>
                <a:latin typeface="Arial" charset="0"/>
                <a:ea typeface="ＭＳ Ｐゴシック" charset="0"/>
                <a:sym typeface="Helvetica Neue" charset="0"/>
              </a:rPr>
              <a:t>Boundless empowers educators to engage their students with affordable, customizable textbooks and intuitive teaching tools. The free Boundless Teaching Platform gives educators the ability to customize textbooks in more than 20 subjects that align to hundreds of popular titles. Get started by using high quality Boundless books, or make switching to our platform easier by building from Boundless content pre-organized to match the assigned textbook. This platform gives educators the tools they need to assign readings and assessments, monitor student activity, and lead their classes with pre-made teaching resources.</a:t>
            </a:r>
          </a:p>
          <a:p>
            <a:pPr algn="l">
              <a:spcBef>
                <a:spcPts val="800"/>
              </a:spcBef>
            </a:pPr>
            <a:r>
              <a:rPr lang="en-US" sz="800" dirty="0">
                <a:solidFill>
                  <a:srgbClr val="FFFFFF"/>
                </a:solidFill>
                <a:latin typeface="Helvetica Neue" charset="0"/>
                <a:ea typeface="ＭＳ Ｐゴシック" charset="0"/>
                <a:sym typeface="Helvetica Neue" charset="0"/>
              </a:rPr>
              <a:t>Get started now at:</a:t>
            </a:r>
          </a:p>
          <a:p>
            <a:pPr algn="l"/>
            <a:endParaRPr lang="en-US" sz="1800" dirty="0">
              <a:solidFill>
                <a:schemeClr val="bg1"/>
              </a:solidFill>
              <a:latin typeface="Arial"/>
              <a:cs typeface="Arial"/>
            </a:endParaRPr>
          </a:p>
        </p:txBody>
      </p:sp>
      <p:sp>
        <p:nvSpPr>
          <p:cNvPr id="19" name="TextBox 18"/>
          <p:cNvSpPr txBox="1"/>
          <p:nvPr/>
        </p:nvSpPr>
        <p:spPr>
          <a:xfrm>
            <a:off x="228600" y="5867400"/>
            <a:ext cx="2590800" cy="340606"/>
          </a:xfrm>
          <a:prstGeom prst="rect">
            <a:avLst/>
          </a:prstGeom>
          <a:noFill/>
        </p:spPr>
        <p:txBody>
          <a:bodyPr wrap="square" lIns="0" tIns="0" rIns="0" bIns="0" rtlCol="0">
            <a:spAutoFit/>
          </a:bodyPr>
          <a:lstStyle/>
          <a:p>
            <a:pPr algn="l">
              <a:lnSpc>
                <a:spcPct val="110000"/>
              </a:lnSpc>
              <a:spcBef>
                <a:spcPts val="800"/>
              </a:spcBef>
            </a:pPr>
            <a:r>
              <a:rPr lang="en-US" sz="800" dirty="0" smtClean="0">
                <a:solidFill>
                  <a:srgbClr val="FFFFFF"/>
                </a:solidFill>
                <a:latin typeface="Arial" charset="0"/>
                <a:ea typeface="ＭＳ Ｐゴシック" charset="0"/>
                <a:sym typeface="Helvetica Neue" charset="0"/>
              </a:rPr>
              <a:t>If you have any questions or problems please email:</a:t>
            </a:r>
          </a:p>
          <a:p>
            <a:pPr algn="l">
              <a:lnSpc>
                <a:spcPct val="80000"/>
              </a:lnSpc>
              <a:spcBef>
                <a:spcPts val="800"/>
              </a:spcBef>
            </a:pPr>
            <a:r>
              <a:rPr lang="en-US" sz="800" dirty="0" err="1" smtClean="0">
                <a:solidFill>
                  <a:srgbClr val="FFFFFF"/>
                </a:solidFill>
                <a:latin typeface="Arial" charset="0"/>
                <a:ea typeface="ＭＳ Ｐゴシック" charset="0"/>
                <a:cs typeface="Arial"/>
                <a:sym typeface="Helvetica Neue" charset="0"/>
                <a:hlinkClick r:id="rId6"/>
              </a:rPr>
              <a:t>educators@boundless.com</a:t>
            </a:r>
            <a:endParaRPr lang="en-US" sz="1800" dirty="0">
              <a:solidFill>
                <a:schemeClr val="bg1"/>
              </a:solidFill>
              <a:latin typeface="Arial"/>
              <a:cs typeface="Arial"/>
            </a:endParaRPr>
          </a:p>
        </p:txBody>
      </p:sp>
      <p:sp>
        <p:nvSpPr>
          <p:cNvPr id="3" name="TextBox 2"/>
          <p:cNvSpPr txBox="1"/>
          <p:nvPr/>
        </p:nvSpPr>
        <p:spPr>
          <a:xfrm>
            <a:off x="228600" y="2819400"/>
            <a:ext cx="2590800" cy="123111"/>
          </a:xfrm>
          <a:prstGeom prst="rect">
            <a:avLst/>
          </a:prstGeom>
          <a:noFill/>
        </p:spPr>
        <p:txBody>
          <a:bodyPr wrap="square" lIns="0" tIns="0" rIns="0" bIns="0" rtlCol="0">
            <a:spAutoFit/>
          </a:bodyPr>
          <a:lstStyle/>
          <a:p>
            <a:pPr algn="l"/>
            <a:r>
              <a:rPr lang="en-US" sz="800" dirty="0" smtClean="0">
                <a:latin typeface="Arial"/>
                <a:cs typeface="Arial"/>
                <a:hlinkClick r:id="rId7"/>
              </a:rPr>
              <a:t>http://</a:t>
            </a:r>
            <a:r>
              <a:rPr lang="en-US" sz="800" dirty="0" err="1" smtClean="0">
                <a:latin typeface="Arial"/>
                <a:cs typeface="Arial"/>
                <a:hlinkClick r:id="rId7"/>
              </a:rPr>
              <a:t>boundless.com</a:t>
            </a:r>
            <a:r>
              <a:rPr lang="en-US" sz="800" dirty="0" smtClean="0">
                <a:latin typeface="Arial"/>
                <a:cs typeface="Arial"/>
                <a:hlinkClick r:id="rId7"/>
              </a:rPr>
              <a:t>/teaching-platform</a:t>
            </a:r>
            <a:endParaRPr lang="en-US" sz="800" dirty="0">
              <a:latin typeface="Arial"/>
              <a:cs typeface="Arial"/>
            </a:endParaRPr>
          </a:p>
        </p:txBody>
      </p:sp>
    </p:spTree>
    <p:extLst>
      <p:ext uri="{BB962C8B-B14F-4D97-AF65-F5344CB8AC3E}">
        <p14:creationId xmlns:p14="http://schemas.microsoft.com/office/powerpoint/2010/main" val="3377858826"/>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oundlessHQ_sma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48000" cy="6464300"/>
          </a:xfrm>
          <a:prstGeom prst="rect">
            <a:avLst/>
          </a:prstGeom>
        </p:spPr>
      </p:pic>
      <p:sp>
        <p:nvSpPr>
          <p:cNvPr id="16" name="Text Placeholder 15"/>
          <p:cNvSpPr>
            <a:spLocks noGrp="1"/>
          </p:cNvSpPr>
          <p:nvPr>
            <p:ph type="body" sz="quarter" idx="10"/>
          </p:nvPr>
        </p:nvSpPr>
        <p:spPr/>
        <p:txBody>
          <a:bodyPr/>
          <a:lstStyle/>
          <a:p>
            <a:pPr>
              <a:lnSpc>
                <a:spcPct val="110000"/>
              </a:lnSpc>
            </a:pPr>
            <a:r>
              <a:rPr lang="en-US" dirty="0" smtClean="0"/>
              <a:t>Boundless is an innovative technology company making education more affordable and accessible for students everywhere. The company creates the world’s best open educational content in 20+ subjects that align to more than 1,000 popular college textbooks. Boundless integrates learning technology into all its premium books to help students study more efficiently at a fraction of the cost of traditional textbooks. The company also empowers educators to engage their students more effectively through customizable books and intuitive teaching tools as part of the Boundless Teaching Platform. More than 2 million learners access Boundless free and premium content each month across the company’s wide distribution platforms, including its website, </a:t>
            </a:r>
            <a:r>
              <a:rPr lang="en-US" dirty="0" err="1" smtClean="0"/>
              <a:t>iOS</a:t>
            </a:r>
            <a:r>
              <a:rPr lang="en-US" dirty="0" smtClean="0"/>
              <a:t> apps, Kindle books, and </a:t>
            </a:r>
            <a:r>
              <a:rPr lang="en-US" dirty="0" err="1" smtClean="0"/>
              <a:t>iBooks</a:t>
            </a:r>
            <a:r>
              <a:rPr lang="en-US" dirty="0" smtClean="0"/>
              <a:t>. To get started learning or teaching with Boundless, visit </a:t>
            </a:r>
            <a:r>
              <a:rPr lang="en-US" dirty="0" smtClean="0">
                <a:hlinkClick r:id="rId3"/>
              </a:rPr>
              <a:t>boundless.com</a:t>
            </a:r>
            <a:r>
              <a:rPr lang="en-US" dirty="0" smtClean="0"/>
              <a:t>.</a:t>
            </a:r>
            <a:endParaRPr lang="en-US" dirty="0"/>
          </a:p>
        </p:txBody>
      </p:sp>
      <p:sp>
        <p:nvSpPr>
          <p:cNvPr id="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3429000" y="762000"/>
            <a:ext cx="54943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0" name="Rectangle 9"/>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1"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Title 16"/>
          <p:cNvSpPr>
            <a:spLocks noGrp="1"/>
          </p:cNvSpPr>
          <p:nvPr>
            <p:ph type="title"/>
          </p:nvPr>
        </p:nvSpPr>
        <p:spPr/>
        <p:txBody>
          <a:bodyPr/>
          <a:lstStyle/>
          <a:p>
            <a:r>
              <a:rPr lang="en-US" dirty="0" smtClean="0"/>
              <a:t>About Boundless</a:t>
            </a:r>
            <a:endParaRPr lang="en-US" dirty="0"/>
          </a:p>
        </p:txBody>
      </p:sp>
    </p:spTree>
    <p:extLst>
      <p:ext uri="{BB962C8B-B14F-4D97-AF65-F5344CB8AC3E}">
        <p14:creationId xmlns:p14="http://schemas.microsoft.com/office/powerpoint/2010/main" val="1703359636"/>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a:p>
        </p:txBody>
      </p:sp>
      <p:sp>
        <p:nvSpPr>
          <p:cNvPr id="1331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sp>
        <p:nvSpPr>
          <p:cNvPr id="13315" name="Rectangle 3"/>
          <p:cNvSpPr>
            <a:spLocks/>
          </p:cNvSpPr>
          <p:nvPr/>
        </p:nvSpPr>
        <p:spPr bwMode="auto">
          <a:xfrm>
            <a:off x="9829800" y="4043363"/>
            <a:ext cx="44831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ctr"/>
          <a:lstStyle/>
          <a:p>
            <a:pPr algn="r"/>
            <a:r>
              <a:rPr lang="en-US" sz="1000">
                <a:solidFill>
                  <a:srgbClr val="A0A0A0"/>
                </a:solidFill>
                <a:latin typeface="Arial" charset="0"/>
                <a:ea typeface="ＭＳ Ｐゴシック" charset="0"/>
                <a:sym typeface="Arial" charset="0"/>
              </a:rPr>
              <a:t>]</a:t>
            </a:r>
          </a:p>
        </p:txBody>
      </p:sp>
      <p:sp>
        <p:nvSpPr>
          <p:cNvPr id="1331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1331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320" name="Rectangle 10"/>
          <p:cNvSpPr>
            <a:spLocks/>
          </p:cNvSpPr>
          <p:nvPr/>
        </p:nvSpPr>
        <p:spPr bwMode="auto">
          <a:xfrm>
            <a:off x="203200" y="6096000"/>
            <a:ext cx="26543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800" u="sng" dirty="0" smtClean="0">
                <a:solidFill>
                  <a:srgbClr val="FFFFFF"/>
                </a:solidFill>
                <a:latin typeface="Arial"/>
                <a:ea typeface="ＭＳ Ｐゴシック" charset="0"/>
                <a:cs typeface="Arial"/>
                <a:sym typeface="Helvetica Neue" charset="0"/>
                <a:hlinkClick r:id="rId3"/>
              </a:rPr>
              <a:t>Writing an Effective Paper</a:t>
            </a:r>
            <a:endParaRPr lang="en-US" sz="800" u="sng" dirty="0">
              <a:solidFill>
                <a:srgbClr val="FFFFFF"/>
              </a:solidFill>
              <a:latin typeface="Arial"/>
              <a:ea typeface="ＭＳ Ｐゴシック" charset="0"/>
              <a:cs typeface="Arial"/>
              <a:sym typeface="Helvetica Neue" charset="0"/>
            </a:endParaRPr>
          </a:p>
        </p:txBody>
      </p:sp>
      <p:sp>
        <p:nvSpPr>
          <p:cNvPr id="13325" name="Rectangle 13"/>
          <p:cNvSpPr>
            <a:spLocks noGrp="1" noChangeArrowheads="1"/>
          </p:cNvSpPr>
          <p:nvPr>
            <p:ph type="title"/>
          </p:nvPr>
        </p:nvSpPr>
        <p:spPr/>
        <p:txBody>
          <a:bodyPr/>
          <a:lstStyle/>
          <a:p>
            <a:r>
              <a:rPr lang="en-US" dirty="0" smtClean="0"/>
              <a:t>Writing an Effective Paper</a:t>
            </a:r>
          </a:p>
        </p:txBody>
      </p:sp>
      <p:sp>
        <p:nvSpPr>
          <p:cNvPr id="13328" name="Rectangle 16"/>
          <p:cNvSpPr>
            <a:spLocks/>
          </p:cNvSpPr>
          <p:nvPr/>
        </p:nvSpPr>
        <p:spPr bwMode="auto">
          <a:xfrm>
            <a:off x="4267200" y="304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Overview of the Process of Writing a Paper</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0" name="Rectangle 18"/>
          <p:cNvSpPr>
            <a:spLocks/>
          </p:cNvSpPr>
          <p:nvPr/>
        </p:nvSpPr>
        <p:spPr bwMode="auto">
          <a:xfrm>
            <a:off x="4254500" y="1447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Steps of Writing a Paper</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2" name="Rectangle 20"/>
          <p:cNvSpPr>
            <a:spLocks/>
          </p:cNvSpPr>
          <p:nvPr/>
        </p:nvSpPr>
        <p:spPr bwMode="auto">
          <a:xfrm>
            <a:off x="4254500" y="2590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Prewriting Techniques</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4" name="Rectangle 22"/>
          <p:cNvSpPr>
            <a:spLocks/>
          </p:cNvSpPr>
          <p:nvPr/>
        </p:nvSpPr>
        <p:spPr bwMode="auto">
          <a:xfrm>
            <a:off x="4254500" y="3733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Building Your Paper</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1333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4" name="Rectangle 16"/>
          <p:cNvSpPr>
            <a:spLocks/>
          </p:cNvSpPr>
          <p:nvPr/>
        </p:nvSpPr>
        <p:spPr bwMode="auto">
          <a:xfrm>
            <a:off x="4267200" y="4876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Quoting and Paraphrasing</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2" name="Picture 1"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304800"/>
            <a:ext cx="863600" cy="863600"/>
          </a:xfrm>
          <a:prstGeom prst="rect">
            <a:avLst/>
          </a:prstGeom>
        </p:spPr>
      </p:pic>
      <p:pic>
        <p:nvPicPr>
          <p:cNvPr id="29" name="Picture 28" descr="chapterimage.jpg"/>
          <p:cNvPicPr>
            <a:picLocks noChangeAspect="1"/>
          </p:cNvPicPr>
          <p:nvPr/>
        </p:nvPicPr>
        <p:blipFill>
          <a:blip r:embed="rId6">
            <a:extLst>
              <a:ext uri="{ae94e6d4be9520483a05254822411210}">
                <a14:useLocalDpi xmlns:a14="http://schemas.microsoft.com/office/drawing/2010/main" val="0"/>
              </a:ext>
            </a:extLst>
          </a:blip>
          <a:stretch>
            <a:fillRect/>
          </a:stretch>
        </p:blipFill>
        <p:spPr>
          <a:xfrm>
            <a:off x="3200400" y="1447800"/>
            <a:ext cx="863600" cy="863600"/>
          </a:xfrm>
          <a:prstGeom prst="rect">
            <a:avLst/>
          </a:prstGeom>
        </p:spPr>
      </p:pic>
      <p:pic>
        <p:nvPicPr>
          <p:cNvPr id="30" name="Picture 29" descr="chapterimage.jpg"/>
          <p:cNvPicPr>
            <a:picLocks noChangeAspect="1"/>
          </p:cNvPicPr>
          <p:nvPr/>
        </p:nvPicPr>
        <p:blipFill>
          <a:blip r:embed="rId7">
            <a:extLst>
              <a:ext uri="{6e2f2f58ae2199140d9efab68c073234}">
                <a14:useLocalDpi xmlns:a14="http://schemas.microsoft.com/office/drawing/2010/main" val="0"/>
              </a:ext>
            </a:extLst>
          </a:blip>
          <a:stretch>
            <a:fillRect/>
          </a:stretch>
        </p:blipFill>
        <p:spPr>
          <a:xfrm>
            <a:off x="3200400" y="2590800"/>
            <a:ext cx="863600" cy="591194"/>
          </a:xfrm>
          <a:prstGeom prst="rect">
            <a:avLst/>
          </a:prstGeom>
        </p:spPr>
      </p:pic>
      <p:pic>
        <p:nvPicPr>
          <p:cNvPr id="31" name="Picture 30" descr="chapterimage.jpg"/>
          <p:cNvPicPr>
            <a:picLocks noChangeAspect="1"/>
          </p:cNvPicPr>
          <p:nvPr/>
        </p:nvPicPr>
        <p:blipFill>
          <a:blip r:embed="rId8">
            <a:extLst>
              <a:ext uri="{b60b07e49a5299b408ce0c186f9782a3}">
                <a14:useLocalDpi xmlns:a14="http://schemas.microsoft.com/office/drawing/2010/main" val="0"/>
              </a:ext>
            </a:extLst>
          </a:blip>
          <a:stretch>
            <a:fillRect/>
          </a:stretch>
        </p:blipFill>
        <p:spPr>
          <a:xfrm>
            <a:off x="3200400" y="3733800"/>
            <a:ext cx="666253" cy="863600"/>
          </a:xfrm>
          <a:prstGeom prst="rect">
            <a:avLst/>
          </a:prstGeom>
        </p:spPr>
      </p:pic>
      <p:pic>
        <p:nvPicPr>
          <p:cNvPr id="32" name="Picture 31"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4876800"/>
            <a:ext cx="863600" cy="863600"/>
          </a:xfrm>
          <a:prstGeom prst="rect">
            <a:avLst/>
          </a:prstGeom>
        </p:spPr>
      </p:pic>
    </p:spTree>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a:p>
        </p:txBody>
      </p:sp>
      <p:sp>
        <p:nvSpPr>
          <p:cNvPr id="1331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sp>
        <p:nvSpPr>
          <p:cNvPr id="13315" name="Rectangle 3"/>
          <p:cNvSpPr>
            <a:spLocks/>
          </p:cNvSpPr>
          <p:nvPr/>
        </p:nvSpPr>
        <p:spPr bwMode="auto">
          <a:xfrm>
            <a:off x="9829800" y="4043363"/>
            <a:ext cx="44831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ctr"/>
          <a:lstStyle/>
          <a:p>
            <a:pPr algn="r"/>
            <a:r>
              <a:rPr lang="en-US" sz="1000">
                <a:solidFill>
                  <a:srgbClr val="A0A0A0"/>
                </a:solidFill>
                <a:latin typeface="Arial" charset="0"/>
                <a:ea typeface="ＭＳ Ｐゴシック" charset="0"/>
                <a:sym typeface="Arial" charset="0"/>
              </a:rPr>
              <a:t>]</a:t>
            </a:r>
          </a:p>
        </p:txBody>
      </p:sp>
      <p:sp>
        <p:nvSpPr>
          <p:cNvPr id="1331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1331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320" name="Rectangle 10"/>
          <p:cNvSpPr>
            <a:spLocks/>
          </p:cNvSpPr>
          <p:nvPr/>
        </p:nvSpPr>
        <p:spPr bwMode="auto">
          <a:xfrm>
            <a:off x="203200" y="6096000"/>
            <a:ext cx="2654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800" u="sng" dirty="0" smtClean="0">
                <a:solidFill>
                  <a:srgbClr val="FFFFFF"/>
                </a:solidFill>
                <a:latin typeface="Arial"/>
                <a:ea typeface="ＭＳ Ｐゴシック" charset="0"/>
                <a:cs typeface="Arial"/>
                <a:sym typeface="Helvetica Neue" charset="0"/>
                <a:hlinkClick r:id="rId3"/>
              </a:rPr>
              <a:t>Writing an Effective Paper</a:t>
            </a:r>
            <a:endParaRPr lang="en-US" sz="800" u="sng" dirty="0">
              <a:solidFill>
                <a:srgbClr val="FFFFFF"/>
              </a:solidFill>
              <a:latin typeface="Arial"/>
              <a:ea typeface="ＭＳ Ｐゴシック" charset="0"/>
              <a:cs typeface="Arial"/>
              <a:sym typeface="Helvetica Neue" charset="0"/>
            </a:endParaRPr>
          </a:p>
        </p:txBody>
      </p:sp>
      <p:sp>
        <p:nvSpPr>
          <p:cNvPr id="13325" name="Rectangle 13"/>
          <p:cNvSpPr>
            <a:spLocks noGrp="1" noChangeArrowheads="1"/>
          </p:cNvSpPr>
          <p:nvPr>
            <p:ph type="title"/>
          </p:nvPr>
        </p:nvSpPr>
        <p:spPr/>
        <p:txBody>
          <a:bodyPr/>
          <a:lstStyle/>
          <a:p>
            <a:r>
              <a:rPr lang="en-US" dirty="0" smtClean="0"/>
              <a:t>Writing an Effective Paper</a:t>
            </a:r>
            <a:br>
              <a:rPr lang="en-US" dirty="0" smtClean="0"/>
            </a:br>
            <a:r>
              <a:rPr lang="en-US" dirty="0" smtClean="0"/>
              <a:t>(continued)</a:t>
            </a:r>
          </a:p>
        </p:txBody>
      </p:sp>
      <p:sp>
        <p:nvSpPr>
          <p:cNvPr id="13328" name="Rectangle 16"/>
          <p:cNvSpPr>
            <a:spLocks/>
          </p:cNvSpPr>
          <p:nvPr/>
        </p:nvSpPr>
        <p:spPr bwMode="auto">
          <a:xfrm>
            <a:off x="4267200" y="304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Incorporating Objections and Opposing Views</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0" name="Rectangle 18"/>
          <p:cNvSpPr>
            <a:spLocks/>
          </p:cNvSpPr>
          <p:nvPr/>
        </p:nvSpPr>
        <p:spPr bwMode="auto">
          <a:xfrm>
            <a:off x="4254500" y="1446212"/>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2" name="Rectangle 20"/>
          <p:cNvSpPr>
            <a:spLocks/>
          </p:cNvSpPr>
          <p:nvPr/>
        </p:nvSpPr>
        <p:spPr bwMode="auto">
          <a:xfrm>
            <a:off x="4254500" y="2589212"/>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4" name="Rectangle 22"/>
          <p:cNvSpPr>
            <a:spLocks/>
          </p:cNvSpPr>
          <p:nvPr/>
        </p:nvSpPr>
        <p:spPr bwMode="auto">
          <a:xfrm>
            <a:off x="4254500" y="3732212"/>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1333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4" name="Rectangle 16"/>
          <p:cNvSpPr>
            <a:spLocks/>
          </p:cNvSpPr>
          <p:nvPr/>
        </p:nvSpPr>
        <p:spPr bwMode="auto">
          <a:xfrm>
            <a:off x="4267200" y="4876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23" name="Picture 22" descr="chapterimage.jpg"/>
          <p:cNvPicPr>
            <a:picLocks noChangeAspect="1"/>
          </p:cNvPicPr>
          <p:nvPr/>
        </p:nvPicPr>
        <p:blipFill>
          <a:blip r:embed="rId6">
            <a:extLst>
              <a:ext uri="{49409b2bf0af37de05a187a286ab1939}">
                <a14:useLocalDpi xmlns:a14="http://schemas.microsoft.com/office/drawing/2010/main" val="0"/>
              </a:ext>
            </a:extLst>
          </a:blip>
          <a:stretch>
            <a:fillRect/>
          </a:stretch>
        </p:blipFill>
        <p:spPr>
          <a:xfrm>
            <a:off x="3200400" y="304800"/>
            <a:ext cx="863600" cy="576014"/>
          </a:xfrm>
          <a:prstGeom prst="rect">
            <a:avLst/>
          </a:prstGeom>
        </p:spPr>
      </p:pic>
    </p:spTree>
    <p:extLst>
      <p:ext uri="{BB962C8B-B14F-4D97-AF65-F5344CB8AC3E}">
        <p14:creationId xmlns:p14="http://schemas.microsoft.com/office/powerpoint/2010/main" val="23105827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Introduction to the Writing Process</a:t>
            </a:r>
          </a:p>
          <a:p>
            <a:pPr marL="115888" indent="-115888"/>
            <a:r>
              <a:rPr lang="en-US" dirty="0" smtClean="0"/>
              <a:t>Introduction to the Thesis Statement</a:t>
            </a:r>
          </a:p>
        </p:txBody>
      </p:sp>
      <p:sp>
        <p:nvSpPr>
          <p:cNvPr id="21" name="Title 20"/>
          <p:cNvSpPr>
            <a:spLocks noGrp="1"/>
          </p:cNvSpPr>
          <p:nvPr>
            <p:ph type="title"/>
          </p:nvPr>
        </p:nvSpPr>
        <p:spPr>
          <a:xfrm>
            <a:off x="152400" y="381000"/>
            <a:ext cx="8686800" cy="685800"/>
          </a:xfrm>
        </p:spPr>
        <p:txBody>
          <a:bodyPr/>
          <a:lstStyle/>
          <a:p>
            <a:r>
              <a:rPr lang="en-US" dirty="0" smtClean="0"/>
              <a:t>Overview of the Process of Writing a Paper</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Overview of the Process of Writing a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www.boundless.com/writing/textbooks/boundless-writing-textbook/writing-an-effective-paper-235/overview-of-the-process-of-writing-a-paper-236/</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ae94e6d4be9520483a05254822411210}">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Step 1: Prewriting and Choosing a Topic</a:t>
            </a:r>
          </a:p>
          <a:p>
            <a:pPr marL="115888" indent="-115888"/>
            <a:r>
              <a:rPr lang="en-US" dirty="0" smtClean="0"/>
              <a:t>Step 2: Researching</a:t>
            </a:r>
          </a:p>
          <a:p>
            <a:pPr marL="115888" indent="-115888"/>
            <a:r>
              <a:rPr lang="en-US" dirty="0"/>
              <a:t/>
            </a:r>
            <a:r>
              <a:rPr lang="en-US" dirty="0"/>
              <a:t>Step 3: Outlining</a:t>
            </a:r>
            <a:r>
              <a:rPr lang="en-US" dirty="0"/>
              <a:t> </a:t>
            </a:r>
            <a:endParaRPr lang="en-US" dirty="0" smtClean="0"/>
          </a:p>
          <a:p>
            <a:pPr marL="115888" indent="-115888"/>
            <a:r>
              <a:rPr lang="en-US" dirty="0"/>
              <a:t/>
            </a:r>
            <a:r>
              <a:rPr lang="en-US" dirty="0"/>
              <a:t>Step 4: Drafting</a:t>
            </a:r>
            <a:r>
              <a:rPr lang="en-US" dirty="0"/>
              <a:t> </a:t>
            </a:r>
            <a:endParaRPr lang="en-US" dirty="0" smtClean="0"/>
          </a:p>
          <a:p>
            <a:pPr marL="115888" indent="-115888"/>
            <a:r>
              <a:rPr lang="en-US" dirty="0"/>
              <a:t/>
            </a:r>
            <a:r>
              <a:rPr lang="en-US" dirty="0"/>
              <a:t>Step 5: Revising</a:t>
            </a:r>
            <a:r>
              <a:rPr lang="en-US" dirty="0"/>
              <a:t> </a:t>
            </a:r>
            <a:endParaRPr lang="en-US" dirty="0" smtClean="0"/>
          </a:p>
          <a:p>
            <a:pPr marL="115888" indent="-115888"/>
            <a:r>
              <a:rPr lang="en-US" dirty="0"/>
              <a:t/>
            </a:r>
            <a:r>
              <a:rPr lang="en-US" dirty="0"/>
              <a:t>Step 6: Editing and Proofreading</a:t>
            </a:r>
            <a:r>
              <a:rPr lang="en-US" dirty="0"/>
              <a:t> </a:t>
            </a:r>
            <a:endParaRPr lang="en-US" dirty="0" smtClean="0"/>
          </a:p>
          <a:p>
            <a:pPr marL="115888" indent="-115888"/>
            <a:r>
              <a:rPr lang="en-US" dirty="0"/>
              <a:t/>
            </a:r>
            <a:r>
              <a:rPr lang="en-US" dirty="0"/>
              <a:t>Step 7: Completing a Final Review</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Steps of Writing a Paper</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Steps of Writing a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www.boundless.com/writing/textbooks/boundless-writing-textbook/writing-an-effective-paper-235/steps-of-writing-a-paper-237/</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6e2f2f58ae2199140d9efab68c073234}">
                <a14:useLocalDpi xmlns:a14="http://schemas.microsoft.com/office/drawing/2010/main" val="0"/>
              </a:ext>
            </a:extLst>
          </a:blip>
          <a:stretch>
            <a:fillRect/>
          </a:stretch>
        </p:blipFill>
        <p:spPr>
          <a:xfrm>
            <a:off x="152400" y="1447800"/>
            <a:ext cx="2768600" cy="1895301"/>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Brainstorming</a:t>
            </a:r>
          </a:p>
          <a:p>
            <a:pPr marL="115888" indent="-115888"/>
            <a:r>
              <a:rPr lang="en-US" dirty="0" smtClean="0"/>
              <a:t>Freewriting</a:t>
            </a:r>
          </a:p>
          <a:p>
            <a:pPr marL="115888" indent="-115888"/>
            <a:r>
              <a:rPr lang="en-US" dirty="0"/>
              <a:t/>
            </a:r>
            <a:r>
              <a:rPr lang="en-US" dirty="0"/>
              <a:t>Clustering and Concept Mapping</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Prewriting Techniques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Prewriting Techniques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www.boundless.com/writing/textbooks/boundless-writing-textbook/writing-an-effective-paper-235/prewriting-techniques-238/</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b60b07e49a5299b408ce0c186f9782a3}">
                <a14:useLocalDpi xmlns:a14="http://schemas.microsoft.com/office/drawing/2010/main" val="0"/>
              </a:ext>
            </a:extLst>
          </a:blip>
          <a:stretch>
            <a:fillRect/>
          </a:stretch>
        </p:blipFill>
        <p:spPr>
          <a:xfrm>
            <a:off x="152400" y="1447800"/>
            <a:ext cx="2135931"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Modes of Persuasion: Ethos, Pathos, and Logos</a:t>
            </a:r>
          </a:p>
          <a:p>
            <a:pPr marL="115888" indent="-115888"/>
            <a:r>
              <a:rPr lang="en-US" dirty="0" smtClean="0"/>
              <a:t>Approaches to Your Introductory Paragraph</a:t>
            </a:r>
          </a:p>
          <a:p>
            <a:pPr marL="115888" indent="-115888"/>
            <a:r>
              <a:rPr lang="en-US" dirty="0"/>
              <a:t/>
            </a:r>
            <a:r>
              <a:rPr lang="en-US" dirty="0"/>
              <a:t>Approaches to Your Body Paragraphs</a:t>
            </a:r>
            <a:r>
              <a:rPr lang="en-US" dirty="0"/>
              <a:t> </a:t>
            </a:r>
            <a:endParaRPr lang="en-US" dirty="0" smtClean="0"/>
          </a:p>
          <a:p>
            <a:pPr marL="115888" indent="-115888"/>
            <a:r>
              <a:rPr lang="en-US" dirty="0"/>
              <a:t/>
            </a:r>
            <a:r>
              <a:rPr lang="en-US" dirty="0"/>
              <a:t>Approaches to Your Concluding Paragraph</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Building Your Paper</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Building Your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www.boundless.com/writing/textbooks/boundless-writing-textbook/writing-an-effective-paper-235/building-your-paper-239/</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The Basics of Quotations</a:t>
            </a:r>
          </a:p>
          <a:p>
            <a:pPr marL="115888" indent="-115888"/>
            <a:r>
              <a:rPr lang="en-US" dirty="0" smtClean="0"/>
              <a:t>Introducing and Formatting Quotations</a:t>
            </a:r>
          </a:p>
          <a:p>
            <a:pPr marL="115888" indent="-115888"/>
            <a:r>
              <a:rPr lang="en-US" dirty="0"/>
              <a:t/>
            </a:r>
            <a:r>
              <a:rPr lang="en-US" dirty="0"/>
              <a:t>Paraphrasing</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Quoting and Paraphrasing</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Quoting and Paraphrasing</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www.boundless.com/writing/textbooks/boundless-writing-textbook/writing-an-effective-paper-235/quoting-and-paraphrasing-240/</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49409b2bf0af37de05a187a286ab1939}">
                <a14:useLocalDpi xmlns:a14="http://schemas.microsoft.com/office/drawing/2010/main" val="0"/>
              </a:ext>
            </a:extLst>
          </a:blip>
          <a:stretch>
            <a:fillRect/>
          </a:stretch>
        </p:blipFill>
        <p:spPr>
          <a:xfrm>
            <a:off x="152400" y="1447800"/>
            <a:ext cx="2768600" cy="1846634"/>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The Importance of Addressing Opposing Views</a:t>
            </a:r>
          </a:p>
          <a:p>
            <a:pPr marL="115888" indent="-115888"/>
            <a:r>
              <a:rPr lang="en-US" dirty="0" smtClean="0"/>
              <a:t>Techniques for Acknowledging Opposing Views</a:t>
            </a:r>
          </a:p>
          <a:p>
            <a:pPr marL="115888" indent="-115888"/>
            <a:r>
              <a:rPr lang="en-US" dirty="0"/>
              <a:t/>
            </a:r>
            <a:r>
              <a:rPr lang="en-US" dirty="0"/>
              <a:t>Refuting Your Opposition</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Incorporating Objections and Opposing Views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Incorporating Objections and Opposing Views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www.boundless.com/writing/textbooks/boundless-writing-textbook/writing-an-effective-paper-235/incorporating-objections-and-opposing-views-241/</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 name="Title 1"/>
          <p:cNvSpPr>
            <a:spLocks noGrp="1"/>
          </p:cNvSpPr>
          <p:nvPr>
            <p:ph type="title"/>
          </p:nvPr>
        </p:nvSpPr>
        <p:spPr/>
        <p:txBody>
          <a:bodyPr/>
          <a:lstStyle/>
          <a:p>
            <a:r>
              <a:rPr lang="en-US" smtClean="0"/>
              <a:t>Appendix</a:t>
            </a:r>
            <a:endParaRPr lang="en-US" dirty="0"/>
          </a:p>
        </p:txBody>
      </p:sp>
    </p:spTree>
    <p:extLst>
      <p:ext uri="{BB962C8B-B14F-4D97-AF65-F5344CB8AC3E}">
        <p14:creationId xmlns:p14="http://schemas.microsoft.com/office/powerpoint/2010/main" val="1737923768"/>
      </p:ext>
    </p:extLst>
  </p:cSld>
  <p:clrMapOvr>
    <a:masterClrMapping/>
  </p:clrMapOvr>
  <p:transition xmlns:p14="http://schemas.microsoft.com/office/powerpoint/2010/mai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Key terms</a:t>
            </a:r>
            <a:endParaRPr lang="en-US" dirty="0"/>
          </a:p>
        </p:txBody>
      </p:sp>
      <p:sp>
        <p:nvSpPr>
          <p:cNvPr id="10" name="Text Placeholder 9"/>
          <p:cNvSpPr>
            <a:spLocks noGrp="1"/>
          </p:cNvSpPr>
          <p:nvPr>
            <p:ph type="body" sz="quarter" idx="10"/>
          </p:nvPr>
        </p:nvSpPr>
        <p:spPr/>
        <p:txBody>
          <a:bodyPr/>
          <a:lstStyle/>
          <a:p>
            <a:r>
              <a:rPr lang="en-US" sz="1200" dirty="0" smtClean="0"/>
              <a:t/>
            </a:r>
            <a:r>
              <a:rPr lang="en-US" sz="1200" dirty="0" smtClean="0"/>
              <a:t>argument</a:t>
            </a:r>
            <a:r>
              <a:rPr lang="en-US" sz="1200" dirty="0" smtClean="0"/>
              <a:t> </a:t>
            </a:r>
            <a:r>
              <a:rPr lang="en-US" sz="1200" dirty="0" smtClean="0">
                <a:solidFill>
                  <a:schemeClr val="bg2"/>
                </a:solidFill>
              </a:rPr>
              <a:t>An attempt to persuade someone of something, by giving reasons or evidence for accepting a particular conclusion.</a:t>
            </a:r>
          </a:p>
          <a:p>
            <a:r>
              <a:rPr lang="en-US" sz="1200" dirty="0" smtClean="0"/>
              <a:t/>
            </a:r>
            <a:r>
              <a:rPr lang="en-US" sz="1200" dirty="0" smtClean="0"/>
              <a:t>brainstorming</a:t>
            </a:r>
            <a:r>
              <a:rPr lang="en-US" sz="1200" dirty="0" smtClean="0"/>
              <a:t> </a:t>
            </a:r>
            <a:r>
              <a:rPr lang="en-US" sz="1200" dirty="0" smtClean="0">
                <a:solidFill>
                  <a:schemeClr val="bg2"/>
                </a:solidFill>
              </a:rPr>
              <a:t>A prewriting technique intended to generate creative ideas quickly and without editing, through word  or idea association.</a:t>
            </a:r>
          </a:p>
          <a:p>
            <a:r>
              <a:rPr lang="en-US" sz="1200" dirty="0" smtClean="0"/>
              <a:t/>
            </a:r>
            <a:r>
              <a:rPr lang="en-US" sz="1200" dirty="0" smtClean="0"/>
              <a:t>brainstorming</a:t>
            </a:r>
            <a:r>
              <a:rPr lang="en-US" sz="1200" dirty="0" smtClean="0"/>
              <a:t> </a:t>
            </a:r>
            <a:r>
              <a:rPr lang="en-US" sz="1200" dirty="0">
                <a:solidFill>
                  <a:schemeClr val="bg2"/>
                </a:solidFill>
              </a:rPr>
              <a:t>Listing ideas about a topic, even the bad ones, until you find one you like.</a:t>
            </a:r>
          </a:p>
          <a:p>
            <a:r>
              <a:rPr lang="en-US" sz="1200" dirty="0"/>
              <a:t/>
            </a:r>
            <a:r>
              <a:rPr lang="en-US" sz="1200" dirty="0"/>
              <a:t>citation</a:t>
            </a:r>
            <a:r>
              <a:rPr lang="en-US" sz="1200" dirty="0"/>
              <a:t> </a:t>
            </a:r>
            <a:r>
              <a:rPr lang="en-US" sz="1200" dirty="0">
                <a:solidFill>
                  <a:schemeClr val="bg2"/>
                </a:solidFill>
              </a:rPr>
              <a:t>A paraphrase of a passage from a book, or from another person, for the purposes of a scholarly paper.</a:t>
            </a:r>
          </a:p>
          <a:p>
            <a:r>
              <a:rPr lang="en-US" sz="1200" dirty="0"/>
              <a:t/>
            </a:r>
            <a:r>
              <a:rPr lang="en-US" sz="1200" dirty="0"/>
              <a:t>clustering</a:t>
            </a:r>
            <a:r>
              <a:rPr lang="en-US" sz="1200" dirty="0"/>
              <a:t> </a:t>
            </a:r>
            <a:r>
              <a:rPr lang="en-US" sz="1200" dirty="0">
                <a:solidFill>
                  <a:schemeClr val="bg2"/>
                </a:solidFill>
              </a:rPr>
              <a:t>A prewriting technique consisting of writing a central idea in a circle on a sheet of paper, adding related ideas around the circle, and connecting them with lines to show how they related to each other.</a:t>
            </a:r>
          </a:p>
          <a:p>
            <a:r>
              <a:rPr lang="en-US" sz="1200" dirty="0"/>
              <a:t/>
            </a:r>
            <a:r>
              <a:rPr lang="en-US" sz="1200" dirty="0"/>
              <a:t>clustering</a:t>
            </a:r>
            <a:r>
              <a:rPr lang="en-US" sz="1200" dirty="0"/>
              <a:t> </a:t>
            </a:r>
            <a:r>
              <a:rPr lang="en-US" sz="1200" dirty="0">
                <a:solidFill>
                  <a:schemeClr val="bg2"/>
                </a:solidFill>
              </a:rPr>
              <a:t>A process in which you start with a main topic, then explore clusters of related subtopics.</a:t>
            </a:r>
          </a:p>
          <a:p>
            <a:r>
              <a:rPr lang="en-US" sz="1200" dirty="0"/>
              <a:t/>
            </a:r>
            <a:r>
              <a:rPr lang="en-US" sz="1200" dirty="0"/>
              <a:t>concept map</a:t>
            </a:r>
            <a:r>
              <a:rPr lang="en-US" sz="1200" dirty="0"/>
              <a:t> </a:t>
            </a:r>
            <a:r>
              <a:rPr lang="en-US" sz="1200" dirty="0">
                <a:solidFill>
                  <a:schemeClr val="bg2"/>
                </a:solidFill>
              </a:rPr>
              <a:t>A diagram that shows the relationships between concepts. Concepts are written in circles or rectangular boxes, which are connected by arrows that are labeled with phrases such as "is a," "gives rise to," "results in," "is required by," or "contributes to" that denote the relationships between concepts.</a:t>
            </a:r>
          </a:p>
          <a:p>
            <a:r>
              <a:rPr lang="en-US" sz="1200" dirty="0"/>
              <a:t/>
            </a:r>
            <a:r>
              <a:rPr lang="en-US" sz="1200" dirty="0"/>
              <a:t>concept map</a:t>
            </a:r>
            <a:r>
              <a:rPr lang="en-US" sz="1200" dirty="0"/>
              <a:t> </a:t>
            </a:r>
            <a:r>
              <a:rPr lang="en-US" sz="1200" dirty="0">
                <a:solidFill>
                  <a:schemeClr val="bg2"/>
                </a:solidFill>
              </a:rPr>
              <a:t>A diagram of related ideas.</a:t>
            </a:r>
          </a:p>
          <a:p>
            <a:r>
              <a:rPr lang="en-US" sz="1200" dirty="0"/>
              <a:t/>
            </a:r>
            <a:r>
              <a:rPr lang="en-US" sz="1200" dirty="0"/>
              <a:t>concession</a:t>
            </a:r>
            <a:r>
              <a:rPr lang="en-US" sz="1200" dirty="0"/>
              <a:t> </a:t>
            </a:r>
            <a:r>
              <a:rPr lang="en-US" sz="1200" dirty="0">
                <a:solidFill>
                  <a:schemeClr val="bg2"/>
                </a:solidFill>
              </a:rPr>
              <a:t>A literary device in which one acknowledges the merits of an opposing argument.</a:t>
            </a:r>
          </a:p>
          <a:p>
            <a:r>
              <a:rPr lang="en-US" sz="1200" dirty="0"/>
              <a:t/>
            </a:r>
            <a:r>
              <a:rPr lang="en-US" sz="1200" dirty="0"/>
              <a:t>consistency</a:t>
            </a:r>
            <a:r>
              <a:rPr lang="en-US" sz="1200" dirty="0"/>
              <a:t> </a:t>
            </a:r>
            <a:r>
              <a:rPr lang="en-US" sz="1200" dirty="0">
                <a:solidFill>
                  <a:schemeClr val="bg2"/>
                </a:solidFill>
              </a:rPr>
              <a:t>In logic, a consistent theory is one that does not contain a contradiction. The lack of contradiction can be defined in either semantic or syntactic terms.</a:t>
            </a:r>
          </a:p>
          <a:p>
            <a:r>
              <a:rPr lang="en-US" sz="1200" dirty="0"/>
              <a:t/>
            </a:r>
            <a:r>
              <a:rPr lang="en-US" sz="1200" dirty="0"/>
              <a:t>context</a:t>
            </a:r>
            <a:r>
              <a:rPr lang="en-US" sz="1200" dirty="0"/>
              <a:t> </a:t>
            </a:r>
            <a:r>
              <a:rPr lang="en-US" sz="1200" dirty="0">
                <a:solidFill>
                  <a:schemeClr val="bg2"/>
                </a:solidFill>
              </a:rPr>
              <a:t>The surroundings, circumstances, environment, or background that determine, specify, or clarify the meaning of a piece of writing.</a:t>
            </a:r>
          </a:p>
          <a:p>
            <a:r>
              <a:rPr lang="en-US" sz="1200" dirty="0"/>
              <a:t/>
            </a:r>
            <a:r>
              <a:rPr lang="en-US" sz="1200" dirty="0"/>
              <a:t>counterargument</a:t>
            </a:r>
            <a:r>
              <a:rPr lang="en-US" sz="1200" dirty="0"/>
              <a:t> </a:t>
            </a:r>
            <a:r>
              <a:rPr lang="en-US" sz="1200" dirty="0" smtClean="0">
                <a:solidFill>
                  <a:schemeClr val="bg2"/>
                </a:solidFill>
              </a:rPr>
              <a:t>An argument that is opposed to another argument.</a:t>
            </a:r>
            <a:endParaRPr lang="en-US" sz="1200" dirty="0">
              <a:solidFill>
                <a:schemeClr val="bg2"/>
              </a:solidFil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228600" y="914400"/>
            <a:ext cx="86947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p:txBody>
          <a:bodyPr/>
          <a:lstStyle/>
          <a:p>
            <a:r>
              <a:rPr lang="en-US" sz="1200" dirty="0" smtClean="0"/>
              <a:t/>
            </a:r>
            <a:r>
              <a:rPr lang="en-US" sz="1200" dirty="0" smtClean="0"/>
              <a:t>credibility</a:t>
            </a:r>
            <a:r>
              <a:rPr lang="en-US" sz="1200" dirty="0" smtClean="0"/>
              <a:t> </a:t>
            </a:r>
            <a:r>
              <a:rPr lang="en-US" sz="1200" dirty="0" smtClean="0">
                <a:solidFill>
                  <a:schemeClr val="bg2"/>
                </a:solidFill>
              </a:rPr>
              <a:t>Reputation impacting one's ability to be believed.</a:t>
            </a:r>
          </a:p>
          <a:p>
            <a:r>
              <a:rPr lang="en-US" sz="1200" dirty="0"/>
              <a:t/>
            </a:r>
            <a:r>
              <a:rPr lang="en-US" sz="1200" dirty="0"/>
              <a:t>criteria</a:t>
            </a:r>
            <a:r>
              <a:rPr lang="en-US" sz="1200" dirty="0"/>
              <a:t> </a:t>
            </a:r>
            <a:r>
              <a:rPr lang="en-US" sz="1200" dirty="0">
                <a:solidFill>
                  <a:schemeClr val="bg2"/>
                </a:solidFill>
              </a:rPr>
              <a:t>Standards for judgement or evaluation.</a:t>
            </a:r>
          </a:p>
          <a:p>
            <a:r>
              <a:rPr lang="en-US" sz="1200" dirty="0"/>
              <a:t/>
            </a:r>
            <a:r>
              <a:rPr lang="en-US" sz="1200" dirty="0"/>
              <a:t>defensible</a:t>
            </a:r>
            <a:r>
              <a:rPr lang="en-US" sz="1200" dirty="0"/>
              <a:t> </a:t>
            </a:r>
            <a:r>
              <a:rPr lang="en-US" sz="1200" dirty="0">
                <a:solidFill>
                  <a:schemeClr val="bg2"/>
                </a:solidFill>
              </a:rPr>
              <a:t>Capable of being defended or justified.</a:t>
            </a:r>
          </a:p>
          <a:p>
            <a:r>
              <a:rPr lang="en-US" sz="1200" dirty="0"/>
              <a:t/>
            </a:r>
            <a:r>
              <a:rPr lang="en-US" sz="1200" dirty="0"/>
              <a:t>editing</a:t>
            </a:r>
            <a:r>
              <a:rPr lang="en-US" sz="1200" dirty="0"/>
              <a:t> </a:t>
            </a:r>
            <a:r>
              <a:rPr lang="en-US" sz="1200" dirty="0">
                <a:solidFill>
                  <a:schemeClr val="bg2"/>
                </a:solidFill>
              </a:rPr>
              <a:t>The process of selecting and preparing written, visual, audio, and film media used to convey information through the processes of correction, condensation, organization, and other modifications performed with an intention of producing a correct, consistent, accurate, and complete work.</a:t>
            </a:r>
          </a:p>
          <a:p>
            <a:r>
              <a:rPr lang="en-US" sz="1200" dirty="0"/>
              <a:t/>
            </a:r>
            <a:r>
              <a:rPr lang="en-US" sz="1200" dirty="0"/>
              <a:t>ethos</a:t>
            </a:r>
            <a:r>
              <a:rPr lang="en-US" sz="1200" dirty="0"/>
              <a:t> </a:t>
            </a:r>
            <a:r>
              <a:rPr lang="en-US" sz="1200" dirty="0">
                <a:solidFill>
                  <a:schemeClr val="bg2"/>
                </a:solidFill>
              </a:rPr>
              <a:t>A Greek word meaning "character," used to describe the guiding beliefs or ideals that characterize a community, nation, or ideology. In rhetoric, the term is oftenused in reference to the credibility of an author based on hisor her expertise and/or personal character.</a:t>
            </a:r>
          </a:p>
          <a:p>
            <a:r>
              <a:rPr lang="en-US" sz="1200" dirty="0"/>
              <a:t/>
            </a:r>
            <a:r>
              <a:rPr lang="en-US" sz="1200" dirty="0"/>
              <a:t>expository writing</a:t>
            </a:r>
            <a:r>
              <a:rPr lang="en-US" sz="1200" dirty="0"/>
              <a:t> </a:t>
            </a:r>
            <a:r>
              <a:rPr lang="en-US" sz="1200" dirty="0">
                <a:solidFill>
                  <a:schemeClr val="bg2"/>
                </a:solidFill>
              </a:rPr>
              <a:t>Derived from the word "expose," expository writing seeks to expose, explain, describe, define, or inform.</a:t>
            </a:r>
          </a:p>
          <a:p>
            <a:r>
              <a:rPr lang="en-US" sz="1200" dirty="0"/>
              <a:t/>
            </a:r>
            <a:r>
              <a:rPr lang="en-US" sz="1200" dirty="0"/>
              <a:t>freewriting</a:t>
            </a:r>
            <a:r>
              <a:rPr lang="en-US" sz="1200" dirty="0"/>
              <a:t> </a:t>
            </a:r>
            <a:r>
              <a:rPr lang="en-US" sz="1200" dirty="0">
                <a:solidFill>
                  <a:schemeClr val="bg2"/>
                </a:solidFill>
              </a:rPr>
              <a:t>A prewriting technique in which the writer writes continuously for a set period of time without regard to spelling, grammar, or topic.</a:t>
            </a:r>
          </a:p>
          <a:p>
            <a:r>
              <a:rPr lang="en-US" sz="1200" dirty="0"/>
              <a:t/>
            </a:r>
            <a:r>
              <a:rPr lang="en-US" sz="1200" dirty="0"/>
              <a:t>freewriting</a:t>
            </a:r>
            <a:r>
              <a:rPr lang="en-US" sz="1200" dirty="0"/>
              <a:t> </a:t>
            </a:r>
            <a:r>
              <a:rPr lang="en-US" sz="1200" dirty="0">
                <a:solidFill>
                  <a:schemeClr val="bg2"/>
                </a:solidFill>
              </a:rPr>
              <a:t>The process of writing loosely, without self-censorship, in order to develop ideas spontaneously and naturally.</a:t>
            </a:r>
          </a:p>
          <a:p>
            <a:r>
              <a:rPr lang="en-US" sz="1200" dirty="0"/>
              <a:t/>
            </a:r>
            <a:r>
              <a:rPr lang="en-US" sz="1200" dirty="0"/>
              <a:t>hyperbole</a:t>
            </a:r>
            <a:r>
              <a:rPr lang="en-US" sz="1200" dirty="0"/>
              <a:t> </a:t>
            </a:r>
            <a:r>
              <a:rPr lang="en-US" sz="1200" dirty="0">
                <a:solidFill>
                  <a:schemeClr val="bg2"/>
                </a:solidFill>
              </a:rPr>
              <a:t>Exaggerated statements or claims not meant to be taken literally.</a:t>
            </a:r>
          </a:p>
          <a:p>
            <a:r>
              <a:rPr lang="en-US" sz="1200" dirty="0"/>
              <a:t/>
            </a:r>
            <a:r>
              <a:rPr lang="en-US" sz="1200" dirty="0"/>
              <a:t>logos</a:t>
            </a:r>
            <a:r>
              <a:rPr lang="en-US" sz="1200" dirty="0"/>
              <a:t> </a:t>
            </a:r>
            <a:r>
              <a:rPr lang="en-US" sz="1200" dirty="0">
                <a:solidFill>
                  <a:schemeClr val="bg2"/>
                </a:solidFill>
              </a:rPr>
              <a:t>A technique that relies on reasoned argument.</a:t>
            </a:r>
          </a:p>
          <a:p>
            <a:r>
              <a:rPr lang="en-US" sz="1200" dirty="0"/>
              <a:t/>
            </a:r>
            <a:r>
              <a:rPr lang="en-US" sz="1200" dirty="0"/>
              <a:t>neutral</a:t>
            </a:r>
            <a:r>
              <a:rPr lang="en-US" sz="1200" dirty="0"/>
              <a:t> </a:t>
            </a:r>
            <a:r>
              <a:rPr lang="en-US" sz="1200" dirty="0">
                <a:solidFill>
                  <a:schemeClr val="bg2"/>
                </a:solidFill>
              </a:rPr>
              <a:t>Favoring neither the supporting nor the opposing viewpoint of a topic of debate; unbiased.</a:t>
            </a:r>
          </a:p>
          <a:p>
            <a:r>
              <a:rPr lang="en-US" sz="1200" dirty="0"/>
              <a:t/>
            </a:r>
            <a:r>
              <a:rPr lang="en-US" sz="1200" dirty="0"/>
              <a:t>opposition</a:t>
            </a:r>
            <a:r>
              <a:rPr lang="en-US" sz="1200" dirty="0"/>
              <a:t> </a:t>
            </a:r>
            <a:r>
              <a:rPr lang="en-US" sz="1200" dirty="0" smtClean="0">
                <a:solidFill>
                  <a:schemeClr val="bg2"/>
                </a:solidFill>
              </a:rPr>
              <a:t>An opposite or contrasting position.</a:t>
            </a:r>
            <a:endParaRPr lang="en-US" sz="1200" dirty="0" smtClean="0">
              <a:solidFill>
                <a:schemeClr val="bg2"/>
              </a:solidFil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2"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826592692"/>
      </p:ext>
    </p:extLst>
  </p:cSld>
  <p:clrMapOvr>
    <a:masterClrMapping/>
  </p:clrMapOvr>
  <p:transition xmlns:p14="http://schemas.microsoft.com/office/powerpoint/2010/mai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p:txBody>
          <a:bodyPr/>
          <a:lstStyle/>
          <a:p>
            <a:r>
              <a:rPr lang="en-US" sz="1200" dirty="0" smtClean="0"/>
              <a:t/>
            </a:r>
            <a:r>
              <a:rPr lang="en-US" sz="1200" dirty="0" smtClean="0"/>
              <a:t>organization</a:t>
            </a:r>
            <a:r>
              <a:rPr lang="en-US" sz="1200" dirty="0" smtClean="0"/>
              <a:t> </a:t>
            </a:r>
            <a:r>
              <a:rPr lang="en-US" sz="1200" dirty="0" smtClean="0">
                <a:solidFill>
                  <a:schemeClr val="bg2"/>
                </a:solidFill>
              </a:rPr>
              <a:t>The way in which something is organized, such as a book or an article.</a:t>
            </a:r>
          </a:p>
          <a:p>
            <a:r>
              <a:rPr lang="en-US" sz="1200" dirty="0"/>
              <a:t/>
            </a:r>
            <a:r>
              <a:rPr lang="en-US" sz="1200" dirty="0"/>
              <a:t>Outlining</a:t>
            </a:r>
            <a:r>
              <a:rPr lang="en-US" sz="1200" dirty="0"/>
              <a:t> </a:t>
            </a:r>
            <a:r>
              <a:rPr lang="en-US" sz="1200" dirty="0">
                <a:solidFill>
                  <a:schemeClr val="bg2"/>
                </a:solidFill>
              </a:rPr>
              <a:t>A prewriting activity that allows you to organize to your ideas by placing them into an ordered sequence of primary and secondary ideas, which shows the relationship of the parts to the whole.</a:t>
            </a:r>
          </a:p>
          <a:p>
            <a:r>
              <a:rPr lang="en-US" sz="1200" dirty="0"/>
              <a:t/>
            </a:r>
            <a:r>
              <a:rPr lang="en-US" sz="1200" dirty="0"/>
              <a:t>paraphrase</a:t>
            </a:r>
            <a:r>
              <a:rPr lang="en-US" sz="1200" dirty="0"/>
              <a:t> </a:t>
            </a:r>
            <a:r>
              <a:rPr lang="en-US" sz="1200" dirty="0">
                <a:solidFill>
                  <a:schemeClr val="bg2"/>
                </a:solidFill>
              </a:rPr>
              <a:t>A restatement of a text in different words, often to clarify meaning.</a:t>
            </a:r>
          </a:p>
          <a:p>
            <a:r>
              <a:rPr lang="en-US" sz="1200" dirty="0"/>
              <a:t/>
            </a:r>
            <a:r>
              <a:rPr lang="en-US" sz="1200" dirty="0"/>
              <a:t>paraphrase</a:t>
            </a:r>
            <a:r>
              <a:rPr lang="en-US" sz="1200" dirty="0"/>
              <a:t> </a:t>
            </a:r>
            <a:r>
              <a:rPr lang="en-US" sz="1200" dirty="0">
                <a:solidFill>
                  <a:schemeClr val="bg2"/>
                </a:solidFill>
              </a:rPr>
              <a:t>To restate another's thoughts or ideas in different words.</a:t>
            </a:r>
          </a:p>
          <a:p>
            <a:r>
              <a:rPr lang="en-US" sz="1200" dirty="0"/>
              <a:t/>
            </a:r>
            <a:r>
              <a:rPr lang="en-US" sz="1200" dirty="0"/>
              <a:t>pathos</a:t>
            </a:r>
            <a:r>
              <a:rPr lang="en-US" sz="1200" dirty="0"/>
              <a:t> </a:t>
            </a:r>
            <a:r>
              <a:rPr lang="en-US" sz="1200" dirty="0">
                <a:solidFill>
                  <a:schemeClr val="bg2"/>
                </a:solidFill>
              </a:rPr>
              <a:t>A communication technique that makes an appeal to the audience's emotions; used most often in rhetoric and in literature, film, and other narrative arts.</a:t>
            </a:r>
          </a:p>
          <a:p>
            <a:r>
              <a:rPr lang="en-US" sz="1200" dirty="0"/>
              <a:t/>
            </a:r>
            <a:r>
              <a:rPr lang="en-US" sz="1200" dirty="0"/>
              <a:t>peer review</a:t>
            </a:r>
            <a:r>
              <a:rPr lang="en-US" sz="1200" dirty="0"/>
              <a:t> </a:t>
            </a:r>
            <a:r>
              <a:rPr lang="en-US" sz="1200" dirty="0">
                <a:solidFill>
                  <a:schemeClr val="bg2"/>
                </a:solidFill>
              </a:rPr>
              <a:t>Assessment, before publication, by an authority or authorities in the pertinent field of study, of the written form of an idea, hypothesis, theory, and/or written discussion of such.</a:t>
            </a:r>
          </a:p>
          <a:p>
            <a:r>
              <a:rPr lang="en-US" sz="1200" dirty="0"/>
              <a:t/>
            </a:r>
            <a:r>
              <a:rPr lang="en-US" sz="1200" dirty="0"/>
              <a:t>proofreading</a:t>
            </a:r>
            <a:r>
              <a:rPr lang="en-US" sz="1200" dirty="0"/>
              <a:t> </a:t>
            </a:r>
            <a:r>
              <a:rPr lang="en-US" sz="1200" dirty="0">
                <a:solidFill>
                  <a:schemeClr val="bg2"/>
                </a:solidFill>
              </a:rPr>
              <a:t>The reading of text to detect and correct production errors. Proofreaders are expected to be consistently accurate by default because they occupy the last stage of production before publication.</a:t>
            </a:r>
          </a:p>
          <a:p>
            <a:r>
              <a:rPr lang="en-US" sz="1200" dirty="0"/>
              <a:t/>
            </a:r>
            <a:r>
              <a:rPr lang="en-US" sz="1200" dirty="0"/>
              <a:t>purpose</a:t>
            </a:r>
            <a:r>
              <a:rPr lang="en-US" sz="1200" dirty="0"/>
              <a:t> </a:t>
            </a:r>
            <a:r>
              <a:rPr lang="en-US" sz="1200" dirty="0">
                <a:solidFill>
                  <a:schemeClr val="bg2"/>
                </a:solidFill>
              </a:rPr>
              <a:t>An object to be reached; a target; an aim; a goal.</a:t>
            </a:r>
          </a:p>
          <a:p>
            <a:r>
              <a:rPr lang="en-US" sz="1200" dirty="0"/>
              <a:t/>
            </a:r>
            <a:r>
              <a:rPr lang="en-US" sz="1200" dirty="0"/>
              <a:t>quotation</a:t>
            </a:r>
            <a:r>
              <a:rPr lang="en-US" sz="1200" dirty="0"/>
              <a:t> </a:t>
            </a:r>
            <a:r>
              <a:rPr lang="en-US" sz="1200" dirty="0">
                <a:solidFill>
                  <a:schemeClr val="bg2"/>
                </a:solidFill>
              </a:rPr>
              <a:t>A fragment of a human expression that is being referred to by somebody else.</a:t>
            </a:r>
          </a:p>
          <a:p>
            <a:r>
              <a:rPr lang="en-US" sz="1200" dirty="0"/>
              <a:t/>
            </a:r>
            <a:r>
              <a:rPr lang="en-US" sz="1200" dirty="0"/>
              <a:t>quotation</a:t>
            </a:r>
            <a:r>
              <a:rPr lang="en-US" sz="1200" dirty="0"/>
              <a:t> </a:t>
            </a:r>
            <a:r>
              <a:rPr lang="en-US" sz="1200" dirty="0">
                <a:solidFill>
                  <a:schemeClr val="bg2"/>
                </a:solidFill>
              </a:rPr>
              <a:t>A fragment of a human expression that is being referred to by somebody else.</a:t>
            </a:r>
          </a:p>
          <a:p>
            <a:r>
              <a:rPr lang="en-US" sz="1200" dirty="0"/>
              <a:t/>
            </a:r>
            <a:r>
              <a:rPr lang="en-US" sz="1200" dirty="0"/>
              <a:t>quotation</a:t>
            </a:r>
            <a:r>
              <a:rPr lang="en-US" sz="1200" dirty="0"/>
              <a:t> </a:t>
            </a:r>
            <a:r>
              <a:rPr lang="en-US" sz="1200" dirty="0">
                <a:solidFill>
                  <a:schemeClr val="bg2"/>
                </a:solidFill>
              </a:rPr>
              <a:t>A fragment of a human expression that is being referred to by somebody else.</a:t>
            </a:r>
          </a:p>
          <a:p>
            <a:r>
              <a:rPr lang="en-US" sz="1200" dirty="0"/>
              <a:t/>
            </a:r>
            <a:r>
              <a:rPr lang="en-US" sz="1200" dirty="0"/>
              <a:t>quotation marks</a:t>
            </a:r>
            <a:r>
              <a:rPr lang="en-US" sz="1200" dirty="0"/>
              <a:t> </a:t>
            </a:r>
            <a:r>
              <a:rPr lang="en-US" sz="1200" dirty="0" smtClean="0">
                <a:solidFill>
                  <a:schemeClr val="bg2"/>
                </a:solidFill>
              </a:rPr>
              <a:t>Symbols used to denote a quotation in writing, written at the beginning and end of the quotation.</a:t>
            </a:r>
            <a:endParaRPr lang="en-US" sz="1200" dirty="0" smtClean="0">
              <a:solidFill>
                <a:schemeClr val="bg2"/>
              </a:solidFil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2"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826592692"/>
      </p:ext>
    </p:extLst>
  </p:cSld>
  <p:clrMapOvr>
    <a:masterClrMapping/>
  </p:clrMapOvr>
  <p:transition xmlns:p14="http://schemas.microsoft.com/office/powerpoint/2010/mai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p:txBody>
          <a:bodyPr/>
          <a:lstStyle/>
          <a:p>
            <a:r>
              <a:rPr lang="en-US" sz="1200" dirty="0" smtClean="0"/>
              <a:t/>
            </a:r>
            <a:r>
              <a:rPr lang="en-US" sz="1200" dirty="0" smtClean="0"/>
              <a:t>quote</a:t>
            </a:r>
            <a:r>
              <a:rPr lang="en-US" sz="1200" dirty="0" smtClean="0"/>
              <a:t> </a:t>
            </a:r>
            <a:r>
              <a:rPr lang="en-US" sz="1200" dirty="0" smtClean="0">
                <a:solidFill>
                  <a:schemeClr val="bg2"/>
                </a:solidFill>
              </a:rPr>
              <a:t>To repeat the exact words of another with the acknowledgement of the source.</a:t>
            </a:r>
          </a:p>
          <a:p>
            <a:r>
              <a:rPr lang="en-US" sz="1200" dirty="0"/>
              <a:t/>
            </a:r>
            <a:r>
              <a:rPr lang="en-US" sz="1200" dirty="0"/>
              <a:t>recursive</a:t>
            </a:r>
            <a:r>
              <a:rPr lang="en-US" sz="1200" dirty="0"/>
              <a:t> </a:t>
            </a:r>
            <a:r>
              <a:rPr lang="en-US" sz="1200" dirty="0">
                <a:solidFill>
                  <a:schemeClr val="bg2"/>
                </a:solidFill>
              </a:rPr>
              <a:t>Pertaining to a procedure that can be used repeatedly. In composition, a writer may return to the tasks of a previous stage once informed by the activities of a current stage.</a:t>
            </a:r>
          </a:p>
          <a:p>
            <a:r>
              <a:rPr lang="en-US" sz="1200" dirty="0"/>
              <a:t/>
            </a:r>
            <a:r>
              <a:rPr lang="en-US" sz="1200" dirty="0"/>
              <a:t>refute</a:t>
            </a:r>
            <a:r>
              <a:rPr lang="en-US" sz="1200" dirty="0"/>
              <a:t> </a:t>
            </a:r>
            <a:r>
              <a:rPr lang="en-US" sz="1200" dirty="0">
                <a:solidFill>
                  <a:schemeClr val="bg2"/>
                </a:solidFill>
              </a:rPr>
              <a:t>To prove something (a statement, theory, claim, argument) or someone wrong.</a:t>
            </a:r>
          </a:p>
          <a:p>
            <a:r>
              <a:rPr lang="en-US" sz="1200" dirty="0"/>
              <a:t/>
            </a:r>
            <a:r>
              <a:rPr lang="en-US" sz="1200" dirty="0"/>
              <a:t>straw man</a:t>
            </a:r>
            <a:r>
              <a:rPr lang="en-US" sz="1200" dirty="0"/>
              <a:t> </a:t>
            </a:r>
            <a:r>
              <a:rPr lang="en-US" sz="1200" dirty="0">
                <a:solidFill>
                  <a:schemeClr val="bg2"/>
                </a:solidFill>
              </a:rPr>
              <a:t>An insubstantial concept, idea, endeavor, or argument, particularly one deliberately set up to be weakly supported, so that it can be easily knocked down; especially to impugn the strength of any related thing or idea.</a:t>
            </a:r>
          </a:p>
          <a:p>
            <a:r>
              <a:rPr lang="en-US" sz="1200" dirty="0"/>
              <a:t/>
            </a:r>
            <a:r>
              <a:rPr lang="en-US" sz="1200" dirty="0"/>
              <a:t>thesis</a:t>
            </a:r>
            <a:r>
              <a:rPr lang="en-US" sz="1200" dirty="0"/>
              <a:t> </a:t>
            </a:r>
            <a:r>
              <a:rPr lang="en-US" sz="1200" dirty="0">
                <a:solidFill>
                  <a:schemeClr val="bg2"/>
                </a:solidFill>
              </a:rPr>
              <a:t>A claim that a writer must use evidence to defend.</a:t>
            </a:r>
          </a:p>
          <a:p>
            <a:r>
              <a:rPr lang="en-US" sz="1200" dirty="0"/>
              <a:t/>
            </a:r>
            <a:r>
              <a:rPr lang="en-US" sz="1200" dirty="0"/>
              <a:t>topic sentence</a:t>
            </a:r>
            <a:r>
              <a:rPr lang="en-US" sz="1200" dirty="0"/>
              <a:t> </a:t>
            </a:r>
            <a:r>
              <a:rPr lang="en-US" sz="1200" dirty="0">
                <a:solidFill>
                  <a:schemeClr val="bg2"/>
                </a:solidFill>
              </a:rPr>
              <a:t>An arguable statement summarizing a claim that supports the thesis.</a:t>
            </a:r>
          </a:p>
          <a:p>
            <a:r>
              <a:rPr lang="en-US" sz="1200" dirty="0"/>
              <a:t/>
            </a:r>
            <a:r>
              <a:rPr lang="en-US" sz="1200" dirty="0"/>
              <a:t>viewpoint</a:t>
            </a:r>
            <a:r>
              <a:rPr lang="en-US" sz="1200" dirty="0"/>
              <a:t> </a:t>
            </a:r>
            <a:r>
              <a:rPr lang="en-US" sz="1200" dirty="0">
                <a:solidFill>
                  <a:schemeClr val="bg2"/>
                </a:solidFill>
              </a:rPr>
              <a:t>The position from which something is observed or considered; an angle, outlook, or point of view.</a:t>
            </a:r>
          </a:p>
          <a:p>
            <a:r>
              <a:rPr lang="en-US" sz="1200" dirty="0"/>
              <a:t/>
            </a:r>
            <a:r>
              <a:rPr lang="en-US" sz="1200" dirty="0"/>
              <a:t>writing process</a:t>
            </a:r>
            <a:r>
              <a:rPr lang="en-US" sz="1200" dirty="0"/>
              <a:t> </a:t>
            </a:r>
            <a:r>
              <a:rPr lang="en-US" sz="1200" dirty="0">
                <a:solidFill>
                  <a:schemeClr val="bg2"/>
                </a:solidFill>
              </a:rPr>
              <a:t>A series of overlapping steps writers use in composing. The process may differ based on the purpose and form of the composition.</a:t>
            </a: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2"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826592692"/>
      </p:ext>
    </p:extLst>
  </p:cSld>
  <p:clrMapOvr>
    <a:masterClrMapping/>
  </p:clrMapOvr>
  <p:transition xmlns:p14="http://schemas.microsoft.com/office/powerpoint/2010/mai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Revision</a:t>
            </a:r>
          </a:p>
          <a:p>
            <a:pPr lvl="1"/>
            <a:r>
              <a:rPr lang="en-US" dirty="0" smtClean="0"/>
              <a:t>Revising ideas so that they are persuasive, cogent, and form a solid argument is the real work of writing.</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Flickr.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"Revision in process | Flickr - Photo Sharing!."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http://www.flickr.com/photos/juliejordanscott/5613078605/</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c5e5389edf16f270361858f91848e3f4}">
                <a14:useLocalDpi xmlns:a14="http://schemas.microsoft.com/office/drawing/2010/main" val="0"/>
              </a:ext>
            </a:extLst>
          </a:blip>
          <a:stretch>
            <a:fillRect/>
          </a:stretch>
        </p:blipFill>
        <p:spPr>
          <a:xfrm>
            <a:off x="1676400" y="533400"/>
            <a:ext cx="57912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No bad ideas</a:t>
            </a:r>
          </a:p>
          <a:p>
            <a:pPr lvl="1"/>
            <a:r>
              <a:rPr lang="en-US" dirty="0" smtClean="0"/>
              <a:t>Sometimes, it helps to stop censoring yourself and write down every idea you have—even the bad ones. You can decide on the best one later!</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Flickr.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"128239619_1eb47bcb3f_b.jpg."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 2.0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https://www.flickr.com/photos/jurvetson/128239619</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6e2f2f58ae2199140d9efab68c073234}">
                <a14:useLocalDpi xmlns:a14="http://schemas.microsoft.com/office/drawing/2010/main" val="0"/>
              </a:ext>
            </a:extLst>
          </a:blip>
          <a:stretch>
            <a:fillRect/>
          </a:stretch>
        </p:blipFill>
        <p:spPr>
          <a:xfrm>
            <a:off x="1399645" y="533400"/>
            <a:ext cx="6344709"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Objection!</a:t>
            </a:r>
          </a:p>
          <a:p>
            <a:pPr lvl="1"/>
            <a:r>
              <a:rPr lang="en-US" dirty="0" smtClean="0"/>
              <a:t>To be an ace arguer, you'll need to clearly state your objections to your opponent's arguments and support your objections with evidence.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"WonderCon 2015 - Phoenix Wright (17049616945)" by William Tung from USA - WonderCon 2015 - Phoenix Wright [2]. Licensed under CC BY-SA 2.0 via Commons - https://commons.wikimedia.org/wiki/File:WonderCon_2015_-_Phoenix_Wright_(17049616945).jpg#/media/File:WonderCon_2015_-_Phoenix_Wright_(17049616945).jpg.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"Objection.jpg."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2.0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https://en.wikipedia.org/wiki/Ace_Attorney%23/media/File:WonderCon_2015_-_Phoenix_Wright_(17049616945).jpg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9eaebe5757eed6fb6b3f242c84bff279}">
                <a14:useLocalDpi xmlns:a14="http://schemas.microsoft.com/office/drawing/2010/main" val="0"/>
              </a:ext>
            </a:extLst>
          </a:blip>
          <a:stretch>
            <a:fillRect/>
          </a:stretch>
        </p:blipFill>
        <p:spPr>
          <a:xfrm>
            <a:off x="1316040" y="533400"/>
            <a:ext cx="651192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Debate tournament</a:t>
            </a:r>
          </a:p>
          <a:p>
            <a:pPr lvl="1"/>
            <a:r>
              <a:rPr lang="en-US" dirty="0" smtClean="0"/>
              <a:t>At a debate tournament, you don't know what side of the argument you'll be assigned to, so you have to research both sides!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Wikipedia.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"Student_Union_Debate.jpg."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https://en.wikipedia.org/wiki/File:Student_Union_Debate.jpg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49409b2bf0af37de05a187a286ab1939}">
                <a14:useLocalDpi xmlns:a14="http://schemas.microsoft.com/office/drawing/2010/main" val="0"/>
              </a:ext>
            </a:extLst>
          </a:blip>
          <a:stretch>
            <a:fillRect/>
          </a:stretch>
        </p:blipFill>
        <p:spPr>
          <a:xfrm>
            <a:off x="1316040" y="533400"/>
            <a:ext cx="651192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Interlocking architectural components</a:t>
            </a:r>
          </a:p>
          <a:p>
            <a:pPr lvl="1"/>
            <a:r>
              <a:rPr lang="en-US" dirty="0" smtClean="0"/>
              <a:t>Paraphrasing links your own thinking with the ideas and research of others, creating a strong and engaging argument.</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Flickr.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"Interlocked | Flickr - Photo Sharing!."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 2.0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http://www.flickr.com/photos/mpcevat/7214860714/</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3dbaf60c51c1077865547ef5911b0354}">
                <a14:useLocalDpi xmlns:a14="http://schemas.microsoft.com/office/drawing/2010/main" val="0"/>
              </a:ext>
            </a:extLst>
          </a:blip>
          <a:stretch>
            <a:fillRect/>
          </a:stretch>
        </p:blipFill>
        <p:spPr>
          <a:xfrm>
            <a:off x="1676400" y="533400"/>
            <a:ext cx="57912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Too Many Sources</a:t>
            </a:r>
          </a:p>
          <a:p>
            <a:pPr lvl="1"/>
            <a:r>
              <a:rPr lang="en-US" dirty="0" smtClean="0"/>
              <a:t>Continually making your search more specific will help you avoid getting overwhelmed by research.</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Wikimedia Commons.</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"Urval_av_de_bocker_som_har_vunnit_Nordiska_radets_litteraturpris_under_de_50_ar_som_priset_funnits_(3).jpg."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 2.5</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https://commons.wikimedia.org/wiki/File:Urval_av_de_bocker_som_har_vunnit_Nordiska_radets_litteraturpris_under_de_50_ar_som_priset_funnits_(3).jpg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5cf57699678e0a3037e6fcc7305e1961}">
                <a14:useLocalDpi xmlns:a14="http://schemas.microsoft.com/office/drawing/2010/main" val="0"/>
              </a:ext>
            </a:extLst>
          </a:blip>
          <a:stretch>
            <a:fillRect/>
          </a:stretch>
        </p:blipFill>
        <p:spPr>
          <a:xfrm>
            <a:off x="1306478" y="533400"/>
            <a:ext cx="6531044"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Putting the pieces together</a:t>
            </a:r>
          </a:p>
          <a:p>
            <a:pPr lvl="1"/>
            <a:r>
              <a:rPr lang="en-US" dirty="0" smtClean="0"/>
              <a:t>Once you have the elements of your argument, you need to connect them together in an outline, forming the skeleton of an argument that makes sense.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http://nopsa.hiit.fi/pmg/viewer/photo.php?id=1235441.</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http://nopsa.hiit.fi/pmg/viewer/photo.php?id=1235441</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e0fbdd44812e90e863de64bc40a463dd}">
                <a14:useLocalDpi xmlns:a14="http://schemas.microsoft.com/office/drawing/2010/main" val="0"/>
              </a:ext>
            </a:extLst>
          </a:blip>
          <a:stretch>
            <a:fillRect/>
          </a:stretch>
        </p:blipFill>
        <p:spPr>
          <a:xfrm>
            <a:off x="1744266" y="533400"/>
            <a:ext cx="5655468"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Rugby</a:t>
            </a:r>
          </a:p>
          <a:p>
            <a:pPr lvl="1"/>
            <a:r>
              <a:rPr lang="en-US" dirty="0" smtClean="0"/>
              <a:t>Anticipating your opponents' objections can help you structure your arguments more soundly.</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blogs.com.</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"Rugby-Pioneers: 3 Rugby trade cards."</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http://rugby-pioneers.blogs.com/rugby/3_rugby_trade_cards/</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7ee6cb23eee745ba8dc1cc4890a594b9}">
                <a14:useLocalDpi xmlns:a14="http://schemas.microsoft.com/office/drawing/2010/main" val="0"/>
              </a:ext>
            </a:extLst>
          </a:blip>
          <a:stretch>
            <a:fillRect/>
          </a:stretch>
        </p:blipFill>
        <p:spPr>
          <a:xfrm>
            <a:off x="1168082" y="533400"/>
            <a:ext cx="6807836"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Quotation on a rock</a:t>
            </a:r>
          </a:p>
          <a:p>
            <a:pPr lvl="1"/>
            <a:r>
              <a:rPr lang="en-US" dirty="0" smtClean="0"/>
              <a:t>A quote on the wall of Thierry Ehrmann's "Abode of Chaos." This graffiti-style quotation cites its source text and page number.</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"Ecrire, voilà l'acte terroriste absolu... _DDC3707.JPG | Flickr - Photo Sharing!.".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"Quote on Rock.jpg."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 2.0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http://www.flickr.com/photos/home_of_chaos/3081512135/in/photostream/</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3617a71af4e4f076bd80f12674afe3a3}">
                <a14:useLocalDpi xmlns:a14="http://schemas.microsoft.com/office/drawing/2010/main" val="0"/>
              </a:ext>
            </a:extLst>
          </a:blip>
          <a:stretch>
            <a:fillRect/>
          </a:stretch>
        </p:blipFill>
        <p:spPr>
          <a:xfrm>
            <a:off x="1324598" y="533400"/>
            <a:ext cx="6494803"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Notebooks</a:t>
            </a:r>
          </a:p>
          <a:p>
            <a:pPr lvl="1"/>
            <a:r>
              <a:rPr lang="en-US" dirty="0" smtClean="0"/>
              <a:t>Freewriting can be a great way to get ideas moving.</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Flickr.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"SML Notebooks / 20090903.10D.52443 / SML | Flickr - Photo Sharing!."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http://www.flickr.com/photos/seeminglee/3882941631/</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ae94e6d4be9520483a05254822411210}">
                <a14:useLocalDpi xmlns:a14="http://schemas.microsoft.com/office/drawing/2010/main" val="0"/>
              </a:ext>
            </a:extLst>
          </a:blip>
          <a:stretch>
            <a:fillRect/>
          </a:stretch>
        </p:blipFill>
        <p:spPr>
          <a:xfrm>
            <a:off x="2400300" y="533400"/>
            <a:ext cx="43434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Directions</a:t>
            </a:r>
          </a:p>
          <a:p>
            <a:pPr lvl="1"/>
            <a:r>
              <a:rPr lang="en-US" dirty="0" smtClean="0"/>
              <a:t>Reviewing work throughout the writing process helps make sure it's moving in the right direction.</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Foto Community.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"Freedom of choice - Image &amp; Photo by Krzysztof Poltorak from Details - Photography (22077920) | fotocommunity."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http://www.fotocommunity.com/pc/pc/display/22077920</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2b32d472453c6b41d1a4c1798336d899}">
                <a14:useLocalDpi xmlns:a14="http://schemas.microsoft.com/office/drawing/2010/main" val="0"/>
              </a:ext>
            </a:extLst>
          </a:blip>
          <a:stretch>
            <a:fillRect/>
          </a:stretch>
        </p:blipFill>
        <p:spPr>
          <a:xfrm>
            <a:off x="1314450" y="533400"/>
            <a:ext cx="65151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Reviewing</a:t>
            </a:r>
          </a:p>
          <a:p>
            <a:pPr lvl="1"/>
            <a:r>
              <a:rPr lang="en-US" dirty="0" smtClean="0"/>
              <a:t>Re-reading completed work is essential for more than just catching typos.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Flickr.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"Lina, proofreading my essay.hot.| Flickr - Photo Sharing!."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http://www.flickr.com/photos/bmh4you/54929599/</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758d5c42e4e18b0fc3cb4b1e16659fa0}">
                <a14:useLocalDpi xmlns:a14="http://schemas.microsoft.com/office/drawing/2010/main" val="0"/>
              </a:ext>
            </a:extLst>
          </a:blip>
          <a:stretch>
            <a:fillRect/>
          </a:stretch>
        </p:blipFill>
        <p:spPr>
          <a:xfrm>
            <a:off x="1676400" y="533400"/>
            <a:ext cx="57912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Spelling error</a:t>
            </a:r>
          </a:p>
          <a:p>
            <a:pPr lvl="1"/>
            <a:r>
              <a:rPr lang="en-US" dirty="0" smtClean="0"/>
              <a:t>The aim of proofreading is to catch surface mistakes in spelling, punctuation, formatting, etc. -- such as on the restaurant sign above, where the writer misspelled "omelette" as "omelate."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Flickr.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"All sizes | Omelate | Flickr - Photo Sharing!."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http://www.flickr.com/photos/smudie/44633735/sizes/z/in/photostream/</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e8469b7cee78f2408e5e7fb02a99ed83}">
                <a14:useLocalDpi xmlns:a14="http://schemas.microsoft.com/office/drawing/2010/main" val="0"/>
              </a:ext>
            </a:extLst>
          </a:blip>
          <a:stretch>
            <a:fillRect/>
          </a:stretch>
        </p:blipFill>
        <p:spPr>
          <a:xfrm>
            <a:off x="1676400" y="533400"/>
            <a:ext cx="57912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Capture the attention of your audience with rhetoric</a:t>
            </a:r>
          </a:p>
          <a:p>
            <a:pPr lvl="1"/>
            <a:r>
              <a:rPr lang="en-US" dirty="0" smtClean="0"/>
              <a:t>Using appropriate rhetorical tools and a well-thought-out argumentative structure is a way of ensuring the strength of your writing. In addition, rhetoric gives you ways of capturing the attention of your audience and leading them to the conclusions of your argument.</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Flickr.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"All sizes | [Portrait of June Christy, 1947 or 1948] (LOC) | Flickr - Photo Sharing!."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Public domain</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http://www.flickr.com/photos/library_of_congress/5354175531/sizes/l/in/photostream/</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b60b07e49a5299b408ce0c186f9782a3}">
                <a14:useLocalDpi xmlns:a14="http://schemas.microsoft.com/office/drawing/2010/main" val="0"/>
              </a:ext>
            </a:extLst>
          </a:blip>
          <a:stretch>
            <a:fillRect/>
          </a:stretch>
        </p:blipFill>
        <p:spPr>
          <a:xfrm>
            <a:off x="2896567" y="533400"/>
            <a:ext cx="3350865"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Attribution</a:t>
            </a:r>
            <a:endParaRPr lang="en-US" dirty="0"/>
          </a:p>
        </p:txBody>
      </p:sp>
      <p:sp>
        <p:nvSpPr>
          <p:cNvPr id="10" name="Text Placeholder 9"/>
          <p:cNvSpPr>
            <a:spLocks noGrp="1"/>
          </p:cNvSpPr>
          <p:nvPr>
            <p:ph type="body" sz="quarter" idx="10"/>
          </p:nvPr>
        </p:nvSpPr>
        <p:spPr/>
        <p:txBody>
          <a:bodyPr/>
          <a:lstStyle/>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"credibility."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
              </a:rPr>
              <a:t>http://en.wikipedia.org/wiki/credibility</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"neutral."</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http://en.wiktionary.org/wiki/neutral</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"opposition."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http://en.wiktionary.org/wiki/opposition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"Representing Objections Fairly."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https://www.boundless.com/users/364813/textbooks/professional-writing-ae312174-61d8-432f-9276-655b5a888adc/week-3-boundless-presentation-620/responding-to-objections-624/representing-objections-fairly-629-942/</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"Using Satire to Summarize."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https://www.boundless.com/users/268747/textbooks/fremont-college-english-composition/academic-writing-3/summarizing-18/using-satire-to-summarize-88-1172/</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Composition/Argument."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http://en.wikibooks.org/wiki/Rhetoric_and_Composition/Argument%23Dealing_With_the_Opposition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"Nel Noddings."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Public domain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https://en.wikipedia.org/wiki/Nel_Noddings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"citation."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http://en.wiktionary.org/wiki/citation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"Writing Better University Essays/Referencing."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http://en.wikibooks.org/wiki/Writing_Better_University_Essays/Referencing%23Citations_and_Quotations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"quotation."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http://en.wiktionary.org/wiki/quotation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"quotation marks."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3"/>
              </a:rPr>
              <a:t>http://en.wiktionary.org/wiki/quotation_marks</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"paraphrase."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5"/>
              </a:rPr>
              <a:t>http://en.wiktionary.org/wiki/paraphrase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"Paraphrasing."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6"/>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7"/>
              </a:rPr>
              <a:t>https://www.boundless.com/writing/textbooks/boundless-writing-textbook/writing-an-effective-paper-235/quoting-and-paraphrasing-240/paraphrasing-93-1348/</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"Introducing Quotations."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8"/>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9"/>
              </a:rPr>
              <a:t>https://www.boundless.com/users/268747/textbooks/fremont-college-english-composition/academic-writing-3/quoting-19/introducing-quotations-92-8169/</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Composition/Quotation Marks."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1"/>
              </a:rPr>
              <a:t>http://en.wikibooks.org/wiki/Rhetoric_and_Composition/Quotation_Marks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"quotation."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2"/>
              </a:rPr>
              <a:t>http://en.wiktionary.org/wiki/quotation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"Catholic Church in the United States."</a:t>
            </a:r>
            <a:r>
              <a:rPr lang="en-US" sz="1200" dirty="0">
                <a:solidFill>
                  <a:schemeClr val="accent1"/>
                </a:solidFill>
                <a:latin typeface="Arial" charset="0"/>
                <a:ea typeface="ＭＳ Ｐゴシック" charset="0"/>
              </a:rPr>
              <a:t> </a:t>
            </a:r>
            <a:r>
              <a:rPr lang="en-US" sz="1200">
                <a:solidFill>
                  <a:schemeClr val="accent1"/>
                </a:solidFill>
                <a:latin typeface="Arial" charset="0"/>
                <a:ea typeface="ＭＳ Ｐゴシック" charset="0"/>
                <a:hlinkClick r:id="rId33"/>
              </a:rPr>
              <a:t>CC BY-SA</a:t>
            </a:r>
            <a:r>
              <a:rPr lang="en-US" sz="1200">
                <a:solidFill>
                  <a:schemeClr val="accent1"/>
                </a:solidFill>
                <a:latin typeface="Arial" charset="0"/>
                <a:ea typeface="ＭＳ Ｐゴシック" charset="0"/>
              </a:rPr>
              <a:t> </a:t>
            </a:r>
            <a:r>
              <a:rPr lang="en-US" sz="1200" smtClean="0">
                <a:solidFill>
                  <a:schemeClr val="accent1"/>
                </a:solidFill>
                <a:latin typeface="Arial" charset="0"/>
                <a:ea typeface="ＭＳ Ｐゴシック" charset="0"/>
                <a:hlinkClick r:id="rId34"/>
              </a:rPr>
              <a:t>https://en.wikipedia.org/wiki/Catholic_Church_in_the_United_States</a:t>
            </a:r>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228600" y="914400"/>
            <a:ext cx="86947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28600" y="533400"/>
            <a:ext cx="8686800" cy="5715000"/>
          </a:xfrm>
        </p:spPr>
        <p:txBody>
          <a:bodyPr/>
          <a:lstStyle/>
          <a:p>
            <a:r>
              <a:rPr lang="en-US" sz="1200" i="1" dirty="0" smtClean="0">
                <a:solidFill>
                  <a:schemeClr val="accent1"/>
                </a:solidFill>
                <a:latin typeface="Arial" charset="0"/>
                <a:ea typeface="ＭＳ Ｐゴシック" charset="0"/>
              </a:rPr>
              <a:t>Wikipedia.</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rPr>
              <a:t>"Sandalwood Oil."</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
              </a:rPr>
              <a:t>CC BY-SA</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
              </a:rPr>
              <a:t>https://en.wikipedia.org/wiki/Sandalwood_oil%23cite_note-1</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"Introducing and Formatting Quotations."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https://www.boundless.com/writing/textbooks/boundless-writing-textbook/writing-an-effective-paper-235/quoting-and-paraphrasing-240/introducing-and-formatting-quotations-91-1349/</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"Quoting Relevant Passages."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https://www.boundless.com/users/268747/textbooks/fremont-college-english-composition/academic-writing-3/quoting-19/quoting-relevant-passages-90-535/</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"Writing Better University Essays/Main part."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http://en.wikibooks.org/wiki/Writing_Better_University_Essays/Main_part%23Weasel_Terms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"quotation."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http://en.wiktionary.org/wiki/quotation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"Meta-discussion."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http://en.wikipedia.org/wiki/Meta-discussion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"argument."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http://en.wikipedia.org/wiki/argument</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"Assembling Your Argument."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https://www.boundless.com/users/268747/textbooks/fremont-college-english-composition/paper-execution-2/planning-your-argument-10/assembling-your-argument-48-8497/</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"Anticipating Potential Objections."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https://www.boundless.com/users/268747/textbooks/fremont-college-english-composition/academic-writing-3/summarizing-18/anticipating-potential-objections-86-534/</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"counterargument."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http://en.wiktionary.org/wiki/counterargument</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Composition/Argument."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2"/>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3"/>
              </a:rPr>
              <a:t>http://en.wikibooks.org/wiki/Rhetoric_and_Composition/Argument%23Dealing_With_the_Opposition</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Composition/Analyzing Assignments."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5"/>
              </a:rPr>
              <a:t>http://en.wikibooks.org/wiki/Rhetoric_and_Composition/Analyzing_Assignments%23Summary.2FResponse_Paper</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"viewpoint."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7"/>
              </a:rPr>
              <a:t>http://en.wiktionary.org/wiki/viewpoint</a:t>
            </a:r>
            <a:endParaRPr lang="en-US" sz="1200" u="sng" dirty="0">
              <a:solidFill>
                <a:schemeClr val="accent1"/>
              </a:solidFill>
              <a:ea typeface="ＭＳ Ｐゴシック" charset="0"/>
              <a:cs typeface="Arial"/>
            </a:endParaRPr>
          </a:p>
          <a:p>
            <a:r>
              <a:rPr lang="en-US" sz="1200" i="1" dirty="0" smtClean="0">
                <a:solidFill>
                  <a:schemeClr val="accent1"/>
                </a:solidFill>
                <a:latin typeface="Arial" charset="0"/>
                <a:ea typeface="ＭＳ Ｐゴシック" charset="0"/>
              </a:rPr>
              <a:t>Boundless.</a:t>
            </a:r>
            <a:r>
              <a:rPr lang="en-US" sz="1200" dirty="0" smtClean="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
            </a:r>
            <a:r>
              <a:rPr lang="en-US" sz="1200" dirty="0">
                <a:solidFill>
                  <a:schemeClr val="accent1"/>
                </a:solidFill>
                <a:latin typeface="Arial" charset="0"/>
                <a:ea typeface="ＭＳ Ｐゴシック" charset="0"/>
              </a:rPr>
              <a:t>"Addressing Opposing Viewpoints."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8"/>
              </a:rPr>
              <a:t>License: Other</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9"/>
              </a:rPr>
              <a:t>https://www.boundless.com/users/364813/textbooks/professional-writing-ae312174-61d8-432f-9276-655b5a888adc/week-3-boundless-presentation-620/responding-to-objections-624/addressing-opposing-viewpoints-632-70/</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Composition/Argument."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1"/>
              </a:rPr>
              <a:t>http://en.wikibooks.org/wiki/Rhetoric_and_Composition/Argument</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U.S. Department of Justice.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"Punitive Damage Awards in State Courts, 2005."</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2"/>
              </a:rPr>
              <a:t>http://www.bjs.gov/content/pub/pdf/pdasc05.pdf</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 Learning.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3"/>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4"/>
              </a:rPr>
              <a:t>http://www.boundless.com//writing/definition/criteria</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Composition/Reviewing."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5"/>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6"/>
              </a:rPr>
              <a:t>http://en.wikibooks.org/wiki/Rhetoric_and_Composition/Reviewing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University of Pittsburgh - Department of Communication.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""Audience Analysis"."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7"/>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8"/>
              </a:rPr>
              <a:t>http://www.comm.pitt.edu/oral-comm-lab/audience-analysis</a:t>
            </a:r>
            <a:endParaRPr lang="en-US" sz="1200" u="sng" dirty="0">
              <a:solidFill>
                <a:schemeClr val="accent1"/>
              </a:solidFill>
              <a:ea typeface="ＭＳ Ｐゴシック" charset="0"/>
              <a:cs typeface="Arial"/>
            </a:endParaRPr>
          </a:p>
          <a:p>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28600" y="533400"/>
            <a:ext cx="8686800" cy="5715000"/>
          </a:xfrm>
        </p:spPr>
        <p:txBody>
          <a:bodyPr/>
          <a:lstStyle/>
          <a:p>
            <a:r>
              <a:rPr lang="en-US" sz="1200" i="1" dirty="0" smtClean="0">
                <a:solidFill>
                  <a:schemeClr val="accent1"/>
                </a:solidFill>
                <a:latin typeface="Arial" charset="0"/>
                <a:ea typeface="ＭＳ Ｐゴシック" charset="0"/>
              </a:rPr>
              <a:t>Wikipedia.</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rPr>
              <a:t>"Rhetoric."</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
              </a:rPr>
              <a:t>CC BY-SA 3.0</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
              </a:rPr>
              <a:t>http://en.wikipedia.org/wiki/Rhetoric</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"Logos."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http://en.wikipedia.org/wiki/Logos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"ethos."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http://en.wikipedia.org/wiki/ethos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Composition/Rhetorical Analysis."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http://en.wikibooks.org/wiki/Rhetoric_and_Composition/Rhetorical_Analysis%23Critical_Reading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Composition/Analyzing assignments."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http://en.wikibooks.org/wiki/Rhetoric_and_Composition/Analyzing_assignments%23Rhetorical_Analysis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"pathos."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http://en.wiktionary.org/wiki/pathos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Centers for Disease Control.</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"Health Effects of Cigarette Smoking."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Public domain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http://www.cdc.gov/tobacco/data_statistics/fact_sheets/health_effects/effects_cig_smoking/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National Institutes of Health.</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"Acupuncture: What You Need to Know."</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Public domain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https://nccih.nih.gov/health/acupuncture/introduction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"concept map."</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http://en.wiktionary.org/wiki/concept_map</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"clustering."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http://en.wiktionary.org/wiki/clustering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"freewriting."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2"/>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3"/>
              </a:rPr>
              <a:t>http://en.wiktionary.org/wiki/freewriting</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Composition/Planning and Prewriting."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5"/>
              </a:rPr>
              <a:t>http://en.wikibooks.org/wiki/Rhetoric_and_Composition/Planning_and_Prewriting%23What_are_Some_Other_Ways_to_Get_Ideas.3F</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"five-paragraph essay."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7"/>
              </a:rPr>
              <a:t>http://en.wikipedia.org/wiki/five-paragraph%20essay</a:t>
            </a:r>
            <a:endParaRPr lang="en-US" sz="1200" u="sng" dirty="0">
              <a:solidFill>
                <a:schemeClr val="accent1"/>
              </a:solidFill>
              <a:ea typeface="ＭＳ Ｐゴシック" charset="0"/>
              <a:cs typeface="Arial"/>
            </a:endParaRPr>
          </a:p>
          <a:p>
            <a:r>
              <a:rPr lang="en-US" sz="1200" i="1" dirty="0" smtClean="0">
                <a:solidFill>
                  <a:schemeClr val="accent1"/>
                </a:solidFill>
                <a:latin typeface="Arial" charset="0"/>
                <a:ea typeface="ＭＳ Ｐゴシック" charset="0"/>
              </a:rPr>
              <a:t>OpenStax CNX.</a:t>
            </a:r>
            <a:r>
              <a:rPr lang="en-US" sz="1200" dirty="0" smtClean="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
            </a:r>
            <a:r>
              <a:rPr lang="en-US" sz="1200" dirty="0">
                <a:solidFill>
                  <a:schemeClr val="accent1"/>
                </a:solidFill>
                <a:latin typeface="Arial" charset="0"/>
                <a:ea typeface="ＭＳ Ｐゴシック" charset="0"/>
              </a:rPr>
              <a:t>"The Cain Project in Engineering and Professional Communication, Three Modules on Clear Writing Style: An Introduction to The Craft of Argument, by Joseph M. Williams and Gregory Colomb. September 17, 2013."</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8"/>
              </a:rPr>
              <a:t>CC BY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9"/>
              </a:rPr>
              <a:t>http://cnx.org/content/m17224/latest/?collection=col10551/latest</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"consistency."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1"/>
              </a:rPr>
              <a:t>http://en.wikipedia.org/wiki/consistency</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"organization."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2"/>
              </a:rPr>
              <a:t>http://en.wikipedia.org/wiki/organization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"purpose."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3"/>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4"/>
              </a:rPr>
              <a:t>http://en.wiktionary.org/wiki/purpose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Composition/Revising."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5"/>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6"/>
              </a:rPr>
              <a:t>http://en.wikibooks.org/wiki/Rhetoric_and_Composition/Revising%23A_Change_for_the_Better</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"peer review."</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7"/>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8"/>
              </a:rPr>
              <a:t>http://en.wiktionary.org/wiki/peer_review</a:t>
            </a:r>
            <a:endParaRPr lang="en-US" sz="1200" u="sng" dirty="0">
              <a:solidFill>
                <a:schemeClr val="accent1"/>
              </a:solidFill>
              <a:ea typeface="ＭＳ Ｐゴシック" charset="0"/>
              <a:cs typeface="Arial"/>
            </a:endParaRPr>
          </a:p>
          <a:p>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28600" y="533400"/>
            <a:ext cx="8686800" cy="5715000"/>
          </a:xfrm>
        </p:spPr>
        <p:txBody>
          <a:bodyPr/>
          <a:lstStyle/>
          <a:p>
            <a:r>
              <a:rPr lang="en-US" sz="1200" i="1" dirty="0" smtClean="0">
                <a:solidFill>
                  <a:schemeClr val="accent1"/>
                </a:solidFill>
                <a:latin typeface="Arial" charset="0"/>
                <a:ea typeface="ＭＳ Ｐゴシック" charset="0"/>
              </a:rPr>
              <a:t>Wikipedia.</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rPr>
              <a:t>"editing."</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
              </a:rPr>
              <a:t>CC BY-SA 3.0</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
              </a:rPr>
              <a:t>http://en.wikipedia.org/wiki/editing</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"proofreading."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http://en.wikipedia.org/wiki/proofreading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"Using the Dictionary and Thesaurus."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https://www.boundless.com/writing/textbooks/boundless-writing-textbook/writing-effective-sentences-252/word-choice-30/using-the-dictionary-and-thesaurus-effectively-137-1341/</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Composition/Editing."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http://en.wikibooks.org/wiki/Rhetoric_and_Composition/Editing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Composition/Revising."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http://en.wikibooks.org/wiki/Rhetoric_and_Composition/Revising%23Differences_Between_Revising.2C_Editing.2C_and_Proofreading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"Supporting Your Thesis."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https://www.boundless.com/users/268747/textbooks/fremont-college-english-composition/paper-execution-2/drafting-your-paper-12/supporting-your-thesis-65-1333/</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"Getting Help Meeting College Writing Expectations."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https://www.boundless.com/writing/textbooks/boundless-writing-textbook/introduction-to-college-level-writing-233/introduction-to-college-level-writing-234/getting-help-meeting-college-writing-expectations-83-8682/</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""So What?"."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https://www.boundless.com/users/364813/textbooks/professional-writing-ae312174-61d8-432f-9276-655b5a888adc/week-5-boundless-presentation-641/so-what-659/so-what-662-943/</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"Assembling Your Argument."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https://www.boundless.com/users/268747/textbooks/fremont-college-english-composition/paper-execution-2/planning-your-argument-10/assembling-your-argument-48-8497/</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"Generating Further Questions."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License: Other</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https://www.boundless.com/users/268747/textbooks/fremont-college-english-composition/paper-execution-2/drafting-your-paper-12/generating-further-questions-66-1672/</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"“Introduction and Thesis.”."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2"/>
              </a:rPr>
              <a:t>License: Other</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3"/>
              </a:rPr>
              <a:t>https://www.boundless.com/writing/textbooks/boundless-writing-textbook/writing-across-disciplines-254/writing-in-the-natural-and-social-sciences-the-research-paper-and-the-imrad-model-275/introduction-and-thesis-80-10363/</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"defensible."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5"/>
              </a:rPr>
              <a:t>https://en.wiktionary.org/wiki/defensible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"Step 2: Researching."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6"/>
              </a:rPr>
              <a:t>CC BY-SA 4.0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7"/>
              </a:rPr>
              <a:t>https://www.boundless.com/writing/textbooks/boundless-writing-textbook/writing-an-effective-paper-235/steps-of-writing-a-paper-237/step-2-researching-243-16871/</a:t>
            </a:r>
            <a:endParaRPr lang="en-US" sz="1200" u="sng" dirty="0">
              <a:solidFill>
                <a:schemeClr val="accent1"/>
              </a:solidFill>
              <a:ea typeface="ＭＳ Ｐゴシック" charset="0"/>
              <a:cs typeface="Arial"/>
            </a:endParaRPr>
          </a:p>
          <a:p>
            <a:r>
              <a:rPr lang="en-US" sz="1200" i="1" dirty="0" smtClean="0">
                <a:solidFill>
                  <a:schemeClr val="accent1"/>
                </a:solidFill>
                <a:latin typeface="Arial" charset="0"/>
                <a:ea typeface="ＭＳ Ｐゴシック" charset="0"/>
              </a:rPr>
              <a:t>Boundless.</a:t>
            </a:r>
            <a:r>
              <a:rPr lang="en-US" sz="1200" dirty="0" smtClean="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
            </a:r>
            <a:r>
              <a:rPr lang="en-US" sz="1200" dirty="0">
                <a:solidFill>
                  <a:schemeClr val="accent1"/>
                </a:solidFill>
                <a:latin typeface="Arial" charset="0"/>
                <a:ea typeface="ＭＳ Ｐゴシック" charset="0"/>
              </a:rPr>
              <a:t>"Step 1: Prewriting and Choosing a Topic."</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8"/>
              </a:rPr>
              <a:t>CC BY-SA 4.0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9"/>
              </a:rPr>
              <a:t>https://www.boundless.com/writing/textbooks/boundless-writing-textbook/writing-an-effective-paper-235/steps-of-writing-a-paper-237/step-1-prewriting-and-choosing-a-topic-47-7910/</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"Step 1: Prewriting and Choosing a Topic."</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4.0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1"/>
              </a:rPr>
              <a:t>https://www.boundless.com/writing/textbooks/boundless-writing-textbook/writing-an-effective-paper-235/steps-of-writing-a-paper-237/step-1-prewriting-and-choosing-a-topic-47-7910/</a:t>
            </a:r>
            <a:endParaRPr lang="en-US" sz="1200" u="sng" dirty="0">
              <a:solidFill>
                <a:schemeClr val="accent1"/>
              </a:solidFill>
              <a:ea typeface="ＭＳ Ｐゴシック" charset="0"/>
              <a:cs typeface="Arial"/>
            </a:endParaRPr>
          </a:p>
          <a:p>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an Effective Paper</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theme/noteTheme.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algn="ctr" cap="flat" cmpd="sng" w="9525">
          <a:solidFill>
            <a:schemeClr val="phClr">
              <a:shade val="95000"/>
              <a:satMod val="105000"/>
            </a:schemeClr>
          </a:solidFill>
          <a:prstDash val="solid"/>
        </a:ln>
        <a:ln algn="ctr" cap="flat" cmpd="sng" w="25400">
          <a:solidFill>
            <a:schemeClr val="phClr"/>
          </a:solidFill>
          <a:prstDash val="solid"/>
        </a:ln>
        <a:ln algn="ctr" cap="flat" cmpd="sng"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slideTheme.xml><?xml version="1.0" encoding="utf-8"?>
<a:theme xmlns:a="http://schemas.openxmlformats.org/drawingml/2006/main" name="Boundless_Theme">
  <a:themeElements>
    <a:clrScheme name="Boundless">
      <a:dk1>
        <a:srgbClr val="FFFFFF"/>
      </a:dk1>
      <a:lt1>
        <a:srgbClr val="FFFFFF"/>
      </a:lt1>
      <a:dk2>
        <a:srgbClr val="000000"/>
      </a:dk2>
      <a:lt2>
        <a:srgbClr val="808080"/>
      </a:lt2>
      <a:accent1>
        <a:srgbClr val="2E2E2E"/>
      </a:accent1>
      <a:accent2>
        <a:srgbClr val="7BBB45"/>
      </a:accent2>
      <a:accent3>
        <a:srgbClr val="353535"/>
      </a:accent3>
      <a:accent4>
        <a:srgbClr val="2C2C2C"/>
      </a:accent4>
      <a:accent5>
        <a:srgbClr val="ADADAD"/>
      </a:accent5>
      <a:accent6>
        <a:srgbClr val="FEB720"/>
      </a:accent6>
      <a:hlink>
        <a:srgbClr val="228DBC"/>
      </a:hlink>
      <a:folHlink>
        <a:srgbClr val="228DB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algn="ctr" cap="flat" cmpd="sng" w="9525">
          <a:solidFill>
            <a:schemeClr val="phClr">
              <a:shade val="95000"/>
              <a:satMod val="105000"/>
            </a:schemeClr>
          </a:solidFill>
          <a:prstDash val="solid"/>
        </a:ln>
        <a:ln algn="ctr" cap="flat" cmpd="sng" w="25400">
          <a:solidFill>
            <a:schemeClr val="phClr"/>
          </a:solidFill>
          <a:prstDash val="solid"/>
        </a:ln>
        <a:ln algn="ctr" cap="flat" cmpd="sng"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bwMode="auto">
        <a:xfrm>
          <a:off x="0" y="0"/>
          <a:ext cx="1" cy="1"/>
        </a:xfrm>
        <a:custGeom>
          <a:avLst/>
          <a:gdLst/>
          <a:ahLst/>
          <a:cxnLst/>
          <a:rect b="0" l="0" r="0" t="0"/>
          <a:pathLst/>
        </a:custGeom>
        <a:solidFill>
          <a:schemeClr val="accent1"/>
        </a:solidFill>
        <a:ln algn="ctr" cap="flat" cmpd="sng" w="25400">
          <a:solidFill>
            <a:srgbClr val="000000"/>
          </a:solidFill>
          <a:prstDash val="solid"/>
          <a:round/>
          <a:headEnd len="med" type="none" w="med"/>
          <a:tailEnd len="med" type="none" w="med"/>
        </a:ln>
        <a:effectLst/>
        <a:extLs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a:spPr>
      <a:bodyPr anchor="t" anchorCtr="0" bIns="45720" compatLnSpc="1" lIns="91440" numCol="1" rIns="91440" tIns="45720" vert="horz" wrap="square">
        <a:prstTxWarp prst="textNoShape">
          <a:avLst/>
        </a:prstTxWarp>
      </a:bodyPr>
      <a:lstStyle>
        <a:defPPr algn="ctr" defTabSz="914400" eaLnBrk="1" fontAlgn="base" hangingPunct="1" indent="0" latinLnBrk="0" marL="0" marR="0" rtl="0">
          <a:lnSpc>
            <a:spcPct val="100000"/>
          </a:lnSpc>
          <a:spcBef>
            <a:spcPct val="0"/>
          </a:spcBef>
          <a:spcAft>
            <a:spcPct val="0"/>
          </a:spcAft>
          <a:buClrTx/>
          <a:buSzTx/>
          <a:buFontTx/>
          <a:buNone/>
          <a:tabLst/>
          <a:defRPr b="0" baseline="0" cap="none" i="0" kumimoji="0" lang="en-US" normalizeH="0" strike="noStrike" sz="4200" u="none">
            <a:ln>
              <a:noFill/>
            </a:ln>
            <a:solidFill>
              <a:srgbClr val="000000"/>
            </a:solidFill>
            <a:effectLst/>
            <a:latin charset="0" typeface="Gill Sans"/>
            <a:ea charset="0" typeface="ヒラギノ角ゴ ProN W3"/>
            <a:cs charset="0" typeface="ヒラギノ角ゴ ProN W3"/>
            <a:sym charset="0" typeface="Gill Sans"/>
          </a:defRPr>
        </a:defPPr>
      </a:lstStyle>
    </a:spDef>
    <a:lnDef>
      <a:spPr bwMode="auto">
        <a:xfrm>
          <a:off x="0" y="0"/>
          <a:ext cx="1" cy="1"/>
        </a:xfrm>
        <a:custGeom>
          <a:avLst/>
          <a:gdLst/>
          <a:ahLst/>
          <a:cxnLst/>
          <a:rect b="0" l="0" r="0" t="0"/>
          <a:pathLst/>
        </a:custGeom>
        <a:solidFill>
          <a:schemeClr val="accent1"/>
        </a:solidFill>
        <a:ln algn="ctr" cap="flat" cmpd="sng" w="25400">
          <a:solidFill>
            <a:srgbClr val="000000"/>
          </a:solidFill>
          <a:prstDash val="solid"/>
          <a:round/>
          <a:headEnd len="med" type="none" w="med"/>
          <a:tailEnd len="med" type="none" w="med"/>
        </a:ln>
        <a:effectLst/>
        <a:extLs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a:spPr>
      <a:bodyPr anchor="t" anchorCtr="0" bIns="45720" compatLnSpc="1" lIns="91440" numCol="1" rIns="91440" tIns="45720" vert="horz" wrap="square">
        <a:prstTxWarp prst="textNoShape">
          <a:avLst/>
        </a:prstTxWarp>
      </a:bodyPr>
      <a:lstStyle>
        <a:defPPr algn="ctr" defTabSz="914400" eaLnBrk="1" fontAlgn="base" hangingPunct="1" indent="0" latinLnBrk="0" marL="0" marR="0" rtl="0">
          <a:lnSpc>
            <a:spcPct val="100000"/>
          </a:lnSpc>
          <a:spcBef>
            <a:spcPct val="0"/>
          </a:spcBef>
          <a:spcAft>
            <a:spcPct val="0"/>
          </a:spcAft>
          <a:buClrTx/>
          <a:buSzTx/>
          <a:buFontTx/>
          <a:buNone/>
          <a:tabLst/>
          <a:defRPr b="0" baseline="0" cap="none" i="0" kumimoji="0" lang="en-US" normalizeH="0" strike="noStrike" sz="4200" u="none">
            <a:ln>
              <a:noFill/>
            </a:ln>
            <a:solidFill>
              <a:srgbClr val="000000"/>
            </a:solidFill>
            <a:effectLst/>
            <a:latin charset="0" typeface="Gill Sans"/>
            <a:ea charset="0" typeface="ヒラギノ角ゴ ProN W3"/>
            <a:cs charset="0" typeface="ヒラギノ角ゴ ProN W3"/>
            <a:sym charset="0" typeface="Gill Sans"/>
          </a:defRPr>
        </a:defPPr>
      </a:lstStyle>
    </a:lnDef>
  </a:objectDefaults>
  <a:extraClrSchemeLst>
    <a:extraClrScheme>
      <a:clrScheme name="Chapter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accent1="accent1" accent2="accent2" accent3="accent3" accent4="accent4" accent5="accent5" accent6="accent6" bg1="lt1" bg2="lt2" folHlink="folHlink" hlink="hlink" tx1="dk1" tx2="dk2"/>
    </a:extraClrScheme>
  </a:extraClrSchemeLst>
</a:theme>
</file>

<file path=docProps/app.xml><?xml version="1.0" encoding="utf-8"?>
<Properties xmlns="http://schemas.openxmlformats.org/officeDocument/2006/extended-properties" xmlns:vt="http://schemas.openxmlformats.org/officeDocument/2006/docPropsVTypes">
  <TotalTime>1464</TotalTime>
  <Words>0</Words>
  <Application>Microsoft Macintosh PowerPoint</Application>
  <PresentationFormat>On-screen Show (4:3)</PresentationFormat>
  <Paragraphs>0</Paragraphs>
  <Slides>1</Slides>
  <Notes>0</Notes>
  <HiddenSlides>0</HiddenSlides>
  <MMClips>0</MMClips>
  <ScaleCrop>false</ScaleCrop>
  <HeadingPairs>
    <vt:vector baseType="variant" size="4">
      <vt:variant>
        <vt:lpstr>Theme</vt:lpstr>
      </vt:variant>
      <vt:variant>
        <vt:i4>1</vt:i4>
      </vt:variant>
      <vt:variant>
        <vt:lpstr>Slide Titles</vt:lpstr>
      </vt:variant>
      <vt:variant>
        <vt:i4>1</vt:i4>
      </vt:variant>
    </vt:vector>
  </HeadingPairs>
  <TitlesOfParts>
    <vt:vector baseType="lpstr" size="2">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dc:title>Boundless Study Slides</dc:title>
  <dc:creator>Boundless</dc:creator>
  <cp:lastModifiedBy>Boundless</cp:lastModifiedBy>
  <cp:revision>1</cp:revision>
  <dcterms:created xsi:type="dcterms:W3CDTF">2013-10-07T14:37:03Z</dcterms:created>
  <dcterms:modified xsi:type="dcterms:W3CDTF">2013-11-19T21:58:14Z</dcterms:modified>
</cp:coreProperties>
</file>