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72AE9-133A-4E3B-B7A8-970CA2B8272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399875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72AE9-133A-4E3B-B7A8-970CA2B8272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26344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72AE9-133A-4E3B-B7A8-970CA2B8272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411521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72AE9-133A-4E3B-B7A8-970CA2B8272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328264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72AE9-133A-4E3B-B7A8-970CA2B8272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4213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72AE9-133A-4E3B-B7A8-970CA2B8272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384001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72AE9-133A-4E3B-B7A8-970CA2B8272C}"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24596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72AE9-133A-4E3B-B7A8-970CA2B8272C}"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42124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72AE9-133A-4E3B-B7A8-970CA2B8272C}"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418759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72AE9-133A-4E3B-B7A8-970CA2B8272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409447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72AE9-133A-4E3B-B7A8-970CA2B8272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2F5C-61B6-402A-AF0E-93DC71DC1EC0}" type="slidenum">
              <a:rPr lang="en-US" smtClean="0"/>
              <a:t>‹#›</a:t>
            </a:fld>
            <a:endParaRPr lang="en-US"/>
          </a:p>
        </p:txBody>
      </p:sp>
    </p:spTree>
    <p:extLst>
      <p:ext uri="{BB962C8B-B14F-4D97-AF65-F5344CB8AC3E}">
        <p14:creationId xmlns:p14="http://schemas.microsoft.com/office/powerpoint/2010/main" val="35151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72AE9-133A-4E3B-B7A8-970CA2B8272C}" type="datetimeFigureOut">
              <a:rPr lang="en-US" smtClean="0"/>
              <a:t>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22F5C-61B6-402A-AF0E-93DC71DC1EC0}" type="slidenum">
              <a:rPr lang="en-US" smtClean="0"/>
              <a:t>‹#›</a:t>
            </a:fld>
            <a:endParaRPr lang="en-US"/>
          </a:p>
        </p:txBody>
      </p:sp>
    </p:spTree>
    <p:extLst>
      <p:ext uri="{BB962C8B-B14F-4D97-AF65-F5344CB8AC3E}">
        <p14:creationId xmlns:p14="http://schemas.microsoft.com/office/powerpoint/2010/main" val="80360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a:t>Viral Prophecy Claims Revival Will Come if Kansas City Chiefs Win Super Bowl</a:t>
            </a:r>
            <a:r>
              <a:rPr lang="en-US" sz="4900"/>
              <a:t> </a:t>
            </a:r>
            <a:r>
              <a:rPr lang="en-US" smtClean="0">
                <a:effectLst/>
              </a:rPr>
              <a:t/>
            </a:r>
            <a:br>
              <a:rPr lang="en-US" smtClean="0">
                <a:effectLst/>
              </a:rPr>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73"/>
            <a:ext cx="12118109" cy="5786199"/>
          </a:xfrm>
          <a:prstGeom prst="rect">
            <a:avLst/>
          </a:prstGeom>
        </p:spPr>
      </p:pic>
      <p:sp>
        <p:nvSpPr>
          <p:cNvPr id="3" name="Subtitle 2"/>
          <p:cNvSpPr>
            <a:spLocks noGrp="1"/>
          </p:cNvSpPr>
          <p:nvPr>
            <p:ph type="subTitle" idx="1"/>
          </p:nvPr>
        </p:nvSpPr>
        <p:spPr>
          <a:xfrm>
            <a:off x="-1" y="6105236"/>
            <a:ext cx="12016509" cy="637308"/>
          </a:xfrm>
        </p:spPr>
        <p:txBody>
          <a:bodyPr>
            <a:normAutofit/>
          </a:bodyPr>
          <a:lstStyle/>
          <a:p>
            <a:r>
              <a:rPr lang="en-US" b="1" smtClean="0"/>
              <a:t>Mikaela Mathews </a:t>
            </a:r>
            <a:r>
              <a:rPr lang="en-US" smtClean="0"/>
              <a:t>| </a:t>
            </a:r>
            <a:r>
              <a:rPr lang="en-US" i="1" smtClean="0"/>
              <a:t>ChristianHeadlines.com Contributor </a:t>
            </a:r>
            <a:r>
              <a:rPr lang="en-US" smtClean="0"/>
              <a:t>| Wednesday, January 22, 2020 </a:t>
            </a:r>
            <a:endParaRPr lang="en-US"/>
          </a:p>
        </p:txBody>
      </p:sp>
    </p:spTree>
    <p:extLst>
      <p:ext uri="{BB962C8B-B14F-4D97-AF65-F5344CB8AC3E}">
        <p14:creationId xmlns:p14="http://schemas.microsoft.com/office/powerpoint/2010/main" val="1557416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502920" y="265176"/>
            <a:ext cx="11420856" cy="6832640"/>
          </a:xfrm>
          <a:prstGeom prst="rect">
            <a:avLst/>
          </a:prstGeom>
          <a:noFill/>
        </p:spPr>
        <p:txBody>
          <a:bodyPr wrap="square" rtlCol="0">
            <a:spAutoFit/>
          </a:bodyPr>
          <a:lstStyle/>
          <a:p>
            <a:pPr algn="ctr"/>
            <a:r>
              <a:rPr lang="en-US" sz="13800" b="1" baseline="-25000">
                <a:solidFill>
                  <a:schemeClr val="bg1"/>
                </a:solidFill>
              </a:rPr>
              <a:t>02-02-2020 </a:t>
            </a:r>
            <a:endParaRPr lang="en-US" sz="13800" smtClean="0">
              <a:solidFill>
                <a:schemeClr val="bg1"/>
              </a:solidFill>
              <a:effectLst/>
            </a:endParaRPr>
          </a:p>
          <a:p>
            <a:endParaRPr lang="en-US" sz="6000" b="1" smtClean="0">
              <a:solidFill>
                <a:schemeClr val="bg1"/>
              </a:solidFill>
            </a:endParaRPr>
          </a:p>
          <a:p>
            <a:pPr algn="ctr"/>
            <a:r>
              <a:rPr lang="en-US" sz="6000" b="1" smtClean="0">
                <a:solidFill>
                  <a:schemeClr val="bg1"/>
                </a:solidFill>
              </a:rPr>
              <a:t>Positive </a:t>
            </a:r>
            <a:r>
              <a:rPr lang="en-US" sz="6000" b="1">
                <a:solidFill>
                  <a:schemeClr val="bg1"/>
                </a:solidFill>
              </a:rPr>
              <a:t>Definition for the #2: </a:t>
            </a:r>
            <a:endParaRPr lang="en-US" sz="6000" smtClean="0">
              <a:solidFill>
                <a:schemeClr val="bg1"/>
              </a:solidFill>
              <a:effectLst/>
            </a:endParaRPr>
          </a:p>
          <a:p>
            <a:pPr algn="ctr"/>
            <a:r>
              <a:rPr lang="en-US" sz="6000" b="1">
                <a:solidFill>
                  <a:schemeClr val="bg1"/>
                </a:solidFill>
              </a:rPr>
              <a:t>-</a:t>
            </a:r>
            <a:r>
              <a:rPr lang="en-US" sz="6000" b="1" smtClean="0">
                <a:solidFill>
                  <a:schemeClr val="bg1"/>
                </a:solidFill>
              </a:rPr>
              <a:t>Sign </a:t>
            </a:r>
            <a:r>
              <a:rPr lang="en-US" sz="6000" b="1">
                <a:solidFill>
                  <a:schemeClr val="bg1"/>
                </a:solidFill>
              </a:rPr>
              <a:t>for witness, testimony, agreement, or unity. </a:t>
            </a:r>
            <a:endParaRPr lang="en-US" sz="6000" smtClean="0">
              <a:solidFill>
                <a:schemeClr val="bg1"/>
              </a:solidFill>
              <a:effectLst/>
            </a:endParaRPr>
          </a:p>
          <a:p>
            <a:endParaRPr lang="en-US" sz="6000">
              <a:solidFill>
                <a:schemeClr val="bg1"/>
              </a:solidFill>
            </a:endParaRPr>
          </a:p>
        </p:txBody>
      </p:sp>
    </p:spTree>
    <p:extLst>
      <p:ext uri="{BB962C8B-B14F-4D97-AF65-F5344CB8AC3E}">
        <p14:creationId xmlns:p14="http://schemas.microsoft.com/office/powerpoint/2010/main" val="249201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1000" y="-896112"/>
            <a:ext cx="11430000" cy="8556188"/>
          </a:xfrm>
          <a:prstGeom prst="rect">
            <a:avLst/>
          </a:prstGeom>
          <a:noFill/>
        </p:spPr>
        <p:txBody>
          <a:bodyPr wrap="square" rtlCol="0">
            <a:spAutoFit/>
          </a:bodyPr>
          <a:lstStyle/>
          <a:p>
            <a:endParaRPr lang="en-US" sz="4400" b="1" smtClean="0">
              <a:solidFill>
                <a:schemeClr val="bg1"/>
              </a:solidFill>
            </a:endParaRPr>
          </a:p>
          <a:p>
            <a:pPr algn="ctr"/>
            <a:r>
              <a:rPr lang="en-US" sz="13800" b="1" baseline="-25000" smtClean="0">
                <a:solidFill>
                  <a:schemeClr val="bg1"/>
                </a:solidFill>
              </a:rPr>
              <a:t>02-02-2020</a:t>
            </a:r>
            <a:endParaRPr lang="en-US" sz="5400" b="1">
              <a:solidFill>
                <a:schemeClr val="bg1"/>
              </a:solidFill>
            </a:endParaRPr>
          </a:p>
          <a:p>
            <a:endParaRPr lang="en-US" sz="4800" b="1">
              <a:solidFill>
                <a:schemeClr val="bg1"/>
              </a:solidFill>
            </a:endParaRPr>
          </a:p>
          <a:p>
            <a:pPr algn="ctr"/>
            <a:r>
              <a:rPr lang="en-US" sz="6000" b="1" smtClean="0">
                <a:solidFill>
                  <a:schemeClr val="bg1"/>
                </a:solidFill>
              </a:rPr>
              <a:t>Definition </a:t>
            </a:r>
            <a:r>
              <a:rPr lang="en-US" sz="6000" b="1">
                <a:solidFill>
                  <a:schemeClr val="bg1"/>
                </a:solidFill>
              </a:rPr>
              <a:t>for the #20: </a:t>
            </a:r>
            <a:endParaRPr lang="en-US" sz="6000" smtClean="0">
              <a:solidFill>
                <a:schemeClr val="bg1"/>
              </a:solidFill>
              <a:effectLst/>
            </a:endParaRPr>
          </a:p>
          <a:p>
            <a:pPr algn="ctr"/>
            <a:r>
              <a:rPr lang="en-US" sz="5400" b="1">
                <a:solidFill>
                  <a:schemeClr val="bg1"/>
                </a:solidFill>
              </a:rPr>
              <a:t>-</a:t>
            </a:r>
            <a:r>
              <a:rPr lang="en-US" sz="5400" b="1" smtClean="0">
                <a:solidFill>
                  <a:schemeClr val="bg1"/>
                </a:solidFill>
              </a:rPr>
              <a:t>The </a:t>
            </a:r>
            <a:r>
              <a:rPr lang="en-US" sz="5400" b="1">
                <a:solidFill>
                  <a:schemeClr val="bg1"/>
                </a:solidFill>
              </a:rPr>
              <a:t>number of Expectancy or the number meaning </a:t>
            </a:r>
            <a:endParaRPr lang="en-US" sz="5400" smtClean="0">
              <a:solidFill>
                <a:schemeClr val="bg1"/>
              </a:solidFill>
              <a:effectLst/>
            </a:endParaRPr>
          </a:p>
          <a:p>
            <a:pPr algn="ctr"/>
            <a:r>
              <a:rPr lang="en-US" sz="5400" b="1">
                <a:solidFill>
                  <a:schemeClr val="bg1"/>
                </a:solidFill>
              </a:rPr>
              <a:t>Holy: Tried and </a:t>
            </a:r>
            <a:r>
              <a:rPr lang="en-US" sz="5400" b="1">
                <a:solidFill>
                  <a:schemeClr val="bg1"/>
                </a:solidFill>
              </a:rPr>
              <a:t>Approved </a:t>
            </a:r>
            <a:endParaRPr lang="en-US" sz="5400" b="1" smtClean="0">
              <a:solidFill>
                <a:schemeClr val="bg1"/>
              </a:solidFill>
            </a:endParaRPr>
          </a:p>
          <a:p>
            <a:pPr algn="ctr"/>
            <a:r>
              <a:rPr lang="en-US" sz="5400" b="1" smtClean="0">
                <a:solidFill>
                  <a:schemeClr val="bg1"/>
                </a:solidFill>
              </a:rPr>
              <a:t>(</a:t>
            </a:r>
            <a:r>
              <a:rPr lang="en-US" sz="5400" b="1">
                <a:solidFill>
                  <a:schemeClr val="bg1"/>
                </a:solidFill>
              </a:rPr>
              <a:t>Positive </a:t>
            </a:r>
            <a:r>
              <a:rPr lang="en-US" sz="5400" b="1">
                <a:solidFill>
                  <a:schemeClr val="bg1"/>
                </a:solidFill>
              </a:rPr>
              <a:t>Definition</a:t>
            </a:r>
            <a:r>
              <a:rPr lang="en-US" sz="5400" b="1" smtClean="0">
                <a:solidFill>
                  <a:schemeClr val="bg1"/>
                </a:solidFill>
              </a:rPr>
              <a:t>)</a:t>
            </a:r>
            <a:endParaRPr lang="en-US" sz="5400" smtClean="0">
              <a:solidFill>
                <a:schemeClr val="bg1"/>
              </a:solidFill>
              <a:effectLst/>
            </a:endParaRPr>
          </a:p>
          <a:p>
            <a:endParaRPr lang="en-US" sz="4400">
              <a:solidFill>
                <a:schemeClr val="bg1"/>
              </a:solidFill>
            </a:endParaRPr>
          </a:p>
        </p:txBody>
      </p:sp>
    </p:spTree>
    <p:extLst>
      <p:ext uri="{BB962C8B-B14F-4D97-AF65-F5344CB8AC3E}">
        <p14:creationId xmlns:p14="http://schemas.microsoft.com/office/powerpoint/2010/main" val="139339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347472" y="274320"/>
            <a:ext cx="11640312" cy="5262979"/>
          </a:xfrm>
          <a:prstGeom prst="rect">
            <a:avLst/>
          </a:prstGeom>
          <a:noFill/>
        </p:spPr>
        <p:txBody>
          <a:bodyPr wrap="square" rtlCol="0">
            <a:spAutoFit/>
          </a:bodyPr>
          <a:lstStyle/>
          <a:p>
            <a:pPr algn="ctr"/>
            <a:r>
              <a:rPr lang="en-US" sz="8000" b="1" smtClean="0">
                <a:solidFill>
                  <a:schemeClr val="bg1"/>
                </a:solidFill>
              </a:rPr>
              <a:t>							</a:t>
            </a:r>
          </a:p>
          <a:p>
            <a:pPr algn="ctr"/>
            <a:r>
              <a:rPr lang="en-US" sz="8000" b="1" smtClean="0">
                <a:solidFill>
                  <a:schemeClr val="bg1"/>
                </a:solidFill>
              </a:rPr>
              <a:t>Definition </a:t>
            </a:r>
            <a:r>
              <a:rPr lang="en-US" sz="8000" b="1">
                <a:solidFill>
                  <a:schemeClr val="bg1"/>
                </a:solidFill>
              </a:rPr>
              <a:t>for the </a:t>
            </a:r>
            <a:r>
              <a:rPr lang="en-US" sz="9600" b="1">
                <a:solidFill>
                  <a:schemeClr val="bg1"/>
                </a:solidFill>
              </a:rPr>
              <a:t>#2000: </a:t>
            </a:r>
            <a:endParaRPr lang="en-US" sz="9600" smtClean="0">
              <a:solidFill>
                <a:schemeClr val="bg1"/>
              </a:solidFill>
              <a:effectLst/>
            </a:endParaRPr>
          </a:p>
          <a:p>
            <a:pPr algn="ctr"/>
            <a:r>
              <a:rPr lang="en-US" sz="8000" b="1" smtClean="0">
                <a:solidFill>
                  <a:schemeClr val="bg1"/>
                </a:solidFill>
              </a:rPr>
              <a:t>- </a:t>
            </a:r>
            <a:r>
              <a:rPr lang="en-US" sz="8000" b="1">
                <a:solidFill>
                  <a:schemeClr val="bg1"/>
                </a:solidFill>
              </a:rPr>
              <a:t>Mature </a:t>
            </a:r>
            <a:r>
              <a:rPr lang="en-US" sz="8000" b="1" smtClean="0">
                <a:solidFill>
                  <a:schemeClr val="bg1"/>
                </a:solidFill>
              </a:rPr>
              <a:t>Judgment</a:t>
            </a:r>
            <a:r>
              <a:rPr lang="en-US" sz="8000" b="1">
                <a:solidFill>
                  <a:schemeClr val="bg1"/>
                </a:solidFill>
              </a:rPr>
              <a:t> </a:t>
            </a:r>
            <a:endParaRPr lang="en-US" sz="8000" smtClean="0">
              <a:solidFill>
                <a:schemeClr val="bg1"/>
              </a:solidFill>
              <a:effectLst/>
            </a:endParaRPr>
          </a:p>
          <a:p>
            <a:pPr algn="ctr"/>
            <a:endParaRPr lang="en-US" sz="8000">
              <a:solidFill>
                <a:schemeClr val="bg1"/>
              </a:solidFill>
            </a:endParaRPr>
          </a:p>
        </p:txBody>
      </p:sp>
    </p:spTree>
    <p:extLst>
      <p:ext uri="{BB962C8B-B14F-4D97-AF65-F5344CB8AC3E}">
        <p14:creationId xmlns:p14="http://schemas.microsoft.com/office/powerpoint/2010/main" val="396630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286326" y="674400"/>
            <a:ext cx="11637819" cy="6278642"/>
          </a:xfrm>
          <a:prstGeom prst="rect">
            <a:avLst/>
          </a:prstGeom>
          <a:noFill/>
        </p:spPr>
        <p:txBody>
          <a:bodyPr wrap="square" rtlCol="0">
            <a:spAutoFit/>
          </a:bodyPr>
          <a:lstStyle/>
          <a:p>
            <a:pPr algn="ctr"/>
            <a:r>
              <a:rPr lang="en-US" sz="8800" b="1">
                <a:solidFill>
                  <a:schemeClr val="bg1"/>
                </a:solidFill>
              </a:rPr>
              <a:t>33 - 333</a:t>
            </a:r>
            <a:r>
              <a:rPr lang="en-US" sz="8800" b="1">
                <a:solidFill>
                  <a:schemeClr val="bg1"/>
                </a:solidFill>
              </a:rPr>
              <a:t> </a:t>
            </a:r>
            <a:endParaRPr lang="en-US" sz="8800" b="1" smtClean="0">
              <a:solidFill>
                <a:schemeClr val="bg1"/>
              </a:solidFill>
            </a:endParaRPr>
          </a:p>
          <a:p>
            <a:pPr algn="ctr"/>
            <a:endParaRPr lang="en-US" sz="8800" smtClean="0">
              <a:solidFill>
                <a:schemeClr val="bg1"/>
              </a:solidFill>
              <a:effectLst/>
            </a:endParaRPr>
          </a:p>
          <a:p>
            <a:pPr algn="ctr"/>
            <a:r>
              <a:rPr lang="en-US" sz="8800" b="1">
                <a:solidFill>
                  <a:schemeClr val="bg1"/>
                </a:solidFill>
              </a:rPr>
              <a:t>Definition for the #33: </a:t>
            </a:r>
            <a:endParaRPr lang="en-US" sz="8800" smtClean="0">
              <a:solidFill>
                <a:schemeClr val="bg1"/>
              </a:solidFill>
              <a:effectLst/>
            </a:endParaRPr>
          </a:p>
          <a:p>
            <a:pPr algn="ctr"/>
            <a:r>
              <a:rPr lang="en-US" sz="13800" b="1" smtClean="0">
                <a:solidFill>
                  <a:schemeClr val="bg1"/>
                </a:solidFill>
              </a:rPr>
              <a:t>-Promise </a:t>
            </a:r>
            <a:endParaRPr lang="en-US" sz="13800">
              <a:solidFill>
                <a:schemeClr val="bg1"/>
              </a:solidFill>
            </a:endParaRPr>
          </a:p>
        </p:txBody>
      </p:sp>
    </p:spTree>
    <p:extLst>
      <p:ext uri="{BB962C8B-B14F-4D97-AF65-F5344CB8AC3E}">
        <p14:creationId xmlns:p14="http://schemas.microsoft.com/office/powerpoint/2010/main" val="279729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3273" y="406400"/>
            <a:ext cx="11610109" cy="6740307"/>
          </a:xfrm>
          <a:prstGeom prst="rect">
            <a:avLst/>
          </a:prstGeom>
          <a:noFill/>
        </p:spPr>
        <p:txBody>
          <a:bodyPr wrap="square" rtlCol="0">
            <a:spAutoFit/>
          </a:bodyPr>
          <a:lstStyle/>
          <a:p>
            <a:pPr algn="ctr"/>
            <a:r>
              <a:rPr lang="en-US" sz="8800" b="1">
                <a:solidFill>
                  <a:schemeClr val="bg1"/>
                </a:solidFill>
              </a:rPr>
              <a:t>Definition for the #333: </a:t>
            </a:r>
            <a:endParaRPr lang="en-US" sz="8800" smtClean="0">
              <a:solidFill>
                <a:schemeClr val="bg1"/>
              </a:solidFill>
              <a:effectLst/>
            </a:endParaRPr>
          </a:p>
          <a:p>
            <a:pPr algn="ctr"/>
            <a:r>
              <a:rPr lang="en-US" sz="8800" b="1" smtClean="0">
                <a:solidFill>
                  <a:schemeClr val="bg1"/>
                </a:solidFill>
              </a:rPr>
              <a:t>(#</a:t>
            </a:r>
            <a:r>
              <a:rPr lang="en-US" sz="8800" b="1">
                <a:solidFill>
                  <a:schemeClr val="bg1"/>
                </a:solidFill>
              </a:rPr>
              <a:t>300</a:t>
            </a:r>
            <a:r>
              <a:rPr lang="en-US" sz="8800" b="1">
                <a:solidFill>
                  <a:schemeClr val="bg1"/>
                </a:solidFill>
              </a:rPr>
              <a:t>) </a:t>
            </a:r>
            <a:r>
              <a:rPr lang="en-US" sz="8800" b="1" smtClean="0">
                <a:solidFill>
                  <a:schemeClr val="bg1"/>
                </a:solidFill>
              </a:rPr>
              <a:t>- </a:t>
            </a:r>
            <a:r>
              <a:rPr lang="en-US" sz="8800" b="1">
                <a:solidFill>
                  <a:schemeClr val="bg1"/>
                </a:solidFill>
              </a:rPr>
              <a:t>Faithful </a:t>
            </a:r>
            <a:r>
              <a:rPr lang="en-US" sz="8800" b="1" smtClean="0">
                <a:solidFill>
                  <a:schemeClr val="bg1"/>
                </a:solidFill>
              </a:rPr>
              <a:t>Remnant </a:t>
            </a:r>
          </a:p>
          <a:p>
            <a:pPr algn="ctr"/>
            <a:r>
              <a:rPr lang="en-US" sz="8800" b="1" smtClean="0">
                <a:solidFill>
                  <a:schemeClr val="bg1"/>
                </a:solidFill>
              </a:rPr>
              <a:t> </a:t>
            </a:r>
            <a:r>
              <a:rPr lang="en-US" sz="8800" b="1">
                <a:solidFill>
                  <a:schemeClr val="bg1"/>
                </a:solidFill>
              </a:rPr>
              <a:t>(#33</a:t>
            </a:r>
            <a:r>
              <a:rPr lang="en-US" sz="8800" b="1">
                <a:solidFill>
                  <a:schemeClr val="bg1"/>
                </a:solidFill>
              </a:rPr>
              <a:t>) </a:t>
            </a:r>
            <a:r>
              <a:rPr lang="en-US" sz="8800" b="1" smtClean="0">
                <a:solidFill>
                  <a:schemeClr val="bg1"/>
                </a:solidFill>
              </a:rPr>
              <a:t> Promise</a:t>
            </a:r>
            <a:endParaRPr lang="en-US" sz="8000" smtClean="0">
              <a:solidFill>
                <a:schemeClr val="bg1"/>
              </a:solidFill>
              <a:effectLst/>
            </a:endParaRPr>
          </a:p>
          <a:p>
            <a:pPr algn="ctr"/>
            <a:endParaRPr lang="en-US" sz="8000">
              <a:solidFill>
                <a:schemeClr val="bg1"/>
              </a:solidFill>
            </a:endParaRPr>
          </a:p>
        </p:txBody>
      </p:sp>
    </p:spTree>
    <p:extLst>
      <p:ext uri="{BB962C8B-B14F-4D97-AF65-F5344CB8AC3E}">
        <p14:creationId xmlns:p14="http://schemas.microsoft.com/office/powerpoint/2010/main" val="2517170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235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2" name="TextBox 1"/>
          <p:cNvSpPr txBox="1"/>
          <p:nvPr/>
        </p:nvSpPr>
        <p:spPr>
          <a:xfrm>
            <a:off x="9236" y="0"/>
            <a:ext cx="12182764" cy="1600438"/>
          </a:xfrm>
          <a:prstGeom prst="rect">
            <a:avLst/>
          </a:prstGeom>
          <a:noFill/>
        </p:spPr>
        <p:txBody>
          <a:bodyPr wrap="square" rtlCol="0">
            <a:spAutoFit/>
          </a:bodyPr>
          <a:lstStyle/>
          <a:p>
            <a:pPr algn="ctr"/>
            <a:r>
              <a:rPr lang="en-US" sz="4000" b="1" smtClean="0">
                <a:solidFill>
                  <a:schemeClr val="bg1"/>
                </a:solidFill>
              </a:rPr>
              <a:t>Viral Prophecy Claims Revival Will Come if Kansas City Chiefs Win Super Bowl </a:t>
            </a:r>
            <a:endParaRPr lang="en-US" sz="4000" b="1" smtClean="0">
              <a:solidFill>
                <a:schemeClr val="bg1"/>
              </a:solidFill>
              <a:effectLst/>
            </a:endParaRPr>
          </a:p>
          <a:p>
            <a:endParaRPr lang="en-US"/>
          </a:p>
        </p:txBody>
      </p:sp>
      <p:sp>
        <p:nvSpPr>
          <p:cNvPr id="4" name="TextBox 3"/>
          <p:cNvSpPr txBox="1"/>
          <p:nvPr/>
        </p:nvSpPr>
        <p:spPr>
          <a:xfrm>
            <a:off x="415636" y="1600438"/>
            <a:ext cx="11462328" cy="5078313"/>
          </a:xfrm>
          <a:prstGeom prst="rect">
            <a:avLst/>
          </a:prstGeom>
          <a:noFill/>
        </p:spPr>
        <p:txBody>
          <a:bodyPr wrap="square" rtlCol="0">
            <a:spAutoFit/>
          </a:bodyPr>
          <a:lstStyle/>
          <a:p>
            <a:r>
              <a:rPr lang="en-US" sz="3600">
                <a:solidFill>
                  <a:schemeClr val="bg1"/>
                </a:solidFill>
              </a:rPr>
              <a:t>If the Kansas City Chiefs win the Super Bowl, revival is coming, according to a prophecy going viral on Facebook. Before passing away in 2014, prophetic minister Bob Jones reportedly told Shawn Bolz, another prophetic minister, that God had told him this in a vision. “Bob Jones told me at least 10 times, ‘When the Chiefs win the Super bowl, you will know that revival is about to come. God is raising up his apostolic chiefs,’” Bolz wrote in a Facebook post over the weekend. The prophecy became relevant as the Kansas City </a:t>
            </a:r>
          </a:p>
        </p:txBody>
      </p:sp>
    </p:spTree>
    <p:extLst>
      <p:ext uri="{BB962C8B-B14F-4D97-AF65-F5344CB8AC3E}">
        <p14:creationId xmlns:p14="http://schemas.microsoft.com/office/powerpoint/2010/main" val="233754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175491" y="240145"/>
            <a:ext cx="11831782" cy="6863417"/>
          </a:xfrm>
          <a:prstGeom prst="rect">
            <a:avLst/>
          </a:prstGeom>
          <a:noFill/>
        </p:spPr>
        <p:txBody>
          <a:bodyPr wrap="square" rtlCol="0">
            <a:spAutoFit/>
          </a:bodyPr>
          <a:lstStyle/>
          <a:p>
            <a:r>
              <a:rPr lang="en-US" sz="4000" smtClean="0">
                <a:solidFill>
                  <a:schemeClr val="bg1"/>
                </a:solidFill>
              </a:rPr>
              <a:t>	The prophecy became relevant as the Kansas City, </a:t>
            </a:r>
            <a:r>
              <a:rPr lang="en-US" sz="4000">
                <a:solidFill>
                  <a:schemeClr val="bg1"/>
                </a:solidFill>
              </a:rPr>
              <a:t>Chiefs have their first chance in 50 years to win the Super Bowl</a:t>
            </a:r>
            <a:r>
              <a:rPr lang="en-US" sz="4000">
                <a:solidFill>
                  <a:schemeClr val="bg1"/>
                </a:solidFill>
              </a:rPr>
              <a:t>. </a:t>
            </a:r>
            <a:endParaRPr lang="en-US" sz="4000" smtClean="0">
              <a:solidFill>
                <a:schemeClr val="bg1"/>
              </a:solidFill>
            </a:endParaRPr>
          </a:p>
          <a:p>
            <a:endParaRPr lang="en-US" sz="4000" smtClean="0">
              <a:solidFill>
                <a:schemeClr val="bg1"/>
              </a:solidFill>
            </a:endParaRPr>
          </a:p>
          <a:p>
            <a:r>
              <a:rPr lang="en-US" sz="4000">
                <a:solidFill>
                  <a:schemeClr val="bg1"/>
                </a:solidFill>
              </a:rPr>
              <a:t>	</a:t>
            </a:r>
            <a:r>
              <a:rPr lang="en-US" sz="4000" smtClean="0">
                <a:solidFill>
                  <a:schemeClr val="bg1"/>
                </a:solidFill>
              </a:rPr>
              <a:t>Bolz </a:t>
            </a:r>
            <a:r>
              <a:rPr lang="en-US" sz="4000">
                <a:solidFill>
                  <a:schemeClr val="bg1"/>
                </a:solidFill>
              </a:rPr>
              <a:t>encouraged his followers: “This could be the time! Let’s pray!”</a:t>
            </a:r>
            <a:r>
              <a:rPr lang="en-US" sz="4000">
                <a:solidFill>
                  <a:schemeClr val="bg1"/>
                </a:solidFill>
              </a:rPr>
              <a:t> </a:t>
            </a:r>
            <a:r>
              <a:rPr lang="en-US" sz="4000" smtClean="0">
                <a:solidFill>
                  <a:schemeClr val="bg1"/>
                </a:solidFill>
              </a:rPr>
              <a:t>According </a:t>
            </a:r>
            <a:r>
              <a:rPr lang="en-US" sz="4000">
                <a:solidFill>
                  <a:schemeClr val="bg1"/>
                </a:solidFill>
              </a:rPr>
              <a:t>to Charisma News, Jones was a prophetic minister for more than forty years. As early as the age of seven he claimed to have a vision of the archangel Gabriel appearing to him and blowing a double silver trumpet in his face. </a:t>
            </a:r>
            <a:endParaRPr lang="en-US" sz="4000" smtClean="0">
              <a:solidFill>
                <a:schemeClr val="bg1"/>
              </a:solidFill>
              <a:effectLst/>
            </a:endParaRPr>
          </a:p>
          <a:p>
            <a:endParaRPr lang="en-US" sz="4000">
              <a:solidFill>
                <a:schemeClr val="bg1"/>
              </a:solidFill>
            </a:endParaRPr>
          </a:p>
        </p:txBody>
      </p:sp>
    </p:spTree>
    <p:extLst>
      <p:ext uri="{BB962C8B-B14F-4D97-AF65-F5344CB8AC3E}">
        <p14:creationId xmlns:p14="http://schemas.microsoft.com/office/powerpoint/2010/main" val="2441671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265176" y="256032"/>
            <a:ext cx="11704320" cy="6863417"/>
          </a:xfrm>
          <a:prstGeom prst="rect">
            <a:avLst/>
          </a:prstGeom>
          <a:noFill/>
        </p:spPr>
        <p:txBody>
          <a:bodyPr wrap="square" rtlCol="0">
            <a:spAutoFit/>
          </a:bodyPr>
          <a:lstStyle/>
          <a:p>
            <a:r>
              <a:rPr lang="en-US" sz="4000" smtClean="0">
                <a:solidFill>
                  <a:schemeClr val="bg1"/>
                </a:solidFill>
              </a:rPr>
              <a:t>	According </a:t>
            </a:r>
            <a:r>
              <a:rPr lang="en-US" sz="4000">
                <a:solidFill>
                  <a:schemeClr val="bg1"/>
                </a:solidFill>
              </a:rPr>
              <a:t>to his biography, Bob saw Gabriel throw an old bull skin mantle at his feet as a young boy filling him with fear, causing him to run away. Many years later, however, “he returned to pick up that old mantle which is that of a Seer Prophet,” Charisma News reports.</a:t>
            </a:r>
            <a:r>
              <a:rPr lang="en-US" sz="4000">
                <a:solidFill>
                  <a:schemeClr val="bg1"/>
                </a:solidFill>
              </a:rPr>
              <a:t> </a:t>
            </a:r>
            <a:endParaRPr lang="en-US" sz="4000" smtClean="0">
              <a:solidFill>
                <a:schemeClr val="bg1"/>
              </a:solidFill>
              <a:effectLst/>
            </a:endParaRPr>
          </a:p>
          <a:p>
            <a:r>
              <a:rPr lang="en-US" sz="4000" smtClean="0">
                <a:solidFill>
                  <a:schemeClr val="bg1"/>
                </a:solidFill>
              </a:rPr>
              <a:t>	In </a:t>
            </a:r>
            <a:r>
              <a:rPr lang="en-US" sz="4000">
                <a:solidFill>
                  <a:schemeClr val="bg1"/>
                </a:solidFill>
              </a:rPr>
              <a:t>his capacity as a Prophetic minister, Jones also attempted to foretell earthquakes, tidal waves, comets, and weather patterns, though not all of his predictions were accurate. </a:t>
            </a:r>
            <a:endParaRPr lang="en-US" sz="4000" smtClean="0">
              <a:solidFill>
                <a:schemeClr val="bg1"/>
              </a:solidFill>
              <a:effectLst/>
            </a:endParaRPr>
          </a:p>
          <a:p>
            <a:endParaRPr lang="en-US" sz="4000">
              <a:solidFill>
                <a:schemeClr val="bg1"/>
              </a:solidFill>
            </a:endParaRPr>
          </a:p>
        </p:txBody>
      </p:sp>
    </p:spTree>
    <p:extLst>
      <p:ext uri="{BB962C8B-B14F-4D97-AF65-F5344CB8AC3E}">
        <p14:creationId xmlns:p14="http://schemas.microsoft.com/office/powerpoint/2010/main" val="217714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301752" y="210312"/>
            <a:ext cx="11722608" cy="6863417"/>
          </a:xfrm>
          <a:prstGeom prst="rect">
            <a:avLst/>
          </a:prstGeom>
          <a:noFill/>
        </p:spPr>
        <p:txBody>
          <a:bodyPr wrap="square" rtlCol="0">
            <a:spAutoFit/>
          </a:bodyPr>
          <a:lstStyle/>
          <a:p>
            <a:r>
              <a:rPr lang="en-US" sz="4000" smtClean="0">
                <a:solidFill>
                  <a:schemeClr val="bg1"/>
                </a:solidFill>
              </a:rPr>
              <a:t>	Bolz </a:t>
            </a:r>
            <a:r>
              <a:rPr lang="en-US" sz="4000">
                <a:solidFill>
                  <a:schemeClr val="bg1"/>
                </a:solidFill>
              </a:rPr>
              <a:t>is not the only one with predictions of revival on the horizon. As Christian Headlines previously reported, Lou Engle, speaker at evangelical conference Awaken, believes Kanye West’s conversion is a sign of revival coming, too</a:t>
            </a:r>
            <a:r>
              <a:rPr lang="en-US" sz="4000">
                <a:solidFill>
                  <a:schemeClr val="bg1"/>
                </a:solidFill>
              </a:rPr>
              <a:t>. </a:t>
            </a:r>
            <a:endParaRPr lang="en-US" sz="4000" smtClean="0">
              <a:solidFill>
                <a:schemeClr val="bg1"/>
              </a:solidFill>
            </a:endParaRPr>
          </a:p>
          <a:p>
            <a:r>
              <a:rPr lang="en-US" sz="4000">
                <a:solidFill>
                  <a:schemeClr val="bg1"/>
                </a:solidFill>
              </a:rPr>
              <a:t>	</a:t>
            </a:r>
            <a:r>
              <a:rPr lang="en-US" sz="4000" smtClean="0">
                <a:solidFill>
                  <a:schemeClr val="bg1"/>
                </a:solidFill>
              </a:rPr>
              <a:t>“</a:t>
            </a:r>
            <a:r>
              <a:rPr lang="en-US" sz="4000">
                <a:solidFill>
                  <a:schemeClr val="bg1"/>
                </a:solidFill>
              </a:rPr>
              <a:t>The [Awaken] gathering is a monumental movement launching a new decade of awakening America back to God at a critical time in our nation’s history,” the organization said in a press release. “[This] will be the spark to America’s third great awakening.” </a:t>
            </a:r>
            <a:endParaRPr lang="en-US" sz="4000" smtClean="0">
              <a:solidFill>
                <a:schemeClr val="bg1"/>
              </a:solidFill>
              <a:effectLst/>
            </a:endParaRPr>
          </a:p>
          <a:p>
            <a:endParaRPr lang="en-US" sz="4000">
              <a:solidFill>
                <a:schemeClr val="bg1"/>
              </a:solidFill>
            </a:endParaRPr>
          </a:p>
        </p:txBody>
      </p:sp>
    </p:spTree>
    <p:extLst>
      <p:ext uri="{BB962C8B-B14F-4D97-AF65-F5344CB8AC3E}">
        <p14:creationId xmlns:p14="http://schemas.microsoft.com/office/powerpoint/2010/main" val="418720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1289304" y="2468880"/>
            <a:ext cx="9948672" cy="1569660"/>
          </a:xfrm>
          <a:prstGeom prst="rect">
            <a:avLst/>
          </a:prstGeom>
          <a:noFill/>
        </p:spPr>
        <p:txBody>
          <a:bodyPr wrap="square" rtlCol="0">
            <a:spAutoFit/>
          </a:bodyPr>
          <a:lstStyle/>
          <a:p>
            <a:pPr algn="ctr"/>
            <a:r>
              <a:rPr lang="en-US" sz="9600" b="1">
                <a:solidFill>
                  <a:schemeClr val="bg1"/>
                </a:solidFill>
              </a:rPr>
              <a:t>02-02-2020</a:t>
            </a:r>
            <a:endParaRPr lang="en-US" sz="9600">
              <a:solidFill>
                <a:schemeClr val="bg1"/>
              </a:solidFill>
            </a:endParaRPr>
          </a:p>
        </p:txBody>
      </p:sp>
    </p:spTree>
    <p:extLst>
      <p:ext uri="{BB962C8B-B14F-4D97-AF65-F5344CB8AC3E}">
        <p14:creationId xmlns:p14="http://schemas.microsoft.com/office/powerpoint/2010/main" val="406101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4339242" y="2644170"/>
            <a:ext cx="6162502" cy="1569660"/>
          </a:xfrm>
          <a:prstGeom prst="rect">
            <a:avLst/>
          </a:prstGeom>
          <a:noFill/>
        </p:spPr>
        <p:txBody>
          <a:bodyPr wrap="square" rtlCol="0">
            <a:spAutoFit/>
          </a:bodyPr>
          <a:lstStyle/>
          <a:p>
            <a:r>
              <a:rPr lang="en-US" sz="9600" b="1">
                <a:solidFill>
                  <a:schemeClr val="bg1"/>
                </a:solidFill>
              </a:rPr>
              <a:t>33 - 333</a:t>
            </a:r>
            <a:endParaRPr lang="en-US" sz="9600">
              <a:solidFill>
                <a:schemeClr val="bg1"/>
              </a:solidFill>
            </a:endParaRPr>
          </a:p>
        </p:txBody>
      </p:sp>
    </p:spTree>
    <p:extLst>
      <p:ext uri="{BB962C8B-B14F-4D97-AF65-F5344CB8AC3E}">
        <p14:creationId xmlns:p14="http://schemas.microsoft.com/office/powerpoint/2010/main" val="145935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sp>
        <p:nvSpPr>
          <p:cNvPr id="3" name="TextBox 2"/>
          <p:cNvSpPr txBox="1"/>
          <p:nvPr/>
        </p:nvSpPr>
        <p:spPr>
          <a:xfrm>
            <a:off x="320040" y="274320"/>
            <a:ext cx="11658600" cy="6268383"/>
          </a:xfrm>
          <a:prstGeom prst="rect">
            <a:avLst/>
          </a:prstGeom>
          <a:noFill/>
        </p:spPr>
        <p:txBody>
          <a:bodyPr wrap="square" rtlCol="0">
            <a:spAutoFit/>
          </a:bodyPr>
          <a:lstStyle/>
          <a:p>
            <a:r>
              <a:rPr lang="en-US" sz="2000" b="1">
                <a:solidFill>
                  <a:schemeClr val="bg1"/>
                </a:solidFill>
              </a:rPr>
              <a:t>Webster</a:t>
            </a:r>
            <a:r>
              <a:rPr lang="en-US" sz="2000" b="1">
                <a:solidFill>
                  <a:schemeClr val="bg1"/>
                </a:solidFill>
              </a:rPr>
              <a:t>: </a:t>
            </a:r>
            <a:endParaRPr lang="en-US" sz="2000" b="1" smtClean="0">
              <a:solidFill>
                <a:schemeClr val="bg1"/>
              </a:solidFill>
            </a:endParaRPr>
          </a:p>
          <a:p>
            <a:pPr algn="ctr"/>
            <a:r>
              <a:rPr lang="en-US" sz="8800" smtClean="0">
                <a:solidFill>
                  <a:schemeClr val="bg1"/>
                </a:solidFill>
              </a:rPr>
              <a:t>palindrome</a:t>
            </a:r>
          </a:p>
          <a:p>
            <a:r>
              <a:rPr lang="en-US" sz="4400">
                <a:solidFill>
                  <a:schemeClr val="bg1"/>
                </a:solidFill>
              </a:rPr>
              <a:t> </a:t>
            </a:r>
            <a:endParaRPr lang="en-US" sz="4400" smtClean="0">
              <a:solidFill>
                <a:schemeClr val="bg1"/>
              </a:solidFill>
              <a:effectLst/>
            </a:endParaRPr>
          </a:p>
          <a:p>
            <a:r>
              <a:rPr lang="en-US" sz="4400">
                <a:solidFill>
                  <a:schemeClr val="bg1"/>
                </a:solidFill>
              </a:rPr>
              <a:t>pal·in·drome | \ ˈpa-lən-ˌ</a:t>
            </a:r>
            <a:r>
              <a:rPr lang="en-US" sz="4400">
                <a:solidFill>
                  <a:schemeClr val="bg1"/>
                </a:solidFill>
              </a:rPr>
              <a:t>drōm </a:t>
            </a:r>
            <a:endParaRPr lang="en-US" sz="4400" smtClean="0">
              <a:solidFill>
                <a:schemeClr val="bg1"/>
              </a:solidFill>
            </a:endParaRPr>
          </a:p>
          <a:p>
            <a:r>
              <a:rPr lang="en-US" sz="4400" baseline="-25000" smtClean="0">
                <a:solidFill>
                  <a:schemeClr val="bg1"/>
                </a:solidFill>
              </a:rPr>
              <a:t>Definition </a:t>
            </a:r>
            <a:r>
              <a:rPr lang="en-US" sz="4400" baseline="-25000">
                <a:solidFill>
                  <a:schemeClr val="bg1"/>
                </a:solidFill>
              </a:rPr>
              <a:t>of </a:t>
            </a:r>
            <a:r>
              <a:rPr lang="en-US" sz="4400" baseline="-25000">
                <a:solidFill>
                  <a:schemeClr val="bg1"/>
                </a:solidFill>
              </a:rPr>
              <a:t>palindrome </a:t>
            </a:r>
            <a:endParaRPr lang="en-US" sz="4400" baseline="-25000" smtClean="0">
              <a:solidFill>
                <a:schemeClr val="bg1"/>
              </a:solidFill>
            </a:endParaRPr>
          </a:p>
          <a:p>
            <a:r>
              <a:rPr lang="en-US" sz="4400" smtClean="0">
                <a:solidFill>
                  <a:schemeClr val="bg1"/>
                </a:solidFill>
              </a:rPr>
              <a:t>: </a:t>
            </a:r>
            <a:r>
              <a:rPr lang="en-US" sz="4400">
                <a:solidFill>
                  <a:schemeClr val="bg1"/>
                </a:solidFill>
              </a:rPr>
              <a:t>a word, verse, or sentence (such as "Able was I ere I saw Elba") or a number (such as 1881) that reads the same backward or forward </a:t>
            </a:r>
            <a:endParaRPr lang="en-US" sz="4400" smtClean="0">
              <a:solidFill>
                <a:schemeClr val="bg1"/>
              </a:solidFill>
              <a:effectLst/>
            </a:endParaRPr>
          </a:p>
          <a:p>
            <a:endParaRPr lang="en-US" sz="4400">
              <a:solidFill>
                <a:schemeClr val="bg1"/>
              </a:solidFill>
            </a:endParaRPr>
          </a:p>
        </p:txBody>
      </p:sp>
    </p:spTree>
    <p:extLst>
      <p:ext uri="{BB962C8B-B14F-4D97-AF65-F5344CB8AC3E}">
        <p14:creationId xmlns:p14="http://schemas.microsoft.com/office/powerpoint/2010/main" val="292737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169</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Viral Prophecy Claims Revival Will Come if Kansas City Chiefs Win Super Bowl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Prophecy Claims Revival Will Come if Kansas City Chiefs Win Super Bowl  </dc:title>
  <dc:creator>WordofLife</dc:creator>
  <cp:lastModifiedBy>WordofLife</cp:lastModifiedBy>
  <cp:revision>2</cp:revision>
  <dcterms:created xsi:type="dcterms:W3CDTF">2020-02-07T22:23:52Z</dcterms:created>
  <dcterms:modified xsi:type="dcterms:W3CDTF">2020-02-07T23:12:55Z</dcterms:modified>
</cp:coreProperties>
</file>