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font" Target="fonts/LibreFranklin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LibreFranklin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2286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5200"/>
              <a:buNone/>
              <a:defRPr sz="5200">
                <a:solidFill>
                  <a:srgbClr val="85C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286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rike_logo_2015_11_ni_01_white.png"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96" y="76195"/>
            <a:ext cx="1493100" cy="7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152400" y="3954275"/>
            <a:ext cx="8763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12000"/>
              <a:buNone/>
              <a:defRPr sz="12000">
                <a:solidFill>
                  <a:srgbClr val="85C8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3600"/>
              <a:buNone/>
              <a:defRPr sz="3600"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42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429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429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 1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764575"/>
            <a:ext cx="39999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764575"/>
            <a:ext cx="39999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Shape 33"/>
          <p:cNvSpPr txBox="1"/>
          <p:nvPr>
            <p:ph idx="3" type="title"/>
          </p:nvPr>
        </p:nvSpPr>
        <p:spPr>
          <a:xfrm>
            <a:off x="311700" y="11918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4" type="title"/>
          </p:nvPr>
        </p:nvSpPr>
        <p:spPr>
          <a:xfrm>
            <a:off x="4832400" y="11918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800"/>
              <a:buNone/>
              <a:defRPr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2400"/>
              <a:buNone/>
              <a:defRPr sz="2400"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800"/>
              <a:buNone/>
              <a:defRPr sz="4800"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265500" y="724075"/>
            <a:ext cx="4045200" cy="199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5C800"/>
              </a:buClr>
              <a:buSzPts val="4200"/>
              <a:buNone/>
              <a:defRPr sz="4200">
                <a:solidFill>
                  <a:srgbClr val="85C800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803075"/>
            <a:ext cx="4045200" cy="175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8203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Libre Franklin"/>
              <a:buChar char="●"/>
              <a:defRPr sz="1800"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○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■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●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○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■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●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ibre Franklin"/>
              <a:buChar char="○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Libre Franklin"/>
              <a:buChar char="■"/>
              <a:defRPr>
                <a:solidFill>
                  <a:srgbClr val="F3F3F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Shape 9"/>
          <p:cNvSpPr txBox="1"/>
          <p:nvPr/>
        </p:nvSpPr>
        <p:spPr>
          <a:xfrm>
            <a:off x="546849" y="4620912"/>
            <a:ext cx="43491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Font typeface="Open Sans"/>
              <a:buNone/>
            </a:pPr>
            <a:r>
              <a:rPr b="1" lang="en" sz="8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Webinar Wrike</a:t>
            </a:r>
            <a:r>
              <a:rPr b="0" i="0" lang="en" sz="8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| Confidential | All Rights Reserved by Wrike, Inc</a:t>
            </a:r>
            <a:endParaRPr b="0" i="0" sz="8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597" y="4652518"/>
            <a:ext cx="313500" cy="207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2286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Effiziente Wrike Nutzung für Marketing Teams</a:t>
            </a:r>
            <a:endParaRPr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2286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Webinar 22. März 2018</a:t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228600" y="3589775"/>
            <a:ext cx="138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>
              <a:solidFill>
                <a:srgbClr val="F3F3F3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525" y="1015875"/>
            <a:ext cx="1755400" cy="17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719975" y="3236025"/>
            <a:ext cx="20841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C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Seraina Vogel</a:t>
            </a:r>
            <a:endParaRPr sz="1100">
              <a:solidFill>
                <a:srgbClr val="85C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C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Customer Success Manager - DACH</a:t>
            </a:r>
            <a:endParaRPr sz="1100">
              <a:solidFill>
                <a:srgbClr val="85C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5580813" y="3147075"/>
            <a:ext cx="21459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C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Lena Stadelmann</a:t>
            </a:r>
            <a:endParaRPr sz="1100">
              <a:solidFill>
                <a:srgbClr val="85C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C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Communications Manager - DACH</a:t>
            </a:r>
            <a:endParaRPr sz="1100">
              <a:solidFill>
                <a:srgbClr val="85C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125" y="909950"/>
            <a:ext cx="1873850" cy="19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 zeigen Ihnen wie Sie: 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42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12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❖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den Arbeitseingangsprozess automatisieren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27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12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❖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benutzerdefinierte Workflows für eine bessere Übersicht verwenden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27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12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❖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Vorlagen für Marketing-Aktivitäten anlegen und verwenden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27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12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❖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mit der Prüfung &amp; Freigabe-Funktion für mehr Transparenz sorgen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27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80150" y="212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Lassen Sie uns loslegen!</a:t>
            </a:r>
            <a:endParaRPr/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94" name="Shape 94"/>
          <p:cNvSpPr txBox="1"/>
          <p:nvPr>
            <p:ph idx="3" type="title"/>
          </p:nvPr>
        </p:nvSpPr>
        <p:spPr>
          <a:xfrm>
            <a:off x="311700" y="789250"/>
            <a:ext cx="6705900" cy="15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Konkret und eindeutige Workflow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Nicht jeder Ablauf braucht einen eigenen Workflow, bilden Sie mehrere Varianten eines Prozesses ab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2285400"/>
            <a:ext cx="430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Arbeitseingangsprozess</a:t>
            </a:r>
            <a:endParaRPr/>
          </a:p>
        </p:txBody>
      </p:sp>
      <p:sp>
        <p:nvSpPr>
          <p:cNvPr id="96" name="Shape 96"/>
          <p:cNvSpPr txBox="1"/>
          <p:nvPr>
            <p:ph idx="3" type="title"/>
          </p:nvPr>
        </p:nvSpPr>
        <p:spPr>
          <a:xfrm>
            <a:off x="436650" y="2846725"/>
            <a:ext cx="7750500" cy="15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Selbsterklärende Formulare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Ein Formular pro Team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"/>
              <a:t>Formulare mit Verantwortlichen und Klarheit was damit passiert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363600" y="216550"/>
            <a:ext cx="573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85C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Benutzerdefinierte Workflows</a:t>
            </a:r>
            <a:endParaRPr sz="2800">
              <a:solidFill>
                <a:srgbClr val="85C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Shape 98"/>
          <p:cNvSpPr txBox="1"/>
          <p:nvPr>
            <p:ph idx="3" type="title"/>
          </p:nvPr>
        </p:nvSpPr>
        <p:spPr>
          <a:xfrm>
            <a:off x="4614600" y="1068925"/>
            <a:ext cx="39768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61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Vorlagen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575" y="1048225"/>
            <a:ext cx="7955100" cy="13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Vorlagen sparen Zeit für wiederkehrende Prozesse und Projekte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Innerhalb der Vorlagen Text - und Checkboxfunktion nutzen</a:t>
            </a:r>
            <a:endParaRPr sz="1800"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280200" y="3105050"/>
            <a:ext cx="62139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Klare Verantwortlichkeiten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@mention im Bild nicht vergessen</a:t>
            </a:r>
            <a:endParaRPr sz="1800"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11575" y="2458125"/>
            <a:ext cx="621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Prüfung- und  Freigabe-Funktion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34097" l="0" r="0" t="0"/>
          <a:stretch/>
        </p:blipFill>
        <p:spPr>
          <a:xfrm>
            <a:off x="0" y="1377275"/>
            <a:ext cx="9144000" cy="3766224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Fragen?</a:t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Danke</a:t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366708" y="4559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am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