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6271"/>
  </p:normalViewPr>
  <p:slideViewPr>
    <p:cSldViewPr snapToGrid="0" snapToObjects="1">
      <p:cViewPr varScale="1">
        <p:scale>
          <a:sx n="153" d="100"/>
          <a:sy n="153" d="100"/>
        </p:scale>
        <p:origin x="11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wrap="square"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6900"/>
            </a:lvl1pPr>
            <a:lvl2pPr lvl="1" algn="ctr">
              <a:spcBef>
                <a:spcPts val="0"/>
              </a:spcBef>
              <a:buSzPct val="100000"/>
              <a:defRPr sz="6900"/>
            </a:lvl2pPr>
            <a:lvl3pPr lvl="2" algn="ctr">
              <a:spcBef>
                <a:spcPts val="0"/>
              </a:spcBef>
              <a:buSzPct val="100000"/>
              <a:defRPr sz="6900"/>
            </a:lvl3pPr>
            <a:lvl4pPr lvl="3" algn="ctr">
              <a:spcBef>
                <a:spcPts val="0"/>
              </a:spcBef>
              <a:buSzPct val="100000"/>
              <a:defRPr sz="6900"/>
            </a:lvl4pPr>
            <a:lvl5pPr lvl="4" algn="ctr">
              <a:spcBef>
                <a:spcPts val="0"/>
              </a:spcBef>
              <a:buSzPct val="100000"/>
              <a:defRPr sz="6900"/>
            </a:lvl5pPr>
            <a:lvl6pPr lvl="5" algn="ctr">
              <a:spcBef>
                <a:spcPts val="0"/>
              </a:spcBef>
              <a:buSzPct val="100000"/>
              <a:defRPr sz="6900"/>
            </a:lvl6pPr>
            <a:lvl7pPr lvl="6" algn="ctr">
              <a:spcBef>
                <a:spcPts val="0"/>
              </a:spcBef>
              <a:buSzPct val="100000"/>
              <a:defRPr sz="6900"/>
            </a:lvl7pPr>
            <a:lvl8pPr lvl="7" algn="ctr">
              <a:spcBef>
                <a:spcPts val="0"/>
              </a:spcBef>
              <a:buSzPct val="100000"/>
              <a:defRPr sz="6900"/>
            </a:lvl8pPr>
            <a:lvl9pPr lvl="8" algn="ctr">
              <a:spcBef>
                <a:spcPts val="0"/>
              </a:spcBef>
              <a:buSzPct val="100000"/>
              <a:defRPr sz="69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wrap="square"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205555"/>
              <a:buNone/>
              <a:defRPr sz="1800"/>
            </a:lvl2pPr>
            <a:lvl3pPr lvl="2" indent="0" rtl="0">
              <a:spcBef>
                <a:spcPts val="0"/>
              </a:spcBef>
              <a:buSzPct val="205555"/>
              <a:buNone/>
              <a:defRPr sz="1800"/>
            </a:lvl3pPr>
            <a:lvl4pPr lvl="3" indent="0" rtl="0">
              <a:spcBef>
                <a:spcPts val="0"/>
              </a:spcBef>
              <a:buSzPct val="205555"/>
              <a:buNone/>
              <a:defRPr sz="1800"/>
            </a:lvl4pPr>
            <a:lvl5pPr lvl="4" indent="0" rtl="0">
              <a:spcBef>
                <a:spcPts val="0"/>
              </a:spcBef>
              <a:buSzPct val="205555"/>
              <a:buNone/>
              <a:defRPr sz="1800"/>
            </a:lvl5pPr>
            <a:lvl6pPr lvl="5" indent="0" rtl="0">
              <a:spcBef>
                <a:spcPts val="0"/>
              </a:spcBef>
              <a:buSzPct val="205555"/>
              <a:buNone/>
              <a:defRPr sz="1800"/>
            </a:lvl6pPr>
            <a:lvl7pPr lvl="6" indent="0" rtl="0">
              <a:spcBef>
                <a:spcPts val="0"/>
              </a:spcBef>
              <a:buSzPct val="205555"/>
              <a:buNone/>
              <a:defRPr sz="1800"/>
            </a:lvl7pPr>
            <a:lvl8pPr lvl="7" indent="0" rtl="0">
              <a:spcBef>
                <a:spcPts val="0"/>
              </a:spcBef>
              <a:buSzPct val="205555"/>
              <a:buNone/>
              <a:defRPr sz="1800"/>
            </a:lvl8pPr>
            <a:lvl9pPr lvl="8" indent="0" rtl="0">
              <a:spcBef>
                <a:spcPts val="0"/>
              </a:spcBef>
              <a:buSzPct val="205555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wrap="square"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wrap="square"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wrap="square"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wrap="square"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wrap="square" lIns="121900" tIns="121900" rIns="121900" bIns="121900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wrap="square"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Char char="●"/>
              <a:defRPr sz="24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Char char="○"/>
              <a:defRPr sz="1900"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Char char="■"/>
              <a:defRPr sz="1900"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Char char="●"/>
              <a:defRPr sz="1900"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Char char="○"/>
              <a:defRPr sz="1900"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Char char="■"/>
              <a:defRPr sz="1900"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Char char="●"/>
              <a:defRPr sz="1900"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Char char="○"/>
              <a:defRPr sz="1900"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Char char="■"/>
              <a:defRPr sz="19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lt2"/>
                </a:solidFill>
              </a:rPr>
              <a:t>‹#›</a:t>
            </a:fld>
            <a:endParaRPr lang="en-US" sz="13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boto3.readthedocs.io/en/latest/guide/quickstart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autoscaling/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hub.com/sloekito/WWCode-cloud-deplo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ec2-user@54.214.124.22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aws.amazon.com/autoscaling/latest/userguide/autoscaling-load-balancer.html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our-certifications/" TargetMode="External"/><Relationship Id="rId4" Type="http://schemas.openxmlformats.org/officeDocument/2006/relationships/hyperlink" Target="https://acloud.guru/course/aws-certified-developer-associate/dashboard" TargetMode="External"/><Relationship Id="rId5" Type="http://schemas.openxmlformats.org/officeDocument/2006/relationships/hyperlink" Target="https://aws.amazon.com/blogs/aws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heila.loekito@gmail.com" TargetMode="External"/><Relationship Id="rId4" Type="http://schemas.openxmlformats.org/officeDocument/2006/relationships/hyperlink" Target="https://www.linkedin.com/in/sheilaloekito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ee658120.aspx" TargetMode="External"/><Relationship Id="rId4" Type="http://schemas.openxmlformats.org/officeDocument/2006/relationships/hyperlink" Target="http://nvlpubs.nist.gov/nistpubs/Legacy/SP/nistspecialpublication800-145.pdf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429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Deploying Your First Full Stack Application to the Cloud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 Who Code Workshop</a:t>
            </a:r>
          </a:p>
          <a:p>
            <a:pPr marL="0" marR="0" lvl="0" indent="-152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Sheila Loekito</a:t>
            </a:r>
          </a:p>
          <a:p>
            <a:pPr marL="0" marR="0" lvl="0" indent="-15240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11/15/2017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Workshop: Deployment Tools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AWS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CloudFormation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you to use JSON or YAML templates to describe AWS resources and dependencies to run your application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and modify ”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– collection of AWS infrastructure such as EC2 Instances, S3 buckets,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Automated, repeatable, can be version-controlled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AWS boto3 API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http://boto3.readthedocs.io/en/latest/guide/quickstart.html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 API to interact with AWS and automate your deployments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Infrastructure: Amazon RDS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41172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Managed Relational Database Service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choose from different database engines: MySQL, PostgreSQL, etc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Considered a “Platform as a Service” meaning you do not have access to the operating system. AWS takes care of the administrative tasks like patching software and creating backups.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5361" y="905274"/>
            <a:ext cx="2891488" cy="5385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Infrastructure: Amazon EC2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568440" cy="41890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Basically Virtual Machines in the cloud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Considered IaaS (Infrastructure as a Service). AWS takes care of hardware resources while user is responsible for managing the Operating System and application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 (Amazon Machine Image): the OS run by the Virtual Machine to host your application code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scaled up and down based rules you define: </a:t>
            </a:r>
            <a:r>
              <a:rPr lang="en-US" sz="259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https://aws.amazon.com/autoscaling/</a:t>
            </a: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5850" y="530087"/>
            <a:ext cx="3085943" cy="5788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Infrastructure: Amazon S3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57445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 service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available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Simple, no need to manage servers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used to host a HTML/javascript as static website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 and cheap for static content delivery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360" y="570781"/>
            <a:ext cx="2917014" cy="5432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Started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838200" y="1566407"/>
            <a:ext cx="10515600" cy="4610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Setup Instructions: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https://github.com/sloekito/WWCode-cloud-deploy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Correction for one of the steps:</a:t>
            </a:r>
          </a:p>
          <a:p>
            <a:pPr marL="4572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pip install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mysql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-connector==2.1.3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Also, Refresh the repo</a:t>
            </a:r>
          </a:p>
          <a:p>
            <a:pPr marL="4572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git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pull origin master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to AWS, make sure you’re in region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us-west-2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Database Deployment Steps Explained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9144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AWS CloudFormation with boto3 API: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RDS MySQL Instance with admin username/password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Seed database with application data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Database Deployment Script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3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WWCode-cloud-deploy/catalog-db/deploy.py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3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WWCode-cloud-deploy/catalog-db/catalog-db.yaml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deploy, run:</a:t>
            </a:r>
          </a:p>
          <a:p>
            <a:pPr marL="457200" marR="0" lvl="1" indent="-8382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320" b="0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cd catalog-db</a:t>
            </a:r>
          </a:p>
          <a:p>
            <a:pPr marL="457200" marR="0" lvl="1" indent="-8382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320" b="0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python deploy.py \</a:t>
            </a:r>
          </a:p>
          <a:p>
            <a:pPr marL="914400" marR="0" lvl="2" indent="-698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--stack_name &lt;db stack name&gt; \</a:t>
            </a:r>
          </a:p>
          <a:p>
            <a:pPr marL="914400" marR="0" lvl="2" indent="-698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--db_admin_user &lt;db admin user&gt; \</a:t>
            </a:r>
          </a:p>
          <a:p>
            <a:pPr marL="914400" marR="0" lvl="2" indent="-698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--db_admin_password &lt;db password&gt; \</a:t>
            </a:r>
          </a:p>
          <a:p>
            <a:pPr marL="914400" marR="0" lvl="2" indent="-698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--db_name &lt;db name&gt;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example:</a:t>
            </a:r>
          </a:p>
          <a:p>
            <a:pPr marL="457200" marR="0" lvl="1" indent="-8382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320" b="0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cd catalog-db</a:t>
            </a:r>
          </a:p>
          <a:p>
            <a:pPr marL="457200" marR="0" lvl="1" indent="-8382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320" b="0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python deploy.py \</a:t>
            </a:r>
          </a:p>
          <a:p>
            <a:pPr marL="457200" marR="0" lvl="1" indent="-8382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320" b="0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--stack_name catalog-db \</a:t>
            </a:r>
          </a:p>
          <a:p>
            <a:pPr marL="457200" marR="0" lvl="1" indent="-8382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320" b="0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--db_admin_user admin \</a:t>
            </a:r>
          </a:p>
          <a:p>
            <a:pPr marL="457200" marR="0" lvl="1" indent="-8382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320" b="0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--db_admin_password adminwwCode1%^%%%% \</a:t>
            </a:r>
          </a:p>
          <a:p>
            <a:pPr marL="457200" marR="0" lvl="1" indent="-8382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320" b="0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--db_name catalog</a:t>
            </a:r>
          </a:p>
          <a:p>
            <a:pPr marL="457200" marR="0" lvl="1" indent="-83820" algn="l" rtl="0">
              <a:lnSpc>
                <a:spcPct val="7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320" b="0" i="0" u="none" strike="noStrike" cap="none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Middleware Deployment Steps Explained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EC2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keypair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this in your computer, we will use it later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 file is certificate file that lets you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instance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EC2 instance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“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UserData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section to install packages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 flask packages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the application from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the application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838200" y="99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Middleware Deployment Script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838200" y="1085450"/>
            <a:ext cx="10774800" cy="484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6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WWCode</a:t>
            </a:r>
            <a:r>
              <a:rPr lang="en-US" sz="18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-cloud-deploy/catalog-middleware/</a:t>
            </a:r>
            <a:r>
              <a:rPr lang="en-US" sz="186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deploy.py</a:t>
            </a:r>
            <a:endParaRPr lang="en-US" sz="18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6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WWCode</a:t>
            </a:r>
            <a:r>
              <a:rPr lang="en-US" sz="18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-cloud-deploy/catalog-middleware/catalog-</a:t>
            </a:r>
            <a:r>
              <a:rPr lang="en-US" sz="186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middleware.yaml</a:t>
            </a:r>
            <a:endParaRPr lang="en-US" sz="18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 command:</a:t>
            </a:r>
          </a:p>
          <a:p>
            <a:pPr marL="457200" marR="0" lvl="1" indent="-8858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39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cd catalog-middleware </a:t>
            </a:r>
          </a:p>
          <a:p>
            <a:pPr marL="457200" marR="0" lvl="1" indent="-8858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39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python </a:t>
            </a:r>
            <a:r>
              <a:rPr lang="en-US" sz="1395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deploy.py</a:t>
            </a:r>
            <a:r>
              <a:rPr lang="en-US" sz="139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\</a:t>
            </a:r>
          </a:p>
          <a:p>
            <a:pPr marL="914400" marR="0" lvl="2" indent="-68897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08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--</a:t>
            </a:r>
            <a:r>
              <a:rPr lang="en-US" sz="1085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stack_name</a:t>
            </a:r>
            <a:r>
              <a:rPr lang="en-US" sz="108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&lt;middleware stack name&gt; \</a:t>
            </a:r>
          </a:p>
          <a:p>
            <a:pPr marL="914400" marR="0" lvl="2" indent="-68897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08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--</a:t>
            </a:r>
            <a:r>
              <a:rPr lang="en-US" sz="1085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db_stack_name</a:t>
            </a:r>
            <a:r>
              <a:rPr lang="en-US" sz="108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&lt;database stack name&gt; \ # Use the database stack name we previously created</a:t>
            </a:r>
          </a:p>
          <a:p>
            <a:pPr marL="914400" marR="0" lvl="2" indent="-68897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08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--</a:t>
            </a:r>
            <a:r>
              <a:rPr lang="en-US" sz="1085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db_user</a:t>
            </a:r>
            <a:r>
              <a:rPr lang="en-US" sz="108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&lt;</a:t>
            </a:r>
            <a:r>
              <a:rPr lang="en-US" sz="1085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db</a:t>
            </a:r>
            <a:r>
              <a:rPr lang="en-US" sz="108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username&gt; \	   # DB username/password we previously created</a:t>
            </a:r>
          </a:p>
          <a:p>
            <a:pPr marL="914400" marR="0" lvl="2" indent="-68897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08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--</a:t>
            </a:r>
            <a:r>
              <a:rPr lang="en-US" sz="1085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db_password</a:t>
            </a:r>
            <a:r>
              <a:rPr lang="en-US" sz="108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&lt;</a:t>
            </a:r>
            <a:r>
              <a:rPr lang="en-US" sz="1085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db</a:t>
            </a:r>
            <a:r>
              <a:rPr lang="en-US" sz="108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password&gt; \</a:t>
            </a:r>
          </a:p>
          <a:p>
            <a:pPr marL="914400" marR="0" lvl="2" indent="-68897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08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--</a:t>
            </a:r>
            <a:r>
              <a:rPr lang="en-US" sz="1085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db_name</a:t>
            </a:r>
            <a:r>
              <a:rPr lang="en-US" sz="108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&lt;</a:t>
            </a:r>
            <a:r>
              <a:rPr lang="en-US" sz="1085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db</a:t>
            </a:r>
            <a:r>
              <a:rPr lang="en-US" sz="108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name&gt;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</a:p>
          <a:p>
            <a:pPr marL="457200" marR="0" lvl="1" indent="-8858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39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cd catalog-middleware</a:t>
            </a:r>
            <a:br>
              <a:rPr lang="en-US" sz="139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lang="en-US" sz="139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python </a:t>
            </a:r>
            <a:r>
              <a:rPr lang="en-US" sz="1395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deploy.py</a:t>
            </a:r>
            <a:r>
              <a:rPr lang="en-US" sz="139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\</a:t>
            </a:r>
          </a:p>
          <a:p>
            <a:pPr marL="457200" marR="0" lvl="1" indent="-8858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39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--</a:t>
            </a:r>
            <a:r>
              <a:rPr lang="en-US" sz="1395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stack_name</a:t>
            </a:r>
            <a:r>
              <a:rPr lang="en-US" sz="139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catalog-middleware \</a:t>
            </a:r>
          </a:p>
          <a:p>
            <a:pPr marL="457200" marR="0" lvl="1" indent="-8858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39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--</a:t>
            </a:r>
            <a:r>
              <a:rPr lang="en-US" sz="1395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db_stack_name</a:t>
            </a:r>
            <a:r>
              <a:rPr lang="en-US" sz="139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catalog-</a:t>
            </a:r>
            <a:r>
              <a:rPr lang="en-US" sz="1395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db</a:t>
            </a:r>
            <a:r>
              <a:rPr lang="en-US" sz="139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\</a:t>
            </a:r>
          </a:p>
          <a:p>
            <a:pPr marL="457200" marR="0" lvl="1" indent="-8858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39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--</a:t>
            </a:r>
            <a:r>
              <a:rPr lang="en-US" sz="1395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db_user</a:t>
            </a:r>
            <a:r>
              <a:rPr lang="en-US" sz="139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admin \</a:t>
            </a:r>
          </a:p>
          <a:p>
            <a:pPr marL="457200" marR="0" lvl="1" indent="-8858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39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--</a:t>
            </a:r>
            <a:r>
              <a:rPr lang="en-US" sz="1395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db_password</a:t>
            </a:r>
            <a:r>
              <a:rPr lang="en-US" sz="139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adminwwCode1%^%%%% \</a:t>
            </a:r>
          </a:p>
          <a:p>
            <a:pPr marL="457200" marR="0" lvl="1" indent="-8858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39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--</a:t>
            </a:r>
            <a:r>
              <a:rPr lang="en-US" sz="1395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db_name</a:t>
            </a:r>
            <a:r>
              <a:rPr lang="en-US" sz="1395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catalog</a:t>
            </a:r>
          </a:p>
          <a:p>
            <a:pPr marL="457200" marR="0" lvl="1" indent="-8858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395" b="0" i="0" u="none" strike="noStrike" cap="none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457200" marR="0" lvl="1" indent="-68897" algn="l" rtl="0">
              <a:lnSpc>
                <a:spcPct val="7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085" b="0" i="0" u="none" strike="noStrike" cap="none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Review Our Deployment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ec2 instance</a:t>
            </a:r>
          </a:p>
          <a:p>
            <a:pPr marL="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ssh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-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~/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wwcode.pem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600" b="0" i="0" u="sng" strike="noStrike" cap="none" dirty="0">
                <a:solidFill>
                  <a:schemeClr val="hlink"/>
                </a:solidFill>
                <a:latin typeface="Courier"/>
                <a:ea typeface="Courier"/>
                <a:cs typeface="Courier"/>
                <a:sym typeface="Courier"/>
                <a:hlinkClick r:id="rId3"/>
              </a:rPr>
              <a:t>ec2-user@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&lt;ec2 public IP&gt;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Troubleshooting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Userdata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logs: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/lib/cloud/instance/user-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data.txt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/log/cloud-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output.log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Introduction to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Cloud”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 to deploy a full stack application to the cloud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Featuring Amazon RDS, EC2 and S3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AWS CloudFormation and AWS boto3 API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Stuck? Raise your hand for help!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considerations 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Security, scalability, other ways to deploy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level up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Frontend Deployment Steps Explained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977880" cy="43286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9144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bucket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Bucket names are globally unique!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 static hosting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up permissions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 static files to the bucket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 is available in: &lt;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bucket-name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&gt;.s3-website-&lt;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AWS-region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&gt;.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amazonaws.com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Frontend Deployment Script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6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WWCode</a:t>
            </a:r>
            <a:r>
              <a:rPr lang="en-US" sz="18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-cloud-deploy/catalog-frontend/</a:t>
            </a:r>
            <a:r>
              <a:rPr lang="en-US" sz="186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deploy.py</a:t>
            </a:r>
            <a:endParaRPr lang="en-US" sz="18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6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WWCode</a:t>
            </a:r>
            <a:r>
              <a:rPr lang="en-US" sz="18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-cloud-deploy/catalog-frontend/catalog-</a:t>
            </a:r>
            <a:r>
              <a:rPr lang="en-US" sz="186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frontend.yaml</a:t>
            </a:r>
            <a:endParaRPr lang="en-US" sz="18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 Command:</a:t>
            </a:r>
          </a:p>
          <a:p>
            <a:pPr marL="685800" marR="0" lvl="3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395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Bucket names must be globally unique! </a:t>
            </a:r>
            <a:r>
              <a:rPr lang="en-US" sz="1395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pick something that will be unique.</a:t>
            </a:r>
          </a:p>
          <a:p>
            <a:pPr marL="457200" marR="0" lvl="1" indent="-73786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56"/>
              <a:buFont typeface="Arial"/>
              <a:buNone/>
            </a:pPr>
            <a:r>
              <a:rPr lang="en-US" sz="1162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cd catalog-frontend</a:t>
            </a:r>
          </a:p>
          <a:p>
            <a:pPr marL="457200" marR="0" lvl="1" indent="-73786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56"/>
              <a:buFont typeface="Arial"/>
              <a:buNone/>
            </a:pPr>
            <a:r>
              <a:rPr lang="en-US" sz="1162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python </a:t>
            </a:r>
            <a:r>
              <a:rPr lang="en-US" sz="1162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deploy.py</a:t>
            </a:r>
            <a:r>
              <a:rPr lang="en-US" sz="1162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\</a:t>
            </a:r>
          </a:p>
          <a:p>
            <a:pPr marL="457200" marR="0" lvl="1" indent="-73786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56"/>
              <a:buFont typeface="Arial"/>
              <a:buNone/>
            </a:pPr>
            <a:r>
              <a:rPr lang="en-US" sz="1162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--</a:t>
            </a:r>
            <a:r>
              <a:rPr lang="en-US" sz="1162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stack_name</a:t>
            </a:r>
            <a:r>
              <a:rPr lang="en-US" sz="1162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&lt;stack name&gt; \</a:t>
            </a:r>
          </a:p>
          <a:p>
            <a:pPr marL="457200" marR="0" lvl="1" indent="-73786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56"/>
              <a:buFont typeface="Arial"/>
              <a:buNone/>
            </a:pPr>
            <a:r>
              <a:rPr lang="en-US" sz="1162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--s3_bucket_name &lt;s3 bucket name – must be globally unique!&gt; \</a:t>
            </a:r>
          </a:p>
          <a:p>
            <a:pPr marL="457200" marR="0" lvl="1" indent="-73786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56"/>
              <a:buFont typeface="Arial"/>
              <a:buNone/>
            </a:pPr>
            <a:r>
              <a:rPr lang="en-US" sz="1162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--</a:t>
            </a:r>
            <a:r>
              <a:rPr lang="en-US" sz="1162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middleware_stack_name</a:t>
            </a:r>
            <a:r>
              <a:rPr lang="en-US" sz="1162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&lt;middleware stack name we created from before&gt;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</a:p>
          <a:p>
            <a:pPr marL="457200" marR="0" lvl="1" indent="-73786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56"/>
              <a:buFont typeface="Arial"/>
              <a:buNone/>
            </a:pPr>
            <a:r>
              <a:rPr lang="en-US" sz="1162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cd catalog-frontend</a:t>
            </a:r>
          </a:p>
          <a:p>
            <a:pPr marL="457200" marR="0" lvl="1" indent="-73786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56"/>
              <a:buFont typeface="Arial"/>
              <a:buNone/>
            </a:pPr>
            <a:r>
              <a:rPr lang="en-US" sz="1162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python </a:t>
            </a:r>
            <a:r>
              <a:rPr lang="en-US" sz="1162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deploy.py</a:t>
            </a:r>
            <a:r>
              <a:rPr lang="en-US" sz="1162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\</a:t>
            </a:r>
          </a:p>
          <a:p>
            <a:pPr marL="457200" marR="0" lvl="1" indent="-73786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56"/>
              <a:buFont typeface="Arial"/>
              <a:buNone/>
            </a:pPr>
            <a:r>
              <a:rPr lang="en-US" sz="1162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--</a:t>
            </a:r>
            <a:r>
              <a:rPr lang="en-US" sz="1162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stack_name</a:t>
            </a:r>
            <a:r>
              <a:rPr lang="en-US" sz="1162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catalog-frontend \</a:t>
            </a:r>
          </a:p>
          <a:p>
            <a:pPr marL="457200" marR="0" lvl="1" indent="-73786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56"/>
              <a:buFont typeface="Arial"/>
              <a:buNone/>
            </a:pPr>
            <a:r>
              <a:rPr lang="en-US" sz="1162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--s3_bucket_name catalog-frontend-</a:t>
            </a:r>
            <a:r>
              <a:rPr lang="en-US" sz="1162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sheilal</a:t>
            </a:r>
            <a:r>
              <a:rPr lang="en-US" sz="1162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\</a:t>
            </a:r>
          </a:p>
          <a:p>
            <a:pPr marL="457200" marR="0" lvl="1" indent="-73786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56"/>
              <a:buFont typeface="Arial"/>
              <a:buNone/>
            </a:pPr>
            <a:r>
              <a:rPr lang="en-US" sz="1162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--</a:t>
            </a:r>
            <a:r>
              <a:rPr lang="en-US" sz="1162" b="0" i="0" u="none" strike="noStrike" cap="none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middleware_stack_name</a:t>
            </a:r>
            <a:r>
              <a:rPr lang="en-US" sz="1162" b="0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catalog-middleware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17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Up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Tear down stacks so you won’t get charged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755550" y="206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Considerations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838200" y="1531700"/>
            <a:ext cx="6573600" cy="462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 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40"/>
              <a:buFont typeface="Arial"/>
              <a:buChar char="•"/>
            </a:pPr>
            <a:r>
              <a:rPr lang="en-US" sz="16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API and Database can be secured using VPC (Virtual Private Cloud)</a:t>
            </a:r>
          </a:p>
          <a:p>
            <a:pPr marL="1143000" marR="0" lvl="2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you can create a public-facing subnet for your webservers that has access to the Internet, and place your backend systems such as databases or application servers in a private-facing subnet with no Internet access.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40"/>
              <a:buFont typeface="Arial"/>
              <a:buChar char="•"/>
            </a:pPr>
            <a:r>
              <a:rPr lang="en-US" sz="16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Passwords need to be secured</a:t>
            </a:r>
          </a:p>
          <a:p>
            <a:pPr marL="1143000" marR="0" lvl="2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manage security using AWS IAM (Identity and Access Management)</a:t>
            </a:r>
          </a:p>
          <a:p>
            <a:pPr marL="1143000" marR="0" lvl="2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Scalability 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40"/>
              <a:buFont typeface="Arial"/>
              <a:buChar char="•"/>
            </a:pPr>
            <a:r>
              <a:rPr lang="en-US" sz="16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redundant EC2 instances,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autoscaling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load balancing:</a:t>
            </a:r>
          </a:p>
          <a:p>
            <a:pPr marL="914400" marR="0" lvl="2" indent="-889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http://docs.aws.amazon.com/autoscaling/latest/userguide/autoscaling-load-balancer.html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Other ways to deploy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40"/>
              <a:buFont typeface="Arial"/>
              <a:buChar char="•"/>
            </a:pPr>
            <a:r>
              <a:rPr lang="en-US" sz="16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Docker/containers with ECS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40"/>
              <a:buFont typeface="Arial"/>
              <a:buChar char="•"/>
            </a:pPr>
            <a:r>
              <a:rPr lang="en-US" sz="1679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Serverless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AWS Lambdas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67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9675" y="2049150"/>
            <a:ext cx="4379250" cy="3673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level up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AWS Certifications</a:t>
            </a:r>
          </a:p>
          <a:p>
            <a:pPr marL="457200" marR="0" lvl="1" indent="-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https://aws.amazon.com/certification/our-certifications/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Entry level exam: AWS Certified Developer</a:t>
            </a:r>
          </a:p>
          <a:p>
            <a:pPr marL="457200" marR="0" lvl="1" indent="-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guide by A Cloud Guru:</a:t>
            </a:r>
          </a:p>
          <a:p>
            <a:pPr marL="457200" marR="0" lvl="1" indent="-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https://acloud.guru/course/aws-certified-developer-associate/dashboard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AWS Blog: </a:t>
            </a:r>
          </a:p>
          <a:p>
            <a:pPr marL="457200" marR="0" lvl="1" indent="-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https://aws.amazon.com/blogs/aws/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 Comments?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838200" y="183578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with me!</a:t>
            </a: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sheila.loekito@gmail.com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https://www.linkedin.com/in/sheilaloekito/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https://msdn.microsoft.com/en-us/library/ee658120.aspx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http://nvlpubs.nist.gov/nistpubs/Legacy/SP/nistspecialpublication800-145.pdf</a:t>
            </a:r>
            <a:r>
              <a:rPr lang="en-US"/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Me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897880" cy="4432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Stack Developer at Watchguard Technologies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stack now: angular2, python, MySQL, AWS DynamoDB, SNS/SQS, Kinesis, ECS, lambdas, etc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4325" y="1825625"/>
            <a:ext cx="4313751" cy="42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1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“the Cloud”?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838200" y="1377626"/>
            <a:ext cx="10515600" cy="479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6446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59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delivery of computing services—servers, storage, databases, networking, software, analytics, and more—over the Internet </a:t>
            </a:r>
          </a:p>
          <a:p>
            <a:pPr marL="0" marR="0" lvl="0" indent="-16446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characteristics:</a:t>
            </a:r>
          </a:p>
          <a:p>
            <a:pPr marL="6858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Underlying compute resources (storage, processors, RAM, load balancers, etc) entirely abstracted from the consumer</a:t>
            </a:r>
          </a:p>
          <a:p>
            <a:pPr marL="6858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Scalability and elasticity </a:t>
            </a:r>
          </a:p>
          <a:p>
            <a:pPr marL="11430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Scale up or down based on real time load</a:t>
            </a:r>
          </a:p>
          <a:p>
            <a:pPr marL="6858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demand pricing</a:t>
            </a:r>
          </a:p>
          <a:p>
            <a:pPr marL="11430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this mean lower cost? not always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buNone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Cloud Providers: Amazon Web Services, Microsoft Azure, Google Cloud, others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Datacenter vs Cloud Levels of Abstraction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3820" y="1722114"/>
            <a:ext cx="2252454" cy="459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1856" y="1722114"/>
            <a:ext cx="4521531" cy="4544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Are so Many Companies Moving to the Cloud?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32600" y="1825625"/>
            <a:ext cx="7895100" cy="309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overhead to create</a:t>
            </a:r>
            <a:r>
              <a:rPr lang="en-US" sz="2590"/>
              <a:t>, </a:t>
            </a: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 up (or down) infrastructure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Quicker time to market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only for what you use – may save cost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Easier to automate infrastructure and code deployment</a:t>
            </a:r>
          </a:p>
          <a:p>
            <a:pPr marL="685800" marR="0" lvl="2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5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 as Code</a:t>
            </a:r>
            <a:r>
              <a:rPr lang="en-US" sz="18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automatically manage infrastructure creation through code</a:t>
            </a:r>
          </a:p>
          <a:p>
            <a:pPr marL="685800" marR="0" lvl="2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companies have adopted the ”DevOps” model and have created strong demand for engineers that can work across the entire application lifecycle, or have some knowledge of it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5875" y="3634225"/>
            <a:ext cx="3168826" cy="18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 Overview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838200" y="1613951"/>
            <a:ext cx="10515600" cy="456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Amazon Web Services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stack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Amazon RDS, Amazon EC2, Amazon S3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Deployment scripts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AWS Cloud Formation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AWS boto3 API (python)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 Prerequisites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deploy our app!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Amazon Web Services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95076" y="1695463"/>
            <a:ext cx="4581939" cy="42571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Regions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 Availability Zones (separate datacenters) within regions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Products include compute, storage, databases, networking, IoT, etc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9821" y="1825624"/>
            <a:ext cx="6782923" cy="383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Workshop: Application Stack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Application: simple web app that shows catalog information</a:t>
            </a:r>
          </a:p>
          <a:p>
            <a:pPr marL="6858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Backend: MySQL database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Middleware: python REST API with flask-restful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Frontend: static html and javascript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0" y="4178300"/>
            <a:ext cx="6299301" cy="162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1028</Words>
  <Application>Microsoft Macintosh PowerPoint</Application>
  <PresentationFormat>Widescreen</PresentationFormat>
  <Paragraphs>204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Courier</vt:lpstr>
      <vt:lpstr>Arial</vt:lpstr>
      <vt:lpstr>Simple Dark</vt:lpstr>
      <vt:lpstr>Deploying Your First Full Stack Application to the Cloud</vt:lpstr>
      <vt:lpstr>Introduction</vt:lpstr>
      <vt:lpstr>About Me</vt:lpstr>
      <vt:lpstr>What is “the Cloud”?</vt:lpstr>
      <vt:lpstr>Datacenter vs Cloud Levels of Abstraction</vt:lpstr>
      <vt:lpstr>Why Are so Many Companies Moving to the Cloud?</vt:lpstr>
      <vt:lpstr>Workshop Overview</vt:lpstr>
      <vt:lpstr>Amazon Web Services</vt:lpstr>
      <vt:lpstr>Workshop: Application Stack</vt:lpstr>
      <vt:lpstr>Workshop: Deployment Tools</vt:lpstr>
      <vt:lpstr>Infrastructure: Amazon RDS</vt:lpstr>
      <vt:lpstr>Infrastructure: Amazon EC2</vt:lpstr>
      <vt:lpstr>Infrastructure: Amazon S3</vt:lpstr>
      <vt:lpstr>Getting Started</vt:lpstr>
      <vt:lpstr>Database Deployment Steps Explained</vt:lpstr>
      <vt:lpstr>Database Deployment Script</vt:lpstr>
      <vt:lpstr>Middleware Deployment Steps Explained</vt:lpstr>
      <vt:lpstr>Middleware Deployment Script</vt:lpstr>
      <vt:lpstr>Let’s Review Our Deployment</vt:lpstr>
      <vt:lpstr>Frontend Deployment Steps Explained</vt:lpstr>
      <vt:lpstr>Frontend Deployment Script</vt:lpstr>
      <vt:lpstr>Clean Up</vt:lpstr>
      <vt:lpstr>Other Considerations</vt:lpstr>
      <vt:lpstr>How to level up</vt:lpstr>
      <vt:lpstr>Questions? Comments?</vt:lpstr>
      <vt:lpstr>Sources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Deploying Your First Full Stack Application to the Cloud</dc:title>
  <cp:lastModifiedBy>Sheila Loekito</cp:lastModifiedBy>
  <cp:revision>1</cp:revision>
  <dcterms:modified xsi:type="dcterms:W3CDTF">2017-11-16T03:47:17Z</dcterms:modified>
</cp:coreProperties>
</file>