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0"/>
  </p:notesMasterIdLst>
  <p:handoutMasterIdLst>
    <p:handoutMasterId r:id="rId11"/>
  </p:handoutMasterIdLst>
  <p:sldIdLst>
    <p:sldId id="260" r:id="rId2"/>
    <p:sldId id="277" r:id="rId3"/>
    <p:sldId id="256" r:id="rId4"/>
    <p:sldId id="265" r:id="rId5"/>
    <p:sldId id="275" r:id="rId6"/>
    <p:sldId id="274" r:id="rId7"/>
    <p:sldId id="278" r:id="rId8"/>
    <p:sldId id="272" r:id="rId9"/>
  </p:sldIdLst>
  <p:sldSz cx="9144000" cy="6858000" type="screen4x3"/>
  <p:notesSz cx="6997700" cy="92837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4">
          <p15:clr>
            <a:srgbClr val="A4A3A4"/>
          </p15:clr>
        </p15:guide>
        <p15:guide id="2" pos="29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0000CC"/>
    <a:srgbClr val="3366CC"/>
    <a:srgbClr val="0099CC"/>
    <a:srgbClr val="333399"/>
    <a:srgbClr val="0033CC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0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4" d="100"/>
          <a:sy n="104" d="100"/>
        </p:scale>
        <p:origin x="-2478" y="-90"/>
      </p:cViewPr>
      <p:guideLst>
        <p:guide orient="horz" pos="2124"/>
        <p:guide pos="29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274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38100" y="-28575"/>
            <a:ext cx="3074988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0813" y="-28575"/>
            <a:ext cx="2998787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fld id="{F82FC6E5-F8BA-4FC8-A4F6-8DD3F685E70D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731838"/>
            <a:ext cx="4602162" cy="3451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4414838"/>
            <a:ext cx="5076825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38100" y="8782050"/>
            <a:ext cx="3074988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0813" y="8782050"/>
            <a:ext cx="2998787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98A9F55-DB69-41A9-8F11-772393FCC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4391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86C6ED1-D411-44F1-BA85-ECA597F9EDD4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B184F63-0400-4BDB-A63C-18AA46CFB9C0}" type="slidenum">
              <a:rPr lang="en-US" altLang="en-US" sz="1000" smtClean="0">
                <a:latin typeface="Times New Roman" panose="02020603050405020304" pitchFamily="18" charset="0"/>
              </a:rPr>
              <a:pPr/>
              <a:t>1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3272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E40A92B-4192-46BA-9E7F-C94D240D8694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E940A1A-CCB2-4A82-BB04-FDAF1F8E59C8}" type="slidenum">
              <a:rPr lang="en-US" altLang="en-US" sz="1000" smtClean="0">
                <a:latin typeface="Times New Roman" panose="02020603050405020304" pitchFamily="18" charset="0"/>
              </a:rPr>
              <a:pPr/>
              <a:t>2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6472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BCECDFD-7509-4F89-AE3E-10183FBC917A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D6B6432-04DB-400D-894C-64BF6D142DB5}" type="slidenum">
              <a:rPr lang="en-US" altLang="en-US" sz="1000" smtClean="0">
                <a:latin typeface="Times New Roman" panose="02020603050405020304" pitchFamily="18" charset="0"/>
              </a:rPr>
              <a:pPr/>
              <a:t>3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3985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9923D15-F1A3-425B-99B1-A2B82C315637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802C30F-518A-4091-87B1-90CCA2A9083B}" type="slidenum">
              <a:rPr lang="en-US" altLang="en-US" sz="1000" smtClean="0">
                <a:latin typeface="Times New Roman" panose="02020603050405020304" pitchFamily="18" charset="0"/>
              </a:rPr>
              <a:pPr/>
              <a:t>4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91211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D41740B-03B1-4194-95C6-25EE35C7D217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D4ECC56-F7ED-4C0D-B3D4-0959729098CB}" type="slidenum">
              <a:rPr lang="en-US" altLang="en-US" sz="1000" smtClean="0">
                <a:latin typeface="Times New Roman" panose="02020603050405020304" pitchFamily="18" charset="0"/>
              </a:rPr>
              <a:pPr/>
              <a:t>5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37999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8F654EA-7028-4D3C-A9AA-68C059A0556D}" type="datetime1">
              <a:rPr lang="en-US" altLang="en-US" sz="1000" smtClean="0">
                <a:latin typeface="Times New Roman" panose="02020603050405020304" pitchFamily="18" charset="0"/>
              </a:rPr>
              <a:pPr/>
              <a:t>9/8/2017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76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C57B19F-6B17-4F26-BDCC-CCC79D54383E}" type="slidenum">
              <a:rPr lang="en-US" altLang="en-US" sz="1000" smtClean="0">
                <a:latin typeface="Times New Roman" panose="02020603050405020304" pitchFamily="18" charset="0"/>
              </a:rPr>
              <a:pPr/>
              <a:t>8</a:t>
            </a:fld>
            <a:endParaRPr lang="en-US" altLang="en-US" sz="1000" smtClean="0">
              <a:latin typeface="Times New Roman" panose="02020603050405020304" pitchFamily="18" charset="0"/>
            </a:endParaRPr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9713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65 w 717"/>
                <a:gd name="T1" fmla="*/ 845 h 845"/>
                <a:gd name="T2" fmla="*/ 765 w 717"/>
                <a:gd name="T3" fmla="*/ 821 h 845"/>
                <a:gd name="T4" fmla="*/ 622 w 717"/>
                <a:gd name="T5" fmla="*/ 605 h 845"/>
                <a:gd name="T6" fmla="*/ 430 w 717"/>
                <a:gd name="T7" fmla="*/ 396 h 845"/>
                <a:gd name="T8" fmla="*/ 24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33 w 717"/>
                <a:gd name="T15" fmla="*/ 198 h 845"/>
                <a:gd name="T16" fmla="*/ 424 w 717"/>
                <a:gd name="T17" fmla="*/ 408 h 845"/>
                <a:gd name="T18" fmla="*/ 616 w 717"/>
                <a:gd name="T19" fmla="*/ 623 h 845"/>
                <a:gd name="T20" fmla="*/ 765 w 717"/>
                <a:gd name="T21" fmla="*/ 845 h 845"/>
                <a:gd name="T22" fmla="*/ 76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31 w 407"/>
                <a:gd name="T1" fmla="*/ 414 h 414"/>
                <a:gd name="T2" fmla="*/ 431 w 407"/>
                <a:gd name="T3" fmla="*/ 396 h 414"/>
                <a:gd name="T4" fmla="*/ 24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40 w 407"/>
                <a:gd name="T13" fmla="*/ 204 h 414"/>
                <a:gd name="T14" fmla="*/ 431 w 407"/>
                <a:gd name="T15" fmla="*/ 414 h 414"/>
                <a:gd name="T16" fmla="*/ 43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34 w 586"/>
                <a:gd name="T1" fmla="*/ 0 h 599"/>
                <a:gd name="T2" fmla="*/ 616 w 586"/>
                <a:gd name="T3" fmla="*/ 0 h 599"/>
                <a:gd name="T4" fmla="*/ 431 w 586"/>
                <a:gd name="T5" fmla="*/ 132 h 599"/>
                <a:gd name="T6" fmla="*/ 28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81 w 586"/>
                <a:gd name="T17" fmla="*/ 282 h 599"/>
                <a:gd name="T18" fmla="*/ 437 w 586"/>
                <a:gd name="T19" fmla="*/ 138 h 599"/>
                <a:gd name="T20" fmla="*/ 634 w 586"/>
                <a:gd name="T21" fmla="*/ 0 h 599"/>
                <a:gd name="T22" fmla="*/ 63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93 w 269"/>
                <a:gd name="T1" fmla="*/ 0 h 252"/>
                <a:gd name="T2" fmla="*/ 27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93 w 269"/>
                <a:gd name="T15" fmla="*/ 0 h 252"/>
                <a:gd name="T16" fmla="*/ 29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9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9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98853-6F81-4B8A-8ED0-CFCF2A62FDCF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5625-182C-48B9-B1AB-E2EF064E2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2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F9C6C-77EF-47FB-866E-E04EC91B0409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CDBB2-87E8-4074-B308-E8FB38501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98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2914-56A0-4BB8-AE67-ACF3E8E6A0B2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CB62F-C684-4B68-85B9-F76046C9F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6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AEDE8-10B4-4EF9-94CF-C30086D158E7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AA6E8-2592-42DE-AAFC-05163370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B5ABD-FBEF-4CE0-B19A-C789D14F3710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918D4-6F06-49AE-AD7E-AE79CF9E72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92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2A9C7-0BD6-46BA-BF76-A791AFA34B49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982D3-2A8F-4271-B1FD-49B577575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0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3C421-7FEA-4D4E-8398-EFB32E72D71F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3815E-02D0-4583-BEAB-543FDA85BC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0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D060D-F2B4-45EC-8AFF-4D5139C7B26B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B23B4-A439-4DD9-B456-3241C38E3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72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3C739-EC0E-4FE9-A64D-93122378DF35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D2C16-9731-4688-93CF-4CF94D1D1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8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0B42-8E9C-478F-8B23-14602139F5A6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EC23-A436-4CAC-9DB4-635565618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1EC8A-CC8E-4BBE-B6F9-EE9DDBA4F0E7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5B476-3D38-49A3-8C37-FD90437E1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4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6963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63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63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963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4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5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65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965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65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65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65 w 717"/>
                <a:gd name="T1" fmla="*/ 845 h 845"/>
                <a:gd name="T2" fmla="*/ 765 w 717"/>
                <a:gd name="T3" fmla="*/ 821 h 845"/>
                <a:gd name="T4" fmla="*/ 622 w 717"/>
                <a:gd name="T5" fmla="*/ 605 h 845"/>
                <a:gd name="T6" fmla="*/ 430 w 717"/>
                <a:gd name="T7" fmla="*/ 396 h 845"/>
                <a:gd name="T8" fmla="*/ 24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33 w 717"/>
                <a:gd name="T15" fmla="*/ 198 h 845"/>
                <a:gd name="T16" fmla="*/ 424 w 717"/>
                <a:gd name="T17" fmla="*/ 408 h 845"/>
                <a:gd name="T18" fmla="*/ 616 w 717"/>
                <a:gd name="T19" fmla="*/ 623 h 845"/>
                <a:gd name="T20" fmla="*/ 765 w 717"/>
                <a:gd name="T21" fmla="*/ 845 h 845"/>
                <a:gd name="T22" fmla="*/ 76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31 w 407"/>
                <a:gd name="T1" fmla="*/ 414 h 414"/>
                <a:gd name="T2" fmla="*/ 431 w 407"/>
                <a:gd name="T3" fmla="*/ 396 h 414"/>
                <a:gd name="T4" fmla="*/ 24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40 w 407"/>
                <a:gd name="T13" fmla="*/ 204 h 414"/>
                <a:gd name="T14" fmla="*/ 431 w 407"/>
                <a:gd name="T15" fmla="*/ 414 h 414"/>
                <a:gd name="T16" fmla="*/ 43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34 w 586"/>
                <a:gd name="T1" fmla="*/ 0 h 599"/>
                <a:gd name="T2" fmla="*/ 616 w 586"/>
                <a:gd name="T3" fmla="*/ 0 h 599"/>
                <a:gd name="T4" fmla="*/ 431 w 586"/>
                <a:gd name="T5" fmla="*/ 132 h 599"/>
                <a:gd name="T6" fmla="*/ 28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81 w 586"/>
                <a:gd name="T17" fmla="*/ 282 h 599"/>
                <a:gd name="T18" fmla="*/ 437 w 586"/>
                <a:gd name="T19" fmla="*/ 138 h 599"/>
                <a:gd name="T20" fmla="*/ 634 w 586"/>
                <a:gd name="T21" fmla="*/ 0 h 599"/>
                <a:gd name="T22" fmla="*/ 63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93 w 269"/>
                <a:gd name="T1" fmla="*/ 0 h 252"/>
                <a:gd name="T2" fmla="*/ 27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93 w 269"/>
                <a:gd name="T15" fmla="*/ 0 h 252"/>
                <a:gd name="T16" fmla="*/ 29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67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967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16D163F-F278-4D54-8B72-49621B0F8C75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6967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7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6976E58-E094-4388-8F99-499F7DC61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967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34" r:id="rId1"/>
    <p:sldLayoutId id="2147484235" r:id="rId2"/>
    <p:sldLayoutId id="2147484236" r:id="rId3"/>
    <p:sldLayoutId id="2147484237" r:id="rId4"/>
    <p:sldLayoutId id="2147484238" r:id="rId5"/>
    <p:sldLayoutId id="2147484239" r:id="rId6"/>
    <p:sldLayoutId id="2147484240" r:id="rId7"/>
    <p:sldLayoutId id="2147484241" r:id="rId8"/>
    <p:sldLayoutId id="2147484242" r:id="rId9"/>
    <p:sldLayoutId id="2147484243" r:id="rId10"/>
    <p:sldLayoutId id="2147484244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fred@cs.washington.edu" TargetMode="External"/><Relationship Id="rId3" Type="http://schemas.openxmlformats.org/officeDocument/2006/relationships/tags" Target="../tags/tag8.xml"/><Relationship Id="rId7" Type="http://schemas.openxmlformats.org/officeDocument/2006/relationships/hyperlink" Target="mailto:support@cs.washington.edu" TargetMode="Externa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Relationship Id="rId9" Type="http://schemas.openxmlformats.org/officeDocument/2006/relationships/hyperlink" Target="mailto:rprieto@cs.washington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hyperlink" Target="http://vdi.cs.washington.edu/vdi" TargetMode="Externa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you@u.washington.edu" TargetMode="External"/><Relationship Id="rId3" Type="http://schemas.openxmlformats.org/officeDocument/2006/relationships/tags" Target="../tags/tag16.xml"/><Relationship Id="rId7" Type="http://schemas.openxmlformats.org/officeDocument/2006/relationships/hyperlink" Target="mailto:you@cs.washington.edu" TargetMode="Externa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vdi.cs.washington.edu/vdi/" TargetMode="External"/><Relationship Id="rId2" Type="http://schemas.openxmlformats.org/officeDocument/2006/relationships/hyperlink" Target="https://itconnect.uw.edu/connect/uw-network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ashington.edu/itconnect/" TargetMode="External"/><Relationship Id="rId3" Type="http://schemas.openxmlformats.org/officeDocument/2006/relationships/tags" Target="../tags/tag28.xml"/><Relationship Id="rId7" Type="http://schemas.openxmlformats.org/officeDocument/2006/relationships/hyperlink" Target="http://www.cs.washington.edu/lab/pmp-computing/" TargetMode="Externa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381000"/>
            <a:ext cx="7772400" cy="1066800"/>
          </a:xfrm>
        </p:spPr>
        <p:txBody>
          <a:bodyPr lIns="92075" tIns="46038" rIns="92075" bIns="46038" anchorCtr="0"/>
          <a:lstStyle/>
          <a:p>
            <a:pPr eaLnBrk="1" hangingPunct="1">
              <a:defRPr/>
            </a:pPr>
            <a:r>
              <a:rPr lang="en-US" dirty="0" smtClean="0"/>
              <a:t>Overview of CSE and UW Computing Facilities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04800" y="2133600"/>
            <a:ext cx="8839200" cy="44196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dirty="0" smtClean="0"/>
              <a:t>Outline:</a:t>
            </a:r>
          </a:p>
          <a:p>
            <a:pPr lvl="1" eaLnBrk="1" hangingPunct="1">
              <a:defRPr/>
            </a:pPr>
            <a:r>
              <a:rPr lang="en-US" dirty="0" smtClean="0"/>
              <a:t>Help Resources</a:t>
            </a:r>
          </a:p>
          <a:p>
            <a:pPr lvl="1" eaLnBrk="1" hangingPunct="1">
              <a:defRPr/>
            </a:pPr>
            <a:r>
              <a:rPr lang="en-US" dirty="0" smtClean="0"/>
              <a:t>Accounts</a:t>
            </a:r>
          </a:p>
          <a:p>
            <a:pPr lvl="1" eaLnBrk="1" hangingPunct="1">
              <a:defRPr/>
            </a:pPr>
            <a:r>
              <a:rPr lang="en-US" dirty="0" smtClean="0"/>
              <a:t>Email</a:t>
            </a:r>
          </a:p>
          <a:p>
            <a:pPr lvl="1" eaLnBrk="1" hangingPunct="1">
              <a:defRPr/>
            </a:pPr>
            <a:r>
              <a:rPr lang="en-US" dirty="0" smtClean="0"/>
              <a:t>Cloud Services</a:t>
            </a:r>
          </a:p>
          <a:p>
            <a:pPr lvl="1" eaLnBrk="1" hangingPunct="1">
              <a:defRPr/>
            </a:pPr>
            <a:r>
              <a:rPr lang="en-US" dirty="0"/>
              <a:t>S</a:t>
            </a:r>
            <a:r>
              <a:rPr lang="en-US" dirty="0" smtClean="0"/>
              <a:t>tartup tasks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7A4AFEE-C770-4D97-82F2-6CB41AADDF83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0FB59FB1-BD3D-4DDC-A241-E15B1560FD9A}" type="slidenum">
              <a:rPr lang="en-US" sz="1000" smtClean="0"/>
              <a:pPr>
                <a:defRPr/>
              </a:pPr>
              <a:t>1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381000"/>
            <a:ext cx="7772400" cy="1066800"/>
          </a:xfrm>
        </p:spPr>
        <p:txBody>
          <a:bodyPr lIns="92075" tIns="46038" rIns="92075" bIns="46038" anchorCtr="0"/>
          <a:lstStyle/>
          <a:p>
            <a:pPr eaLnBrk="1" hangingPunct="1">
              <a:defRPr/>
            </a:pPr>
            <a:r>
              <a:rPr lang="en-US" dirty="0" smtClean="0"/>
              <a:t>Getting Help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04800" y="1905000"/>
            <a:ext cx="8839200" cy="46482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dirty="0" smtClean="0"/>
              <a:t>CSE Help:</a:t>
            </a:r>
          </a:p>
          <a:p>
            <a:pPr lvl="1" eaLnBrk="1" hangingPunct="1">
              <a:defRPr/>
            </a:pPr>
            <a:r>
              <a:rPr lang="en-US" dirty="0" smtClean="0"/>
              <a:t>Help desk:  </a:t>
            </a:r>
            <a:r>
              <a:rPr lang="en-US" i="1" dirty="0" smtClean="0">
                <a:hlinkClick r:id="rId7"/>
              </a:rPr>
              <a:t>support@cs.washington.edu</a:t>
            </a:r>
            <a:endParaRPr lang="en-US" i="1" dirty="0" smtClean="0"/>
          </a:p>
          <a:p>
            <a:pPr lvl="1" eaLnBrk="1" hangingPunct="1">
              <a:defRPr/>
            </a:pPr>
            <a:r>
              <a:rPr lang="en-US" dirty="0" smtClean="0"/>
              <a:t>We’re your “special” technical contacts</a:t>
            </a:r>
          </a:p>
          <a:p>
            <a:pPr lvl="2" eaLnBrk="1" hangingPunct="1">
              <a:defRPr/>
            </a:pPr>
            <a:r>
              <a:rPr lang="en-US" dirty="0" smtClean="0"/>
              <a:t>Me: </a:t>
            </a:r>
            <a:r>
              <a:rPr lang="en-US" i="1" dirty="0" smtClean="0">
                <a:hlinkClick r:id="rId8"/>
              </a:rPr>
              <a:t>fred@cs.washington.edu</a:t>
            </a:r>
            <a:r>
              <a:rPr lang="en-US" i="1" dirty="0" smtClean="0"/>
              <a:t> </a:t>
            </a:r>
            <a:r>
              <a:rPr lang="en-US" dirty="0" smtClean="0"/>
              <a:t> (206-543-4725)</a:t>
            </a:r>
          </a:p>
          <a:p>
            <a:pPr lvl="2" eaLnBrk="1" hangingPunct="1">
              <a:defRPr/>
            </a:pPr>
            <a:r>
              <a:rPr lang="en-US" dirty="0" smtClean="0"/>
              <a:t>Rod Prieto: </a:t>
            </a:r>
            <a:r>
              <a:rPr lang="en-US" i="1" dirty="0" smtClean="0">
                <a:hlinkClick r:id="rId9"/>
              </a:rPr>
              <a:t>rprieto@cs.washington.edu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r>
              <a:rPr lang="en-US" dirty="0" smtClean="0"/>
              <a:t>UW Help:</a:t>
            </a:r>
          </a:p>
          <a:p>
            <a:pPr lvl="1" eaLnBrk="1" hangingPunct="1">
              <a:defRPr/>
            </a:pPr>
            <a:r>
              <a:rPr lang="en-US" dirty="0" smtClean="0"/>
              <a:t>Help desk: </a:t>
            </a:r>
            <a:r>
              <a:rPr lang="en-US" i="1" u="sng" dirty="0" smtClean="0">
                <a:solidFill>
                  <a:schemeClr val="hlink"/>
                </a:solidFill>
              </a:rPr>
              <a:t>help@uw.edu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7A4AFEE-C770-4D97-82F2-6CB41AADDF83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0753B9F7-C011-4DD4-BC74-7744BB81EB27}" type="slidenum">
              <a:rPr lang="en-US" sz="1000" smtClean="0"/>
              <a:pPr>
                <a:defRPr/>
              </a:pPr>
              <a:t>2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28600"/>
            <a:ext cx="7772400" cy="838200"/>
          </a:xfrm>
        </p:spPr>
        <p:txBody>
          <a:bodyPr lIns="92075" tIns="46038" rIns="92075" bIns="46038" anchorCtr="0"/>
          <a:lstStyle/>
          <a:p>
            <a:pPr eaLnBrk="1" hangingPunct="1">
              <a:defRPr/>
            </a:pPr>
            <a:r>
              <a:rPr lang="en-US" dirty="0" smtClean="0"/>
              <a:t>UW and CSE Credentials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524000"/>
            <a:ext cx="8686800" cy="51054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FF99"/>
                </a:solidFill>
              </a:rPr>
              <a:t>UW </a:t>
            </a:r>
            <a:r>
              <a:rPr lang="en-US" dirty="0" err="1" smtClean="0">
                <a:solidFill>
                  <a:srgbClr val="FFFF99"/>
                </a:solidFill>
              </a:rPr>
              <a:t>NetID</a:t>
            </a:r>
            <a:r>
              <a:rPr lang="en-US" dirty="0" smtClean="0"/>
              <a:t> For campus-wide computing facilities: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Campus labs, campus wireless, “</a:t>
            </a:r>
            <a:r>
              <a:rPr lang="en-US" sz="2400" dirty="0" err="1" smtClean="0"/>
              <a:t>myUW</a:t>
            </a:r>
            <a:r>
              <a:rPr lang="en-US" sz="2400" dirty="0" smtClean="0"/>
              <a:t>”, site-licensed software </a:t>
            </a:r>
            <a:endParaRPr lang="en-US" sz="2400" u="sng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FF99"/>
                </a:solidFill>
              </a:rPr>
              <a:t>CSE </a:t>
            </a:r>
            <a:r>
              <a:rPr lang="en-US" dirty="0" err="1" smtClean="0">
                <a:solidFill>
                  <a:srgbClr val="FFFF99"/>
                </a:solidFill>
              </a:rPr>
              <a:t>NetID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smtClean="0"/>
              <a:t>For CSE facilities (Kerberos)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SSH to CSE Unix cluster:</a:t>
            </a:r>
            <a:br>
              <a:rPr lang="en-US" sz="2400" dirty="0" smtClean="0"/>
            </a:br>
            <a:r>
              <a:rPr lang="en-US" sz="2400" dirty="0" smtClean="0"/>
              <a:t>		attu.cs.washington.edu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CSE-Local wireless network in Allen Center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Access to protected areas in CSE web space.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rgbClr val="FFFF99"/>
                </a:solidFill>
              </a:rPr>
              <a:t>CSE Windows</a:t>
            </a:r>
            <a:r>
              <a:rPr lang="en-US" dirty="0" smtClean="0"/>
              <a:t> </a:t>
            </a:r>
            <a:r>
              <a:rPr lang="en-US" sz="2400" dirty="0" smtClean="0"/>
              <a:t>(domain: CSENETID)</a:t>
            </a:r>
            <a:endParaRPr lang="en-US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Labs: CSE 002, 006, and 022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Remote Desktop:  </a:t>
            </a:r>
            <a:r>
              <a:rPr lang="en-US" sz="2000" dirty="0" smtClean="0">
                <a:hlinkClick r:id="rId7"/>
              </a:rPr>
              <a:t>http://vdi.cs.washington.edu/vdi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045B94EB-2E09-4809-8841-612DF872B018}" type="datetime1">
              <a:rPr lang="en-US"/>
              <a:pPr>
                <a:defRPr/>
              </a:pPr>
              <a:t>9/8/2017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EAB8FAAC-377C-4F11-AB6E-8EB52AFADC59}" type="slidenum">
              <a:rPr lang="en-US" sz="1000" smtClean="0"/>
              <a:pPr>
                <a:defRPr/>
              </a:pPr>
              <a:t>3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Email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4478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CSE Email: </a:t>
            </a:r>
            <a:r>
              <a:rPr lang="en-US" i="1" u="sng" dirty="0" smtClean="0">
                <a:solidFill>
                  <a:srgbClr val="FFFFCC"/>
                </a:solidFill>
              </a:rPr>
              <a:t>&lt;</a:t>
            </a:r>
            <a:r>
              <a:rPr lang="en-US" i="1" u="sng" dirty="0" err="1" smtClean="0">
                <a:solidFill>
                  <a:srgbClr val="FFFFCC"/>
                </a:solidFill>
              </a:rPr>
              <a:t>yourCSEUser</a:t>
            </a:r>
            <a:r>
              <a:rPr lang="en-US" i="1" u="sng" dirty="0" smtClean="0">
                <a:solidFill>
                  <a:srgbClr val="FFFFCC"/>
                </a:solidFill>
              </a:rPr>
              <a:t>&gt;</a:t>
            </a:r>
            <a:r>
              <a:rPr lang="en-US" i="1" u="sng" dirty="0" smtClean="0">
                <a:solidFill>
                  <a:srgbClr val="FFFFCC"/>
                </a:solidFill>
                <a:hlinkClick r:id="rId7"/>
              </a:rPr>
              <a:t>@cs.washington.edu</a:t>
            </a:r>
            <a:endParaRPr lang="en-US" sz="3600" i="1" u="sng" dirty="0" smtClean="0">
              <a:solidFill>
                <a:srgbClr val="FFFFCC"/>
              </a:solidFill>
            </a:endParaRPr>
          </a:p>
          <a:p>
            <a:pPr lvl="1" eaLnBrk="1" hangingPunct="1">
              <a:defRPr/>
            </a:pPr>
            <a:r>
              <a:rPr lang="en-US" dirty="0" smtClean="0"/>
              <a:t>This address is currently forwarding to the address Dave has on file for you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FFC000"/>
                </a:solidFill>
              </a:rPr>
              <a:t>Don’t forget to read this mail!</a:t>
            </a:r>
          </a:p>
          <a:p>
            <a:pPr eaLnBrk="1" hangingPunct="1">
              <a:defRPr/>
            </a:pPr>
            <a:r>
              <a:rPr lang="en-US" dirty="0" smtClean="0"/>
              <a:t>UW Email: </a:t>
            </a:r>
            <a:br>
              <a:rPr lang="en-US" dirty="0" smtClean="0"/>
            </a:br>
            <a:r>
              <a:rPr lang="en-US" dirty="0" smtClean="0"/>
              <a:t>&lt;</a:t>
            </a:r>
            <a:r>
              <a:rPr lang="en-US" i="1" dirty="0" err="1" smtClean="0">
                <a:hlinkClick r:id="rId8"/>
              </a:rPr>
              <a:t>yourUWNetID</a:t>
            </a:r>
            <a:r>
              <a:rPr lang="en-US" i="1" dirty="0" smtClean="0">
                <a:hlinkClick r:id="rId8"/>
              </a:rPr>
              <a:t>&gt;@uw.edu</a:t>
            </a:r>
            <a:endParaRPr lang="en-US" sz="2400" dirty="0" smtClean="0"/>
          </a:p>
          <a:p>
            <a:pPr lvl="1" eaLnBrk="1" hangingPunct="1">
              <a:defRPr/>
            </a:pPr>
            <a:r>
              <a:rPr lang="en-US" dirty="0" smtClean="0"/>
              <a:t>This address may appear in UW directories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F7736236-432A-41D4-9C05-E4B7137F147E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3D3C10AC-5AB9-4515-99A3-983164D9B528}" type="slidenum">
              <a:rPr lang="en-US" sz="1000" smtClean="0"/>
              <a:pPr>
                <a:defRPr/>
              </a:pPr>
              <a:t>4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286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Cloud Services 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5240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From both </a:t>
            </a:r>
            <a:r>
              <a:rPr lang="en-US" sz="2800" dirty="0" smtClean="0">
                <a:solidFill>
                  <a:srgbClr val="FFFFCC"/>
                </a:solidFill>
              </a:rPr>
              <a:t>Google </a:t>
            </a:r>
            <a:r>
              <a:rPr lang="en-US" sz="2800" i="1" dirty="0" smtClean="0"/>
              <a:t>and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FFCC"/>
                </a:solidFill>
              </a:rPr>
              <a:t>Microsoft</a:t>
            </a:r>
          </a:p>
          <a:p>
            <a:pPr eaLnBrk="1" hangingPunct="1">
              <a:defRPr/>
            </a:pPr>
            <a:r>
              <a:rPr lang="en-US" sz="2800" dirty="0" smtClean="0"/>
              <a:t>Linked to CSE and UW identities</a:t>
            </a:r>
          </a:p>
          <a:p>
            <a:pPr eaLnBrk="1" hangingPunct="1">
              <a:defRPr/>
            </a:pPr>
            <a:r>
              <a:rPr lang="en-US" sz="2800" dirty="0" smtClean="0"/>
              <a:t>Offerings: Email, Calendar, Documents, Social Networking/Collaboration</a:t>
            </a:r>
          </a:p>
          <a:p>
            <a:pPr eaLnBrk="1" hangingPunct="1">
              <a:defRPr/>
            </a:pPr>
            <a:r>
              <a:rPr lang="en-US" sz="2800" dirty="0" smtClean="0"/>
              <a:t>Opt-in mail routing for   </a:t>
            </a:r>
            <a:r>
              <a:rPr lang="en-US" sz="2800" i="1" dirty="0" smtClean="0">
                <a:solidFill>
                  <a:srgbClr val="FFFFCC"/>
                </a:solidFill>
              </a:rPr>
              <a:t>&lt;</a:t>
            </a:r>
            <a:r>
              <a:rPr lang="en-US" sz="2800" i="1" dirty="0" err="1" smtClean="0">
                <a:solidFill>
                  <a:srgbClr val="FFFFCC"/>
                </a:solidFill>
              </a:rPr>
              <a:t>CSEUserName</a:t>
            </a:r>
            <a:r>
              <a:rPr lang="en-US" sz="2800" i="1" dirty="0" smtClean="0">
                <a:solidFill>
                  <a:srgbClr val="FFFFCC"/>
                </a:solidFill>
              </a:rPr>
              <a:t>&gt;@cs.washington.edu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/>
              <a:t>   and: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i="1" dirty="0" smtClean="0">
                <a:solidFill>
                  <a:srgbClr val="FFFFCC"/>
                </a:solidFill>
              </a:rPr>
              <a:t>&lt;</a:t>
            </a:r>
            <a:r>
              <a:rPr lang="en-US" sz="2800" i="1" dirty="0" err="1" smtClean="0">
                <a:solidFill>
                  <a:srgbClr val="FFFFCC"/>
                </a:solidFill>
              </a:rPr>
              <a:t>UWNetID</a:t>
            </a:r>
            <a:r>
              <a:rPr lang="en-US" sz="2800" i="1" dirty="0" smtClean="0">
                <a:solidFill>
                  <a:srgbClr val="FFFFCC"/>
                </a:solidFill>
              </a:rPr>
              <a:t>&gt;@uw.edu</a:t>
            </a:r>
          </a:p>
          <a:p>
            <a:pPr eaLnBrk="1" hangingPunct="1">
              <a:defRPr/>
            </a:pPr>
            <a:r>
              <a:rPr lang="en-US" sz="2800" dirty="0"/>
              <a:t>UW services available a few days after you register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2800" i="1" dirty="0" smtClean="0">
              <a:solidFill>
                <a:srgbClr val="FFFFCC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ACD4C644-578C-43CA-8E21-9FB5BB6B9390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21CD9BD7-2965-487D-8C1B-550B9710870E}" type="slidenum">
              <a:rPr lang="en-US" sz="1000" smtClean="0"/>
              <a:pPr>
                <a:defRPr/>
              </a:pPr>
              <a:t>5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First Assignment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828800"/>
            <a:ext cx="8229600" cy="4414838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dirty="0" smtClean="0"/>
              <a:t>Setup your CSE passwords</a:t>
            </a:r>
            <a:endParaRPr lang="en-US" sz="2400" u="sng" dirty="0" smtClean="0">
              <a:solidFill>
                <a:srgbClr val="FFFFCC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dirty="0"/>
              <a:t>Install SSH client</a:t>
            </a:r>
            <a:endParaRPr lang="en-US" dirty="0">
              <a:solidFill>
                <a:srgbClr val="FFC000"/>
              </a:solidFill>
            </a:endParaRPr>
          </a:p>
          <a:p>
            <a:pPr lvl="1"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dirty="0" err="1"/>
              <a:t>PuTTY</a:t>
            </a:r>
            <a:r>
              <a:rPr lang="en-US" dirty="0"/>
              <a:t> (Windows): </a:t>
            </a:r>
            <a:br>
              <a:rPr lang="en-US" dirty="0"/>
            </a:br>
            <a:r>
              <a:rPr lang="en-US" sz="2000" u="sng" dirty="0">
                <a:solidFill>
                  <a:srgbClr val="FFFFCC"/>
                </a:solidFill>
              </a:rPr>
              <a:t>http://www.chiark.greenend.org.uk/~sgtatham/putty/</a:t>
            </a: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r>
              <a:rPr lang="en-US" dirty="0"/>
              <a:t>Log in to:</a:t>
            </a:r>
            <a:r>
              <a:rPr lang="en-US" sz="2800" dirty="0"/>
              <a:t> </a:t>
            </a:r>
            <a:r>
              <a:rPr lang="en-US" sz="2800" dirty="0" smtClean="0">
                <a:solidFill>
                  <a:srgbClr val="FFFF99"/>
                </a:solidFill>
                <a:latin typeface="Courier New" pitchFamily="49" charset="0"/>
                <a:cs typeface="Courier New" pitchFamily="49" charset="0"/>
              </a:rPr>
              <a:t>attu.cs.washington.edu</a:t>
            </a:r>
          </a:p>
          <a:p>
            <a:pPr eaLnBrk="1" hangingPunct="1">
              <a:lnSpc>
                <a:spcPct val="85000"/>
              </a:lnSpc>
              <a:spcBef>
                <a:spcPct val="40000"/>
              </a:spcBef>
              <a:defRPr/>
            </a:pPr>
            <a:endParaRPr lang="en-US" sz="2400" dirty="0" smtClean="0">
              <a:solidFill>
                <a:srgbClr val="FFFF99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 algn="ctr" eaLnBrk="1" hangingPunct="1">
              <a:lnSpc>
                <a:spcPct val="85000"/>
              </a:lnSpc>
              <a:spcBef>
                <a:spcPct val="40000"/>
              </a:spcBef>
              <a:buFont typeface="Wingdings" panose="05000000000000000000" pitchFamily="2" charset="2"/>
              <a:buNone/>
              <a:defRPr/>
            </a:pPr>
            <a:endParaRPr lang="en-US" sz="2400" dirty="0" smtClean="0">
              <a:solidFill>
                <a:srgbClr val="FFFFCC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45A77406-7B08-43FF-8585-5DA0D6421815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8A10E3FE-BF0A-4288-A554-B628293C145E}" type="slidenum">
              <a:rPr lang="en-US" sz="1000" smtClean="0"/>
              <a:pPr>
                <a:defRPr/>
              </a:pPr>
              <a:t>6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Assignment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Install “Husky </a:t>
            </a:r>
            <a:r>
              <a:rPr lang="en-US" dirty="0" err="1"/>
              <a:t>OnNet</a:t>
            </a:r>
            <a:r>
              <a:rPr lang="en-US" dirty="0"/>
              <a:t>” (VPN</a:t>
            </a:r>
            <a:r>
              <a:rPr lang="en-US" dirty="0" smtClean="0"/>
              <a:t>)</a:t>
            </a:r>
          </a:p>
          <a:p>
            <a:pPr lvl="1" eaLnBrk="1" hangingPunct="1">
              <a:defRPr/>
            </a:pPr>
            <a:r>
              <a:rPr lang="en-US" sz="2000" dirty="0">
                <a:hlinkClick r:id="rId2"/>
              </a:rPr>
              <a:t>https://itconnect.uw.edu/connect/uw-networks</a:t>
            </a:r>
            <a:r>
              <a:rPr lang="en-US" sz="2000" dirty="0" smtClean="0">
                <a:hlinkClick r:id="rId2"/>
              </a:rPr>
              <a:t>/</a:t>
            </a:r>
            <a:endParaRPr lang="en-US" sz="2000" dirty="0" smtClean="0"/>
          </a:p>
          <a:p>
            <a:pPr eaLnBrk="1" hangingPunct="1">
              <a:defRPr/>
            </a:pPr>
            <a:r>
              <a:rPr lang="en-US" dirty="0" smtClean="0"/>
              <a:t>Remote </a:t>
            </a:r>
            <a:r>
              <a:rPr lang="en-US" dirty="0"/>
              <a:t>Desktop to a VM in the list:</a:t>
            </a:r>
          </a:p>
          <a:p>
            <a:pPr lvl="1" eaLnBrk="1" hangingPunct="1">
              <a:defRPr/>
            </a:pPr>
            <a:r>
              <a:rPr lang="en-US" dirty="0">
                <a:effectLst/>
                <a:hlinkClick r:id="rId3"/>
              </a:rPr>
              <a:t>http://vdi.cs.washington.edu/vdi/</a:t>
            </a:r>
            <a:endParaRPr lang="en-US" dirty="0">
              <a:effectLst/>
            </a:endParaRPr>
          </a:p>
          <a:p>
            <a:pPr lvl="1" eaLnBrk="1" hangingPunct="1">
              <a:defRPr/>
            </a:pPr>
            <a:r>
              <a:rPr lang="en-US" dirty="0"/>
              <a:t>User name: </a:t>
            </a:r>
            <a:r>
              <a:rPr lang="en-US" dirty="0" smtClean="0"/>
              <a:t>CSENETID\&lt;</a:t>
            </a:r>
            <a:r>
              <a:rPr lang="en-US" dirty="0"/>
              <a:t>user&gt;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AEDE8-10B4-4EF9-94CF-C30086D158E7}" type="datetime1">
              <a:rPr lang="en-US" smtClean="0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4AA6E8-2592-42DE-AAFC-05163370404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41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More Information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209800"/>
            <a:ext cx="8001000" cy="4191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Orientation document: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solidFill>
                  <a:srgbClr val="FFFFCC"/>
                </a:solidFill>
                <a:hlinkClick r:id="rId7"/>
              </a:rPr>
              <a:t>http://</a:t>
            </a:r>
            <a:r>
              <a:rPr lang="en-US" sz="2000" dirty="0">
                <a:solidFill>
                  <a:srgbClr val="FFFFCC"/>
                </a:solidFill>
                <a:hlinkClick r:id="rId7"/>
              </a:rPr>
              <a:t>www.cs.washington.edu/lab/pmp-computing</a:t>
            </a:r>
            <a:r>
              <a:rPr lang="en-US" sz="2000" dirty="0" smtClean="0">
                <a:solidFill>
                  <a:srgbClr val="FFFFCC"/>
                </a:solidFill>
                <a:hlinkClick r:id="rId7"/>
              </a:rPr>
              <a:t>/</a:t>
            </a:r>
            <a:endParaRPr lang="en-US" sz="2000" dirty="0" smtClean="0">
              <a:solidFill>
                <a:srgbClr val="FFFFCC"/>
              </a:solidFill>
            </a:endParaRPr>
          </a:p>
          <a:p>
            <a:pPr eaLnBrk="1" hangingPunct="1">
              <a:defRPr/>
            </a:pPr>
            <a:r>
              <a:rPr lang="en-US" dirty="0" smtClean="0"/>
              <a:t>UW IT:</a:t>
            </a:r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hlinkClick r:id="rId8"/>
              </a:rPr>
              <a:t>https://itconnect.uw.edu</a:t>
            </a:r>
            <a:endParaRPr lang="en-US" sz="2000" dirty="0" smtClean="0"/>
          </a:p>
          <a:p>
            <a:pPr eaLnBrk="1" hangingPunct="1">
              <a:defRPr/>
            </a:pPr>
            <a:r>
              <a:rPr lang="en-US" sz="2800" dirty="0" smtClean="0"/>
              <a:t>CSE IT (AKA “Lab”):</a:t>
            </a:r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sz="2000" u="sng" dirty="0" smtClean="0">
                <a:solidFill>
                  <a:srgbClr val="FFFFCC"/>
                </a:solidFill>
              </a:rPr>
              <a:t>http://</a:t>
            </a:r>
            <a:r>
              <a:rPr lang="en-US" sz="2000" u="sng" dirty="0">
                <a:solidFill>
                  <a:srgbClr val="FFFFCC"/>
                </a:solidFill>
              </a:rPr>
              <a:t>www.cs.washington.edu/lab/</a:t>
            </a:r>
            <a:endParaRPr lang="en-US" sz="2000" u="sng" dirty="0" smtClean="0">
              <a:solidFill>
                <a:srgbClr val="FF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000" u="sng" dirty="0" smtClean="0">
              <a:solidFill>
                <a:schemeClr val="hlin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A85F71D2-6DBA-4CB8-987E-8DA0E8CEF58B}" type="datetime1">
              <a:rPr lang="en-US"/>
              <a:pPr>
                <a:defRPr/>
              </a:pPr>
              <a:t>9/8/2017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fld id="{2CE25675-40E2-44AA-9E21-7C0D852908C1}" type="slidenum">
              <a:rPr lang="en-US" sz="1000" smtClean="0"/>
              <a:pPr>
                <a:defRPr/>
              </a:pPr>
              <a:t>8</a:t>
            </a:fld>
            <a:endParaRPr lang="en-US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10046</TotalTime>
  <Words>256</Words>
  <Application>Microsoft Office PowerPoint</Application>
  <PresentationFormat>On-screen Show (4:3)</PresentationFormat>
  <Paragraphs>84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Courier New</vt:lpstr>
      <vt:lpstr>Times New Roman</vt:lpstr>
      <vt:lpstr>Verdana</vt:lpstr>
      <vt:lpstr>Wingdings</vt:lpstr>
      <vt:lpstr>Globe</vt:lpstr>
      <vt:lpstr>Overview of CSE and UW Computing Facilities</vt:lpstr>
      <vt:lpstr>Getting Help</vt:lpstr>
      <vt:lpstr>UW and CSE Credentials</vt:lpstr>
      <vt:lpstr>Email</vt:lpstr>
      <vt:lpstr>Cloud Services </vt:lpstr>
      <vt:lpstr>First Assignment</vt:lpstr>
      <vt:lpstr>First Assignment (Cont.)</vt:lpstr>
      <vt:lpstr>More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Computing Resources</dc:title>
  <dc:creator>Staff</dc:creator>
  <cp:lastModifiedBy>David Rispoli</cp:lastModifiedBy>
  <cp:revision>229</cp:revision>
  <cp:lastPrinted>1999-03-17T22:26:36Z</cp:lastPrinted>
  <dcterms:created xsi:type="dcterms:W3CDTF">1995-06-17T23:31:02Z</dcterms:created>
  <dcterms:modified xsi:type="dcterms:W3CDTF">2017-09-08T15:45:09Z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2</vt:i4>
  </property>
  <property fmtid="{D5CDD505-2E9C-101B-9397-08002B2CF9AE}" pid="6" name="ScreenUsage">
    <vt:i4>2</vt:i4>
  </property>
  <property fmtid="{D5CDD505-2E9C-101B-9397-08002B2CF9AE}" pid="7" name="MailAddress">
    <vt:lpwstr>fred@cs.washington.edu</vt:lpwstr>
  </property>
  <property fmtid="{D5CDD505-2E9C-101B-9397-08002B2CF9AE}" pid="8" name="HomePage">
    <vt:lpwstr/>
  </property>
  <property fmtid="{D5CDD505-2E9C-101B-9397-08002B2CF9AE}" pid="9" name="Other">
    <vt:lpwstr>PMP Orientation 12/17/97</vt:lpwstr>
  </property>
  <property fmtid="{D5CDD505-2E9C-101B-9397-08002B2CF9AE}" pid="10" name="DownloadOriginal">
    <vt:bool>true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E:\WINNT\Profiles\fred\Desktop\important stuff\pmp_orientation</vt:lpwstr>
  </property>
</Properties>
</file>